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D4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-548640"/>
            <a:ext cx="4297680" cy="4297680"/>
          </a:xfrm>
          <a:prstGeom prst="ellipse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09760" y="3383280"/>
            <a:ext cx="3291840" cy="3291840"/>
          </a:xfrm>
          <a:prstGeom prst="ellipse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863840" y="4297680"/>
            <a:ext cx="1371600" cy="1371600"/>
          </a:xfrm>
          <a:prstGeom prst="ellipse">
            <a:avLst/>
          </a:prstGeom>
          <a:solidFill>
            <a:srgbClr val="E0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640080"/>
            <a:ext cx="7498079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E0F5F0"/>
                </a:solidFill>
                <a:latin typeface="Aptos"/>
              </a:defRPr>
            </a:pPr>
            <a:r>
              <a:t>MGBK SMK ACEH TENGAH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508760"/>
            <a:ext cx="7955279" cy="1920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t>KONSELING</a:t>
            </a:r>
          </a:p>
          <a:p>
            <a:pPr>
              <a:spcAft>
                <a:spcPts val="7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t>KELOMPOK</a:t>
            </a:r>
          </a:p>
        </p:txBody>
      </p:sp>
      <p:sp>
        <p:nvSpPr>
          <p:cNvPr id="7" name="Rectangle 6"/>
          <p:cNvSpPr/>
          <p:nvPr/>
        </p:nvSpPr>
        <p:spPr>
          <a:xfrm>
            <a:off x="804672" y="3703320"/>
            <a:ext cx="1097280" cy="73152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3977639"/>
            <a:ext cx="667512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DEE8F0"/>
                </a:solidFill>
                <a:latin typeface="Aptos"/>
              </a:defRPr>
            </a:pPr>
            <a:r>
              <a:t>Membangun ruang aman untuk tumbuh,</a:t>
            </a:r>
          </a:p>
          <a:p>
            <a:pPr>
              <a:spcAft>
                <a:spcPts val="700"/>
              </a:spcAft>
              <a:defRPr sz="2000" b="0">
                <a:solidFill>
                  <a:srgbClr val="DEE8F0"/>
                </a:solidFill>
                <a:latin typeface="Aptos"/>
              </a:defRPr>
            </a:pPr>
            <a:r>
              <a:t>berbagi, dan menemukan solusi bersama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5669280"/>
            <a:ext cx="530352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FFFFFF"/>
                </a:solidFill>
                <a:latin typeface="Aptos"/>
              </a:defRPr>
            </a:pPr>
            <a:r>
              <a:t>Oleh: Dewi Saftari, S.Pd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6144768"/>
            <a:ext cx="68580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E0F5F0"/>
                </a:solidFill>
                <a:latin typeface="Aptos"/>
              </a:defRPr>
            </a:pPr>
            <a:r>
              <a:t>MATERI PENGEMBANGAN PROFESIONAL GURU BK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Tujuan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PEMBUKA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1051560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182D4C"/>
                </a:solidFill>
                <a:latin typeface="Aptos"/>
              </a:defRPr>
            </a:pPr>
            <a:r>
              <a:t>Setelah mengikuti materi ini, peserta diharapkan mampu: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103120"/>
            <a:ext cx="34290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103120"/>
            <a:ext cx="82296" cy="2194560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688" y="226771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01 • Memahami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2743200"/>
            <a:ext cx="3044952" cy="14447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Menjelaskan pengertian, tujuan, manfaat, dan karakteristik konseling kelompok.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2103120"/>
            <a:ext cx="34290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9120" y="2103120"/>
            <a:ext cx="82296" cy="2194560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90288" y="226771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02 • Merancang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0288" y="2743200"/>
            <a:ext cx="3044952" cy="14447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Menyusun tahap, aturan, dan kegiatan konseling kelompok sesuai kebutuhan siswa.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103120"/>
            <a:ext cx="342900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46720" y="2103120"/>
            <a:ext cx="82296" cy="219456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47888" y="226771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03 • Mempraktikkan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743200"/>
            <a:ext cx="3044952" cy="14447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Memilih keterampilan dasar konselor dan mengevaluasi proses kelompok.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983480"/>
            <a:ext cx="1042416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900" b="1">
                <a:solidFill>
                  <a:srgbClr val="198E91"/>
                </a:solidFill>
                <a:latin typeface="Aptos"/>
              </a:defRPr>
            </a:pPr>
            <a:r>
              <a:t>Pertanyaan pemantik: “Apa yang bisa dipelajari siswa ketika mereka menyadari bahwa mereka tidak sendirian menghadapi masalah?”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Apa Itu Konseling Kelompok?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KONSEP DASAR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417320"/>
            <a:ext cx="6583680" cy="4389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1783080"/>
            <a:ext cx="594360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182D4C"/>
                </a:solidFill>
                <a:latin typeface="Aptos"/>
              </a:defRPr>
            </a:pPr>
            <a:r>
              <a:t>Konseling kelompok adalah layanan bantuan profesional oleh konselor kepada sejumlah konseli dalam suasana kelompok yang terarah, aman, dan rahasia untuk memahami diri, mengembangkan kemampuan, serta mengatasi masalah melalui dinamika kelompok.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4069080"/>
            <a:ext cx="58978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98E91"/>
                </a:solidFill>
                <a:latin typeface="Aptos"/>
              </a:defRPr>
            </a:pPr>
            <a:r>
              <a:t>Intinya: setiap anggota mendapat kesempatan untuk berbicara, didengarkan, berefleksi, dan belajar dari pengalaman anggota lain.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417320"/>
            <a:ext cx="3749039" cy="1234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35240" y="1417320"/>
            <a:ext cx="82296" cy="1234440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36408" y="1581912"/>
            <a:ext cx="3364991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Bukan sekadar diskusi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6408" y="2057400"/>
            <a:ext cx="3364991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Ada tujuan konseling, proses terarah, dan fasilitasi konselor.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35240" y="2880360"/>
            <a:ext cx="3749039" cy="1234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35240" y="2880360"/>
            <a:ext cx="82296" cy="1234440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36408" y="3044952"/>
            <a:ext cx="3364991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Bukan menghakimi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36408" y="3520439"/>
            <a:ext cx="3364991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Anggota saling menghormati, bukan memberi label atau menyalahkan.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35240" y="4343400"/>
            <a:ext cx="3749039" cy="1234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35240" y="4343400"/>
            <a:ext cx="82296" cy="123444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36408" y="4507992"/>
            <a:ext cx="3364991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Berorientasi perubahan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36408" y="4983480"/>
            <a:ext cx="3364991" cy="4846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Mendorong pemahaman dan langkah nyata yang sehat.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Konseling Kelompok dan Bimbingan Kelompok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KONSEP DASAR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508760"/>
            <a:ext cx="5212080" cy="4160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1508760"/>
            <a:ext cx="82296" cy="4160520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1673351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1">
                <a:solidFill>
                  <a:srgbClr val="182D4C"/>
                </a:solidFill>
                <a:latin typeface="Aptos"/>
              </a:defRPr>
            </a:pPr>
            <a:r>
              <a:t>KONSELING KELOMPOK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2148839"/>
            <a:ext cx="4828032" cy="34107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• Fokus: membantu anggota memahami dan mengatasi masalah pribadi atau interpersonal.</a:t>
            </a: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• Proses: eksplorasi pengalaman, perasaan, pola pikir, dan pilihan tindakan.</a:t>
            </a: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• Contoh: siswa kesulitan mengelola konflik pertemanan.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508760"/>
            <a:ext cx="5212080" cy="4160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508760"/>
            <a:ext cx="82296" cy="4160520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1673351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000" b="1">
                <a:solidFill>
                  <a:srgbClr val="182D4C"/>
                </a:solidFill>
                <a:latin typeface="Aptos"/>
              </a:defRPr>
            </a:pPr>
            <a:r>
              <a:t>BIMBINGAN KELOMPOK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2148839"/>
            <a:ext cx="4828032" cy="341071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• Fokus: pengembangan wawasan, sikap, dan keterampilan melalui topik umum.</a:t>
            </a: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• Proses: diskusi, informasi, latihan, dan refleksi bersama.</a:t>
            </a: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• Contoh: belajar strategi mengatur waktu atau memilih karier.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89788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0">
                <a:solidFill>
                  <a:srgbClr val="667380"/>
                </a:solidFill>
                <a:latin typeface="Aptos"/>
              </a:defRPr>
            </a:pPr>
            <a:r>
              <a:t>Catatan: pelaksanaan dan istilah layanan mengikuti kebijakan serta panduan BK yang berlaku di satuan pendidikan.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Tujuan dan Manfaat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KONSEP DASAR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1371600"/>
            <a:ext cx="502920" cy="502920"/>
          </a:xfrm>
          <a:prstGeom prst="ellipse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472184"/>
            <a:ext cx="5029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325880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Mengenali diri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6240" y="1325880"/>
            <a:ext cx="70408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Memahami emosi, kebutuhan, kekuatan, dan pola perilaku.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2322576"/>
            <a:ext cx="502920" cy="502920"/>
          </a:xfrm>
          <a:prstGeom prst="ellipse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423160"/>
            <a:ext cx="5029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2276856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Melatih keterampilan sosial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40" y="2276856"/>
            <a:ext cx="70408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Berkomunikasi asertif, mendengarkan, dan menghargai perbedaan.</a:t>
            </a:r>
          </a:p>
        </p:txBody>
      </p:sp>
      <p:sp>
        <p:nvSpPr>
          <p:cNvPr id="16" name="Oval 15"/>
          <p:cNvSpPr/>
          <p:nvPr/>
        </p:nvSpPr>
        <p:spPr>
          <a:xfrm>
            <a:off x="822960" y="3273552"/>
            <a:ext cx="502920" cy="502920"/>
          </a:xfrm>
          <a:prstGeom prst="ellipse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374136"/>
            <a:ext cx="5029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3227832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Mencari alternatif solusi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3227832"/>
            <a:ext cx="70408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Melihat masalah dari beberapa sudut pandang dan memilih langkah yang realistis.</a:t>
            </a:r>
          </a:p>
        </p:txBody>
      </p:sp>
      <p:sp>
        <p:nvSpPr>
          <p:cNvPr id="20" name="Oval 19"/>
          <p:cNvSpPr/>
          <p:nvPr/>
        </p:nvSpPr>
        <p:spPr>
          <a:xfrm>
            <a:off x="822960" y="4224528"/>
            <a:ext cx="502920" cy="502920"/>
          </a:xfrm>
          <a:prstGeom prst="ellipse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325112"/>
            <a:ext cx="5029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4178808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Membangun dukungan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06240" y="4178808"/>
            <a:ext cx="70408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Merasa diterima dan belajar bahwa pengalaman sulit dapat dibicarakan dengan aman.</a:t>
            </a:r>
          </a:p>
        </p:txBody>
      </p:sp>
      <p:sp>
        <p:nvSpPr>
          <p:cNvPr id="24" name="Oval 23"/>
          <p:cNvSpPr/>
          <p:nvPr/>
        </p:nvSpPr>
        <p:spPr>
          <a:xfrm>
            <a:off x="822960" y="5175504"/>
            <a:ext cx="502920" cy="502920"/>
          </a:xfrm>
          <a:prstGeom prst="ellipse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276088"/>
            <a:ext cx="5029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480" y="5129784"/>
            <a:ext cx="2926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Meningkatkan tanggung jawab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06240" y="5129784"/>
            <a:ext cx="70408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Menyusun komitmen dan memantau perubahan perilaku.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Kapan Konseling Kelompok Tepat Digunakan?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PERENCANAAN LAYANAN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182D4C"/>
                </a:solidFill>
                <a:latin typeface="Aptos"/>
              </a:defRPr>
            </a:pPr>
            <a:r>
              <a:t>Pertimbangkan layanan kelompok ketika: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920240"/>
            <a:ext cx="10241280" cy="3200400"/>
          </a:xfrm>
          <a:prstGeom prst="rect">
            <a:avLst/>
          </a:prstGeom>
          <a:noFill/>
        </p:spPr>
        <p:txBody>
          <a:bodyPr wrap="square" lIns="54864" rIns="36576" tIns="18288" bIns="18288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Siswa memiliki kebutuhan yang sesuai dan bersedia mengikuti proses kelompok.</a:t>
            </a:r>
          </a:p>
          <a:p>
            <a:pPr>
              <a:spcAft>
                <a:spcPts val="14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Tujuan dapat dicapai melalui interaksi, dukungan, dan pembelajaran antaranggota.</a:t>
            </a:r>
          </a:p>
          <a:p>
            <a:pPr>
              <a:spcAft>
                <a:spcPts val="14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Isu yang dibahas aman untuk konteks kelompok dan tidak memerlukan penanganan individual sebagai langkah utama.</a:t>
            </a:r>
          </a:p>
          <a:p>
            <a:pPr>
              <a:spcAft>
                <a:spcPts val="14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Konselor mampu menjaga batas kerahasiaan, mengelola dinamika, dan memantau kesejahteraan anggota.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5349240"/>
            <a:ext cx="10149840" cy="685800"/>
          </a:xfrm>
          <a:prstGeom prst="roundRect">
            <a:avLst/>
          </a:prstGeom>
          <a:solidFill>
            <a:srgbClr val="E0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5504688"/>
            <a:ext cx="969264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182D4C"/>
                </a:solidFill>
                <a:latin typeface="Aptos"/>
              </a:defRPr>
            </a:pPr>
            <a:r>
              <a:t>Utamakan konseling individual atau rujukan bila ada risiko keselamatan, kekerasan, trauma berat, atau kebutuhan yang tidak aman dibahas di kelompok.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Persiapan Sebelum Sesi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PERENCANAAN LAYANAN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41732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417320"/>
            <a:ext cx="82296" cy="1828800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1581912"/>
            <a:ext cx="30906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1. Asesmen kebutuhan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057400"/>
            <a:ext cx="309067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Identifikasi masalah, tujuan, kesiapan, dan kesesuaian anggota.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41732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1417320"/>
            <a:ext cx="82296" cy="1828800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0288" y="1581912"/>
            <a:ext cx="30906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2. Komposisi kelompok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057400"/>
            <a:ext cx="309067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Pilih anggota dengan kebutuhan yang sesuai; pertimbangkan usia dan dinamika.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41732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417320"/>
            <a:ext cx="82296" cy="18288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47888" y="1581912"/>
            <a:ext cx="30906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3. Rencana sesi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2057400"/>
            <a:ext cx="309067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Tetapkan tema, waktu, tempat, teknik, alur, dan evaluasi.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3657600"/>
            <a:ext cx="82296" cy="1828800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2688" y="3822191"/>
            <a:ext cx="30906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4. Persetujuan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4297680"/>
            <a:ext cx="309067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Jelaskan tujuan, manfaat, batas kerahasiaan, dan hak anggota.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8912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389120" y="3657600"/>
            <a:ext cx="82296" cy="1828800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90288" y="3822191"/>
            <a:ext cx="30906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5. Ruang aman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90288" y="4297680"/>
            <a:ext cx="309067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Atur tempat duduk melingkar, minim gangguan, dan suasana nyaman.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46720" y="3657600"/>
            <a:ext cx="82296" cy="182880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47888" y="3822191"/>
            <a:ext cx="309067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6. Rencana cadangan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47888" y="4297680"/>
            <a:ext cx="3090672" cy="107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Siapkan respons bila anggota tertekan atau muncul informasi berisiko.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Tahapan Konseling Kelompok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PELAKSANAAN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1325880"/>
            <a:ext cx="566928" cy="566928"/>
          </a:xfrm>
          <a:prstGeom prst="ellipse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481328"/>
            <a:ext cx="566928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1307592"/>
            <a:ext cx="20116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Pembentukan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1307592"/>
            <a:ext cx="713232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Membangun rasa aman, perkenalan, tujuan, dan kesepakatan.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2313432"/>
            <a:ext cx="566928" cy="566928"/>
          </a:xfrm>
          <a:prstGeom prst="ellipse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468880"/>
            <a:ext cx="566928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2295144"/>
            <a:ext cx="20116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Peralihan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2295144"/>
            <a:ext cx="713232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Mengatasi keraguan, membangun kepercayaan, dan menyiapkan keterlibatan.</a:t>
            </a:r>
          </a:p>
        </p:txBody>
      </p:sp>
      <p:sp>
        <p:nvSpPr>
          <p:cNvPr id="16" name="Oval 15"/>
          <p:cNvSpPr/>
          <p:nvPr/>
        </p:nvSpPr>
        <p:spPr>
          <a:xfrm>
            <a:off x="822960" y="3300984"/>
            <a:ext cx="566928" cy="566928"/>
          </a:xfrm>
          <a:prstGeom prst="ellipse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456432"/>
            <a:ext cx="566928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91640" y="3282696"/>
            <a:ext cx="20116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Kegiatan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9039" y="3282696"/>
            <a:ext cx="713232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Mengeksplorasi isu, berbagi pengalaman, memperoleh perspektif, dan menyusun alternatif.</a:t>
            </a:r>
          </a:p>
        </p:txBody>
      </p:sp>
      <p:sp>
        <p:nvSpPr>
          <p:cNvPr id="20" name="Oval 19"/>
          <p:cNvSpPr/>
          <p:nvPr/>
        </p:nvSpPr>
        <p:spPr>
          <a:xfrm>
            <a:off x="822960" y="4288536"/>
            <a:ext cx="566928" cy="566928"/>
          </a:xfrm>
          <a:prstGeom prst="ellipse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443984"/>
            <a:ext cx="566928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4270248"/>
            <a:ext cx="20116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Pengakhiran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49039" y="4270248"/>
            <a:ext cx="713232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Merangkum pembelajaran, menetapkan komitmen, dan mengevaluasi proses.</a:t>
            </a:r>
          </a:p>
        </p:txBody>
      </p:sp>
      <p:sp>
        <p:nvSpPr>
          <p:cNvPr id="24" name="Oval 23"/>
          <p:cNvSpPr/>
          <p:nvPr/>
        </p:nvSpPr>
        <p:spPr>
          <a:xfrm>
            <a:off x="822960" y="5276088"/>
            <a:ext cx="566928" cy="566928"/>
          </a:xfrm>
          <a:prstGeom prst="ellipse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431536"/>
            <a:ext cx="566928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640" y="5257800"/>
            <a:ext cx="20116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Tindak lanjut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49039" y="5257800"/>
            <a:ext cx="713232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Memantau perkembangan, memberi sesi lanjutan, atau merujuk bila diperlukan.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Kesepakatan Kelompok dan Kerahasiaan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PELAKSANAAN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80160"/>
            <a:ext cx="1033272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182D4C"/>
                </a:solidFill>
                <a:latin typeface="Aptos"/>
              </a:defRPr>
            </a:pPr>
            <a:r>
              <a:t>Kesepakatan yang disusun bersama anggota: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28800"/>
            <a:ext cx="10058400" cy="3749039"/>
          </a:xfrm>
          <a:prstGeom prst="rect">
            <a:avLst/>
          </a:prstGeom>
          <a:noFill/>
        </p:spPr>
        <p:txBody>
          <a:bodyPr wrap="square" lIns="54864" rIns="36576" tIns="18288" bIns="18288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Menjaga cerita dan identitas anggota; tidak menyebarkan isi sesi di luar kelompok.</a:t>
            </a:r>
          </a:p>
          <a:p>
            <a:pPr>
              <a:spcAft>
                <a:spcPts val="10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Mendengarkan tanpa memotong, mengejek, menyalahkan, atau memaksa orang lain bercerita.</a:t>
            </a:r>
          </a:p>
          <a:p>
            <a:pPr>
              <a:spcAft>
                <a:spcPts val="10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Berbicara bergiliran, menggunakan bahasa yang menghargai, dan memberi ruang bagi semua anggota.</a:t>
            </a:r>
          </a:p>
          <a:p>
            <a:pPr>
              <a:spcAft>
                <a:spcPts val="10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Anggota berhak melewati pertanyaan atau meminta jeda bila belum siap.</a:t>
            </a:r>
          </a:p>
          <a:p>
            <a:pPr>
              <a:spcAft>
                <a:spcPts val="10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Kerahasiaan bukan janji mutlak: konselor perlu bertindak sesuai prosedur bila ada risiko keselamatan atau kewajiban perlindungan.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5715000"/>
            <a:ext cx="10058400" cy="457200"/>
          </a:xfrm>
          <a:prstGeom prst="roundRect">
            <a:avLst/>
          </a:prstGeom>
          <a:solidFill>
            <a:srgbClr val="FFEF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5797296"/>
            <a:ext cx="9601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1">
                <a:solidFill>
                  <a:srgbClr val="182D4C"/>
                </a:solidFill>
                <a:latin typeface="Aptos"/>
              </a:defRPr>
            </a:pPr>
            <a:r>
              <a:t>Jangan menjanjikan rahasia mutlak. Jelaskan batas kerahasiaan sejak awal dengan bahasa yang mudah dipahami siswa.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Keterampilan Dasar Konselor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TEKNIK FASILITASI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325880"/>
            <a:ext cx="521208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1325880"/>
            <a:ext cx="82296" cy="1298448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1490472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Mendengarkan aktif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1965960"/>
            <a:ext cx="4828032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D3846"/>
                </a:solidFill>
                <a:latin typeface="Aptos"/>
              </a:defRPr>
            </a:pPr>
            <a:r>
              <a:t>Kontak yang wajar, perhatian penuh, dan tidak terburu-buru memberi nasihat.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79" y="1325880"/>
            <a:ext cx="521208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55079" y="1325880"/>
            <a:ext cx="82296" cy="1298448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56247" y="1490472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Pertanyaan terbuka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6247" y="1965960"/>
            <a:ext cx="4828032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D3846"/>
                </a:solidFill>
                <a:latin typeface="Aptos"/>
              </a:defRPr>
            </a:pPr>
            <a:r>
              <a:t>“Apa yang paling sulit kamu hadapi dalam situasi itu?”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2898648"/>
            <a:ext cx="521208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2898648"/>
            <a:ext cx="82296" cy="1298448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3063240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Parafrasa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8" y="3538728"/>
            <a:ext cx="4828032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D3846"/>
                </a:solidFill>
                <a:latin typeface="Aptos"/>
              </a:defRPr>
            </a:pPr>
            <a:r>
              <a:t>“Jadi, kamu merasa tidak dianggap saat pendapatmu diabaikan.”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79" y="2898648"/>
            <a:ext cx="521208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55079" y="2898648"/>
            <a:ext cx="82296" cy="1298448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56247" y="3063240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Refleksi perasaan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6247" y="3538728"/>
            <a:ext cx="4828032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D3846"/>
                </a:solidFill>
                <a:latin typeface="Aptos"/>
              </a:defRPr>
            </a:pPr>
            <a:r>
              <a:t>“Kedengarannya kamu kecewa sekaligus khawatir.”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4471416"/>
            <a:ext cx="521208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77240" y="4471416"/>
            <a:ext cx="82296" cy="1298448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78408" y="4636007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Merangkum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8408" y="5111496"/>
            <a:ext cx="4828032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D3846"/>
                </a:solidFill>
                <a:latin typeface="Aptos"/>
              </a:defRPr>
            </a:pPr>
            <a:r>
              <a:t>“Hari ini kita menemukan dua pilihan yang bisa kamu coba.”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55079" y="4471416"/>
            <a:ext cx="521208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355079" y="4471416"/>
            <a:ext cx="82296" cy="1298448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56247" y="4636007"/>
            <a:ext cx="482803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Menjaga dinamika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56247" y="5111496"/>
            <a:ext cx="4828032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D3846"/>
                </a:solidFill>
                <a:latin typeface="Aptos"/>
              </a:defRPr>
            </a:pPr>
            <a:r>
              <a:t>Mengundang anggota yang diam tanpa memaksa dan membatasi dominasi dengan sopan.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Contoh Rancangan Sesi 45–60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PRAKTIK DI SEKOLAH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371600"/>
            <a:ext cx="1325880" cy="612648"/>
          </a:xfrm>
          <a:prstGeom prst="round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554480"/>
            <a:ext cx="12344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5 menit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77440" y="1389888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Pembukaan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389888"/>
            <a:ext cx="65836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Salam, tujuan, cek kesiapan, mengingatkan kesepakatan.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258568"/>
            <a:ext cx="1325880" cy="612648"/>
          </a:xfrm>
          <a:prstGeom prst="round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441448"/>
            <a:ext cx="12344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10 menit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440" y="2276856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Pemanasan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276856"/>
            <a:ext cx="65836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Kartu emosi atau pertanyaan ringan: “Apa yang membantu saya merasa didengar?”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145536"/>
            <a:ext cx="1325880" cy="612648"/>
          </a:xfrm>
          <a:prstGeom prst="round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328416"/>
            <a:ext cx="12344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20 menit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77440" y="3163824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Eksplorasi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3163824"/>
            <a:ext cx="65836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Bahas tema yang disepakati, gunakan pertanyaan terbuka dan refleksi.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4032504"/>
            <a:ext cx="1325880" cy="612648"/>
          </a:xfrm>
          <a:prstGeom prst="round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215384"/>
            <a:ext cx="12344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10 menit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77440" y="4050791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Alternatif solusi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4050791"/>
            <a:ext cx="65836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Anggota memilih satu langkah kecil yang realistis untuk dicoba.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4919472"/>
            <a:ext cx="1325880" cy="612648"/>
          </a:xfrm>
          <a:prstGeom prst="round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102352"/>
            <a:ext cx="123444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1">
                <a:solidFill>
                  <a:srgbClr val="FFFFFF"/>
                </a:solidFill>
                <a:latin typeface="Aptos"/>
              </a:defRPr>
            </a:pPr>
            <a:r>
              <a:t>5 menit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4937759"/>
            <a:ext cx="22860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82D4C"/>
                </a:solidFill>
                <a:latin typeface="Aptos"/>
              </a:defRPr>
            </a:pPr>
            <a:r>
              <a:t>Penutup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0" y="4937759"/>
            <a:ext cx="65836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D3846"/>
                </a:solidFill>
                <a:latin typeface="Aptos"/>
              </a:defRPr>
            </a:pPr>
            <a:r>
              <a:t>Ringkasan, komitmen, umpan balik, dan rencana tindak lanjut.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Simulasi Kasus: Konflik Pertemanan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PRAKTIK DI SEKOLAH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371600"/>
            <a:ext cx="4754880" cy="4480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1645920"/>
            <a:ext cx="41148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198E91"/>
                </a:solidFill>
                <a:latin typeface="Aptos"/>
              </a:defRPr>
            </a:pPr>
            <a:r>
              <a:t>SITUASI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057400"/>
            <a:ext cx="4069080" cy="1143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182D4C"/>
                </a:solidFill>
                <a:latin typeface="Aptos"/>
              </a:defRPr>
            </a:pPr>
            <a:r>
              <a:t>Beberapa siswa merasa tersisih dalam pertemanan dan kesulitan menyampaikan perasaan tanpa bertengkar.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657600"/>
            <a:ext cx="41148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198E91"/>
                </a:solidFill>
                <a:latin typeface="Aptos"/>
              </a:defRPr>
            </a:pPr>
            <a:r>
              <a:t>TUJUAN SESI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023360"/>
            <a:ext cx="406908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D3846"/>
                </a:solidFill>
                <a:latin typeface="Aptos"/>
              </a:defRPr>
            </a:pPr>
            <a:r>
              <a:t>Mengenali perasaan, berlatih komunikasi asertif, dan menyusun satu langkah untuk memperbaiki hubungan.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320" y="1508760"/>
            <a:ext cx="5029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198E91"/>
                </a:solidFill>
                <a:latin typeface="Aptos"/>
              </a:defRPr>
            </a:pPr>
            <a:r>
              <a:t>PERTANYAAN FASILITATOR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89320" y="1965960"/>
            <a:ext cx="5074920" cy="2926080"/>
          </a:xfrm>
          <a:prstGeom prst="rect">
            <a:avLst/>
          </a:prstGeom>
          <a:noFill/>
        </p:spPr>
        <p:txBody>
          <a:bodyPr wrap="square" lIns="54864" rIns="36576" tIns="18288" bIns="18288">
            <a:spAutoFit/>
          </a:bodyPr>
          <a:lstStyle/>
          <a:p>
            <a:pPr>
              <a:spcAft>
                <a:spcPts val="14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Apa yang kamu rasakan saat mengalami situasi itu?</a:t>
            </a:r>
          </a:p>
          <a:p>
            <a:pPr>
              <a:spcAft>
                <a:spcPts val="14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Apa yang kamu butuhkan agar merasa dihargai?</a:t>
            </a:r>
          </a:p>
          <a:p>
            <a:pPr>
              <a:spcAft>
                <a:spcPts val="14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Bagaimana menyampaikan kebutuhan tanpa menyerang?</a:t>
            </a:r>
          </a:p>
          <a:p>
            <a:pPr>
              <a:spcAft>
                <a:spcPts val="1400"/>
              </a:spcAft>
              <a:defRPr sz="1700">
                <a:solidFill>
                  <a:srgbClr val="2D3846"/>
                </a:solidFill>
                <a:latin typeface="Aptos"/>
              </a:defRPr>
            </a:pPr>
            <a:r>
              <a:t>•  Langkah kecil apa yang bersedia kamu coba?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9320" y="5166360"/>
            <a:ext cx="50292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400" b="1">
                <a:solidFill>
                  <a:srgbClr val="667380"/>
                </a:solidFill>
                <a:latin typeface="Aptos"/>
              </a:defRPr>
            </a:pPr>
            <a:r>
              <a:t>Catatan: hindari meminta anggota menyebut atau mengonfrontasi pihak lain di kelompok. Pastikan semua anggota merasa aman.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Evaluasi dan Tindak Lanjut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PENUTUP PROSES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1417320"/>
            <a:ext cx="82296" cy="3383280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158191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Evaluasi proses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2057400"/>
            <a:ext cx="3044952" cy="2633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Apakah anggota merasa aman dan dihargai?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Apakah tujuan sesi tercapai?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Apakah partisipasi seimbang?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Apa yang perlu diperbaiki?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1417320"/>
            <a:ext cx="82296" cy="3383280"/>
          </a:xfrm>
          <a:prstGeom prst="rect">
            <a:avLst/>
          </a:prstGeom>
          <a:solidFill>
            <a:srgbClr val="EEB7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0288" y="158191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Evaluasi hasil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057400"/>
            <a:ext cx="3044952" cy="2633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Pemahaman atau keterampilan baru.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Perubahan cara pandang.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Komitmen tindakan yang spesifik.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Kebutuhan dukungan tambahan.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01000" y="1417320"/>
            <a:ext cx="82296" cy="3383280"/>
          </a:xfrm>
          <a:prstGeom prst="rect">
            <a:avLst/>
          </a:prstGeom>
          <a:solidFill>
            <a:srgbClr val="182D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2168" y="1581912"/>
            <a:ext cx="3044952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182D4C"/>
                </a:solidFill>
                <a:latin typeface="Aptos"/>
              </a:defRPr>
            </a:pPr>
            <a:r>
              <a:t>Tindak lanjut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2168" y="2057400"/>
            <a:ext cx="3044952" cy="2633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Cek perkembangan pada waktu yang disepakati.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Dokumentasikan secara objektif dan terbatas.</a:t>
            </a: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600" b="0">
                <a:solidFill>
                  <a:srgbClr val="2D3846"/>
                </a:solidFill>
                <a:latin typeface="Aptos"/>
              </a:defRPr>
            </a:pPr>
            <a:r>
              <a:t>• Jadwalkan sesi berikutnya atau konseling individual bila perlu.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303520"/>
            <a:ext cx="1024128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700" b="1">
                <a:solidFill>
                  <a:srgbClr val="198E91"/>
                </a:solidFill>
                <a:latin typeface="Aptos"/>
              </a:defRPr>
            </a:pPr>
            <a:r>
              <a:t>Contoh indikator: “Saya mampu menyebutkan satu perasaan, satu kebutuhan, dan satu cara menyampaikan pendapat secara asertif.”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Etika dan Hal yang Perlu Diwaspadai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PROFESIONALITAS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463040"/>
            <a:ext cx="10241280" cy="4206240"/>
          </a:xfrm>
          <a:prstGeom prst="rect">
            <a:avLst/>
          </a:prstGeom>
          <a:noFill/>
        </p:spPr>
        <p:txBody>
          <a:bodyPr wrap="square" lIns="54864" rIns="36576" tIns="18288" bIns="18288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Jaga martabat, privasi, dan hak siswa; hindari memberi label atau mempermalukan anggota.</a:t>
            </a:r>
          </a:p>
          <a:p>
            <a:pPr>
              <a:spcAft>
                <a:spcPts val="13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Jangan memaksa siswa membuka pengalaman yang terlalu pribadi di depan kelompok.</a:t>
            </a:r>
          </a:p>
          <a:p>
            <a:pPr>
              <a:spcAft>
                <a:spcPts val="13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Perhatikan ketimpangan kuasa, perundungan, konflik langsung antaranggota, dan potensi pembalasan setelah sesi.</a:t>
            </a:r>
          </a:p>
          <a:p>
            <a:pPr>
              <a:spcAft>
                <a:spcPts val="13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Jangan menggunakan kelompok sebagai forum mengadili atau mencari siapa yang salah.</a:t>
            </a:r>
          </a:p>
          <a:p>
            <a:pPr>
              <a:spcAft>
                <a:spcPts val="1300"/>
              </a:spcAft>
              <a:defRPr sz="1800">
                <a:solidFill>
                  <a:srgbClr val="2D3846"/>
                </a:solidFill>
                <a:latin typeface="Aptos"/>
              </a:defRPr>
            </a:pPr>
            <a:r>
              <a:t>•  Jika muncul indikasi kekerasan, pelecehan, risiko menyakiti diri/orang lain, atau kebutuhan klinis khusus, ikuti prosedur perlindungan dan rujukan yang berlaku.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623560"/>
            <a:ext cx="10149840" cy="548640"/>
          </a:xfrm>
          <a:prstGeom prst="roundRect">
            <a:avLst/>
          </a:prstGeom>
          <a:solidFill>
            <a:srgbClr val="E0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5769864"/>
            <a:ext cx="96926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1">
                <a:solidFill>
                  <a:srgbClr val="182D4C"/>
                </a:solidFill>
                <a:latin typeface="Aptos"/>
              </a:defRPr>
            </a:pPr>
            <a:r>
              <a:t>Prinsip utama: aman, sukarela sesuai ketentuan, terarah, menghargai, dan berpihak pada kepentingan terbaik siswa.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8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8136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82D4C"/>
                </a:solidFill>
                <a:latin typeface="Aptos"/>
              </a:defRPr>
            </a:pPr>
            <a:r>
              <a:t>Refleksi dan Diskusi MGBK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5156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198E91"/>
                </a:solidFill>
                <a:latin typeface="Aptos"/>
              </a:defRPr>
            </a:pPr>
            <a:r>
              <a:t>PENUTUP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510528"/>
            <a:ext cx="10972800" cy="13716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6556248"/>
            <a:ext cx="91440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667380"/>
                </a:solidFill>
                <a:latin typeface="Aptos"/>
              </a:defRPr>
            </a:pPr>
            <a:r>
              <a:t>MGBK SMK ACEH TENGAH  •  KONSELING KELOMPOK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37960"/>
            <a:ext cx="36576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700"/>
              </a:spcAft>
              <a:defRPr sz="900" b="0">
                <a:solidFill>
                  <a:srgbClr val="667380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417320"/>
            <a:ext cx="102412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2400" b="1">
                <a:solidFill>
                  <a:srgbClr val="182D4C"/>
                </a:solidFill>
                <a:latin typeface="Aptos"/>
              </a:defRPr>
            </a:pPr>
            <a:r>
              <a:t>Diskusikan bersama: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148840"/>
            <a:ext cx="10241280" cy="731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2340864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2D3846"/>
                </a:solidFill>
                <a:latin typeface="Aptos"/>
              </a:defRPr>
            </a:pPr>
            <a:r>
              <a:t>1. Masalah siswa apa yang paling sesuai ditangani melalui konseling kelompok di sekolah kita?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200400"/>
            <a:ext cx="10241280" cy="731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392424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2D3846"/>
                </a:solidFill>
                <a:latin typeface="Aptos"/>
              </a:defRPr>
            </a:pPr>
            <a:r>
              <a:t>2. Bagaimana cara membangun rasa aman dan menjaga batas kerahasiaan?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4251960"/>
            <a:ext cx="10241280" cy="731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443983"/>
            <a:ext cx="9692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2D3846"/>
                </a:solidFill>
                <a:latin typeface="Aptos"/>
              </a:defRPr>
            </a:pPr>
            <a:r>
              <a:t>3. Teknik apa yang ingin Bapak/Ibu praktikkan pada sesi berikutnya?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577840"/>
            <a:ext cx="1024128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2800" b="1">
                <a:solidFill>
                  <a:srgbClr val="198E91"/>
                </a:solidFill>
                <a:latin typeface="Aptos"/>
              </a:defRPr>
            </a:pPr>
            <a:r>
              <a:t>Terima kasih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6080760"/>
            <a:ext cx="98755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700"/>
              </a:spcAft>
              <a:defRPr sz="1500" b="0">
                <a:solidFill>
                  <a:srgbClr val="667380"/>
                </a:solidFill>
                <a:latin typeface="Aptos"/>
              </a:defRPr>
            </a:pPr>
            <a:r>
              <a:t>“Mendengarkan dengan empati adalah langkah awal membantu siswa menemukan kekuatannya.”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