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Canva Sans" charset="0"/>
      <p:regular r:id="rId13"/>
    </p:embeddedFont>
    <p:embeddedFont>
      <p:font typeface="Harmattan" charset="-78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  <p:embeddedFont>
      <p:font typeface="Alatsi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2" d="100"/>
          <a:sy n="42" d="100"/>
        </p:scale>
        <p:origin x="84" y="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image" Target="../media/image8.svg"/><Relationship Id="rId1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9.sv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2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9.svg"/><Relationship Id="rId7" Type="http://schemas.openxmlformats.org/officeDocument/2006/relationships/image" Target="../media/image28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6.sv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35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2.svg"/><Relationship Id="rId9" Type="http://schemas.openxmlformats.org/officeDocument/2006/relationships/image" Target="../media/image37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9.svg"/><Relationship Id="rId7" Type="http://schemas.openxmlformats.org/officeDocument/2006/relationships/image" Target="../media/image4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41.sv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sv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419288"/>
            <a:ext cx="19010562" cy="1868284"/>
            <a:chOff x="0" y="0"/>
            <a:chExt cx="5006897" cy="4920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06897" cy="492058"/>
            </a:xfrm>
            <a:custGeom>
              <a:avLst/>
              <a:gdLst/>
              <a:ahLst/>
              <a:cxnLst/>
              <a:rect l="l" t="t" r="r" b="b"/>
              <a:pathLst>
                <a:path w="5006897" h="492058">
                  <a:moveTo>
                    <a:pt x="0" y="0"/>
                  </a:moveTo>
                  <a:lnTo>
                    <a:pt x="5006897" y="0"/>
                  </a:lnTo>
                  <a:lnTo>
                    <a:pt x="5006897" y="492058"/>
                  </a:lnTo>
                  <a:lnTo>
                    <a:pt x="0" y="492058"/>
                  </a:lnTo>
                  <a:close/>
                </a:path>
              </a:pathLst>
            </a:custGeom>
            <a:solidFill>
              <a:srgbClr val="CECEE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006897" cy="5301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2049597">
            <a:off x="-3779786" y="6259523"/>
            <a:ext cx="13324324" cy="9093851"/>
          </a:xfrm>
          <a:custGeom>
            <a:avLst/>
            <a:gdLst/>
            <a:ahLst/>
            <a:cxnLst/>
            <a:rect l="l" t="t" r="r" b="b"/>
            <a:pathLst>
              <a:path w="13324324" h="9093851">
                <a:moveTo>
                  <a:pt x="0" y="0"/>
                </a:moveTo>
                <a:lnTo>
                  <a:pt x="13324325" y="0"/>
                </a:lnTo>
                <a:lnTo>
                  <a:pt x="13324325" y="9093851"/>
                </a:lnTo>
                <a:lnTo>
                  <a:pt x="0" y="90938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11159689" y="4114800"/>
            <a:ext cx="5287889" cy="4038940"/>
          </a:xfrm>
          <a:custGeom>
            <a:avLst/>
            <a:gdLst/>
            <a:ahLst/>
            <a:cxnLst/>
            <a:rect l="l" t="t" r="r" b="b"/>
            <a:pathLst>
              <a:path w="5287889" h="4038940">
                <a:moveTo>
                  <a:pt x="5287888" y="0"/>
                </a:moveTo>
                <a:lnTo>
                  <a:pt x="0" y="0"/>
                </a:lnTo>
                <a:lnTo>
                  <a:pt x="0" y="4038940"/>
                </a:lnTo>
                <a:lnTo>
                  <a:pt x="5287888" y="4038940"/>
                </a:lnTo>
                <a:lnTo>
                  <a:pt x="5287888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r="-5238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0"/>
            <a:ext cx="3567501" cy="3173589"/>
          </a:xfrm>
          <a:custGeom>
            <a:avLst/>
            <a:gdLst/>
            <a:ahLst/>
            <a:cxnLst/>
            <a:rect l="l" t="t" r="r" b="b"/>
            <a:pathLst>
              <a:path w="3567501" h="3173589">
                <a:moveTo>
                  <a:pt x="0" y="0"/>
                </a:moveTo>
                <a:lnTo>
                  <a:pt x="3567501" y="0"/>
                </a:lnTo>
                <a:lnTo>
                  <a:pt x="3567501" y="3173589"/>
                </a:lnTo>
                <a:lnTo>
                  <a:pt x="0" y="317358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383532" y="1028700"/>
            <a:ext cx="1150993" cy="1028700"/>
          </a:xfrm>
          <a:custGeom>
            <a:avLst/>
            <a:gdLst/>
            <a:ahLst/>
            <a:cxnLst/>
            <a:rect l="l" t="t" r="r" b="b"/>
            <a:pathLst>
              <a:path w="1150993" h="1028700">
                <a:moveTo>
                  <a:pt x="0" y="0"/>
                </a:moveTo>
                <a:lnTo>
                  <a:pt x="1150993" y="0"/>
                </a:lnTo>
                <a:lnTo>
                  <a:pt x="1150993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5400000">
            <a:off x="14084039" y="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10800000">
            <a:off x="13272316" y="6851612"/>
            <a:ext cx="5738245" cy="4114800"/>
          </a:xfrm>
          <a:custGeom>
            <a:avLst/>
            <a:gdLst/>
            <a:ahLst/>
            <a:cxnLst/>
            <a:rect l="l" t="t" r="r" b="b"/>
            <a:pathLst>
              <a:path w="5738245" h="4114800">
                <a:moveTo>
                  <a:pt x="0" y="0"/>
                </a:moveTo>
                <a:lnTo>
                  <a:pt x="5738246" y="0"/>
                </a:lnTo>
                <a:lnTo>
                  <a:pt x="573824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5701759" y="4540560"/>
            <a:ext cx="6086416" cy="365948"/>
            <a:chOff x="0" y="0"/>
            <a:chExt cx="597986" cy="3595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597986" cy="35954"/>
            </a:xfrm>
            <a:custGeom>
              <a:avLst/>
              <a:gdLst/>
              <a:ahLst/>
              <a:cxnLst/>
              <a:rect l="l" t="t" r="r" b="b"/>
              <a:pathLst>
                <a:path w="597986" h="35954">
                  <a:moveTo>
                    <a:pt x="17977" y="0"/>
                  </a:moveTo>
                  <a:lnTo>
                    <a:pt x="580009" y="0"/>
                  </a:lnTo>
                  <a:cubicBezTo>
                    <a:pt x="584776" y="0"/>
                    <a:pt x="589349" y="1894"/>
                    <a:pt x="592720" y="5265"/>
                  </a:cubicBezTo>
                  <a:cubicBezTo>
                    <a:pt x="596092" y="8637"/>
                    <a:pt x="597986" y="13209"/>
                    <a:pt x="597986" y="17977"/>
                  </a:cubicBezTo>
                  <a:lnTo>
                    <a:pt x="597986" y="17977"/>
                  </a:lnTo>
                  <a:cubicBezTo>
                    <a:pt x="597986" y="22745"/>
                    <a:pt x="596092" y="27317"/>
                    <a:pt x="592720" y="30689"/>
                  </a:cubicBezTo>
                  <a:cubicBezTo>
                    <a:pt x="589349" y="34060"/>
                    <a:pt x="584776" y="35954"/>
                    <a:pt x="580009" y="35954"/>
                  </a:cubicBezTo>
                  <a:lnTo>
                    <a:pt x="17977" y="35954"/>
                  </a:lnTo>
                  <a:cubicBezTo>
                    <a:pt x="13209" y="35954"/>
                    <a:pt x="8637" y="34060"/>
                    <a:pt x="5265" y="30689"/>
                  </a:cubicBezTo>
                  <a:cubicBezTo>
                    <a:pt x="1894" y="27317"/>
                    <a:pt x="0" y="22745"/>
                    <a:pt x="0" y="17977"/>
                  </a:cubicBezTo>
                  <a:lnTo>
                    <a:pt x="0" y="17977"/>
                  </a:lnTo>
                  <a:cubicBezTo>
                    <a:pt x="0" y="13209"/>
                    <a:pt x="1894" y="8637"/>
                    <a:pt x="5265" y="5265"/>
                  </a:cubicBezTo>
                  <a:cubicBezTo>
                    <a:pt x="8637" y="1894"/>
                    <a:pt x="13209" y="0"/>
                    <a:pt x="17977" y="0"/>
                  </a:cubicBezTo>
                  <a:close/>
                </a:path>
              </a:pathLst>
            </a:custGeom>
            <a:solidFill>
              <a:srgbClr val="CECEE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597986" cy="740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161337" y="5682601"/>
            <a:ext cx="456455" cy="456455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DDB9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8443566" y="8575049"/>
            <a:ext cx="602804" cy="667927"/>
          </a:xfrm>
          <a:custGeom>
            <a:avLst/>
            <a:gdLst/>
            <a:ahLst/>
            <a:cxnLst/>
            <a:rect l="l" t="t" r="r" b="b"/>
            <a:pathLst>
              <a:path w="602804" h="667927">
                <a:moveTo>
                  <a:pt x="0" y="0"/>
                </a:moveTo>
                <a:lnTo>
                  <a:pt x="602803" y="0"/>
                </a:lnTo>
                <a:lnTo>
                  <a:pt x="602803" y="667926"/>
                </a:lnTo>
                <a:lnTo>
                  <a:pt x="0" y="66792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8" name="AutoShape 18"/>
          <p:cNvSpPr/>
          <p:nvPr/>
        </p:nvSpPr>
        <p:spPr>
          <a:xfrm>
            <a:off x="5782594" y="4335772"/>
            <a:ext cx="5975638" cy="0"/>
          </a:xfrm>
          <a:prstGeom prst="line">
            <a:avLst/>
          </a:prstGeom>
          <a:ln w="104775" cap="flat">
            <a:solidFill>
              <a:srgbClr val="3236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9" name="Freeform 19"/>
          <p:cNvSpPr/>
          <p:nvPr/>
        </p:nvSpPr>
        <p:spPr>
          <a:xfrm>
            <a:off x="-207818" y="4906507"/>
            <a:ext cx="6076532" cy="5347348"/>
          </a:xfrm>
          <a:custGeom>
            <a:avLst/>
            <a:gdLst/>
            <a:ahLst/>
            <a:cxnLst/>
            <a:rect l="l" t="t" r="r" b="b"/>
            <a:pathLst>
              <a:path w="6076532" h="5347348">
                <a:moveTo>
                  <a:pt x="0" y="0"/>
                </a:moveTo>
                <a:lnTo>
                  <a:pt x="6076532" y="0"/>
                </a:lnTo>
                <a:lnTo>
                  <a:pt x="6076532" y="5347349"/>
                </a:lnTo>
                <a:lnTo>
                  <a:pt x="0" y="534734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1770422" y="1229023"/>
            <a:ext cx="12980102" cy="1571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32"/>
              </a:lnSpc>
            </a:pPr>
            <a:r>
              <a:rPr lang="en-US" sz="4523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PENANGANAN KASUS </a:t>
            </a:r>
          </a:p>
          <a:p>
            <a:pPr algn="ctr">
              <a:lnSpc>
                <a:spcPts val="6332"/>
              </a:lnSpc>
            </a:pPr>
            <a:r>
              <a:rPr lang="en-US" sz="4523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PENGEROYOKAN ANTAR REMAJA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423927" y="3455163"/>
            <a:ext cx="8481947" cy="679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19"/>
              </a:lnSpc>
            </a:pPr>
            <a:r>
              <a:rPr lang="en-US" sz="4013" spc="284">
                <a:solidFill>
                  <a:srgbClr val="3F5479"/>
                </a:solidFill>
                <a:latin typeface="Alatsi"/>
                <a:ea typeface="Alatsi"/>
                <a:cs typeface="Alatsi"/>
                <a:sym typeface="Alatsi"/>
              </a:rPr>
              <a:t>MGBK SMA/SLB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872137" y="4531035"/>
            <a:ext cx="7745660" cy="365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1"/>
              </a:lnSpc>
            </a:pPr>
            <a:r>
              <a:rPr lang="en-US" sz="2385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MUSYAWARAH GURU BIMBINGAN KONSELING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33844" y="-174981"/>
            <a:ext cx="3254156" cy="3587494"/>
          </a:xfrm>
          <a:custGeom>
            <a:avLst/>
            <a:gdLst/>
            <a:ahLst/>
            <a:cxnLst/>
            <a:rect l="l" t="t" r="r" b="b"/>
            <a:pathLst>
              <a:path w="3254156" h="3587494">
                <a:moveTo>
                  <a:pt x="0" y="0"/>
                </a:moveTo>
                <a:lnTo>
                  <a:pt x="3254156" y="0"/>
                </a:lnTo>
                <a:lnTo>
                  <a:pt x="3254156" y="3587494"/>
                </a:lnTo>
                <a:lnTo>
                  <a:pt x="0" y="35874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8385821" y="3412513"/>
            <a:ext cx="9956451" cy="7413407"/>
          </a:xfrm>
          <a:custGeom>
            <a:avLst/>
            <a:gdLst/>
            <a:ahLst/>
            <a:cxnLst/>
            <a:rect l="l" t="t" r="r" b="b"/>
            <a:pathLst>
              <a:path w="9956451" h="7413407">
                <a:moveTo>
                  <a:pt x="0" y="7413407"/>
                </a:moveTo>
                <a:lnTo>
                  <a:pt x="9956451" y="7413407"/>
                </a:lnTo>
                <a:lnTo>
                  <a:pt x="9956451" y="0"/>
                </a:lnTo>
                <a:lnTo>
                  <a:pt x="0" y="0"/>
                </a:lnTo>
                <a:lnTo>
                  <a:pt x="0" y="7413407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3572306">
            <a:off x="-4209502" y="6272848"/>
            <a:ext cx="8842557" cy="8028305"/>
          </a:xfrm>
          <a:custGeom>
            <a:avLst/>
            <a:gdLst/>
            <a:ahLst/>
            <a:cxnLst/>
            <a:rect l="l" t="t" r="r" b="b"/>
            <a:pathLst>
              <a:path w="8842557" h="8028305">
                <a:moveTo>
                  <a:pt x="0" y="0"/>
                </a:moveTo>
                <a:lnTo>
                  <a:pt x="8842557" y="0"/>
                </a:lnTo>
                <a:lnTo>
                  <a:pt x="8842557" y="8028304"/>
                </a:lnTo>
                <a:lnTo>
                  <a:pt x="0" y="802830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232600" y="3081365"/>
            <a:ext cx="331148" cy="33114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BA8C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563748" y="3157308"/>
            <a:ext cx="255205" cy="255205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BA8C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717610" y="3284911"/>
            <a:ext cx="340641" cy="340641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BA8C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143687" y="3284911"/>
            <a:ext cx="340641" cy="34064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BA8C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6591863" y="3370347"/>
            <a:ext cx="324264" cy="324264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0BA8C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 flipH="1">
            <a:off x="13827022" y="7326987"/>
            <a:ext cx="4515250" cy="2957489"/>
          </a:xfrm>
          <a:custGeom>
            <a:avLst/>
            <a:gdLst/>
            <a:ahLst/>
            <a:cxnLst/>
            <a:rect l="l" t="t" r="r" b="b"/>
            <a:pathLst>
              <a:path w="4515250" h="2957489">
                <a:moveTo>
                  <a:pt x="4515250" y="0"/>
                </a:moveTo>
                <a:lnTo>
                  <a:pt x="0" y="0"/>
                </a:lnTo>
                <a:lnTo>
                  <a:pt x="0" y="2957489"/>
                </a:lnTo>
                <a:lnTo>
                  <a:pt x="4515250" y="2957489"/>
                </a:lnTo>
                <a:lnTo>
                  <a:pt x="451525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9375859" y="4440978"/>
            <a:ext cx="3988188" cy="5843498"/>
          </a:xfrm>
          <a:custGeom>
            <a:avLst/>
            <a:gdLst/>
            <a:ahLst/>
            <a:cxnLst/>
            <a:rect l="l" t="t" r="r" b="b"/>
            <a:pathLst>
              <a:path w="3988188" h="5843498">
                <a:moveTo>
                  <a:pt x="0" y="0"/>
                </a:moveTo>
                <a:lnTo>
                  <a:pt x="3988188" y="0"/>
                </a:lnTo>
                <a:lnTo>
                  <a:pt x="3988188" y="5843498"/>
                </a:lnTo>
                <a:lnTo>
                  <a:pt x="0" y="584349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211776" y="904875"/>
            <a:ext cx="8174045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400"/>
              </a:lnSpc>
            </a:pPr>
            <a:r>
              <a:rPr lang="en-US" sz="6000" u="sng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LATAR BELAKANG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11776" y="2170970"/>
            <a:ext cx="8792224" cy="7562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8"/>
              </a:lnSpc>
            </a:pPr>
            <a:r>
              <a:rPr lang="en-US" sz="4398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Pengeroyokan antar remaja bukan sekedar masalah kedisiplinan, tetapi merupakanpersoalan yang dapat berdampak pada: </a:t>
            </a:r>
          </a:p>
          <a:p>
            <a:pPr marL="949704" lvl="1" indent="-474852" algn="l">
              <a:lnSpc>
                <a:spcPts val="5498"/>
              </a:lnSpc>
              <a:buAutoNum type="arabicPeriod"/>
            </a:pPr>
            <a:r>
              <a:rPr lang="en-US" sz="4398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keselamatan fisik peserta didik </a:t>
            </a:r>
          </a:p>
          <a:p>
            <a:pPr marL="949704" lvl="1" indent="-474852" algn="l">
              <a:lnSpc>
                <a:spcPts val="5498"/>
              </a:lnSpc>
              <a:buAutoNum type="arabicPeriod"/>
            </a:pPr>
            <a:r>
              <a:rPr lang="en-US" sz="4398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kondisi psikologis korban dan pelaku</a:t>
            </a:r>
          </a:p>
          <a:p>
            <a:pPr marL="949704" lvl="1" indent="-474852" algn="l">
              <a:lnSpc>
                <a:spcPts val="5498"/>
              </a:lnSpc>
              <a:buAutoNum type="arabicPeriod"/>
            </a:pPr>
            <a:r>
              <a:rPr lang="en-US" sz="4398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hubungan sosial antar peserta didik</a:t>
            </a:r>
          </a:p>
          <a:p>
            <a:pPr marL="949704" lvl="1" indent="-474852" algn="l">
              <a:lnSpc>
                <a:spcPts val="5498"/>
              </a:lnSpc>
              <a:buAutoNum type="arabicPeriod"/>
            </a:pPr>
            <a:r>
              <a:rPr lang="en-US" sz="4398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ketenangan proses pembelajaran</a:t>
            </a:r>
          </a:p>
          <a:p>
            <a:pPr marL="949704" lvl="1" indent="-474852" algn="l">
              <a:lnSpc>
                <a:spcPts val="5498"/>
              </a:lnSpc>
              <a:buAutoNum type="arabicPeriod"/>
            </a:pPr>
            <a:r>
              <a:rPr lang="en-US" sz="4398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citra dan iklim keamanan sekolah</a:t>
            </a:r>
          </a:p>
          <a:p>
            <a:pPr marL="949704" lvl="1" indent="-474852" algn="l">
              <a:lnSpc>
                <a:spcPts val="5498"/>
              </a:lnSpc>
              <a:buAutoNum type="arabicPeriod"/>
            </a:pPr>
            <a:r>
              <a:rPr lang="en-US" sz="4398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hubungan sekolah dengan orang tua</a:t>
            </a:r>
          </a:p>
          <a:p>
            <a:pPr algn="l">
              <a:lnSpc>
                <a:spcPts val="5498"/>
              </a:lnSpc>
            </a:pPr>
            <a:endParaRPr lang="en-US" sz="4398">
              <a:solidFill>
                <a:srgbClr val="323657"/>
              </a:solidFill>
              <a:latin typeface="Harmattan"/>
              <a:ea typeface="Harmattan"/>
              <a:cs typeface="Harmattan"/>
              <a:sym typeface="Harmatt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6391556" y="1952691"/>
            <a:ext cx="11896444" cy="8857894"/>
          </a:xfrm>
          <a:custGeom>
            <a:avLst/>
            <a:gdLst/>
            <a:ahLst/>
            <a:cxnLst/>
            <a:rect l="l" t="t" r="r" b="b"/>
            <a:pathLst>
              <a:path w="11896444" h="8857894">
                <a:moveTo>
                  <a:pt x="0" y="8857894"/>
                </a:moveTo>
                <a:lnTo>
                  <a:pt x="11896444" y="8857894"/>
                </a:lnTo>
                <a:lnTo>
                  <a:pt x="11896444" y="0"/>
                </a:lnTo>
                <a:lnTo>
                  <a:pt x="0" y="0"/>
                </a:lnTo>
                <a:lnTo>
                  <a:pt x="0" y="8857894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077467" y="-1333500"/>
            <a:ext cx="4702629" cy="4114800"/>
          </a:xfrm>
          <a:custGeom>
            <a:avLst/>
            <a:gdLst/>
            <a:ahLst/>
            <a:cxnLst/>
            <a:rect l="l" t="t" r="r" b="b"/>
            <a:pathLst>
              <a:path w="4702629" h="4114800">
                <a:moveTo>
                  <a:pt x="0" y="0"/>
                </a:moveTo>
                <a:lnTo>
                  <a:pt x="4702629" y="0"/>
                </a:lnTo>
                <a:lnTo>
                  <a:pt x="47026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1022360" y="5846027"/>
            <a:ext cx="6108710" cy="5851635"/>
          </a:xfrm>
          <a:custGeom>
            <a:avLst/>
            <a:gdLst/>
            <a:ahLst/>
            <a:cxnLst/>
            <a:rect l="l" t="t" r="r" b="b"/>
            <a:pathLst>
              <a:path w="6108710" h="5851635">
                <a:moveTo>
                  <a:pt x="6108710" y="0"/>
                </a:moveTo>
                <a:lnTo>
                  <a:pt x="0" y="0"/>
                </a:lnTo>
                <a:lnTo>
                  <a:pt x="0" y="5851635"/>
                </a:lnTo>
                <a:lnTo>
                  <a:pt x="6108710" y="5851635"/>
                </a:lnTo>
                <a:lnTo>
                  <a:pt x="610871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69005" y="1076325"/>
            <a:ext cx="5799948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600"/>
              </a:lnSpc>
            </a:pPr>
            <a:r>
              <a:rPr lang="en-US" sz="600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TUJUAN</a:t>
            </a:r>
          </a:p>
        </p:txBody>
      </p:sp>
      <p:sp>
        <p:nvSpPr>
          <p:cNvPr id="6" name="AutoShape 6"/>
          <p:cNvSpPr/>
          <p:nvPr/>
        </p:nvSpPr>
        <p:spPr>
          <a:xfrm>
            <a:off x="269005" y="1995554"/>
            <a:ext cx="5040253" cy="0"/>
          </a:xfrm>
          <a:prstGeom prst="line">
            <a:avLst/>
          </a:prstGeom>
          <a:ln w="85725" cap="flat">
            <a:solidFill>
              <a:srgbClr val="323657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Freeform 7"/>
          <p:cNvSpPr/>
          <p:nvPr/>
        </p:nvSpPr>
        <p:spPr>
          <a:xfrm>
            <a:off x="9548325" y="2738437"/>
            <a:ext cx="7001195" cy="6519862"/>
          </a:xfrm>
          <a:custGeom>
            <a:avLst/>
            <a:gdLst/>
            <a:ahLst/>
            <a:cxnLst/>
            <a:rect l="l" t="t" r="r" b="b"/>
            <a:pathLst>
              <a:path w="7001195" h="6519862">
                <a:moveTo>
                  <a:pt x="0" y="0"/>
                </a:moveTo>
                <a:lnTo>
                  <a:pt x="7001195" y="0"/>
                </a:lnTo>
                <a:lnTo>
                  <a:pt x="7001195" y="6519863"/>
                </a:lnTo>
                <a:lnTo>
                  <a:pt x="0" y="65198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69005" y="2926791"/>
            <a:ext cx="9760424" cy="4062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1836" lvl="1" indent="-395918" algn="l">
              <a:lnSpc>
                <a:spcPts val="4584"/>
              </a:lnSpc>
              <a:buAutoNum type="arabicPeriod"/>
            </a:pPr>
            <a:r>
              <a:rPr lang="en-US" sz="3667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Memahami karakteristik kasus pengeroyokan remaja</a:t>
            </a:r>
          </a:p>
          <a:p>
            <a:pPr marL="791836" lvl="1" indent="-395918" algn="l">
              <a:lnSpc>
                <a:spcPts val="4584"/>
              </a:lnSpc>
              <a:buAutoNum type="arabicPeriod"/>
            </a:pPr>
            <a:r>
              <a:rPr lang="en-US" sz="3667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menggidentifikasi faktor penyebab dan faktor resiko</a:t>
            </a:r>
          </a:p>
          <a:p>
            <a:pPr marL="791836" lvl="1" indent="-395918" algn="l">
              <a:lnSpc>
                <a:spcPts val="4584"/>
              </a:lnSpc>
              <a:buAutoNum type="arabicPeriod"/>
            </a:pPr>
            <a:r>
              <a:rPr lang="en-US" sz="3667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menentukan langkah penanganan yang tepat</a:t>
            </a:r>
          </a:p>
          <a:p>
            <a:pPr marL="791836" lvl="1" indent="-395918" algn="l">
              <a:lnSpc>
                <a:spcPts val="4584"/>
              </a:lnSpc>
              <a:buAutoNum type="arabicPeriod"/>
            </a:pPr>
            <a:r>
              <a:rPr lang="en-US" sz="3667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menyusun strategi layanan BK </a:t>
            </a:r>
          </a:p>
          <a:p>
            <a:pPr marL="791836" lvl="1" indent="-395918" algn="l">
              <a:lnSpc>
                <a:spcPts val="4584"/>
              </a:lnSpc>
              <a:buAutoNum type="arabicPeriod"/>
            </a:pPr>
            <a:r>
              <a:rPr lang="en-US" sz="3667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menentukan bentuk kolaborasi sekolah dan orang tua</a:t>
            </a:r>
          </a:p>
          <a:p>
            <a:pPr marL="791836" lvl="1" indent="-395918" algn="l">
              <a:lnSpc>
                <a:spcPts val="4584"/>
              </a:lnSpc>
              <a:buAutoNum type="arabicPeriod"/>
            </a:pPr>
            <a:r>
              <a:rPr lang="en-US" sz="3667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menyusun program pencegahan kekerasan </a:t>
            </a:r>
          </a:p>
          <a:p>
            <a:pPr marL="791836" lvl="1" indent="-395918" algn="l">
              <a:lnSpc>
                <a:spcPts val="4584"/>
              </a:lnSpc>
              <a:buAutoNum type="arabicPeriod"/>
            </a:pPr>
            <a:r>
              <a:rPr lang="en-US" sz="3667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membangun sistem deteksi dini dan tindak lanjut</a:t>
            </a:r>
          </a:p>
        </p:txBody>
      </p:sp>
      <p:grpSp>
        <p:nvGrpSpPr>
          <p:cNvPr id="9" name="Group 9"/>
          <p:cNvGrpSpPr/>
          <p:nvPr/>
        </p:nvGrpSpPr>
        <p:grpSpPr>
          <a:xfrm rot="-4870094">
            <a:off x="11948502" y="3521253"/>
            <a:ext cx="455827" cy="1284233"/>
            <a:chOff x="0" y="0"/>
            <a:chExt cx="1174232" cy="330824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74232" cy="3308243"/>
            </a:xfrm>
            <a:custGeom>
              <a:avLst/>
              <a:gdLst/>
              <a:ahLst/>
              <a:cxnLst/>
              <a:rect l="l" t="t" r="r" b="b"/>
              <a:pathLst>
                <a:path w="1174232" h="3308243">
                  <a:moveTo>
                    <a:pt x="0" y="0"/>
                  </a:moveTo>
                  <a:lnTo>
                    <a:pt x="1174232" y="0"/>
                  </a:lnTo>
                  <a:lnTo>
                    <a:pt x="1174232" y="3308243"/>
                  </a:lnTo>
                  <a:lnTo>
                    <a:pt x="0" y="3308243"/>
                  </a:lnTo>
                  <a:close/>
                </a:path>
              </a:pathLst>
            </a:custGeom>
            <a:solidFill>
              <a:srgbClr val="F2AC9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174232" cy="33463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5672305">
            <a:off x="14385247" y="5527034"/>
            <a:ext cx="458536" cy="965213"/>
            <a:chOff x="0" y="0"/>
            <a:chExt cx="1181208" cy="248643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1208" cy="2486432"/>
            </a:xfrm>
            <a:custGeom>
              <a:avLst/>
              <a:gdLst/>
              <a:ahLst/>
              <a:cxnLst/>
              <a:rect l="l" t="t" r="r" b="b"/>
              <a:pathLst>
                <a:path w="1181208" h="2486432">
                  <a:moveTo>
                    <a:pt x="0" y="0"/>
                  </a:moveTo>
                  <a:lnTo>
                    <a:pt x="1181208" y="0"/>
                  </a:lnTo>
                  <a:lnTo>
                    <a:pt x="1181208" y="2486432"/>
                  </a:lnTo>
                  <a:lnTo>
                    <a:pt x="0" y="2486432"/>
                  </a:lnTo>
                  <a:close/>
                </a:path>
              </a:pathLst>
            </a:custGeom>
            <a:solidFill>
              <a:srgbClr val="F2AC9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181208" cy="25245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30181" y="1605142"/>
            <a:ext cx="2731303" cy="2731303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CEE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781047" y="1609154"/>
            <a:ext cx="2731303" cy="2731303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CEE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928003" y="1609154"/>
            <a:ext cx="2731303" cy="2731303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CEE3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23171" y="1605142"/>
            <a:ext cx="2731303" cy="2731303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CEE3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106068" y="1609154"/>
            <a:ext cx="2731303" cy="2731303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CEE3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58725" y="5143500"/>
            <a:ext cx="3562958" cy="3257598"/>
            <a:chOff x="0" y="0"/>
            <a:chExt cx="1060290" cy="96941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60290" cy="969419"/>
            </a:xfrm>
            <a:custGeom>
              <a:avLst/>
              <a:gdLst/>
              <a:ahLst/>
              <a:cxnLst/>
              <a:rect l="l" t="t" r="r" b="b"/>
              <a:pathLst>
                <a:path w="1060290" h="969419">
                  <a:moveTo>
                    <a:pt x="0" y="0"/>
                  </a:moveTo>
                  <a:lnTo>
                    <a:pt x="1060290" y="0"/>
                  </a:lnTo>
                  <a:lnTo>
                    <a:pt x="1060290" y="969419"/>
                  </a:lnTo>
                  <a:lnTo>
                    <a:pt x="0" y="969419"/>
                  </a:lnTo>
                  <a:close/>
                </a:path>
              </a:pathLst>
            </a:custGeom>
            <a:solidFill>
              <a:srgbClr val="E8DBD5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060290" cy="10075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5400000">
            <a:off x="4724640" y="5620291"/>
            <a:ext cx="2785046" cy="2823739"/>
            <a:chOff x="0" y="0"/>
            <a:chExt cx="828793" cy="84030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28793" cy="840308"/>
            </a:xfrm>
            <a:custGeom>
              <a:avLst/>
              <a:gdLst/>
              <a:ahLst/>
              <a:cxnLst/>
              <a:rect l="l" t="t" r="r" b="b"/>
              <a:pathLst>
                <a:path w="828793" h="840308">
                  <a:moveTo>
                    <a:pt x="0" y="0"/>
                  </a:moveTo>
                  <a:lnTo>
                    <a:pt x="828793" y="0"/>
                  </a:lnTo>
                  <a:lnTo>
                    <a:pt x="828793" y="840308"/>
                  </a:lnTo>
                  <a:lnTo>
                    <a:pt x="0" y="840308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28793" cy="878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5400000">
            <a:off x="7595190" y="5870852"/>
            <a:ext cx="3576124" cy="2848891"/>
            <a:chOff x="0" y="0"/>
            <a:chExt cx="1064208" cy="84779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64208" cy="847793"/>
            </a:xfrm>
            <a:custGeom>
              <a:avLst/>
              <a:gdLst/>
              <a:ahLst/>
              <a:cxnLst/>
              <a:rect l="l" t="t" r="r" b="b"/>
              <a:pathLst>
                <a:path w="1064208" h="847793">
                  <a:moveTo>
                    <a:pt x="0" y="0"/>
                  </a:moveTo>
                  <a:lnTo>
                    <a:pt x="1064208" y="0"/>
                  </a:lnTo>
                  <a:lnTo>
                    <a:pt x="1064208" y="847793"/>
                  </a:lnTo>
                  <a:lnTo>
                    <a:pt x="0" y="847793"/>
                  </a:lnTo>
                  <a:close/>
                </a:path>
              </a:pathLst>
            </a:custGeom>
            <a:gradFill rotWithShape="1">
              <a:gsLst>
                <a:gs pos="0">
                  <a:srgbClr val="FFF7AD">
                    <a:alpha val="100000"/>
                  </a:srgbClr>
                </a:gs>
                <a:gs pos="100000">
                  <a:srgbClr val="FFA9F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1064208" cy="8858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5400000">
            <a:off x="11007178" y="5736379"/>
            <a:ext cx="3149968" cy="2691681"/>
            <a:chOff x="0" y="0"/>
            <a:chExt cx="937389" cy="80100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37389" cy="801009"/>
            </a:xfrm>
            <a:custGeom>
              <a:avLst/>
              <a:gdLst/>
              <a:ahLst/>
              <a:cxnLst/>
              <a:rect l="l" t="t" r="r" b="b"/>
              <a:pathLst>
                <a:path w="937389" h="801009">
                  <a:moveTo>
                    <a:pt x="0" y="0"/>
                  </a:moveTo>
                  <a:lnTo>
                    <a:pt x="937389" y="0"/>
                  </a:lnTo>
                  <a:lnTo>
                    <a:pt x="937389" y="801009"/>
                  </a:lnTo>
                  <a:lnTo>
                    <a:pt x="0" y="801009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937389" cy="8391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5400000">
            <a:off x="14007106" y="5868781"/>
            <a:ext cx="3149968" cy="2691681"/>
            <a:chOff x="0" y="0"/>
            <a:chExt cx="937389" cy="80100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37389" cy="801009"/>
            </a:xfrm>
            <a:custGeom>
              <a:avLst/>
              <a:gdLst/>
              <a:ahLst/>
              <a:cxnLst/>
              <a:rect l="l" t="t" r="r" b="b"/>
              <a:pathLst>
                <a:path w="937389" h="801009">
                  <a:moveTo>
                    <a:pt x="0" y="0"/>
                  </a:moveTo>
                  <a:lnTo>
                    <a:pt x="937389" y="0"/>
                  </a:lnTo>
                  <a:lnTo>
                    <a:pt x="937389" y="801009"/>
                  </a:lnTo>
                  <a:lnTo>
                    <a:pt x="0" y="801009"/>
                  </a:lnTo>
                  <a:close/>
                </a:path>
              </a:pathLst>
            </a:custGeom>
            <a:gradFill rotWithShape="1">
              <a:gsLst>
                <a:gs pos="0">
                  <a:srgbClr val="8C52FF">
                    <a:alpha val="100000"/>
                  </a:srgbClr>
                </a:gs>
                <a:gs pos="100000">
                  <a:srgbClr val="5CE1E6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937389" cy="8391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2" name="Freeform 32"/>
          <p:cNvSpPr/>
          <p:nvPr/>
        </p:nvSpPr>
        <p:spPr>
          <a:xfrm>
            <a:off x="1601850" y="1974957"/>
            <a:ext cx="1739738" cy="1999698"/>
          </a:xfrm>
          <a:custGeom>
            <a:avLst/>
            <a:gdLst/>
            <a:ahLst/>
            <a:cxnLst/>
            <a:rect l="l" t="t" r="r" b="b"/>
            <a:pathLst>
              <a:path w="1739738" h="1999698">
                <a:moveTo>
                  <a:pt x="0" y="0"/>
                </a:moveTo>
                <a:lnTo>
                  <a:pt x="1739738" y="0"/>
                </a:lnTo>
                <a:lnTo>
                  <a:pt x="1739738" y="1999698"/>
                </a:lnTo>
                <a:lnTo>
                  <a:pt x="0" y="19996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5016457" y="2109221"/>
            <a:ext cx="1989849" cy="1731169"/>
          </a:xfrm>
          <a:custGeom>
            <a:avLst/>
            <a:gdLst/>
            <a:ahLst/>
            <a:cxnLst/>
            <a:rect l="l" t="t" r="r" b="b"/>
            <a:pathLst>
              <a:path w="1989849" h="1731169">
                <a:moveTo>
                  <a:pt x="0" y="0"/>
                </a:moveTo>
                <a:lnTo>
                  <a:pt x="1989849" y="0"/>
                </a:lnTo>
                <a:lnTo>
                  <a:pt x="1989849" y="1731169"/>
                </a:lnTo>
                <a:lnTo>
                  <a:pt x="0" y="173116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7912892" y="2127845"/>
            <a:ext cx="2209736" cy="1712546"/>
          </a:xfrm>
          <a:custGeom>
            <a:avLst/>
            <a:gdLst/>
            <a:ahLst/>
            <a:cxnLst/>
            <a:rect l="l" t="t" r="r" b="b"/>
            <a:pathLst>
              <a:path w="2209736" h="1712546">
                <a:moveTo>
                  <a:pt x="0" y="0"/>
                </a:moveTo>
                <a:lnTo>
                  <a:pt x="2209736" y="0"/>
                </a:lnTo>
                <a:lnTo>
                  <a:pt x="2209736" y="1712545"/>
                </a:lnTo>
                <a:lnTo>
                  <a:pt x="0" y="17125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1236322" y="2123961"/>
            <a:ext cx="1881850" cy="1693665"/>
          </a:xfrm>
          <a:custGeom>
            <a:avLst/>
            <a:gdLst/>
            <a:ahLst/>
            <a:cxnLst/>
            <a:rect l="l" t="t" r="r" b="b"/>
            <a:pathLst>
              <a:path w="1881850" h="1693665">
                <a:moveTo>
                  <a:pt x="0" y="0"/>
                </a:moveTo>
                <a:lnTo>
                  <a:pt x="1881850" y="0"/>
                </a:lnTo>
                <a:lnTo>
                  <a:pt x="1881850" y="1693665"/>
                </a:lnTo>
                <a:lnTo>
                  <a:pt x="0" y="16936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4360938" y="2109221"/>
            <a:ext cx="1865434" cy="1865434"/>
          </a:xfrm>
          <a:custGeom>
            <a:avLst/>
            <a:gdLst/>
            <a:ahLst/>
            <a:cxnLst/>
            <a:rect l="l" t="t" r="r" b="b"/>
            <a:pathLst>
              <a:path w="1865434" h="1865434">
                <a:moveTo>
                  <a:pt x="0" y="0"/>
                </a:moveTo>
                <a:lnTo>
                  <a:pt x="1865433" y="0"/>
                </a:lnTo>
                <a:lnTo>
                  <a:pt x="1865433" y="1865434"/>
                </a:lnTo>
                <a:lnTo>
                  <a:pt x="0" y="18654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5975317" y="202397"/>
            <a:ext cx="5261004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400"/>
              </a:lnSpc>
            </a:pPr>
            <a:r>
              <a:rPr lang="en-US" sz="6000" u="sng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AKAR MASALAH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81323" y="4592813"/>
            <a:ext cx="2854610" cy="455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9"/>
              </a:lnSpc>
            </a:pPr>
            <a:r>
              <a:rPr lang="en-US" sz="3999" spc="3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Faktor individu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602658" y="4611863"/>
            <a:ext cx="2854610" cy="791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9"/>
              </a:lnSpc>
            </a:pPr>
            <a:r>
              <a:rPr lang="en-US" sz="39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faktor teman sebaya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778349" y="4620719"/>
            <a:ext cx="2731303" cy="428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84"/>
              </a:lnSpc>
            </a:pPr>
            <a:r>
              <a:rPr lang="en-US" sz="362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faktor keluarga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236322" y="4630244"/>
            <a:ext cx="2276028" cy="417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362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faktor digital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4236250" y="4798575"/>
            <a:ext cx="2234968" cy="70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39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faktor lingkungan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88067" y="5296393"/>
            <a:ext cx="3875380" cy="29094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9943" lvl="1" indent="-344971" algn="l">
              <a:lnSpc>
                <a:spcPts val="2300"/>
              </a:lnSpc>
              <a:buFont typeface="Arial"/>
              <a:buChar char="•"/>
            </a:pPr>
            <a:r>
              <a:rPr lang="en-US" sz="3195" spc="115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Emosi tidak terkendali</a:t>
            </a:r>
          </a:p>
          <a:p>
            <a:pPr marL="689943" lvl="1" indent="-344971" algn="l">
              <a:lnSpc>
                <a:spcPts val="2300"/>
              </a:lnSpc>
              <a:buFont typeface="Arial"/>
              <a:buChar char="•"/>
            </a:pPr>
            <a:r>
              <a:rPr lang="en-US" sz="3195" spc="115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impulsivitas</a:t>
            </a:r>
          </a:p>
          <a:p>
            <a:pPr marL="689943" lvl="1" indent="-344971" algn="l">
              <a:lnSpc>
                <a:spcPts val="2300"/>
              </a:lnSpc>
              <a:buFont typeface="Arial"/>
              <a:buChar char="•"/>
            </a:pPr>
            <a:r>
              <a:rPr lang="en-US" sz="3195" spc="115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rendahnya kemampuan</a:t>
            </a:r>
          </a:p>
          <a:p>
            <a:pPr marL="689943" lvl="1" indent="-344971" algn="l">
              <a:lnSpc>
                <a:spcPts val="2300"/>
              </a:lnSpc>
              <a:buFont typeface="Arial"/>
              <a:buChar char="•"/>
            </a:pPr>
            <a:r>
              <a:rPr lang="en-US" sz="3195" spc="115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menyelesaikan konflik</a:t>
            </a:r>
          </a:p>
          <a:p>
            <a:pPr marL="689943" lvl="1" indent="-344971" algn="l">
              <a:lnSpc>
                <a:spcPts val="2300"/>
              </a:lnSpc>
              <a:buFont typeface="Arial"/>
              <a:buChar char="•"/>
            </a:pPr>
            <a:r>
              <a:rPr lang="en-US" sz="3195" spc="115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pemahaman yang keliru tentang keberanian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563448" y="5874813"/>
            <a:ext cx="2842908" cy="2083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4627" lvl="1" indent="-347313" algn="l">
              <a:lnSpc>
                <a:spcPts val="2316"/>
              </a:lnSpc>
              <a:buFont typeface="Arial"/>
              <a:buChar char="•"/>
            </a:pPr>
            <a:r>
              <a:rPr lang="en-US" sz="3217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Solidaritas kelompok yang salah </a:t>
            </a:r>
          </a:p>
          <a:p>
            <a:pPr marL="694627" lvl="1" indent="-347313" algn="l">
              <a:lnSpc>
                <a:spcPts val="2316"/>
              </a:lnSpc>
              <a:buFont typeface="Arial"/>
              <a:buChar char="•"/>
            </a:pPr>
            <a:r>
              <a:rPr lang="en-US" sz="3217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tekanan teman</a:t>
            </a:r>
          </a:p>
          <a:p>
            <a:pPr marL="694627" lvl="1" indent="-347313" algn="l">
              <a:lnSpc>
                <a:spcPts val="2316"/>
              </a:lnSpc>
              <a:buFont typeface="Arial"/>
              <a:buChar char="•"/>
            </a:pPr>
            <a:r>
              <a:rPr lang="en-US" sz="3217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keinginan mendapatkan pengakuan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7711156" y="5756144"/>
            <a:ext cx="2823739" cy="3221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9943" lvl="1" indent="-344972" algn="l">
              <a:lnSpc>
                <a:spcPts val="2300"/>
              </a:lnSpc>
              <a:buFont typeface="Arial"/>
              <a:buChar char="•"/>
            </a:pPr>
            <a:r>
              <a:rPr lang="en-US" sz="3195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komunikasi yang kurang efektif</a:t>
            </a:r>
          </a:p>
          <a:p>
            <a:pPr marL="689943" lvl="1" indent="-344972" algn="l">
              <a:lnSpc>
                <a:spcPts val="2300"/>
              </a:lnSpc>
              <a:buFont typeface="Arial"/>
              <a:buChar char="•"/>
            </a:pPr>
            <a:r>
              <a:rPr lang="en-US" sz="3195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pengawasan yang belum optimal</a:t>
            </a:r>
          </a:p>
          <a:p>
            <a:pPr marL="689943" lvl="1" indent="-344972" algn="l">
              <a:lnSpc>
                <a:spcPts val="2300"/>
              </a:lnSpc>
              <a:buFont typeface="Arial"/>
              <a:buChar char="•"/>
            </a:pPr>
            <a:r>
              <a:rPr lang="en-US" sz="3195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konflik keluarga yang dapat memengaruhi perilaku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962466" y="5756144"/>
            <a:ext cx="2823739" cy="2644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9943" lvl="1" indent="-344972" algn="l">
              <a:lnSpc>
                <a:spcPts val="2300"/>
              </a:lnSpc>
              <a:buFont typeface="Arial"/>
              <a:buChar char="•"/>
            </a:pPr>
            <a:r>
              <a:rPr lang="en-US" sz="3195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saling menghina</a:t>
            </a:r>
          </a:p>
          <a:p>
            <a:pPr marL="689943" lvl="1" indent="-344972" algn="l">
              <a:lnSpc>
                <a:spcPts val="2300"/>
              </a:lnSpc>
              <a:buFont typeface="Arial"/>
              <a:buChar char="•"/>
            </a:pPr>
            <a:r>
              <a:rPr lang="en-US" sz="3195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provokasi </a:t>
            </a:r>
          </a:p>
          <a:p>
            <a:pPr marL="689943" lvl="1" indent="-344972" algn="l">
              <a:lnSpc>
                <a:spcPts val="2300"/>
              </a:lnSpc>
              <a:buFont typeface="Arial"/>
              <a:buChar char="•"/>
            </a:pPr>
            <a:r>
              <a:rPr lang="en-US" sz="3195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penyebaran konten </a:t>
            </a:r>
          </a:p>
          <a:p>
            <a:pPr marL="689943" lvl="1" indent="-344972" algn="l">
              <a:lnSpc>
                <a:spcPts val="2300"/>
              </a:lnSpc>
              <a:buFont typeface="Arial"/>
              <a:buChar char="•"/>
            </a:pPr>
            <a:r>
              <a:rPr lang="en-US" sz="3195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ajakan bertemu untuk melakukan kekerasan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4236250" y="5855763"/>
            <a:ext cx="2423056" cy="2841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8175" lvl="1" indent="-304087" algn="l">
              <a:lnSpc>
                <a:spcPts val="2028"/>
              </a:lnSpc>
              <a:buFont typeface="Arial"/>
              <a:buChar char="•"/>
            </a:pPr>
            <a:r>
              <a:rPr lang="en-US" sz="2816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pengawasan yang kurang</a:t>
            </a:r>
          </a:p>
          <a:p>
            <a:pPr marL="608175" lvl="1" indent="-304087" algn="l">
              <a:lnSpc>
                <a:spcPts val="2028"/>
              </a:lnSpc>
              <a:buFont typeface="Arial"/>
              <a:buChar char="•"/>
            </a:pPr>
            <a:r>
              <a:rPr lang="en-US" sz="2816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budaya permisif terhadap kekerasan </a:t>
            </a:r>
          </a:p>
          <a:p>
            <a:pPr marL="608175" lvl="1" indent="-304087" algn="l">
              <a:lnSpc>
                <a:spcPts val="2028"/>
              </a:lnSpc>
              <a:buFont typeface="Arial"/>
              <a:buChar char="•"/>
            </a:pPr>
            <a:r>
              <a:rPr lang="en-US" sz="2816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anggapan bahwa perkelahian adalah hal biasa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7339" y="2270195"/>
            <a:ext cx="3036128" cy="2266773"/>
            <a:chOff x="0" y="0"/>
            <a:chExt cx="903512" cy="6745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03512" cy="674562"/>
            </a:xfrm>
            <a:custGeom>
              <a:avLst/>
              <a:gdLst/>
              <a:ahLst/>
              <a:cxnLst/>
              <a:rect l="l" t="t" r="r" b="b"/>
              <a:pathLst>
                <a:path w="903512" h="674562">
                  <a:moveTo>
                    <a:pt x="0" y="0"/>
                  </a:moveTo>
                  <a:lnTo>
                    <a:pt x="903512" y="0"/>
                  </a:lnTo>
                  <a:lnTo>
                    <a:pt x="903512" y="674562"/>
                  </a:lnTo>
                  <a:lnTo>
                    <a:pt x="0" y="674562"/>
                  </a:lnTo>
                  <a:close/>
                </a:path>
              </a:pathLst>
            </a:custGeom>
            <a:solidFill>
              <a:srgbClr val="E8DBD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903512" cy="7126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1174703" y="4411091"/>
            <a:ext cx="2341399" cy="3036128"/>
            <a:chOff x="0" y="0"/>
            <a:chExt cx="696770" cy="90351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96770" cy="903512"/>
            </a:xfrm>
            <a:custGeom>
              <a:avLst/>
              <a:gdLst/>
              <a:ahLst/>
              <a:cxnLst/>
              <a:rect l="l" t="t" r="r" b="b"/>
              <a:pathLst>
                <a:path w="696770" h="903512">
                  <a:moveTo>
                    <a:pt x="0" y="0"/>
                  </a:moveTo>
                  <a:lnTo>
                    <a:pt x="696770" y="0"/>
                  </a:lnTo>
                  <a:lnTo>
                    <a:pt x="696770" y="903512"/>
                  </a:lnTo>
                  <a:lnTo>
                    <a:pt x="0" y="903512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696770" cy="9416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5083455" y="2406790"/>
            <a:ext cx="2799499" cy="4245230"/>
            <a:chOff x="0" y="0"/>
            <a:chExt cx="833094" cy="12633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33094" cy="1263325"/>
            </a:xfrm>
            <a:custGeom>
              <a:avLst/>
              <a:gdLst/>
              <a:ahLst/>
              <a:cxnLst/>
              <a:rect l="l" t="t" r="r" b="b"/>
              <a:pathLst>
                <a:path w="833094" h="1263325">
                  <a:moveTo>
                    <a:pt x="0" y="0"/>
                  </a:moveTo>
                  <a:lnTo>
                    <a:pt x="833094" y="0"/>
                  </a:lnTo>
                  <a:lnTo>
                    <a:pt x="833094" y="1263325"/>
                  </a:lnTo>
                  <a:lnTo>
                    <a:pt x="0" y="1263325"/>
                  </a:lnTo>
                  <a:close/>
                </a:path>
              </a:pathLst>
            </a:custGeom>
            <a:gradFill rotWithShape="1">
              <a:gsLst>
                <a:gs pos="0">
                  <a:srgbClr val="FFF7AD">
                    <a:alpha val="100000"/>
                  </a:srgbClr>
                </a:gs>
                <a:gs pos="100000">
                  <a:srgbClr val="FFA9F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833094" cy="1301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11174100" y="1556533"/>
            <a:ext cx="2266773" cy="3911709"/>
            <a:chOff x="0" y="0"/>
            <a:chExt cx="674562" cy="116407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74562" cy="1164073"/>
            </a:xfrm>
            <a:custGeom>
              <a:avLst/>
              <a:gdLst/>
              <a:ahLst/>
              <a:cxnLst/>
              <a:rect l="l" t="t" r="r" b="b"/>
              <a:pathLst>
                <a:path w="674562" h="1164073">
                  <a:moveTo>
                    <a:pt x="0" y="0"/>
                  </a:moveTo>
                  <a:lnTo>
                    <a:pt x="674562" y="0"/>
                  </a:lnTo>
                  <a:lnTo>
                    <a:pt x="674562" y="1164073"/>
                  </a:lnTo>
                  <a:lnTo>
                    <a:pt x="0" y="1164073"/>
                  </a:lnTo>
                  <a:close/>
                </a:path>
              </a:pathLst>
            </a:custGeom>
            <a:gradFill rotWithShape="1">
              <a:gsLst>
                <a:gs pos="0">
                  <a:srgbClr val="CDFFD8">
                    <a:alpha val="100000"/>
                  </a:srgbClr>
                </a:gs>
                <a:gs pos="100000">
                  <a:srgbClr val="94B9FF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674562" cy="1202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5400000">
            <a:off x="11416348" y="3835279"/>
            <a:ext cx="1782278" cy="3911709"/>
            <a:chOff x="0" y="0"/>
            <a:chExt cx="530383" cy="11640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30383" cy="1164073"/>
            </a:xfrm>
            <a:custGeom>
              <a:avLst/>
              <a:gdLst/>
              <a:ahLst/>
              <a:cxnLst/>
              <a:rect l="l" t="t" r="r" b="b"/>
              <a:pathLst>
                <a:path w="530383" h="1164073">
                  <a:moveTo>
                    <a:pt x="0" y="0"/>
                  </a:moveTo>
                  <a:lnTo>
                    <a:pt x="530383" y="0"/>
                  </a:lnTo>
                  <a:lnTo>
                    <a:pt x="530383" y="1164073"/>
                  </a:lnTo>
                  <a:lnTo>
                    <a:pt x="0" y="1164073"/>
                  </a:lnTo>
                  <a:close/>
                </a:path>
              </a:pathLst>
            </a:custGeom>
            <a:gradFill rotWithShape="1">
              <a:gsLst>
                <a:gs pos="0">
                  <a:srgbClr val="0CC0DF">
                    <a:alpha val="100000"/>
                  </a:srgbClr>
                </a:gs>
                <a:gs pos="100000">
                  <a:srgbClr val="FFDE5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530383" cy="12021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5975317" y="202397"/>
            <a:ext cx="5261004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400"/>
              </a:lnSpc>
            </a:pPr>
            <a:r>
              <a:rPr lang="en-US" sz="6000" u="sng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PERAN GURU BK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27381" y="2412484"/>
            <a:ext cx="3436044" cy="1902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2614" lvl="1" indent="-371307" algn="l">
              <a:lnSpc>
                <a:spcPts val="2476"/>
              </a:lnSpc>
              <a:buAutoNum type="arabicPeriod"/>
            </a:pPr>
            <a:r>
              <a:rPr lang="en-US" sz="3439" spc="123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Detektor dini mengenali perubahan perilaku dan tanda-tanda konflik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27381" y="5020865"/>
            <a:ext cx="3219165" cy="1702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6560" lvl="1" indent="-393280" algn="l">
              <a:lnSpc>
                <a:spcPts val="2623"/>
              </a:lnSpc>
              <a:buAutoNum type="arabicPeriod"/>
            </a:pPr>
            <a:r>
              <a:rPr lang="en-US" sz="3643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konselor memberikan ruang aman bagi peserta didik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63425" y="3489307"/>
            <a:ext cx="4542394" cy="216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8697" lvl="1" indent="-384348" algn="l">
              <a:lnSpc>
                <a:spcPts val="3418"/>
              </a:lnSpc>
              <a:buAutoNum type="arabicPeriod"/>
            </a:pPr>
            <a:r>
              <a:rPr lang="en-US" sz="3560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mediator/pendamping medukung penyelesaian konflik sesuai kewenangan dan prosedur sekolah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027405" y="2730404"/>
            <a:ext cx="4069569" cy="158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6897" lvl="1" indent="-368448" algn="l">
              <a:lnSpc>
                <a:spcPts val="2457"/>
              </a:lnSpc>
              <a:buAutoNum type="arabicPeriod"/>
            </a:pPr>
            <a:r>
              <a:rPr lang="en-US" sz="3413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koordinator menghubungkan wali kelas, kepala sekolah, orangtua, dan pihak terkait</a:t>
            </a:r>
          </a:p>
        </p:txBody>
      </p:sp>
      <p:grpSp>
        <p:nvGrpSpPr>
          <p:cNvPr id="22" name="Group 22"/>
          <p:cNvGrpSpPr/>
          <p:nvPr/>
        </p:nvGrpSpPr>
        <p:grpSpPr>
          <a:xfrm rot="5400000">
            <a:off x="14933175" y="3464337"/>
            <a:ext cx="2560347" cy="2871315"/>
            <a:chOff x="0" y="0"/>
            <a:chExt cx="761926" cy="85446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61926" cy="854466"/>
            </a:xfrm>
            <a:custGeom>
              <a:avLst/>
              <a:gdLst/>
              <a:ahLst/>
              <a:cxnLst/>
              <a:rect l="l" t="t" r="r" b="b"/>
              <a:pathLst>
                <a:path w="761926" h="854466">
                  <a:moveTo>
                    <a:pt x="0" y="0"/>
                  </a:moveTo>
                  <a:lnTo>
                    <a:pt x="761926" y="0"/>
                  </a:lnTo>
                  <a:lnTo>
                    <a:pt x="761926" y="854466"/>
                  </a:lnTo>
                  <a:lnTo>
                    <a:pt x="0" y="854466"/>
                  </a:lnTo>
                  <a:close/>
                </a:path>
              </a:pathLst>
            </a:custGeom>
            <a:gradFill rotWithShape="1">
              <a:gsLst>
                <a:gs pos="0">
                  <a:srgbClr val="FFF7AD">
                    <a:alpha val="100000"/>
                  </a:srgbClr>
                </a:gs>
                <a:gs pos="100000">
                  <a:srgbClr val="FFA9F9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761926" cy="8925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4558616" y="3772221"/>
            <a:ext cx="2815506" cy="24079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6678" lvl="1" indent="-353339" algn="l">
              <a:lnSpc>
                <a:spcPts val="2356"/>
              </a:lnSpc>
              <a:buAutoNum type="arabicPeriod"/>
            </a:pPr>
            <a:r>
              <a:rPr lang="en-US" sz="3273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edukator memberikan pendidikan karakter, pengendalian emosi, dan keterampilan sosial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178514" y="1658738"/>
            <a:ext cx="3629182" cy="42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9"/>
              </a:lnSpc>
            </a:pPr>
            <a:r>
              <a:rPr lang="en-US" sz="39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Guru BK sebagai :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193773" y="5401114"/>
            <a:ext cx="4069569" cy="932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6678" lvl="1" indent="-353339" algn="l">
              <a:lnSpc>
                <a:spcPts val="2356"/>
              </a:lnSpc>
              <a:buAutoNum type="arabicPeriod"/>
            </a:pPr>
            <a:r>
              <a:rPr lang="en-US" sz="3273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Evaluator memantau perkembangan setelah kasus di tangani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236963" y="7716195"/>
            <a:ext cx="8570733" cy="1630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30"/>
              </a:lnSpc>
            </a:pPr>
            <a:r>
              <a:rPr lang="en-US" sz="4406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prinsip utama : keselamatan, kerahasiaan, objektivitas, keberpihakan pada hak peserta didik, dan tindaklanjut.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24231" y="8669898"/>
            <a:ext cx="4424011" cy="1617102"/>
          </a:xfrm>
          <a:custGeom>
            <a:avLst/>
            <a:gdLst/>
            <a:ahLst/>
            <a:cxnLst/>
            <a:rect l="l" t="t" r="r" b="b"/>
            <a:pathLst>
              <a:path w="4424011" h="1617102">
                <a:moveTo>
                  <a:pt x="0" y="0"/>
                </a:moveTo>
                <a:lnTo>
                  <a:pt x="4424011" y="0"/>
                </a:lnTo>
                <a:lnTo>
                  <a:pt x="4424011" y="1617102"/>
                </a:lnTo>
                <a:lnTo>
                  <a:pt x="0" y="1617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0107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15766" y="1193273"/>
            <a:ext cx="4840941" cy="4114800"/>
          </a:xfrm>
          <a:custGeom>
            <a:avLst/>
            <a:gdLst/>
            <a:ahLst/>
            <a:cxnLst/>
            <a:rect l="l" t="t" r="r" b="b"/>
            <a:pathLst>
              <a:path w="4840941" h="4114800">
                <a:moveTo>
                  <a:pt x="0" y="0"/>
                </a:moveTo>
                <a:lnTo>
                  <a:pt x="4840941" y="0"/>
                </a:lnTo>
                <a:lnTo>
                  <a:pt x="48409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415766" y="5308073"/>
            <a:ext cx="4840941" cy="4114800"/>
          </a:xfrm>
          <a:custGeom>
            <a:avLst/>
            <a:gdLst/>
            <a:ahLst/>
            <a:cxnLst/>
            <a:rect l="l" t="t" r="r" b="b"/>
            <a:pathLst>
              <a:path w="4840941" h="4114800">
                <a:moveTo>
                  <a:pt x="0" y="0"/>
                </a:moveTo>
                <a:lnTo>
                  <a:pt x="4840941" y="0"/>
                </a:lnTo>
                <a:lnTo>
                  <a:pt x="48409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273171" y="4294133"/>
            <a:ext cx="1824667" cy="2516782"/>
          </a:xfrm>
          <a:custGeom>
            <a:avLst/>
            <a:gdLst/>
            <a:ahLst/>
            <a:cxnLst/>
            <a:rect l="l" t="t" r="r" b="b"/>
            <a:pathLst>
              <a:path w="1824667" h="2516782">
                <a:moveTo>
                  <a:pt x="0" y="0"/>
                </a:moveTo>
                <a:lnTo>
                  <a:pt x="1824667" y="0"/>
                </a:lnTo>
                <a:lnTo>
                  <a:pt x="1824667" y="2516782"/>
                </a:lnTo>
                <a:lnTo>
                  <a:pt x="0" y="251678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327720" y="3423212"/>
            <a:ext cx="6314007" cy="4546085"/>
          </a:xfrm>
          <a:custGeom>
            <a:avLst/>
            <a:gdLst/>
            <a:ahLst/>
            <a:cxnLst/>
            <a:rect l="l" t="t" r="r" b="b"/>
            <a:pathLst>
              <a:path w="6314007" h="4546085">
                <a:moveTo>
                  <a:pt x="0" y="0"/>
                </a:moveTo>
                <a:lnTo>
                  <a:pt x="6314007" y="0"/>
                </a:lnTo>
                <a:lnTo>
                  <a:pt x="6314007" y="4546086"/>
                </a:lnTo>
                <a:lnTo>
                  <a:pt x="0" y="454608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27226" y="161925"/>
            <a:ext cx="8974865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600"/>
              </a:lnSpc>
            </a:pPr>
            <a:r>
              <a:rPr lang="en-US" sz="600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ALUR PENANGANAN KASUS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924812" y="8409888"/>
            <a:ext cx="9119823" cy="1602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endParaRPr/>
          </a:p>
          <a:p>
            <a:pPr algn="just">
              <a:lnSpc>
                <a:spcPts val="3173"/>
              </a:lnSpc>
            </a:pPr>
            <a:r>
              <a:rPr lang="en-US" sz="2783" spc="100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CATATAN: penanganan tidak boleh berhenti pada pemberian hukuman. fokusnya adalah keamanan, tanggung jawab, pemulihan, dan pencegahan kejadian berulang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7742" y="1498878"/>
            <a:ext cx="3538558" cy="341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602"/>
              </a:lnSpc>
            </a:pPr>
            <a:r>
              <a:rPr lang="en-US" sz="2365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ALUR RESPON BK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5272550"/>
            <a:ext cx="2273171" cy="578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9"/>
              </a:lnSpc>
            </a:pPr>
            <a:r>
              <a:rPr lang="en-US" sz="209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ALUR PENANGANAN KASUS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14659" y="2291491"/>
            <a:ext cx="2944518" cy="293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09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TEMUKAN INDIKASI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714659" y="3146715"/>
            <a:ext cx="2944518" cy="864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09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 AMANKAN SITUASI</a:t>
            </a:r>
          </a:p>
          <a:p>
            <a:pPr algn="l">
              <a:lnSpc>
                <a:spcPts val="2299"/>
              </a:lnSpc>
            </a:pPr>
            <a:endParaRPr lang="en-US" sz="2090">
              <a:solidFill>
                <a:srgbClr val="323657"/>
              </a:solidFill>
              <a:latin typeface="Alatsi"/>
              <a:ea typeface="Alatsi"/>
              <a:cs typeface="Alatsi"/>
              <a:sym typeface="Alatsi"/>
            </a:endParaRPr>
          </a:p>
          <a:p>
            <a:pPr algn="l">
              <a:lnSpc>
                <a:spcPts val="2299"/>
              </a:lnSpc>
            </a:pPr>
            <a:endParaRPr lang="en-US" sz="2090">
              <a:solidFill>
                <a:srgbClr val="323657"/>
              </a:solidFill>
              <a:latin typeface="Alatsi"/>
              <a:ea typeface="Alatsi"/>
              <a:cs typeface="Alatsi"/>
              <a:sym typeface="Alatsi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714659" y="3957550"/>
            <a:ext cx="2944518" cy="293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09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 IDENTIFIKASI FAKTA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714659" y="4660373"/>
            <a:ext cx="2944518" cy="578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09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ASESMEN KORBAN DAN PELAKU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714659" y="6334899"/>
            <a:ext cx="2944518" cy="578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09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LIBATKAN ORANG TUA/WALI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714659" y="5430642"/>
            <a:ext cx="2944518" cy="578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09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 KOORDINASI INTERNAL SEKOLAH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14659" y="7085499"/>
            <a:ext cx="2944518" cy="578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09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 LAYANAN BK DAN PEMBINAAN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714659" y="7988348"/>
            <a:ext cx="2944518" cy="293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09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RUJUK JIKA DIPERLUKAN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714659" y="1436267"/>
            <a:ext cx="2944518" cy="293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09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ALUR RESPONS GURU BK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714659" y="8929296"/>
            <a:ext cx="2944518" cy="293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9"/>
              </a:lnSpc>
            </a:pPr>
            <a:r>
              <a:rPr lang="en-US" sz="209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MONITORING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714659" y="9718796"/>
            <a:ext cx="3333583" cy="558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9"/>
              </a:lnSpc>
            </a:pPr>
            <a:r>
              <a:rPr lang="en-US" sz="199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EVALUASI DAN PENCEGAHAN ULANG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398433" y="4195135"/>
            <a:ext cx="498908" cy="49890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A46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340718" y="4195135"/>
            <a:ext cx="498908" cy="49890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A46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8036449"/>
            <a:ext cx="4525708" cy="1782121"/>
            <a:chOff x="0" y="0"/>
            <a:chExt cx="444647" cy="17509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44647" cy="175092"/>
            </a:xfrm>
            <a:custGeom>
              <a:avLst/>
              <a:gdLst/>
              <a:ahLst/>
              <a:cxnLst/>
              <a:rect l="l" t="t" r="r" b="b"/>
              <a:pathLst>
                <a:path w="444647" h="175092">
                  <a:moveTo>
                    <a:pt x="56452" y="0"/>
                  </a:moveTo>
                  <a:lnTo>
                    <a:pt x="388196" y="0"/>
                  </a:lnTo>
                  <a:cubicBezTo>
                    <a:pt x="419373" y="0"/>
                    <a:pt x="444647" y="25274"/>
                    <a:pt x="444647" y="56452"/>
                  </a:cubicBezTo>
                  <a:lnTo>
                    <a:pt x="444647" y="118640"/>
                  </a:lnTo>
                  <a:cubicBezTo>
                    <a:pt x="444647" y="133612"/>
                    <a:pt x="438700" y="147971"/>
                    <a:pt x="428113" y="158558"/>
                  </a:cubicBezTo>
                  <a:cubicBezTo>
                    <a:pt x="417526" y="169144"/>
                    <a:pt x="403168" y="175092"/>
                    <a:pt x="388196" y="175092"/>
                  </a:cubicBezTo>
                  <a:lnTo>
                    <a:pt x="56452" y="175092"/>
                  </a:lnTo>
                  <a:cubicBezTo>
                    <a:pt x="41480" y="175092"/>
                    <a:pt x="27121" y="169144"/>
                    <a:pt x="16534" y="158558"/>
                  </a:cubicBezTo>
                  <a:cubicBezTo>
                    <a:pt x="5948" y="147971"/>
                    <a:pt x="0" y="133612"/>
                    <a:pt x="0" y="118640"/>
                  </a:cubicBezTo>
                  <a:lnTo>
                    <a:pt x="0" y="56452"/>
                  </a:lnTo>
                  <a:cubicBezTo>
                    <a:pt x="0" y="41480"/>
                    <a:pt x="5948" y="27121"/>
                    <a:pt x="16534" y="16534"/>
                  </a:cubicBezTo>
                  <a:cubicBezTo>
                    <a:pt x="27121" y="5948"/>
                    <a:pt x="41480" y="0"/>
                    <a:pt x="56452" y="0"/>
                  </a:cubicBezTo>
                  <a:close/>
                </a:path>
              </a:pathLst>
            </a:custGeom>
            <a:solidFill>
              <a:srgbClr val="E8DBD5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44647" cy="213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D. KONSULTASI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Orang tua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wali kelas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Guru mata pelajaran 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pimpinan sekolah 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5713148"/>
            <a:ext cx="4525708" cy="2115496"/>
            <a:chOff x="0" y="0"/>
            <a:chExt cx="444647" cy="2078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44647" cy="207846"/>
            </a:xfrm>
            <a:custGeom>
              <a:avLst/>
              <a:gdLst/>
              <a:ahLst/>
              <a:cxnLst/>
              <a:rect l="l" t="t" r="r" b="b"/>
              <a:pathLst>
                <a:path w="444647" h="207846">
                  <a:moveTo>
                    <a:pt x="56452" y="0"/>
                  </a:moveTo>
                  <a:lnTo>
                    <a:pt x="388196" y="0"/>
                  </a:lnTo>
                  <a:cubicBezTo>
                    <a:pt x="419373" y="0"/>
                    <a:pt x="444647" y="25274"/>
                    <a:pt x="444647" y="56452"/>
                  </a:cubicBezTo>
                  <a:lnTo>
                    <a:pt x="444647" y="151394"/>
                  </a:lnTo>
                  <a:cubicBezTo>
                    <a:pt x="444647" y="166366"/>
                    <a:pt x="438700" y="180725"/>
                    <a:pt x="428113" y="191312"/>
                  </a:cubicBezTo>
                  <a:cubicBezTo>
                    <a:pt x="417526" y="201898"/>
                    <a:pt x="403168" y="207846"/>
                    <a:pt x="388196" y="207846"/>
                  </a:cubicBezTo>
                  <a:lnTo>
                    <a:pt x="56452" y="207846"/>
                  </a:lnTo>
                  <a:cubicBezTo>
                    <a:pt x="25274" y="207846"/>
                    <a:pt x="0" y="182572"/>
                    <a:pt x="0" y="151394"/>
                  </a:cubicBezTo>
                  <a:lnTo>
                    <a:pt x="0" y="56452"/>
                  </a:lnTo>
                  <a:cubicBezTo>
                    <a:pt x="0" y="41480"/>
                    <a:pt x="5948" y="27121"/>
                    <a:pt x="16534" y="16534"/>
                  </a:cubicBezTo>
                  <a:cubicBezTo>
                    <a:pt x="27121" y="5948"/>
                    <a:pt x="41480" y="0"/>
                    <a:pt x="56452" y="0"/>
                  </a:cubicBezTo>
                  <a:close/>
                </a:path>
              </a:pathLst>
            </a:custGeom>
            <a:solidFill>
              <a:srgbClr val="F1EAF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444647" cy="245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C. LAYANAN KLASIKAL TEMA: 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Anti-kekerasan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empati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resolusi konflik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bahaya solidaritas yang salah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pengendalian emosi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8700" y="3621623"/>
            <a:ext cx="4525708" cy="1870369"/>
            <a:chOff x="0" y="0"/>
            <a:chExt cx="444647" cy="18376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44647" cy="183762"/>
            </a:xfrm>
            <a:custGeom>
              <a:avLst/>
              <a:gdLst/>
              <a:ahLst/>
              <a:cxnLst/>
              <a:rect l="l" t="t" r="r" b="b"/>
              <a:pathLst>
                <a:path w="444647" h="183762">
                  <a:moveTo>
                    <a:pt x="56452" y="0"/>
                  </a:moveTo>
                  <a:lnTo>
                    <a:pt x="388196" y="0"/>
                  </a:lnTo>
                  <a:cubicBezTo>
                    <a:pt x="419373" y="0"/>
                    <a:pt x="444647" y="25274"/>
                    <a:pt x="444647" y="56452"/>
                  </a:cubicBezTo>
                  <a:lnTo>
                    <a:pt x="444647" y="127311"/>
                  </a:lnTo>
                  <a:cubicBezTo>
                    <a:pt x="444647" y="142283"/>
                    <a:pt x="438700" y="156641"/>
                    <a:pt x="428113" y="167228"/>
                  </a:cubicBezTo>
                  <a:cubicBezTo>
                    <a:pt x="417526" y="177815"/>
                    <a:pt x="403168" y="183762"/>
                    <a:pt x="388196" y="183762"/>
                  </a:cubicBezTo>
                  <a:lnTo>
                    <a:pt x="56452" y="183762"/>
                  </a:lnTo>
                  <a:cubicBezTo>
                    <a:pt x="25274" y="183762"/>
                    <a:pt x="0" y="158488"/>
                    <a:pt x="0" y="127311"/>
                  </a:cubicBezTo>
                  <a:lnTo>
                    <a:pt x="0" y="56452"/>
                  </a:lnTo>
                  <a:cubicBezTo>
                    <a:pt x="0" y="41480"/>
                    <a:pt x="5948" y="27121"/>
                    <a:pt x="16534" y="16534"/>
                  </a:cubicBezTo>
                  <a:cubicBezTo>
                    <a:pt x="27121" y="5948"/>
                    <a:pt x="41480" y="0"/>
                    <a:pt x="56452" y="0"/>
                  </a:cubicBezTo>
                  <a:close/>
                </a:path>
              </a:pathLst>
            </a:custGeom>
            <a:solidFill>
              <a:srgbClr val="E8DBD5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444647" cy="2218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659"/>
                </a:lnSpc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B. LAYANAN KELOMPOK 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bimbingan kelompok 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konseling kelompok sesuai kondisi 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latihan komunikasi asertif</a:t>
              </a:r>
            </a:p>
            <a:p>
              <a:pPr marL="410209" lvl="1" indent="-205105" algn="l">
                <a:lnSpc>
                  <a:spcPts val="2659"/>
                </a:lnSpc>
                <a:buFont typeface="Arial"/>
                <a:buChar char="•"/>
              </a:pPr>
              <a:r>
                <a:rPr lang="en-US" sz="18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penyelesaian konflik 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28700" y="1423735"/>
            <a:ext cx="4525708" cy="1976731"/>
            <a:chOff x="0" y="0"/>
            <a:chExt cx="444647" cy="19421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44647" cy="194212"/>
            </a:xfrm>
            <a:custGeom>
              <a:avLst/>
              <a:gdLst/>
              <a:ahLst/>
              <a:cxnLst/>
              <a:rect l="l" t="t" r="r" b="b"/>
              <a:pathLst>
                <a:path w="444647" h="194212">
                  <a:moveTo>
                    <a:pt x="56452" y="0"/>
                  </a:moveTo>
                  <a:lnTo>
                    <a:pt x="388196" y="0"/>
                  </a:lnTo>
                  <a:cubicBezTo>
                    <a:pt x="419373" y="0"/>
                    <a:pt x="444647" y="25274"/>
                    <a:pt x="444647" y="56452"/>
                  </a:cubicBezTo>
                  <a:lnTo>
                    <a:pt x="444647" y="137761"/>
                  </a:lnTo>
                  <a:cubicBezTo>
                    <a:pt x="444647" y="152733"/>
                    <a:pt x="438700" y="167091"/>
                    <a:pt x="428113" y="177678"/>
                  </a:cubicBezTo>
                  <a:cubicBezTo>
                    <a:pt x="417526" y="188265"/>
                    <a:pt x="403168" y="194212"/>
                    <a:pt x="388196" y="194212"/>
                  </a:cubicBezTo>
                  <a:lnTo>
                    <a:pt x="56452" y="194212"/>
                  </a:lnTo>
                  <a:cubicBezTo>
                    <a:pt x="41480" y="194212"/>
                    <a:pt x="27121" y="188265"/>
                    <a:pt x="16534" y="177678"/>
                  </a:cubicBezTo>
                  <a:cubicBezTo>
                    <a:pt x="5948" y="167091"/>
                    <a:pt x="0" y="152733"/>
                    <a:pt x="0" y="137761"/>
                  </a:cubicBezTo>
                  <a:lnTo>
                    <a:pt x="0" y="56452"/>
                  </a:lnTo>
                  <a:cubicBezTo>
                    <a:pt x="0" y="41480"/>
                    <a:pt x="5948" y="27121"/>
                    <a:pt x="16534" y="16534"/>
                  </a:cubicBezTo>
                  <a:cubicBezTo>
                    <a:pt x="27121" y="5948"/>
                    <a:pt x="41480" y="0"/>
                    <a:pt x="56452" y="0"/>
                  </a:cubicBezTo>
                  <a:close/>
                </a:path>
              </a:pathLst>
            </a:custGeom>
            <a:solidFill>
              <a:srgbClr val="F1EAFF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44647" cy="2323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939"/>
                </a:lnSpc>
              </a:pPr>
              <a:r>
                <a:rPr lang="en-US" sz="20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A. Layanan individual</a:t>
              </a:r>
            </a:p>
            <a:p>
              <a:pPr marL="453388" lvl="1" indent="-226694" algn="l">
                <a:lnSpc>
                  <a:spcPts val="2939"/>
                </a:lnSpc>
                <a:buFont typeface="Arial"/>
                <a:buChar char="•"/>
              </a:pPr>
              <a:r>
                <a:rPr lang="en-US" sz="20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konseling individual</a:t>
              </a:r>
            </a:p>
            <a:p>
              <a:pPr marL="453388" lvl="1" indent="-226694" algn="l">
                <a:lnSpc>
                  <a:spcPts val="2939"/>
                </a:lnSpc>
                <a:buFont typeface="Arial"/>
                <a:buChar char="•"/>
              </a:pPr>
              <a:r>
                <a:rPr lang="en-US" sz="20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pengelolaan emosi</a:t>
              </a:r>
            </a:p>
            <a:p>
              <a:pPr marL="453388" lvl="1" indent="-226694" algn="l">
                <a:lnSpc>
                  <a:spcPts val="2939"/>
                </a:lnSpc>
                <a:buFont typeface="Arial"/>
                <a:buChar char="•"/>
              </a:pPr>
              <a:r>
                <a:rPr lang="en-US" sz="20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penguatan kontrol diri</a:t>
              </a:r>
            </a:p>
            <a:p>
              <a:pPr marL="453388" lvl="1" indent="-226694" algn="l">
                <a:lnSpc>
                  <a:spcPts val="2939"/>
                </a:lnSpc>
                <a:buFont typeface="Arial"/>
                <a:buChar char="•"/>
              </a:pPr>
              <a:r>
                <a:rPr lang="en-US" sz="2099">
                  <a:solidFill>
                    <a:srgbClr val="323657"/>
                  </a:solidFill>
                  <a:latin typeface="Canva Sans"/>
                  <a:ea typeface="Canva Sans"/>
                  <a:cs typeface="Canva Sans"/>
                  <a:sym typeface="Canva Sans"/>
                </a:rPr>
                <a:t>pemulihan rasa aman </a:t>
              </a:r>
            </a:p>
          </p:txBody>
        </p:sp>
      </p:grpSp>
      <p:sp>
        <p:nvSpPr>
          <p:cNvPr id="20" name="Freeform 20"/>
          <p:cNvSpPr/>
          <p:nvPr/>
        </p:nvSpPr>
        <p:spPr>
          <a:xfrm>
            <a:off x="15872702" y="-133732"/>
            <a:ext cx="2773197" cy="2324863"/>
          </a:xfrm>
          <a:custGeom>
            <a:avLst/>
            <a:gdLst/>
            <a:ahLst/>
            <a:cxnLst/>
            <a:rect l="l" t="t" r="r" b="b"/>
            <a:pathLst>
              <a:path w="2773197" h="2324863">
                <a:moveTo>
                  <a:pt x="0" y="0"/>
                </a:moveTo>
                <a:lnTo>
                  <a:pt x="2773196" y="0"/>
                </a:lnTo>
                <a:lnTo>
                  <a:pt x="2773196" y="2324864"/>
                </a:lnTo>
                <a:lnTo>
                  <a:pt x="0" y="2324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053694" y="3723221"/>
            <a:ext cx="7571862" cy="6095349"/>
          </a:xfrm>
          <a:custGeom>
            <a:avLst/>
            <a:gdLst/>
            <a:ahLst/>
            <a:cxnLst/>
            <a:rect l="l" t="t" r="r" b="b"/>
            <a:pathLst>
              <a:path w="7571862" h="6095349">
                <a:moveTo>
                  <a:pt x="0" y="0"/>
                </a:moveTo>
                <a:lnTo>
                  <a:pt x="7571863" y="0"/>
                </a:lnTo>
                <a:lnTo>
                  <a:pt x="7571863" y="6095350"/>
                </a:lnTo>
                <a:lnTo>
                  <a:pt x="0" y="60953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028700" y="27118"/>
            <a:ext cx="7809934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400"/>
              </a:lnSpc>
            </a:pPr>
            <a:r>
              <a:rPr lang="en-US" sz="6000" u="sng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STRATEGI LAYANAN BK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404943"/>
            <a:ext cx="6793965" cy="7853357"/>
            <a:chOff x="0" y="0"/>
            <a:chExt cx="667502" cy="7715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7502" cy="771586"/>
            </a:xfrm>
            <a:custGeom>
              <a:avLst/>
              <a:gdLst/>
              <a:ahLst/>
              <a:cxnLst/>
              <a:rect l="l" t="t" r="r" b="b"/>
              <a:pathLst>
                <a:path w="667502" h="771586">
                  <a:moveTo>
                    <a:pt x="37604" y="0"/>
                  </a:moveTo>
                  <a:lnTo>
                    <a:pt x="629897" y="0"/>
                  </a:lnTo>
                  <a:cubicBezTo>
                    <a:pt x="639871" y="0"/>
                    <a:pt x="649435" y="3962"/>
                    <a:pt x="656488" y="11014"/>
                  </a:cubicBezTo>
                  <a:cubicBezTo>
                    <a:pt x="663540" y="18066"/>
                    <a:pt x="667502" y="27631"/>
                    <a:pt x="667502" y="37604"/>
                  </a:cubicBezTo>
                  <a:lnTo>
                    <a:pt x="667502" y="733982"/>
                  </a:lnTo>
                  <a:cubicBezTo>
                    <a:pt x="667502" y="743955"/>
                    <a:pt x="663540" y="753520"/>
                    <a:pt x="656488" y="760572"/>
                  </a:cubicBezTo>
                  <a:cubicBezTo>
                    <a:pt x="649435" y="767624"/>
                    <a:pt x="639871" y="771586"/>
                    <a:pt x="629897" y="771586"/>
                  </a:cubicBezTo>
                  <a:lnTo>
                    <a:pt x="37604" y="771586"/>
                  </a:lnTo>
                  <a:cubicBezTo>
                    <a:pt x="16836" y="771586"/>
                    <a:pt x="0" y="754750"/>
                    <a:pt x="0" y="733982"/>
                  </a:cubicBezTo>
                  <a:lnTo>
                    <a:pt x="0" y="37604"/>
                  </a:lnTo>
                  <a:cubicBezTo>
                    <a:pt x="0" y="16836"/>
                    <a:pt x="16836" y="0"/>
                    <a:pt x="37604" y="0"/>
                  </a:cubicBezTo>
                  <a:close/>
                </a:path>
              </a:pathLst>
            </a:custGeom>
            <a:solidFill>
              <a:srgbClr val="CECEE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667502" cy="809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32215" y="1404943"/>
            <a:ext cx="7978141" cy="6043895"/>
            <a:chOff x="0" y="0"/>
            <a:chExt cx="783846" cy="5938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83846" cy="593808"/>
            </a:xfrm>
            <a:custGeom>
              <a:avLst/>
              <a:gdLst/>
              <a:ahLst/>
              <a:cxnLst/>
              <a:rect l="l" t="t" r="r" b="b"/>
              <a:pathLst>
                <a:path w="783846" h="593808">
                  <a:moveTo>
                    <a:pt x="32023" y="0"/>
                  </a:moveTo>
                  <a:lnTo>
                    <a:pt x="751823" y="0"/>
                  </a:lnTo>
                  <a:cubicBezTo>
                    <a:pt x="769509" y="0"/>
                    <a:pt x="783846" y="14337"/>
                    <a:pt x="783846" y="32023"/>
                  </a:cubicBezTo>
                  <a:lnTo>
                    <a:pt x="783846" y="561785"/>
                  </a:lnTo>
                  <a:cubicBezTo>
                    <a:pt x="783846" y="579471"/>
                    <a:pt x="769509" y="593808"/>
                    <a:pt x="751823" y="593808"/>
                  </a:cubicBezTo>
                  <a:lnTo>
                    <a:pt x="32023" y="593808"/>
                  </a:lnTo>
                  <a:cubicBezTo>
                    <a:pt x="14337" y="593808"/>
                    <a:pt x="0" y="579471"/>
                    <a:pt x="0" y="561785"/>
                  </a:cubicBezTo>
                  <a:lnTo>
                    <a:pt x="0" y="32023"/>
                  </a:lnTo>
                  <a:cubicBezTo>
                    <a:pt x="0" y="14337"/>
                    <a:pt x="14337" y="0"/>
                    <a:pt x="32023" y="0"/>
                  </a:cubicBezTo>
                  <a:close/>
                </a:path>
              </a:pathLst>
            </a:custGeom>
            <a:solidFill>
              <a:srgbClr val="CECEE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783846" cy="6319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H="1">
            <a:off x="12699806" y="1404943"/>
            <a:ext cx="7959566" cy="10287000"/>
          </a:xfrm>
          <a:custGeom>
            <a:avLst/>
            <a:gdLst/>
            <a:ahLst/>
            <a:cxnLst/>
            <a:rect l="l" t="t" r="r" b="b"/>
            <a:pathLst>
              <a:path w="7959566" h="10287000">
                <a:moveTo>
                  <a:pt x="7959566" y="0"/>
                </a:moveTo>
                <a:lnTo>
                  <a:pt x="0" y="0"/>
                </a:lnTo>
                <a:lnTo>
                  <a:pt x="0" y="10287000"/>
                </a:lnTo>
                <a:lnTo>
                  <a:pt x="7959566" y="10287000"/>
                </a:lnTo>
                <a:lnTo>
                  <a:pt x="795956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82661" y="190500"/>
            <a:ext cx="10754008" cy="762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30"/>
              </a:lnSpc>
            </a:pPr>
            <a:r>
              <a:rPr lang="en-US" sz="5300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PENDEKATAN YANG DI KEDEPANKAN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09427" y="1620287"/>
            <a:ext cx="6237012" cy="7919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8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REAKTIF-PROMOTIF DAN PREVENTIF</a:t>
            </a:r>
          </a:p>
          <a:p>
            <a:pPr algn="l">
              <a:lnSpc>
                <a:spcPts val="4874"/>
              </a:lnSpc>
            </a:pPr>
            <a:r>
              <a:rPr lang="en-US" sz="38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Bukan hanya: </a:t>
            </a:r>
          </a:p>
          <a:p>
            <a:pPr algn="l">
              <a:lnSpc>
                <a:spcPts val="4874"/>
              </a:lnSpc>
            </a:pPr>
            <a:r>
              <a:rPr lang="en-US" sz="38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“Apa hukuman bagi pelaku?”</a:t>
            </a:r>
          </a:p>
          <a:p>
            <a:pPr algn="l">
              <a:lnSpc>
                <a:spcPts val="4874"/>
              </a:lnSpc>
            </a:pPr>
            <a:r>
              <a:rPr lang="en-US" sz="38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tetapi juga:</a:t>
            </a:r>
          </a:p>
          <a:p>
            <a:pPr algn="l">
              <a:lnSpc>
                <a:spcPts val="4874"/>
              </a:lnSpc>
            </a:pPr>
            <a:r>
              <a:rPr lang="en-US" sz="38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“mengapa kekerasan terjadi dan bagaimana mencegahnya?”</a:t>
            </a:r>
          </a:p>
          <a:p>
            <a:pPr algn="l">
              <a:lnSpc>
                <a:spcPts val="4874"/>
              </a:lnSpc>
            </a:pPr>
            <a:r>
              <a:rPr lang="en-US" sz="38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Prinsip: </a:t>
            </a:r>
          </a:p>
          <a:p>
            <a:pPr algn="l">
              <a:lnSpc>
                <a:spcPts val="4874"/>
              </a:lnSpc>
            </a:pPr>
            <a:r>
              <a:rPr lang="en-US" sz="38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Humanis-tetap menghormati martabat peserta didik.</a:t>
            </a:r>
          </a:p>
          <a:p>
            <a:pPr algn="l">
              <a:lnSpc>
                <a:spcPts val="4874"/>
              </a:lnSpc>
            </a:pPr>
            <a:r>
              <a:rPr lang="en-US" sz="38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komprehensif-melihat peserta didik dan lingkunnya secara utuh.</a:t>
            </a:r>
          </a:p>
          <a:p>
            <a:pPr algn="l">
              <a:lnSpc>
                <a:spcPts val="4874"/>
              </a:lnSpc>
            </a:pPr>
            <a:endParaRPr lang="en-US" sz="3899">
              <a:solidFill>
                <a:srgbClr val="323657"/>
              </a:solidFill>
              <a:latin typeface="Harmattan"/>
              <a:ea typeface="Harmattan"/>
              <a:cs typeface="Harmattan"/>
              <a:sym typeface="Harmatta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12942" y="1637030"/>
            <a:ext cx="6645990" cy="4261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74"/>
              </a:lnSpc>
            </a:pPr>
            <a:r>
              <a:rPr lang="en-US" sz="38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partisipatif- .melibatkan sekolah, keluarga, masyarakat, dan peserta didik.</a:t>
            </a:r>
          </a:p>
          <a:p>
            <a:pPr algn="l">
              <a:lnSpc>
                <a:spcPts val="4874"/>
              </a:lnSpc>
            </a:pPr>
            <a:r>
              <a:rPr lang="en-US" sz="38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pendekatan tersebut sejalan dengan arah budaya sekolah aman dan nyaman dalam permendikdasmen nomor 6 Tahun 2026.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042818" y="1071562"/>
            <a:ext cx="5040253" cy="0"/>
          </a:xfrm>
          <a:prstGeom prst="line">
            <a:avLst/>
          </a:prstGeom>
          <a:ln w="85725" cap="flat">
            <a:solidFill>
              <a:srgbClr val="323657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1385" y="2121553"/>
            <a:ext cx="5632413" cy="7929486"/>
            <a:chOff x="0" y="0"/>
            <a:chExt cx="553380" cy="77906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3380" cy="779066"/>
            </a:xfrm>
            <a:custGeom>
              <a:avLst/>
              <a:gdLst/>
              <a:ahLst/>
              <a:cxnLst/>
              <a:rect l="l" t="t" r="r" b="b"/>
              <a:pathLst>
                <a:path w="553380" h="779066">
                  <a:moveTo>
                    <a:pt x="45359" y="0"/>
                  </a:moveTo>
                  <a:lnTo>
                    <a:pt x="508021" y="0"/>
                  </a:lnTo>
                  <a:cubicBezTo>
                    <a:pt x="520051" y="0"/>
                    <a:pt x="531588" y="4779"/>
                    <a:pt x="540095" y="13285"/>
                  </a:cubicBezTo>
                  <a:cubicBezTo>
                    <a:pt x="548601" y="21792"/>
                    <a:pt x="553380" y="33329"/>
                    <a:pt x="553380" y="45359"/>
                  </a:cubicBezTo>
                  <a:lnTo>
                    <a:pt x="553380" y="733706"/>
                  </a:lnTo>
                  <a:cubicBezTo>
                    <a:pt x="553380" y="758758"/>
                    <a:pt x="533072" y="779066"/>
                    <a:pt x="508021" y="779066"/>
                  </a:cubicBezTo>
                  <a:lnTo>
                    <a:pt x="45359" y="779066"/>
                  </a:lnTo>
                  <a:cubicBezTo>
                    <a:pt x="20308" y="779066"/>
                    <a:pt x="0" y="758758"/>
                    <a:pt x="0" y="733706"/>
                  </a:cubicBezTo>
                  <a:lnTo>
                    <a:pt x="0" y="45359"/>
                  </a:lnTo>
                  <a:cubicBezTo>
                    <a:pt x="0" y="20308"/>
                    <a:pt x="20308" y="0"/>
                    <a:pt x="45359" y="0"/>
                  </a:cubicBezTo>
                  <a:close/>
                </a:path>
              </a:pathLst>
            </a:custGeom>
            <a:solidFill>
              <a:srgbClr val="CECEE3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553380" cy="8171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10683" y="2174617"/>
            <a:ext cx="6101662" cy="6603096"/>
            <a:chOff x="0" y="0"/>
            <a:chExt cx="599484" cy="6487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99484" cy="648749"/>
            </a:xfrm>
            <a:custGeom>
              <a:avLst/>
              <a:gdLst/>
              <a:ahLst/>
              <a:cxnLst/>
              <a:rect l="l" t="t" r="r" b="b"/>
              <a:pathLst>
                <a:path w="599484" h="648749">
                  <a:moveTo>
                    <a:pt x="41871" y="0"/>
                  </a:moveTo>
                  <a:lnTo>
                    <a:pt x="557612" y="0"/>
                  </a:lnTo>
                  <a:cubicBezTo>
                    <a:pt x="580737" y="0"/>
                    <a:pt x="599484" y="18746"/>
                    <a:pt x="599484" y="41871"/>
                  </a:cubicBezTo>
                  <a:lnTo>
                    <a:pt x="599484" y="606878"/>
                  </a:lnTo>
                  <a:cubicBezTo>
                    <a:pt x="599484" y="630003"/>
                    <a:pt x="580737" y="648749"/>
                    <a:pt x="557612" y="648749"/>
                  </a:cubicBezTo>
                  <a:lnTo>
                    <a:pt x="41871" y="648749"/>
                  </a:lnTo>
                  <a:cubicBezTo>
                    <a:pt x="18746" y="648749"/>
                    <a:pt x="0" y="630003"/>
                    <a:pt x="0" y="606878"/>
                  </a:cubicBezTo>
                  <a:lnTo>
                    <a:pt x="0" y="41871"/>
                  </a:lnTo>
                  <a:cubicBezTo>
                    <a:pt x="0" y="18746"/>
                    <a:pt x="18746" y="0"/>
                    <a:pt x="41871" y="0"/>
                  </a:cubicBezTo>
                  <a:close/>
                </a:path>
              </a:pathLst>
            </a:custGeom>
            <a:solidFill>
              <a:srgbClr val="CECEE3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599484" cy="6868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H="1">
            <a:off x="11460871" y="1648230"/>
            <a:ext cx="7959566" cy="10287000"/>
          </a:xfrm>
          <a:custGeom>
            <a:avLst/>
            <a:gdLst/>
            <a:ahLst/>
            <a:cxnLst/>
            <a:rect l="l" t="t" r="r" b="b"/>
            <a:pathLst>
              <a:path w="7959566" h="10287000">
                <a:moveTo>
                  <a:pt x="7959566" y="0"/>
                </a:moveTo>
                <a:lnTo>
                  <a:pt x="0" y="0"/>
                </a:lnTo>
                <a:lnTo>
                  <a:pt x="0" y="10287000"/>
                </a:lnTo>
                <a:lnTo>
                  <a:pt x="7959566" y="10287000"/>
                </a:lnTo>
                <a:lnTo>
                  <a:pt x="795956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31385" y="300694"/>
            <a:ext cx="14339347" cy="13475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13"/>
              </a:lnSpc>
            </a:pPr>
            <a:r>
              <a:rPr lang="en-US" sz="5061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REKOMENDASI PROGRAM SEKOLAH, PROGRAM “SMA AMAN TANPA KEKERASAN”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31385" y="2319913"/>
            <a:ext cx="5275486" cy="773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6" lvl="1" indent="-377823" algn="l">
              <a:lnSpc>
                <a:spcPts val="4374"/>
              </a:lnSpc>
              <a:buAutoNum type="arabicPeriod"/>
            </a:pPr>
            <a:r>
              <a:rPr lang="en-US" sz="34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BK Goes to Class sosialisasi rutin tentang: Anti kekerasan , bulliying, Resolusi Konflik, Literasi digital</a:t>
            </a:r>
          </a:p>
          <a:p>
            <a:pPr marL="755646" lvl="1" indent="-377823" algn="l">
              <a:lnSpc>
                <a:spcPts val="4374"/>
              </a:lnSpc>
              <a:buAutoNum type="arabicPeriod"/>
            </a:pPr>
            <a:r>
              <a:rPr lang="en-US" sz="34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Sahabat BK membentuk siswa sebagai teman sebaya yang mampu menjadi penghubung awal kepada guru</a:t>
            </a:r>
          </a:p>
          <a:p>
            <a:pPr marL="755646" lvl="1" indent="-377823" algn="l">
              <a:lnSpc>
                <a:spcPts val="4374"/>
              </a:lnSpc>
              <a:buAutoNum type="arabicPeriod"/>
            </a:pPr>
            <a:r>
              <a:rPr lang="en-US" sz="34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kotak/aplikasi pelaporan menyediakan kanal pelaporan yang mudah dan aman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610683" y="2504882"/>
            <a:ext cx="5787426" cy="5933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2873" lvl="1" indent="-341437" algn="l">
              <a:lnSpc>
                <a:spcPts val="3953"/>
              </a:lnSpc>
              <a:buAutoNum type="arabicPeriod"/>
            </a:pPr>
            <a:r>
              <a:rPr lang="en-US" sz="3162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deteksi dini pemetaan peserta didik yang membutuhkan pendamp[ingan </a:t>
            </a:r>
          </a:p>
          <a:p>
            <a:pPr marL="682873" lvl="1" indent="-341437" algn="l">
              <a:lnSpc>
                <a:spcPts val="3953"/>
              </a:lnSpc>
              <a:buAutoNum type="arabicPeriod"/>
            </a:pPr>
            <a:r>
              <a:rPr lang="en-US" sz="3162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parenting seminar orang tua tentang :</a:t>
            </a:r>
          </a:p>
          <a:p>
            <a:pPr marL="682873" lvl="1" indent="-341437" algn="l">
              <a:lnSpc>
                <a:spcPts val="3953"/>
              </a:lnSpc>
              <a:buFont typeface="Arial"/>
              <a:buChar char="•"/>
            </a:pPr>
            <a:r>
              <a:rPr lang="en-US" sz="3162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pengawasan anak </a:t>
            </a:r>
          </a:p>
          <a:p>
            <a:pPr marL="682873" lvl="1" indent="-341437" algn="l">
              <a:lnSpc>
                <a:spcPts val="3953"/>
              </a:lnSpc>
              <a:buFont typeface="Arial"/>
              <a:buChar char="•"/>
            </a:pPr>
            <a:r>
              <a:rPr lang="en-US" sz="3162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media sosial</a:t>
            </a:r>
          </a:p>
          <a:p>
            <a:pPr marL="682873" lvl="1" indent="-341437" algn="l">
              <a:lnSpc>
                <a:spcPts val="3953"/>
              </a:lnSpc>
              <a:buFont typeface="Arial"/>
              <a:buChar char="•"/>
            </a:pPr>
            <a:r>
              <a:rPr lang="en-US" sz="3162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komunikasi orang tua-anak</a:t>
            </a:r>
          </a:p>
          <a:p>
            <a:pPr marL="682873" lvl="1" indent="-341437" algn="l">
              <a:lnSpc>
                <a:spcPts val="3953"/>
              </a:lnSpc>
              <a:buFont typeface="Arial"/>
              <a:buChar char="•"/>
            </a:pPr>
            <a:r>
              <a:rPr lang="en-US" sz="3162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pencegahan kekerasan</a:t>
            </a:r>
          </a:p>
          <a:p>
            <a:pPr marL="682873" lvl="1" indent="-341437" algn="l">
              <a:lnSpc>
                <a:spcPts val="3953"/>
              </a:lnSpc>
              <a:buAutoNum type="arabicPeriod"/>
            </a:pPr>
            <a:r>
              <a:rPr lang="en-US" sz="3162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deklarasi sekolah aman komitmen bersama guru,siswa, tenaga kependidikan, dan orang tua </a:t>
            </a:r>
          </a:p>
          <a:p>
            <a:pPr algn="l">
              <a:lnSpc>
                <a:spcPts val="3953"/>
              </a:lnSpc>
            </a:pPr>
            <a:endParaRPr lang="en-US" sz="3162">
              <a:solidFill>
                <a:srgbClr val="323657"/>
              </a:solidFill>
              <a:latin typeface="Harmattan"/>
              <a:ea typeface="Harmattan"/>
              <a:cs typeface="Harmattan"/>
              <a:sym typeface="Harmatt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14074378" y="39556"/>
            <a:ext cx="5222380" cy="4114800"/>
          </a:xfrm>
          <a:custGeom>
            <a:avLst/>
            <a:gdLst/>
            <a:ahLst/>
            <a:cxnLst/>
            <a:rect l="l" t="t" r="r" b="b"/>
            <a:pathLst>
              <a:path w="5222380" h="4114800">
                <a:moveTo>
                  <a:pt x="0" y="0"/>
                </a:moveTo>
                <a:lnTo>
                  <a:pt x="5222380" y="0"/>
                </a:lnTo>
                <a:lnTo>
                  <a:pt x="522238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357780" y="3674889"/>
            <a:ext cx="156755" cy="156755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C7A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691028" y="3674889"/>
            <a:ext cx="156755" cy="156755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C7A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275465" y="904875"/>
            <a:ext cx="6386173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8400"/>
              </a:lnSpc>
            </a:pPr>
            <a:r>
              <a:rPr lang="en-US" sz="6000" u="sng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PEMBAGIAN PERAN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86323" y="4031669"/>
            <a:ext cx="10306410" cy="73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79"/>
              </a:lnSpc>
            </a:pPr>
            <a:r>
              <a:rPr lang="en-US" sz="39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GURU BK</a:t>
            </a:r>
          </a:p>
          <a:p>
            <a:pPr algn="ctr">
              <a:lnSpc>
                <a:spcPts val="2679"/>
              </a:lnSpc>
            </a:pPr>
            <a:r>
              <a:rPr lang="en-US" sz="39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Asesmen, konseling, pendampingan, edukasi, monitoring.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88029" y="5362575"/>
            <a:ext cx="9904705" cy="70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9"/>
              </a:lnSpc>
            </a:pPr>
            <a:r>
              <a:rPr lang="en-US" sz="39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WALI KELAS</a:t>
            </a:r>
          </a:p>
          <a:p>
            <a:pPr algn="ctr">
              <a:lnSpc>
                <a:spcPts val="2479"/>
              </a:lnSpc>
            </a:pPr>
            <a:r>
              <a:rPr lang="en-US" sz="39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Pemantauan keseharian peserta didik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66742" y="6704965"/>
            <a:ext cx="11747279" cy="584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9"/>
              </a:lnSpc>
            </a:pPr>
            <a:r>
              <a:rPr lang="en-US" sz="39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GURU</a:t>
            </a:r>
          </a:p>
          <a:p>
            <a:pPr algn="ctr">
              <a:lnSpc>
                <a:spcPts val="1999"/>
              </a:lnSpc>
            </a:pPr>
            <a:r>
              <a:rPr lang="en-US" sz="39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Deteksi dini dan menciptakan suasana pembelajaran yang aman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52324" y="2747257"/>
            <a:ext cx="11183353" cy="837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39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KEPALA SEKOLAH</a:t>
            </a:r>
          </a:p>
          <a:p>
            <a:pPr algn="ctr">
              <a:lnSpc>
                <a:spcPts val="3079"/>
              </a:lnSpc>
            </a:pPr>
            <a:r>
              <a:rPr lang="en-US" sz="39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Kebijakanc, koordinasi, dan penguatan budaya sekolah.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2688" y="7784465"/>
            <a:ext cx="15952611" cy="1173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8"/>
              </a:lnSpc>
            </a:pPr>
            <a:r>
              <a:rPr lang="en-US" sz="3568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MASYARAKAT &amp; PIHAK TERKAIT</a:t>
            </a:r>
          </a:p>
          <a:p>
            <a:pPr algn="ctr">
              <a:lnSpc>
                <a:spcPts val="3068"/>
              </a:lnSpc>
            </a:pPr>
            <a:r>
              <a:rPr lang="en-US" sz="3568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Dukunguan sesuai kebutuhan dan kewenangan. Budaya sekolah aman dan nyaman menekankan partisipasi semesta yang melibatkan sekolah, keluarga, masyarakat, dan media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2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4599" y="1306635"/>
            <a:ext cx="17598801" cy="8502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24"/>
              </a:lnSpc>
            </a:pPr>
            <a:r>
              <a:rPr lang="en-US" sz="32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“Guru BK bukan hanyapemadam konflik”</a:t>
            </a:r>
          </a:p>
          <a:p>
            <a:pPr algn="ctr">
              <a:lnSpc>
                <a:spcPts val="3499"/>
              </a:lnSpc>
            </a:pPr>
            <a:endParaRPr lang="en-US" sz="3299">
              <a:solidFill>
                <a:srgbClr val="323657"/>
              </a:solidFill>
              <a:latin typeface="Harmattan"/>
              <a:ea typeface="Harmattan"/>
              <a:cs typeface="Harmattan"/>
              <a:sym typeface="Harmattan"/>
            </a:endParaRPr>
          </a:p>
          <a:p>
            <a:pPr algn="ctr">
              <a:lnSpc>
                <a:spcPts val="4624"/>
              </a:lnSpc>
            </a:pPr>
            <a:r>
              <a:rPr lang="en-US" sz="36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Guru BK hadir untuk:</a:t>
            </a:r>
          </a:p>
          <a:p>
            <a:pPr algn="ctr">
              <a:lnSpc>
                <a:spcPts val="4624"/>
              </a:lnSpc>
            </a:pPr>
            <a:r>
              <a:rPr lang="en-US" sz="36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MENCEGAH   </a:t>
            </a:r>
          </a:p>
          <a:p>
            <a:pPr algn="ctr">
              <a:lnSpc>
                <a:spcPts val="4624"/>
              </a:lnSpc>
            </a:pPr>
            <a:r>
              <a:rPr lang="en-US" sz="36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 </a:t>
            </a:r>
          </a:p>
          <a:p>
            <a:pPr algn="ctr">
              <a:lnSpc>
                <a:spcPts val="4624"/>
              </a:lnSpc>
            </a:pPr>
            <a:r>
              <a:rPr lang="en-US" sz="36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MENDETEKSI</a:t>
            </a:r>
          </a:p>
          <a:p>
            <a:pPr algn="ctr">
              <a:lnSpc>
                <a:spcPts val="4624"/>
              </a:lnSpc>
            </a:pPr>
            <a:endParaRPr lang="en-US" sz="3699">
              <a:solidFill>
                <a:srgbClr val="323657"/>
              </a:solidFill>
              <a:latin typeface="Harmattan"/>
              <a:ea typeface="Harmattan"/>
              <a:cs typeface="Harmattan"/>
              <a:sym typeface="Harmattan"/>
            </a:endParaRPr>
          </a:p>
          <a:p>
            <a:pPr algn="ctr">
              <a:lnSpc>
                <a:spcPts val="4624"/>
              </a:lnSpc>
            </a:pPr>
            <a:r>
              <a:rPr lang="en-US" sz="36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MENANGANI</a:t>
            </a:r>
          </a:p>
          <a:p>
            <a:pPr algn="ctr">
              <a:lnSpc>
                <a:spcPts val="4624"/>
              </a:lnSpc>
            </a:pPr>
            <a:endParaRPr lang="en-US" sz="3699">
              <a:solidFill>
                <a:srgbClr val="323657"/>
              </a:solidFill>
              <a:latin typeface="Harmattan"/>
              <a:ea typeface="Harmattan"/>
              <a:cs typeface="Harmattan"/>
              <a:sym typeface="Harmattan"/>
            </a:endParaRPr>
          </a:p>
          <a:p>
            <a:pPr algn="ctr">
              <a:lnSpc>
                <a:spcPts val="4624"/>
              </a:lnSpc>
            </a:pPr>
            <a:r>
              <a:rPr lang="en-US" sz="36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MEMULIHKAN</a:t>
            </a:r>
          </a:p>
          <a:p>
            <a:pPr algn="ctr">
              <a:lnSpc>
                <a:spcPts val="4624"/>
              </a:lnSpc>
            </a:pPr>
            <a:endParaRPr lang="en-US" sz="3699">
              <a:solidFill>
                <a:srgbClr val="323657"/>
              </a:solidFill>
              <a:latin typeface="Harmattan"/>
              <a:ea typeface="Harmattan"/>
              <a:cs typeface="Harmattan"/>
              <a:sym typeface="Harmattan"/>
            </a:endParaRPr>
          </a:p>
          <a:p>
            <a:pPr algn="ctr">
              <a:lnSpc>
                <a:spcPts val="4624"/>
              </a:lnSpc>
            </a:pPr>
            <a:r>
              <a:rPr lang="en-US" sz="36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MENCEGAH KEMBALI</a:t>
            </a:r>
          </a:p>
          <a:p>
            <a:pPr algn="ctr">
              <a:lnSpc>
                <a:spcPts val="4624"/>
              </a:lnSpc>
            </a:pPr>
            <a:r>
              <a:rPr lang="en-US" sz="36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Karena sekolah yang aman bukan hanya sekolah tanpa kekerasan, tetapi sekolah yang membuat setiap peserta didik merasa :</a:t>
            </a:r>
          </a:p>
          <a:p>
            <a:pPr algn="ctr">
              <a:lnSpc>
                <a:spcPts val="4624"/>
              </a:lnSpc>
            </a:pPr>
            <a:r>
              <a:rPr lang="en-US" sz="3699">
                <a:solidFill>
                  <a:srgbClr val="323657"/>
                </a:solidFill>
                <a:latin typeface="Harmattan"/>
                <a:ea typeface="Harmattan"/>
                <a:cs typeface="Harmattan"/>
                <a:sym typeface="Harmattan"/>
              </a:rPr>
              <a:t>AMAN FISIKNYA -TENANG PSIKOLOGINYA-SEHAT RELASI SOSIALNYA-BIJAK DI RUANG DIGITAL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849196" y="3139435"/>
            <a:ext cx="433074" cy="433074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C7AC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67781" y="3903352"/>
            <a:ext cx="433074" cy="43307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C7AC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5400000">
            <a:off x="8936564" y="3352814"/>
            <a:ext cx="414872" cy="421190"/>
          </a:xfrm>
          <a:custGeom>
            <a:avLst/>
            <a:gdLst/>
            <a:ahLst/>
            <a:cxnLst/>
            <a:rect l="l" t="t" r="r" b="b"/>
            <a:pathLst>
              <a:path w="414872" h="421190">
                <a:moveTo>
                  <a:pt x="0" y="0"/>
                </a:moveTo>
                <a:lnTo>
                  <a:pt x="414872" y="0"/>
                </a:lnTo>
                <a:lnTo>
                  <a:pt x="414872" y="421190"/>
                </a:lnTo>
                <a:lnTo>
                  <a:pt x="0" y="421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391709" y="-9525"/>
            <a:ext cx="8175244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 u="sng">
                <a:solidFill>
                  <a:srgbClr val="323657"/>
                </a:solidFill>
                <a:latin typeface="Alatsi"/>
                <a:ea typeface="Alatsi"/>
                <a:cs typeface="Alatsi"/>
                <a:sym typeface="Alatsi"/>
              </a:rPr>
              <a:t>PESAN UNTUK GURU BK</a:t>
            </a:r>
          </a:p>
        </p:txBody>
      </p:sp>
      <p:sp>
        <p:nvSpPr>
          <p:cNvPr id="11" name="Freeform 11"/>
          <p:cNvSpPr/>
          <p:nvPr/>
        </p:nvSpPr>
        <p:spPr>
          <a:xfrm rot="5400000">
            <a:off x="8936564" y="4725469"/>
            <a:ext cx="414872" cy="421190"/>
          </a:xfrm>
          <a:custGeom>
            <a:avLst/>
            <a:gdLst/>
            <a:ahLst/>
            <a:cxnLst/>
            <a:rect l="l" t="t" r="r" b="b"/>
            <a:pathLst>
              <a:path w="414872" h="421190">
                <a:moveTo>
                  <a:pt x="0" y="0"/>
                </a:moveTo>
                <a:lnTo>
                  <a:pt x="414872" y="0"/>
                </a:lnTo>
                <a:lnTo>
                  <a:pt x="414872" y="421190"/>
                </a:lnTo>
                <a:lnTo>
                  <a:pt x="0" y="421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400000">
            <a:off x="8936564" y="5777359"/>
            <a:ext cx="414872" cy="421190"/>
          </a:xfrm>
          <a:custGeom>
            <a:avLst/>
            <a:gdLst/>
            <a:ahLst/>
            <a:cxnLst/>
            <a:rect l="l" t="t" r="r" b="b"/>
            <a:pathLst>
              <a:path w="414872" h="421190">
                <a:moveTo>
                  <a:pt x="0" y="0"/>
                </a:moveTo>
                <a:lnTo>
                  <a:pt x="414872" y="0"/>
                </a:lnTo>
                <a:lnTo>
                  <a:pt x="414872" y="421190"/>
                </a:lnTo>
                <a:lnTo>
                  <a:pt x="0" y="421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400000">
            <a:off x="8936564" y="6829249"/>
            <a:ext cx="414872" cy="421190"/>
          </a:xfrm>
          <a:custGeom>
            <a:avLst/>
            <a:gdLst/>
            <a:ahLst/>
            <a:cxnLst/>
            <a:rect l="l" t="t" r="r" b="b"/>
            <a:pathLst>
              <a:path w="414872" h="421190">
                <a:moveTo>
                  <a:pt x="0" y="0"/>
                </a:moveTo>
                <a:lnTo>
                  <a:pt x="414872" y="0"/>
                </a:lnTo>
                <a:lnTo>
                  <a:pt x="414872" y="421190"/>
                </a:lnTo>
                <a:lnTo>
                  <a:pt x="0" y="4211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655</Words>
  <Application>Microsoft Office PowerPoint</Application>
  <PresentationFormat>Custom</PresentationFormat>
  <Paragraphs>139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Canva Sans</vt:lpstr>
      <vt:lpstr>Harmattan</vt:lpstr>
      <vt:lpstr>Calibri</vt:lpstr>
      <vt:lpstr>Alatsi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penanganan kasus pene</dc:title>
  <cp:lastModifiedBy>Acer</cp:lastModifiedBy>
  <cp:revision>1</cp:revision>
  <dcterms:created xsi:type="dcterms:W3CDTF">2006-08-16T00:00:00Z</dcterms:created>
  <dcterms:modified xsi:type="dcterms:W3CDTF">2026-09-04T08:26:56Z</dcterms:modified>
  <dc:identifier>DAHT6l_wPTA</dc:identifier>
</cp:coreProperties>
</file>