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79ed906d1e741cc" /><Relationship Type="http://schemas.openxmlformats.org/officeDocument/2006/relationships/extended-properties" Target="/docProps/app.xml" Id="R838d4b3f012444ba" /><Relationship Type="http://schemas.openxmlformats.org/officeDocument/2006/relationships/officeDocument" Target="/ppt/presentation.xml" Id="Rc092b4fef73e4758" /></Relationships>
</file>

<file path=ppt/presentation.xml><?xml version="1.0" encoding="utf-8"?>
<p:presentation xmlns:p="http://schemas.openxmlformats.org/presentationml/2006/main">
  <p:sldMasterIdLst>
    <p:sldMasterId xmlns:r="http://schemas.openxmlformats.org/officeDocument/2006/relationships" id="2147483648" r:id="Re49e426e0974414a"/>
  </p:sldMasterIdLst>
  <p:notesMasterIdLst>
    <p:notesMasterId xmlns:r="http://schemas.openxmlformats.org/officeDocument/2006/relationships" r:id="R66059e16d03e43ab"/>
  </p:notesMasterIdLst>
  <p:sldIdLst>
    <p:sldId xmlns:r="http://schemas.openxmlformats.org/officeDocument/2006/relationships" id="256" r:id="R0bfd5badfa4c400e"/>
    <p:sldId xmlns:r="http://schemas.openxmlformats.org/officeDocument/2006/relationships" id="257" r:id="R2d851988a0934576"/>
    <p:sldId xmlns:r="http://schemas.openxmlformats.org/officeDocument/2006/relationships" id="258" r:id="Rebf58c44c7eb4019"/>
    <p:sldId xmlns:r="http://schemas.openxmlformats.org/officeDocument/2006/relationships" id="259" r:id="Ra858178badac49bf"/>
    <p:sldId xmlns:r="http://schemas.openxmlformats.org/officeDocument/2006/relationships" id="260" r:id="R32bafa3667fa4a09"/>
    <p:sldId xmlns:r="http://schemas.openxmlformats.org/officeDocument/2006/relationships" id="261" r:id="R9f803f63b9ab4f59"/>
    <p:sldId xmlns:r="http://schemas.openxmlformats.org/officeDocument/2006/relationships" id="262" r:id="R812ef247f9d94728"/>
    <p:sldId xmlns:r="http://schemas.openxmlformats.org/officeDocument/2006/relationships" id="263" r:id="R8420dc06a70746c3"/>
    <p:sldId xmlns:r="http://schemas.openxmlformats.org/officeDocument/2006/relationships" id="264" r:id="Rb628fad5f4d94b1f"/>
    <p:sldId xmlns:r="http://schemas.openxmlformats.org/officeDocument/2006/relationships" id="265" r:id="R1421a489dbed4c2c"/>
    <p:sldId xmlns:r="http://schemas.openxmlformats.org/officeDocument/2006/relationships" id="266" r:id="R2f1d9e00bc924186"/>
    <p:sldId xmlns:r="http://schemas.openxmlformats.org/officeDocument/2006/relationships" id="267" r:id="Re2013fcf5a97429b"/>
    <p:sldId xmlns:r="http://schemas.openxmlformats.org/officeDocument/2006/relationships" id="268" r:id="R7b4d144d7ad94f5c"/>
    <p:sldId xmlns:r="http://schemas.openxmlformats.org/officeDocument/2006/relationships" id="269" r:id="Rda2bca42ac794417"/>
    <p:sldId xmlns:r="http://schemas.openxmlformats.org/officeDocument/2006/relationships" id="270" r:id="R5ee216012f0846f4"/>
    <p:sldId xmlns:r="http://schemas.openxmlformats.org/officeDocument/2006/relationships" id="271" r:id="Rb6719a76c0144193"/>
    <p:sldId xmlns:r="http://schemas.openxmlformats.org/officeDocument/2006/relationships" id="272" r:id="R8e61dbec602644bd"/>
    <p:sldId xmlns:r="http://schemas.openxmlformats.org/officeDocument/2006/relationships" id="273" r:id="R7ca886f7a9fa4ffa"/>
    <p:sldId xmlns:r="http://schemas.openxmlformats.org/officeDocument/2006/relationships" id="274" r:id="R75afbd75635644c5"/>
    <p:sldId xmlns:r="http://schemas.openxmlformats.org/officeDocument/2006/relationships" id="275" r:id="R88325a48b86a4aa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83da2c8a6214827" /><Relationship Type="http://schemas.openxmlformats.org/officeDocument/2006/relationships/slideMaster" Target="/ppt/slideMasters/slideMaster1.xml" Id="Re49e426e0974414a" /><Relationship Type="http://schemas.openxmlformats.org/officeDocument/2006/relationships/notesMaster" Target="/ppt/notesMasters/notesMaster1.xml" Id="R66059e16d03e43ab" /><Relationship Type="http://schemas.openxmlformats.org/officeDocument/2006/relationships/presProps" Target="/ppt/presProps.xml" Id="R2f4add6134c14924" /><Relationship Type="http://schemas.openxmlformats.org/officeDocument/2006/relationships/tableStyles" Target="/ppt/tableStyles.xml" Id="Rb3002ade22074b7f" /><Relationship Type="http://schemas.openxmlformats.org/officeDocument/2006/relationships/slide" Target="/ppt/slides/slide1.xml" Id="R0bfd5badfa4c400e" /><Relationship Type="http://schemas.openxmlformats.org/officeDocument/2006/relationships/slide" Target="/ppt/slides/slide2.xml" Id="R2d851988a0934576" /><Relationship Type="http://schemas.openxmlformats.org/officeDocument/2006/relationships/slide" Target="/ppt/slides/slide3.xml" Id="Rebf58c44c7eb4019" /><Relationship Type="http://schemas.openxmlformats.org/officeDocument/2006/relationships/slide" Target="/ppt/slides/slide4.xml" Id="Ra858178badac49bf" /><Relationship Type="http://schemas.openxmlformats.org/officeDocument/2006/relationships/slide" Target="/ppt/slides/slide5.xml" Id="R32bafa3667fa4a09" /><Relationship Type="http://schemas.openxmlformats.org/officeDocument/2006/relationships/slide" Target="/ppt/slides/slide6.xml" Id="R9f803f63b9ab4f59" /><Relationship Type="http://schemas.openxmlformats.org/officeDocument/2006/relationships/slide" Target="/ppt/slides/slide7.xml" Id="R812ef247f9d94728" /><Relationship Type="http://schemas.openxmlformats.org/officeDocument/2006/relationships/slide" Target="/ppt/slides/slide8.xml" Id="R8420dc06a70746c3" /><Relationship Type="http://schemas.openxmlformats.org/officeDocument/2006/relationships/slide" Target="/ppt/slides/slide9.xml" Id="Rb628fad5f4d94b1f" /><Relationship Type="http://schemas.openxmlformats.org/officeDocument/2006/relationships/slide" Target="/ppt/slides/slide10.xml" Id="R1421a489dbed4c2c" /><Relationship Type="http://schemas.openxmlformats.org/officeDocument/2006/relationships/slide" Target="/ppt/slides/slide11.xml" Id="R2f1d9e00bc924186" /><Relationship Type="http://schemas.openxmlformats.org/officeDocument/2006/relationships/slide" Target="/ppt/slides/slide12.xml" Id="Re2013fcf5a97429b" /><Relationship Type="http://schemas.openxmlformats.org/officeDocument/2006/relationships/slide" Target="/ppt/slides/slide13.xml" Id="R7b4d144d7ad94f5c" /><Relationship Type="http://schemas.openxmlformats.org/officeDocument/2006/relationships/slide" Target="/ppt/slides/slide14.xml" Id="Rda2bca42ac794417" /><Relationship Type="http://schemas.openxmlformats.org/officeDocument/2006/relationships/slide" Target="/ppt/slides/slide15.xml" Id="R5ee216012f0846f4" /><Relationship Type="http://schemas.openxmlformats.org/officeDocument/2006/relationships/slide" Target="/ppt/slides/slide16.xml" Id="Rb6719a76c0144193" /><Relationship Type="http://schemas.openxmlformats.org/officeDocument/2006/relationships/slide" Target="/ppt/slides/slide17.xml" Id="R8e61dbec602644bd" /><Relationship Type="http://schemas.openxmlformats.org/officeDocument/2006/relationships/slide" Target="/ppt/slides/slide18.xml" Id="R7ca886f7a9fa4ffa" /><Relationship Type="http://schemas.openxmlformats.org/officeDocument/2006/relationships/slide" Target="/ppt/slides/slide19.xml" Id="R75afbd75635644c5" /><Relationship Type="http://schemas.openxmlformats.org/officeDocument/2006/relationships/slide" Target="/ppt/slides/slide20.xml" Id="R88325a48b86a4aa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df882e9f9dd40e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fbecff5558249cc" /><Relationship Type="http://schemas.openxmlformats.org/officeDocument/2006/relationships/notesMaster" Target="/ppt/notesMasters/notesMaster1.xml" Id="Ra27a3496ebe4423d" /></Relationships>
</file>

<file path=ppt/notesSlides/_rels/notesSlide2.xml.rels>&#65279;<?xml version="1.0" encoding="utf-8"?><Relationships xmlns="http://schemas.openxmlformats.org/package/2006/relationships"><Relationship Type="http://schemas.openxmlformats.org/officeDocument/2006/relationships/slide" Target="/ppt/slides/slide2.xml" Id="R5590feb8865c42a6" /><Relationship Type="http://schemas.openxmlformats.org/officeDocument/2006/relationships/notesMaster" Target="/ppt/notesMasters/notesMaster1.xml" Id="R17d800f227134c20" /></Relationships>
</file>

<file path=ppt/notesSlides/_rels/notesSlide3.xml.rels>&#65279;<?xml version="1.0" encoding="utf-8"?><Relationships xmlns="http://schemas.openxmlformats.org/package/2006/relationships"><Relationship Type="http://schemas.openxmlformats.org/officeDocument/2006/relationships/slide" Target="/ppt/slides/slide3.xml" Id="R78f80d2115b74904" /><Relationship Type="http://schemas.openxmlformats.org/officeDocument/2006/relationships/notesMaster" Target="/ppt/notesMasters/notesMaster1.xml" Id="Rb5e9aaa86b7c4fb0" /></Relationships>
</file>

<file path=ppt/notesSlides/_rels/notesSlide4.xml.rels>&#65279;<?xml version="1.0" encoding="utf-8"?><Relationships xmlns="http://schemas.openxmlformats.org/package/2006/relationships"><Relationship Type="http://schemas.openxmlformats.org/officeDocument/2006/relationships/slide" Target="/ppt/slides/slide4.xml" Id="R0ff4e1195df34bf5" /><Relationship Type="http://schemas.openxmlformats.org/officeDocument/2006/relationships/notesMaster" Target="/ppt/notesMasters/notesMaster1.xml" Id="Rb2058b599101400a" /></Relationships>
</file>

<file path=ppt/notesSlides/_rels/notesSlide5.xml.rels>&#65279;<?xml version="1.0" encoding="utf-8"?><Relationships xmlns="http://schemas.openxmlformats.org/package/2006/relationships"><Relationship Type="http://schemas.openxmlformats.org/officeDocument/2006/relationships/slide" Target="/ppt/slides/slide5.xml" Id="R4794a5b8197c4d88" /><Relationship Type="http://schemas.openxmlformats.org/officeDocument/2006/relationships/notesMaster" Target="/ppt/notesMasters/notesMaster1.xml" Id="Rfee3fa5784f14855" /></Relationships>
</file>

<file path=ppt/notesSlides/_rels/notesSlide6.xml.rels>&#65279;<?xml version="1.0" encoding="utf-8"?><Relationships xmlns="http://schemas.openxmlformats.org/package/2006/relationships"><Relationship Type="http://schemas.openxmlformats.org/officeDocument/2006/relationships/slide" Target="/ppt/slides/slide6.xml" Id="R10e6c6b49d534c53" /><Relationship Type="http://schemas.openxmlformats.org/officeDocument/2006/relationships/notesMaster" Target="/ppt/notesMasters/notesMaster1.xml" Id="R7254d899a39645f2" /></Relationships>
</file>

<file path=ppt/notesSlides/_rels/notesSlide7.xml.rels>&#65279;<?xml version="1.0" encoding="utf-8"?><Relationships xmlns="http://schemas.openxmlformats.org/package/2006/relationships"><Relationship Type="http://schemas.openxmlformats.org/officeDocument/2006/relationships/slide" Target="/ppt/slides/slide7.xml" Id="R8955ea281d9841cd" /><Relationship Type="http://schemas.openxmlformats.org/officeDocument/2006/relationships/notesMaster" Target="/ppt/notesMasters/notesMaster1.xml" Id="R82d41b4aaa3a4992" /></Relationships>
</file>

<file path=ppt/notesSlides/_rels/notesSlide8.xml.rels>&#65279;<?xml version="1.0" encoding="utf-8"?><Relationships xmlns="http://schemas.openxmlformats.org/package/2006/relationships"><Relationship Type="http://schemas.openxmlformats.org/officeDocument/2006/relationships/slide" Target="/ppt/slides/slide8.xml" Id="R9c107ef3108445c7" /><Relationship Type="http://schemas.openxmlformats.org/officeDocument/2006/relationships/notesMaster" Target="/ppt/notesMasters/notesMaster1.xml" Id="Rbfc193f5f77842c5" /></Relationships>
</file>

<file path=ppt/notesSlides/_rels/notesSlide9.xml.rels>&#65279;<?xml version="1.0" encoding="utf-8"?><Relationships xmlns="http://schemas.openxmlformats.org/package/2006/relationships"><Relationship Type="http://schemas.openxmlformats.org/officeDocument/2006/relationships/slide" Target="/ppt/slides/slide9.xml" Id="Rfeae91c9c3bb43f6" /><Relationship Type="http://schemas.openxmlformats.org/officeDocument/2006/relationships/notesMaster" Target="/ppt/notesMasters/notesMaster1.xml" Id="R26c0eea2eadc401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8a4444122254950" /><Relationship Type="http://schemas.openxmlformats.org/officeDocument/2006/relationships/notesMaster" Target="/ppt/notesMasters/notesMaster1.xml" Id="Rf9718e4c63bd497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c0215c0b08240fb" /><Relationship Type="http://schemas.openxmlformats.org/officeDocument/2006/relationships/notesMaster" Target="/ppt/notesMasters/notesMaster1.xml" Id="Rb77988a13a964c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0b205fa4b49486d" /><Relationship Type="http://schemas.openxmlformats.org/officeDocument/2006/relationships/notesMaster" Target="/ppt/notesMasters/notesMaster1.xml" Id="R1766859f9050497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e3fa259b36c445d" /><Relationship Type="http://schemas.openxmlformats.org/officeDocument/2006/relationships/notesMaster" Target="/ppt/notesMasters/notesMaster1.xml" Id="Raca20b0c99cf40c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0555b0fc5814a9e" /><Relationship Type="http://schemas.openxmlformats.org/officeDocument/2006/relationships/notesMaster" Target="/ppt/notesMasters/notesMaster1.xml" Id="Rcedcb80bd620489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029f79cb5304d5a" /><Relationship Type="http://schemas.openxmlformats.org/officeDocument/2006/relationships/notesMaster" Target="/ppt/notesMasters/notesMaster1.xml" Id="R3fd27212f7cc452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9dcae044b2d4140" /><Relationship Type="http://schemas.openxmlformats.org/officeDocument/2006/relationships/notesMaster" Target="/ppt/notesMasters/notesMaster1.xml" Id="Rbaa11501b84e4d2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accae823c9848e6" /><Relationship Type="http://schemas.openxmlformats.org/officeDocument/2006/relationships/notesMaster" Target="/ppt/notesMasters/notesMaster1.xml" Id="R93d8f08117cd4cc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e8f64ad6e0b4aea" /><Relationship Type="http://schemas.openxmlformats.org/officeDocument/2006/relationships/notesMaster" Target="/ppt/notesMasters/notesMaster1.xml" Id="R4678c566dea04cc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b1234526d924ebb" /><Relationship Type="http://schemas.openxmlformats.org/officeDocument/2006/relationships/notesMaster" Target="/ppt/notesMasters/notesMaster1.xml" Id="R12240bf916374bc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f4f746436b34316" /><Relationship Type="http://schemas.openxmlformats.org/officeDocument/2006/relationships/notesMaster" Target="/ppt/notesMasters/notesMaster1.xml" Id="R45d0aeb8c4f94d3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Presentasi pembelajaran. Contoh menggunakan arsip historis November 2025. Tidak menyatakan hasil inventarisasi kerusakan terkini.</a:t>
            </a:r>
          </a:p>
          <a:p xmlns:a="http://schemas.openxmlformats.org/drawingml/2006/main">
            <a:r>
              <a:t/>
            </a:r>
          </a:p>
          <a:p xmlns:a="http://schemas.openxmlformats.org/drawingml/2006/main">
            <a:r>
              <a:t>Sumber:</a:t>
            </a:r>
          </a:p>
          <a:p xmlns:a="http://schemas.openxmlformats.org/drawingml/2006/main">
            <a:r>
              <a:t>https://bpba.acehprov.go.id/berita/kategori/bencana/70-hektar-lahan-sawah-terancam-gagal-panen-akibat-banjir-di-gayo-lues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Tutupan lahan merupakan kondisi fisik permukaan. Penggunaan lahan memerlukan informasi fungsi atau aktivitas manusia. Perubahan spektral belum cukup untuk memastikan perubahan fungsi lahan.</a:t>
            </a:r>
          </a:p>
          <a:p xmlns:a="http://schemas.openxmlformats.org/drawingml/2006/main">
            <a:r>
              <a:t/>
            </a:r>
          </a:p>
          <a:p xmlns:a="http://schemas.openxmlformats.org/drawingml/2006/main">
            <a:r>
              <a:t>Sumber:</a:t>
            </a:r>
          </a:p>
          <a:p xmlns:a="http://schemas.openxmlformats.org/drawingml/2006/main">
            <a:r>
              <a:t>https://un-spider.org/advisory-support/recommended-practices/flood-mapping-and-damage-assessment-using-s2-data/step-by-step</a:t>
            </a:r>
          </a:p>
          <a:p xmlns:a="http://schemas.openxmlformats.org/drawingml/2006/main">
            <a:r>
              <a:t>https://un-spider.org/advisory-support/recommended-practices/recommended-practice-google-earth-engine-flood-mapping/step-by-step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Sumber konteks adalah laporan BPBA. Angka kerusakan tidak dihitung dari pratinjau citra dalam presentasi ini. Kejadian akhir November harus dipisahkan dari kejadian 18 November saat menetapkan kronologi rinci.</a:t>
            </a:r>
          </a:p>
          <a:p xmlns:a="http://schemas.openxmlformats.org/drawingml/2006/main">
            <a:r>
              <a:t/>
            </a:r>
          </a:p>
          <a:p xmlns:a="http://schemas.openxmlformats.org/drawingml/2006/main">
            <a:r>
              <a:t>Sumber:</a:t>
            </a:r>
          </a:p>
          <a:p xmlns:a="http://schemas.openxmlformats.org/drawingml/2006/main">
            <a:r>
              <a:t>https://bpba.acehprov.go.id/berita/kategori/bencana/70-hektar-lahan-sawah-terancam-gagal-panen-akibat-banjir-di-gayo-lues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Cakupan metadata item 29 November: bbox 97.197381,3.528838,97.784703,4.522895. Bbox adalah cakupan item, bukan batas administrasi dan bukan jaminan seluruh piksel valid.</a:t>
            </a:r>
          </a:p>
          <a:p xmlns:a="http://schemas.openxmlformats.org/drawingml/2006/main">
            <a:r>
              <a:t/>
            </a:r>
          </a:p>
          <a:p xmlns:a="http://schemas.openxmlformats.org/drawingml/2006/main">
            <a:r>
              <a:t>Sumber:</a:t>
            </a:r>
          </a:p>
          <a:p xmlns:a="http://schemas.openxmlformats.org/drawingml/2006/main">
            <a:r>
              <a:t>https://earth-search.aws.element84.com/v1/collections/sentinel-2-l2a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Sentinel-1 tidak mengukur kerusakan bangunan secara langsung. Respons radar bergantung geometri dan kondisi permukaan.</a:t>
            </a:r>
          </a:p>
          <a:p xmlns:a="http://schemas.openxmlformats.org/drawingml/2006/main">
            <a:r>
              <a:t/>
            </a:r>
          </a:p>
          <a:p xmlns:a="http://schemas.openxmlformats.org/drawingml/2006/main">
            <a:r>
              <a:t>Sumber:</a:t>
            </a:r>
          </a:p>
          <a:p xmlns:a="http://schemas.openxmlformats.org/drawingml/2006/main">
            <a:r>
              <a:t>https://www.usgs.gov/centers/eros/science/usgs-eros-archive-sentinel-2</a:t>
            </a:r>
          </a:p>
          <a:p xmlns:a="http://schemas.openxmlformats.org/drawingml/2006/main">
            <a:r>
              <a:t>https://un-spider.org/advisory-support/recommended-practices/recommended-practice-google-earth-engine-flood-mapping/step-by-step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Sensor MSI memiliki 13 band. Band atmosfer 60 m tidak dirinci pada tabel. SCL merupakan produk klasifikasi kualitas, bukan band spektral.</a:t>
            </a:r>
          </a:p>
          <a:p xmlns:a="http://schemas.openxmlformats.org/drawingml/2006/main">
            <a:r>
              <a:t/>
            </a:r>
          </a:p>
          <a:p xmlns:a="http://schemas.openxmlformats.org/drawingml/2006/main">
            <a:r>
              <a:t>Sumber:</a:t>
            </a:r>
          </a:p>
          <a:p xmlns:a="http://schemas.openxmlformats.org/drawingml/2006/main">
            <a:r>
              <a:t>https://www.usgs.gov/centers/eros/science/usgs-eros-archive-sentinel-2</a:t>
            </a:r>
          </a:p>
          <a:p xmlns:a="http://schemas.openxmlformats.org/drawingml/2006/main">
            <a:r>
              <a:t>https://sentiwiki.copernicus.eu/web/s2-products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Unduh data resolusi penuh untuk perhitungan. Pratinjau pada slide berikut berasal dari Earth Search, aset thumbnail arsip Sentinel-2 L2A.</a:t>
            </a:r>
          </a:p>
          <a:p xmlns:a="http://schemas.openxmlformats.org/drawingml/2006/main">
            <a:r>
              <a:t/>
            </a:r>
          </a:p>
          <a:p xmlns:a="http://schemas.openxmlformats.org/drawingml/2006/main">
            <a:r>
              <a:t>Sumber:</a:t>
            </a:r>
          </a:p>
          <a:p xmlns:a="http://schemas.openxmlformats.org/drawingml/2006/main">
            <a:r>
              <a:t>https://browser.dataspace.copernicus.eu/</a:t>
            </a:r>
          </a:p>
          <a:p xmlns:a="http://schemas.openxmlformats.org/drawingml/2006/main">
            <a:r>
              <a:t>https://earth-search.aws.element84.com/v1/collections/sentinel-2-l2a</a:t>
            </a:r>
          </a:p>
          <a:p xmlns:a="http://schemas.openxmlformats.org/drawingml/2006/main">
            <a:r>
              <a:t>https://un-spider.org/advisory-support/recommended-practices/recommended-practice-google-earth-engine-flood-mapping/step-by-step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ID: S2A_47NLE_20251027_1_L2A</a:t>
            </a:r>
          </a:p>
          <a:p xmlns:a="http://schemas.openxmlformats.org/drawingml/2006/main">
            <a:r>
              <a:t>Akuisisi UTC: 2025-10-27T04:07:27.802000Z</a:t>
            </a:r>
          </a:p>
          <a:p xmlns:a="http://schemas.openxmlformats.org/drawingml/2006/main">
            <a:r>
              <a:t>Pratinjau katalog asli beresolusi rendah, tidak digunakan untuk menghitung indeks atau luas. Persentase awan adalah metadata item, bukan persentase khusus Gayo Lues.</a:t>
            </a:r>
          </a:p>
          <a:p xmlns:a="http://schemas.openxmlformats.org/drawingml/2006/main">
            <a:r>
              <a:t/>
            </a:r>
          </a:p>
          <a:p xmlns:a="http://schemas.openxmlformats.org/drawingml/2006/main">
            <a:r>
              <a:t>Sumber:</a:t>
            </a:r>
          </a:p>
          <a:p xmlns:a="http://schemas.openxmlformats.org/drawingml/2006/main">
            <a:r>
              <a:t>https://sentinel-cogs.s3.us-west-2.amazonaws.com/sentinel-s2-l2a-cogs/47/N/LE/2025/10/S2A_47NLE_20251027_1_L2A/preview.jpg</a:t>
            </a:r>
          </a:p>
          <a:p xmlns:a="http://schemas.openxmlformats.org/drawingml/2006/main">
            <a:r>
              <a:t>https://earth-search.aws.element84.com/v1/collections/sentinel-2-l2a/items/S2A_47NLE_20251027_1_L2A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ID: S2B_47NLE_20251129_0_L2A</a:t>
            </a:r>
          </a:p>
          <a:p xmlns:a="http://schemas.openxmlformats.org/drawingml/2006/main">
            <a:r>
              <a:t>Akuisisi UTC: 2025-11-29T04:07:03.523000Z</a:t>
            </a:r>
          </a:p>
          <a:p xmlns:a="http://schemas.openxmlformats.org/drawingml/2006/main">
            <a:r>
              <a:t>Pratinjau katalog asli. Perbedaan footprint, pencahayaan dan rendering membatasi perbandingan visual langsung. Belum ada ekstraksi kerusakan.</a:t>
            </a:r>
          </a:p>
          <a:p xmlns:a="http://schemas.openxmlformats.org/drawingml/2006/main">
            <a:r>
              <a:t/>
            </a:r>
          </a:p>
          <a:p xmlns:a="http://schemas.openxmlformats.org/drawingml/2006/main">
            <a:r>
              <a:t>Sumber:</a:t>
            </a:r>
          </a:p>
          <a:p xmlns:a="http://schemas.openxmlformats.org/drawingml/2006/main">
            <a:r>
              <a:t>https://sentinel-cogs.s3.us-west-2.amazonaws.com/sentinel-s2-l2a-cogs/47/N/LE/2025/11/S2B_47NLE_20251129_0_L2A/preview.jpg</a:t>
            </a:r>
          </a:p>
          <a:p xmlns:a="http://schemas.openxmlformats.org/drawingml/2006/main">
            <a:r>
              <a:t>https://earth-search.aws.element84.com/v1/collections/sentinel-2-l2a/items/S2B_47NLE_20251129_0_L2A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ID: S2C_47NLE_20251124_0_L2A</a:t>
            </a:r>
          </a:p>
          <a:p xmlns:a="http://schemas.openxmlformats.org/drawingml/2006/main">
            <a:r>
              <a:t>Akuisisi UTC: 2025-11-24T04:07:20.058000Z</a:t>
            </a:r>
          </a:p>
          <a:p xmlns:a="http://schemas.openxmlformats.org/drawingml/2006/main">
            <a:r>
              <a:t>Awan 100% menurut metadata item katalog. Komposit lintas tanggal dapat kehilangan puncak banjir dan harus mencantumkan interval tanggal.</a:t>
            </a:r>
          </a:p>
          <a:p xmlns:a="http://schemas.openxmlformats.org/drawingml/2006/main">
            <a:r>
              <a:t/>
            </a:r>
          </a:p>
          <a:p xmlns:a="http://schemas.openxmlformats.org/drawingml/2006/main">
            <a:r>
              <a:t>Sumber:</a:t>
            </a:r>
          </a:p>
          <a:p xmlns:a="http://schemas.openxmlformats.org/drawingml/2006/main">
            <a:r>
              <a:t>https://sentinel-cogs.s3.us-west-2.amazonaws.com/sentinel-s2-l2a-cogs/47/N/LE/2025/11/S2C_47NLE_20251124_0_L2A/preview.jpg</a:t>
            </a:r>
          </a:p>
          <a:p xmlns:a="http://schemas.openxmlformats.org/drawingml/2006/main">
            <a:r>
              <a:t>https://earth-search.aws.element84.com/v1/collections/sentinel-2-l2a/items/S2C_47NLE_20251124_0_L2A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SCL dapat menjadi masker awal dan perlu inspeksi manual di daerah pegunungan. Gunakan nearest-neighbor untuk data kategori. Offset radiometrik tidak selalu sama antarpenyedia sehingga jangan hanya membagi DN dengan 10000 tanpa membaca metadata.</a:t>
            </a:r>
          </a:p>
          <a:p xmlns:a="http://schemas.openxmlformats.org/drawingml/2006/main">
            <a:r>
              <a:t/>
            </a:r>
          </a:p>
          <a:p xmlns:a="http://schemas.openxmlformats.org/drawingml/2006/main">
            <a:r>
              <a:t>Sumber:</a:t>
            </a:r>
          </a:p>
          <a:p xmlns:a="http://schemas.openxmlformats.org/drawingml/2006/main">
            <a:r>
              <a:t>https://sentiwiki.copernicus.eu/web/s2-products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Rumus NDWI menggunakan definisi McFeeters (green-NIR), berbeda dari indeks kelembapan NIR-SWIR. MNDWI mengikuti Xu (2006), DOI 10.1080/01431160600589179. Tidak ada satu ambang universal untuk seluruh Gayo Lues. Penurunan NDVI dapat terjadi karena panen atau bayangan.</a:t>
            </a:r>
          </a:p>
          <a:p xmlns:a="http://schemas.openxmlformats.org/drawingml/2006/main">
            <a:r>
              <a:t/>
            </a:r>
          </a:p>
          <a:p xmlns:a="http://schemas.openxmlformats.org/drawingml/2006/main">
            <a:r>
              <a:t>Sumber:</a:t>
            </a:r>
          </a:p>
          <a:p xmlns:a="http://schemas.openxmlformats.org/drawingml/2006/main">
            <a:r>
              <a:t>https://un-spider.org/advisory-support/recommended-practices/flood-mapping-and-damage-assessment-using-s2-data/step-by-step</a:t>
            </a:r>
          </a:p>
          <a:p xmlns:a="http://schemas.openxmlformats.org/drawingml/2006/main">
            <a:r>
              <a:t>https://www.usgs.gov/centers/eros/science/usgs-eros-archive-sentinel-2</a:t>
            </a:r>
          </a:p>
          <a:p xmlns:a="http://schemas.openxmlformats.org/drawingml/2006/main">
            <a:r>
              <a:t>https://doi.org/10.1080/01431160600589179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Jika memakai koleksi yang sudah dipraproses, jangan mengulang koreksi tanpa kebutuhan. Speckle filtering dapat mengaburkan objek kecil. Banjir vegetasi atau perkotaan tidak selalu gelap karena double bounce. Belum ada citra radar yang dianalisis dalam contoh deck ini.</a:t>
            </a:r>
          </a:p>
          <a:p xmlns:a="http://schemas.openxmlformats.org/drawingml/2006/main">
            <a:r>
              <a:t/>
            </a:r>
          </a:p>
          <a:p xmlns:a="http://schemas.openxmlformats.org/drawingml/2006/main">
            <a:r>
              <a:t>Sumber:</a:t>
            </a:r>
          </a:p>
          <a:p xmlns:a="http://schemas.openxmlformats.org/drawingml/2006/main">
            <a:r>
              <a:t>https://un-spider.org/advisory-support/recommended-practices/recommended-practice-google-earth-engine-flood-mapping/step-by-step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Metode yang dipilih adalah rancangan analisis, bukan hasil terhitung pada Gayo Lues. Klasifikasi dua tanggal membawa kesalahan dari kedua peta sehingga validasi perubahan diperlukan.</a:t>
            </a:r>
          </a:p>
          <a:p xmlns:a="http://schemas.openxmlformats.org/drawingml/2006/main">
            <a:r>
              <a:t/>
            </a:r>
          </a:p>
          <a:p xmlns:a="http://schemas.openxmlformats.org/drawingml/2006/main">
            <a:r>
              <a:t>Sumber:</a:t>
            </a:r>
          </a:p>
          <a:p xmlns:a="http://schemas.openxmlformats.org/drawingml/2006/main">
            <a:r>
              <a:t>https://un-spider.org/advisory-support/recommended-practices/flood-mapping-and-damage-assessment-using-s2-data/step-by-step</a:t>
            </a:r>
          </a:p>
          <a:p xmlns:a="http://schemas.openxmlformats.org/drawingml/2006/main">
            <a:r>
              <a:t>https://arxiv.org/abs/2405.20161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Interpretasi adalah hipotesis. Atribusi penyebab memerlukan kronologi dan observasi independen. Diagram atau citra palsu tidak digunakan.</a:t>
            </a:r>
          </a:p>
          <a:p xmlns:a="http://schemas.openxmlformats.org/drawingml/2006/main">
            <a:r>
              <a:t/>
            </a:r>
          </a:p>
          <a:p xmlns:a="http://schemas.openxmlformats.org/drawingml/2006/main">
            <a:r>
              <a:t>Sumber:</a:t>
            </a:r>
          </a:p>
          <a:p xmlns:a="http://schemas.openxmlformats.org/drawingml/2006/main">
            <a:r>
              <a:t>https://un-spider.org/advisory-support/recommended-practices/flood-mapping-and-damage-assessment-using-s2-data/step-by-step</a:t>
            </a:r>
          </a:p>
          <a:p xmlns:a="http://schemas.openxmlformats.org/drawingml/2006/main">
            <a:r>
              <a:t>https://un-spider.org/advisory-support/recommended-practices/recommended-practice-google-earth-engine-flood-mapping/step-by-step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Gunakan CRS proyeksi bermeter seperti WGS84/UTM 47N (EPSG:32647) untuk Gayo Lues dan pastikan kesesuaian spasial. Rumus mengasumsikan piksel persegi grid proyeksi. Luas peta klasifikasi belum tentu sama dengan estimasi luas terkoreksi kesalahan.</a:t>
            </a:r>
          </a:p>
          <a:p xmlns:a="http://schemas.openxmlformats.org/drawingml/2006/main">
            <a:r>
              <a:t/>
            </a:r>
          </a:p>
          <a:p xmlns:a="http://schemas.openxmlformats.org/drawingml/2006/main">
            <a:r>
              <a:t>Sumber:</a:t>
            </a:r>
          </a:p>
          <a:p xmlns:a="http://schemas.openxmlformats.org/drawingml/2006/main">
            <a:r>
              <a:t>https://un-spider.org/advisory-support/recommended-practices/flood-mapping-and-damage-assessment-using-s2-data/step-by-step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Gunakan desain sampling yang sesuai untuk estimasi luas dan interval kepercayaan. Hindari hanya melaporkan overall accuracy ketika kelas tidak seimbang. Pengamatan lapangan mengikuti akses dan kondisi keselamatan setempat.</a:t>
            </a:r>
          </a:p>
          <a:p xmlns:a="http://schemas.openxmlformats.org/drawingml/2006/main">
            <a:r>
              <a:t/>
            </a:r>
          </a:p>
          <a:p xmlns:a="http://schemas.openxmlformats.org/drawingml/2006/main">
            <a:r>
              <a:t>Sumber:</a:t>
            </a:r>
          </a:p>
          <a:p xmlns:a="http://schemas.openxmlformats.org/drawingml/2006/main">
            <a:r>
              <a:t>https://un-spider.org/advisory-support/recommended-practices/flood-mapping-and-damage-assessment-using-s2-data/step-by-step</a:t>
            </a:r>
          </a:p>
          <a:p xmlns:a="http://schemas.openxmlformats.org/drawingml/2006/main">
            <a:r>
              <a:t>https://un-spider.org/advisory-support/recommended-practices/recommended-practice-google-earth-engine-flood-mapping/step-by-step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Praktik ini memerlukan band resolusi penuh. Gunakan raster calculator untuk indeks, zonal statistics atau intersect untuk agregasi. Pastikan nilai no-data tidak berubah menjadi nol atau kelas stabil.</a:t>
            </a:r>
          </a:p>
          <a:p xmlns:a="http://schemas.openxmlformats.org/drawingml/2006/main">
            <a:r>
              <a:t/>
            </a:r>
          </a:p>
          <a:p xmlns:a="http://schemas.openxmlformats.org/drawingml/2006/main">
            <a:r>
              <a:t>Sumber:</a:t>
            </a:r>
          </a:p>
          <a:p xmlns:a="http://schemas.openxmlformats.org/drawingml/2006/main">
            <a:r>
              <a:t>https://un-spider.org/advisory-support/recommended-practices/flood-mapping-and-damage-assessment-using-s2-data/step-by-step</a:t>
            </a:r>
          </a:p>
          <a:p xmlns:a="http://schemas.openxmlformats.org/drawingml/2006/main">
            <a:r>
              <a:t>https://un-spider.org/advisory-support/recommended-practices/recommended-practice-google-earth-engine-flood-mapping/step-by-step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Peta indikatif mendukung prioritas survei. Kerusakan bangunan, kelayakan jalan, kepemilikan, dan nilai kerugian tetap memerlukan data teknis atau lapangan. Belum ada rekap luas empiris yang dihasilkan pada presentasi ini.</a:t>
            </a:r>
          </a:p>
          <a:p xmlns:a="http://schemas.openxmlformats.org/drawingml/2006/main">
            <a:r>
              <a:t/>
            </a:r>
          </a:p>
          <a:p xmlns:a="http://schemas.openxmlformats.org/drawingml/2006/main">
            <a:r>
              <a:t>Sumber:</a:t>
            </a:r>
          </a:p>
          <a:p xmlns:a="http://schemas.openxmlformats.org/drawingml/2006/main">
            <a:r>
              <a:t>https://bpba.acehprov.go.id/berita/kategori/bencana/70-hektar-lahan-sawah-terancam-gagal-panen-akibat-banjir-di-gayo-lues</a:t>
            </a:r>
          </a:p>
          <a:p xmlns:a="http://schemas.openxmlformats.org/drawingml/2006/main">
            <a:r>
              <a:t>https://un-spider.org/advisory-support/recommended-practices/flood-mapping-and-damage-assessment-using-s2-data/step-by-step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Contoh visual merupakan tiga pratinjau asli, bukan hasil generatif. Presentasi menguraikan metode, bukan laporan penghitungan kerusakan final. Tanggal akses sumber: 24 Oktober 2026.</a:t>
            </a:r>
          </a:p>
          <a:p xmlns:a="http://schemas.openxmlformats.org/drawingml/2006/main">
            <a:r>
              <a:t/>
            </a:r>
          </a:p>
          <a:p xmlns:a="http://schemas.openxmlformats.org/drawingml/2006/main">
            <a:r>
              <a:t>Sumber:</a:t>
            </a:r>
          </a:p>
          <a:p xmlns:a="http://schemas.openxmlformats.org/drawingml/2006/main">
            <a:r>
              <a:t>https://www.usgs.gov/centers/eros/science/usgs-eros-archive-sentinel-2</a:t>
            </a:r>
          </a:p>
          <a:p xmlns:a="http://schemas.openxmlformats.org/drawingml/2006/main">
            <a:r>
              <a:t>https://sentiwiki.copernicus.eu/web/s2-products</a:t>
            </a:r>
          </a:p>
          <a:p xmlns:a="http://schemas.openxmlformats.org/drawingml/2006/main">
            <a:r>
              <a:t>https://un-spider.org/advisory-support/recommended-practices/flood-mapping-and-damage-assessment-using-s2-data/step-by-step</a:t>
            </a:r>
          </a:p>
          <a:p xmlns:a="http://schemas.openxmlformats.org/drawingml/2006/main">
            <a:r>
              <a:t>https://un-spider.org/advisory-support/recommended-practices/recommended-practice-google-earth-engine-flood-mapping/step-by-step</a:t>
            </a:r>
          </a:p>
          <a:p xmlns:a="http://schemas.openxmlformats.org/drawingml/2006/main">
            <a:r>
              <a:t>https://bpba.acehprov.go.id/berita/kategori/bencana/70-hektar-lahan-sawah-terancam-gagal-panen-akibat-banjir-di-gayo-lues</a:t>
            </a:r>
          </a:p>
          <a:p xmlns:a="http://schemas.openxmlformats.org/drawingml/2006/main">
            <a:r>
              <a:t>https://browser.dataspace.copernicus.eu/</a:t>
            </a:r>
          </a:p>
          <a:p xmlns:a="http://schemas.openxmlformats.org/drawingml/2006/main">
            <a:r>
              <a:t>https://earth-search.aws.element84.com/v1/collections/sentinel-2-l2a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bdb342ab5544e7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1d7cb12306f4ea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dc9982566cb46e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7e66044ad25422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5d46a206cd7460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ff46f7bc1c64f9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A9A5167-5BDC-4F33-B9B1-5D49CFFDDDB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8495390-3ADC-482F-92D1-5684EF4EAE1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793EDB6-FE53-41B8-AFA0-BD3BE5B8BE6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E23FF77-0A80-4061-B94F-E37683F4523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6EDF580-0A1A-4FD3-BC9F-6719D8D35A9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52C4A1C-2F74-4C5E-AB88-F389CC10A89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A4C71D1-6067-4F79-AC15-AB82D958085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FD7E166-7F61-4933-BF2A-D4EF35A7AC4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2333BF1-033F-4D0F-A8EC-5B42590DE4D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BD3C8EB-6E89-4C39-B2B3-AF9933031C3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3434c80f6e24d36" /><Relationship Type="http://schemas.openxmlformats.org/officeDocument/2006/relationships/slideLayout" Target="/ppt/slideLayouts/slideLayout1.xml" Id="R33f053d217ea40b6" /><Relationship Type="http://schemas.openxmlformats.org/officeDocument/2006/relationships/slideLayout" Target="/ppt/slideLayouts/slideLayout2.xml" Id="R358fb4c0afac4e08" /><Relationship Type="http://schemas.openxmlformats.org/officeDocument/2006/relationships/slideLayout" Target="/ppt/slideLayouts/slideLayout3.xml" Id="Rfb2534cc8acc4d43" /><Relationship Type="http://schemas.openxmlformats.org/officeDocument/2006/relationships/slideLayout" Target="/ppt/slideLayouts/slideLayout4.xml" Id="R796e8d1ecdee408a" /><Relationship Type="http://schemas.openxmlformats.org/officeDocument/2006/relationships/slideLayout" Target="/ppt/slideLayouts/slideLayout5.xml" Id="R45ecc8f66c574d79" /><Relationship Type="http://schemas.openxmlformats.org/officeDocument/2006/relationships/slideLayout" Target="/ppt/slideLayouts/slideLayout6.xml" Id="R1826c1756b614e0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3f053d217ea40b6"/>
    <p:sldLayoutId xmlns:r="http://schemas.openxmlformats.org/officeDocument/2006/relationships" id="2147483650" r:id="R358fb4c0afac4e08"/>
    <p:sldLayoutId xmlns:r="http://schemas.openxmlformats.org/officeDocument/2006/relationships" id="2147483651" r:id="Rfb2534cc8acc4d43"/>
    <p:sldLayoutId xmlns:r="http://schemas.openxmlformats.org/officeDocument/2006/relationships" id="2147483652" r:id="R796e8d1ecdee408a"/>
    <p:sldLayoutId xmlns:r="http://schemas.openxmlformats.org/officeDocument/2006/relationships" id="2147483653" r:id="R45ecc8f66c574d79"/>
    <p:sldLayoutId xmlns:r="http://schemas.openxmlformats.org/officeDocument/2006/relationships" id="2147483654" r:id="R1826c1756b614e0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cfc9c311f954de9" /><Relationship Type="http://schemas.openxmlformats.org/officeDocument/2006/relationships/notesSlide" Target="/ppt/notesSlides/notesSlide1.xml" Id="R06d9ab769ad94f3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c34fb22d9124a9f" /><Relationship Type="http://schemas.openxmlformats.org/officeDocument/2006/relationships/notesSlide" Target="/ppt/notesSlides/notesSlide2.xml" Id="R82697681c374454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5a07241a08146ed" /><Relationship Type="http://schemas.openxmlformats.org/officeDocument/2006/relationships/notesSlide" Target="/ppt/notesSlides/notesSlide3.xml" Id="R08abecbac6a44be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1bfdfd04ea34307" /><Relationship Type="http://schemas.openxmlformats.org/officeDocument/2006/relationships/notesSlide" Target="/ppt/notesSlides/notesSlide4.xml" Id="R2ef5fef986b24a5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43932dc9ddc464b" /><Relationship Type="http://schemas.openxmlformats.org/officeDocument/2006/relationships/notesSlide" Target="/ppt/notesSlides/notesSlide5.xml" Id="R602d2970e43f4ed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ef2dbef3ba34f06" /><Relationship Type="http://schemas.openxmlformats.org/officeDocument/2006/relationships/notesSlide" Target="/ppt/notesSlides/notesSlide6.xml" Id="Re945cec0da924e9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c8d20cc8e5144b4" /><Relationship Type="http://schemas.openxmlformats.org/officeDocument/2006/relationships/notesSlide" Target="/ppt/notesSlides/notesSlide7.xml" Id="R590f95ca6379488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4b89acaf50f4479" /><Relationship Type="http://schemas.openxmlformats.org/officeDocument/2006/relationships/image" Target="/ppt/media/image.jpeg" Id="Rdd4539133010407c" /><Relationship Type="http://schemas.openxmlformats.org/officeDocument/2006/relationships/notesSlide" Target="/ppt/notesSlides/notesSlide8.xml" Id="R670ab5a0f9c44b1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58248836a7b4406" /><Relationship Type="http://schemas.openxmlformats.org/officeDocument/2006/relationships/image" Target="/ppt/media/image2.jpeg" Id="R8ac26c6d4ade4f77" /><Relationship Type="http://schemas.openxmlformats.org/officeDocument/2006/relationships/notesSlide" Target="/ppt/notesSlides/notesSlide9.xml" Id="Rc7b1959789684e1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1ddea755850049e4" /><Relationship Type="http://schemas.openxmlformats.org/officeDocument/2006/relationships/image" Target="/ppt/media/image3.jpeg" Id="R4547d4205aa34c5c" /><Relationship Type="http://schemas.openxmlformats.org/officeDocument/2006/relationships/notesSlide" Target="/ppt/notesSlides/notesSlide10.xml" Id="R792634076fb44d6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b3d6141c5464f9a" /><Relationship Type="http://schemas.openxmlformats.org/officeDocument/2006/relationships/notesSlide" Target="/ppt/notesSlides/notesSlide11.xml" Id="R91e47f6661eb495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e6db06c7f0c94f90" /><Relationship Type="http://schemas.openxmlformats.org/officeDocument/2006/relationships/notesSlide" Target="/ppt/notesSlides/notesSlide12.xml" Id="Rdc0687c69c594a0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ea41c73ffb2a4103" /><Relationship Type="http://schemas.openxmlformats.org/officeDocument/2006/relationships/notesSlide" Target="/ppt/notesSlides/notesSlide13.xml" Id="Re6e6f2f99e5c4ae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545445fb7d7c4c99" /><Relationship Type="http://schemas.openxmlformats.org/officeDocument/2006/relationships/notesSlide" Target="/ppt/notesSlides/notesSlide14.xml" Id="R7b86f4b2d91f404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ed5d092587c46d8" /><Relationship Type="http://schemas.openxmlformats.org/officeDocument/2006/relationships/notesSlide" Target="/ppt/notesSlides/notesSlide15.xml" Id="R9461f414af7d43c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eff57fc6560449ec" /><Relationship Type="http://schemas.openxmlformats.org/officeDocument/2006/relationships/notesSlide" Target="/ppt/notesSlides/notesSlide16.xml" Id="Ra8f7d769ee8348c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c45934b8f8d74a1a" /><Relationship Type="http://schemas.openxmlformats.org/officeDocument/2006/relationships/notesSlide" Target="/ppt/notesSlides/notesSlide17.xml" Id="Rc7a095bffb10487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b774333345444f59" /><Relationship Type="http://schemas.openxmlformats.org/officeDocument/2006/relationships/notesSlide" Target="/ppt/notesSlides/notesSlide18.xml" Id="Rf475f8804b7b422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9719c5085a0043e8" /><Relationship Type="http://schemas.openxmlformats.org/officeDocument/2006/relationships/notesSlide" Target="/ppt/notesSlides/notesSlide19.xml" Id="Re0af07cfaade421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a9e7e4416ba749d5" /><Relationship Type="http://schemas.openxmlformats.org/officeDocument/2006/relationships/notesSlide" Target="/ppt/notesSlides/notesSlide20.xml" Id="R8ca7d04509284284" /></Relationships>
</file>

<file path=ppt/slides/slide1.xml><?xml version="1.0" encoding="utf-8"?>
<p:sld xmlns:p="http://schemas.openxmlformats.org/presentationml/2006/main">
  <p:cSld>
    <p:bg>
      <p:bgPr>
        <a:solidFill xmlns:a="http://schemas.openxmlformats.org/drawingml/2006/main">
          <a:srgbClr val="123C37"/>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32C6D36-F8FF-42DC-A8EE-A34FD6F83163}"/>
              </a:ext>
            </a:extLst>
          </p:cNvPr>
          <p:cNvSpPr>
            <a:spLocks xmlns:a="http://schemas.openxmlformats.org/drawingml/2006/main" noGrp="1"/>
          </p:cNvSpPr>
          <p:nvPr/>
        </p:nvSpPr>
        <p:spPr>
          <a:xfrm xmlns:a="http://schemas.openxmlformats.org/drawingml/2006/main">
            <a:off x="609600" y="1428750"/>
            <a:ext cx="10953750" cy="2857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4050" b="1">
                <a:solidFill>
                  <a:srgbClr val="FFFFFF"/>
                </a:solidFill>
                <a:latin typeface="DejaVu Sans"/>
                <a:ea typeface="DejaVu Sans"/>
                <a:cs typeface="DejaVu Sans"/>
              </a:defRPr>
            </a:defPPr>
            <a:lvl1pPr>
              <a:defRPr sz="4050" b="1">
                <a:solidFill>
                  <a:srgbClr val="FFFFFF"/>
                </a:solidFill>
                <a:latin typeface="DejaVu Sans"/>
                <a:ea typeface="DejaVu Sans"/>
                <a:cs typeface="DejaVu Sans"/>
              </a:defRPr>
            </a:lvl1pPr>
            <a:lvl2pPr>
              <a:defRPr sz="4050" b="1">
                <a:solidFill>
                  <a:srgbClr val="FFFFFF"/>
                </a:solidFill>
                <a:latin typeface="DejaVu Sans"/>
                <a:ea typeface="DejaVu Sans"/>
                <a:cs typeface="DejaVu Sans"/>
              </a:defRPr>
            </a:lvl2pPr>
            <a:lvl3pPr>
              <a:defRPr sz="4050" b="1">
                <a:solidFill>
                  <a:srgbClr val="FFFFFF"/>
                </a:solidFill>
                <a:latin typeface="DejaVu Sans"/>
                <a:ea typeface="DejaVu Sans"/>
                <a:cs typeface="DejaVu Sans"/>
              </a:defRPr>
            </a:lvl3pPr>
            <a:lvl4pPr>
              <a:defRPr sz="4050" b="1">
                <a:solidFill>
                  <a:srgbClr val="FFFFFF"/>
                </a:solidFill>
                <a:latin typeface="DejaVu Sans"/>
                <a:ea typeface="DejaVu Sans"/>
                <a:cs typeface="DejaVu Sans"/>
              </a:defRPr>
            </a:lvl4pPr>
            <a:lvl5pPr>
              <a:defRPr sz="4050" b="1">
                <a:solidFill>
                  <a:srgbClr val="FFFFFF"/>
                </a:solidFill>
                <a:latin typeface="DejaVu Sans"/>
                <a:ea typeface="DejaVu Sans"/>
                <a:cs typeface="DejaVu Sans"/>
              </a:defRPr>
            </a:lvl5pPr>
            <a:lvl6pPr>
              <a:defRPr sz="4050" b="1">
                <a:solidFill>
                  <a:srgbClr val="FFFFFF"/>
                </a:solidFill>
                <a:latin typeface="DejaVu Sans"/>
                <a:ea typeface="DejaVu Sans"/>
                <a:cs typeface="DejaVu Sans"/>
              </a:defRPr>
            </a:lvl6pPr>
            <a:lvl7pPr>
              <a:defRPr sz="4050" b="1">
                <a:solidFill>
                  <a:srgbClr val="FFFFFF"/>
                </a:solidFill>
                <a:latin typeface="DejaVu Sans"/>
                <a:ea typeface="DejaVu Sans"/>
                <a:cs typeface="DejaVu Sans"/>
              </a:defRPr>
            </a:lvl7pPr>
            <a:lvl8pPr>
              <a:defRPr sz="4050" b="1">
                <a:solidFill>
                  <a:srgbClr val="FFFFFF"/>
                </a:solidFill>
                <a:latin typeface="DejaVu Sans"/>
                <a:ea typeface="DejaVu Sans"/>
                <a:cs typeface="DejaVu Sans"/>
              </a:defRPr>
            </a:lvl8pPr>
            <a:lvl9pPr>
              <a:defRPr sz="4050" b="1">
                <a:solidFill>
                  <a:srgbClr val="FFFFFF"/>
                </a:solidFill>
                <a:latin typeface="DejaVu Sans"/>
                <a:ea typeface="DejaVu Sans"/>
                <a:cs typeface="DejaVu Sans"/>
              </a:defRPr>
            </a:lvl9pPr>
          </a:lstStyle>
          <a:p xmlns:a="http://schemas.openxmlformats.org/drawingml/2006/main">
            <a:pPr>
              <a:defRPr sz="3150" b="1">
                <a:solidFill>
                  <a:srgbClr val="FFFFFF"/>
                </a:solidFill>
                <a:latin typeface="DejaVu Sans"/>
                <a:ea typeface="DejaVu Sans"/>
                <a:cs typeface="DejaVu Sans"/>
              </a:defRPr>
            </a:pPr>
            <a:r>
              <a:rPr sz="4050" b="1">
                <a:solidFill>
                  <a:srgbClr val="FFFFFF"/>
                </a:solidFill>
                <a:latin typeface="DejaVu Sans"/>
                <a:ea typeface="DejaVu Sans"/>
                <a:cs typeface="DejaVu Sans"/>
              </a:rPr>
              <a:t>Pemanfaatan Citra Sentinel</a:t>
            </a:r>
          </a:p>
          <a:p xmlns:a="http://schemas.openxmlformats.org/drawingml/2006/main">
            <a:pPr>
              <a:defRPr sz="3150" b="1">
                <a:solidFill>
                  <a:srgbClr val="FFFFFF"/>
                </a:solidFill>
                <a:latin typeface="DejaVu Sans"/>
                <a:ea typeface="DejaVu Sans"/>
                <a:cs typeface="DejaVu Sans"/>
              </a:defRPr>
            </a:pPr>
            <a:r>
              <a:rPr sz="4050" b="1">
                <a:solidFill>
                  <a:srgbClr val="FFFFFF"/>
                </a:solidFill>
                <a:latin typeface="DejaVu Sans"/>
                <a:ea typeface="DejaVu Sans"/>
                <a:cs typeface="DejaVu Sans"/>
              </a:rPr>
              <a:t>untuk Analisis Perubahan Lahan</a:t>
            </a:r>
          </a:p>
          <a:p xmlns:a="http://schemas.openxmlformats.org/drawingml/2006/main">
            <a:pPr>
              <a:defRPr sz="3150" b="1">
                <a:solidFill>
                  <a:srgbClr val="FFFFFF"/>
                </a:solidFill>
                <a:latin typeface="DejaVu Sans"/>
                <a:ea typeface="DejaVu Sans"/>
                <a:cs typeface="DejaVu Sans"/>
              </a:defRPr>
            </a:pPr>
            <a:r>
              <a:rPr sz="4050" b="1">
                <a:solidFill>
                  <a:srgbClr val="FFFFFF"/>
                </a:solidFill>
                <a:latin typeface="DejaVu Sans"/>
                <a:ea typeface="DejaVu Sans"/>
                <a:cs typeface="DejaVu Sans"/>
              </a:rPr>
              <a:t>Pascabencana di Gayo Lues</a:t>
            </a:r>
          </a:p>
        </p:txBody>
      </p:sp>
      <p:sp>
        <p:nvSpPr>
          <p:cNvPr id="2" name="">
            <a:extLst xmlns:a="http://schemas.openxmlformats.org/drawingml/2006/main">
              <a:ext uri="{FF2B5EF4-FFF2-40B4-BE49-F238E27FC236}">
                <a16:creationId xmlns:a16="http://schemas.microsoft.com/office/drawing/2014/main" id="{DDBEFB31-4C0C-4DB7-BE57-9C916969DF68}"/>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BED1CA"/>
                </a:solidFill>
                <a:latin typeface="DejaVu Sans"/>
                <a:ea typeface="DejaVu Sans"/>
                <a:cs typeface="DejaVu Sans"/>
              </a:defRPr>
            </a:defPPr>
            <a:lvl1pPr>
              <a:defRPr sz="1050" b="0">
                <a:solidFill>
                  <a:srgbClr val="BED1CA"/>
                </a:solidFill>
                <a:latin typeface="DejaVu Sans"/>
                <a:ea typeface="DejaVu Sans"/>
                <a:cs typeface="DejaVu Sans"/>
              </a:defRPr>
            </a:lvl1pPr>
            <a:lvl2pPr>
              <a:defRPr sz="1050" b="0">
                <a:solidFill>
                  <a:srgbClr val="BED1CA"/>
                </a:solidFill>
                <a:latin typeface="DejaVu Sans"/>
                <a:ea typeface="DejaVu Sans"/>
                <a:cs typeface="DejaVu Sans"/>
              </a:defRPr>
            </a:lvl2pPr>
            <a:lvl3pPr>
              <a:defRPr sz="1050" b="0">
                <a:solidFill>
                  <a:srgbClr val="BED1CA"/>
                </a:solidFill>
                <a:latin typeface="DejaVu Sans"/>
                <a:ea typeface="DejaVu Sans"/>
                <a:cs typeface="DejaVu Sans"/>
              </a:defRPr>
            </a:lvl3pPr>
            <a:lvl4pPr>
              <a:defRPr sz="1050" b="0">
                <a:solidFill>
                  <a:srgbClr val="BED1CA"/>
                </a:solidFill>
                <a:latin typeface="DejaVu Sans"/>
                <a:ea typeface="DejaVu Sans"/>
                <a:cs typeface="DejaVu Sans"/>
              </a:defRPr>
            </a:lvl4pPr>
            <a:lvl5pPr>
              <a:defRPr sz="1050" b="0">
                <a:solidFill>
                  <a:srgbClr val="BED1CA"/>
                </a:solidFill>
                <a:latin typeface="DejaVu Sans"/>
                <a:ea typeface="DejaVu Sans"/>
                <a:cs typeface="DejaVu Sans"/>
              </a:defRPr>
            </a:lvl5pPr>
            <a:lvl6pPr>
              <a:defRPr sz="1050" b="0">
                <a:solidFill>
                  <a:srgbClr val="BED1CA"/>
                </a:solidFill>
                <a:latin typeface="DejaVu Sans"/>
                <a:ea typeface="DejaVu Sans"/>
                <a:cs typeface="DejaVu Sans"/>
              </a:defRPr>
            </a:lvl6pPr>
            <a:lvl7pPr>
              <a:defRPr sz="1050" b="0">
                <a:solidFill>
                  <a:srgbClr val="BED1CA"/>
                </a:solidFill>
                <a:latin typeface="DejaVu Sans"/>
                <a:ea typeface="DejaVu Sans"/>
                <a:cs typeface="DejaVu Sans"/>
              </a:defRPr>
            </a:lvl7pPr>
            <a:lvl8pPr>
              <a:defRPr sz="1050" b="0">
                <a:solidFill>
                  <a:srgbClr val="BED1CA"/>
                </a:solidFill>
                <a:latin typeface="DejaVu Sans"/>
                <a:ea typeface="DejaVu Sans"/>
                <a:cs typeface="DejaVu Sans"/>
              </a:defRPr>
            </a:lvl8pPr>
            <a:lvl9pPr>
              <a:defRPr sz="1050" b="0">
                <a:solidFill>
                  <a:srgbClr val="BED1CA"/>
                </a:solidFill>
                <a:latin typeface="DejaVu Sans"/>
                <a:ea typeface="DejaVu Sans"/>
                <a:cs typeface="DejaVu Sans"/>
              </a:defRPr>
            </a:lvl9pPr>
          </a:lstStyle>
          <a:p xmlns:a="http://schemas.openxmlformats.org/drawingml/2006/main">
            <a:pPr>
              <a:defRPr sz="1050" b="0">
                <a:solidFill>
                  <a:srgbClr val="BED1CA"/>
                </a:solidFill>
                <a:latin typeface="DejaVu Sans"/>
                <a:ea typeface="DejaVu Sans"/>
                <a:cs typeface="DejaVu Sans"/>
              </a:defRPr>
            </a:pPr>
            <a:r>
              <a:rPr sz="1050" b="0">
                <a:solidFill>
                  <a:srgbClr val="BED1CA"/>
                </a:solidFill>
                <a:latin typeface="DejaVu Sans"/>
                <a:ea typeface="DejaVu Sans"/>
                <a:cs typeface="DejaVu Sans"/>
              </a:rPr>
              <a:t>Kajian metode dan contoh arsip citra asli • Oktober 2026</a:t>
            </a:r>
          </a:p>
        </p:txBody>
      </p:sp>
      <p:sp>
        <p:nvSpPr>
          <p:cNvPr id="3" name="">
            <a:extLst xmlns:a="http://schemas.openxmlformats.org/drawingml/2006/main">
              <a:ext uri="{FF2B5EF4-FFF2-40B4-BE49-F238E27FC236}">
                <a16:creationId xmlns:a16="http://schemas.microsoft.com/office/drawing/2014/main" id="{170BBC64-1925-44CE-B9B5-E09E04A6E0AA}"/>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BED1CA"/>
                </a:solidFill>
                <a:latin typeface="DejaVu Sans"/>
                <a:ea typeface="DejaVu Sans"/>
                <a:cs typeface="DejaVu Sans"/>
              </a:defRPr>
            </a:defPPr>
            <a:lvl1pPr>
              <a:defRPr sz="1425" b="0">
                <a:solidFill>
                  <a:srgbClr val="BED1CA"/>
                </a:solidFill>
                <a:latin typeface="DejaVu Sans"/>
                <a:ea typeface="DejaVu Sans"/>
                <a:cs typeface="DejaVu Sans"/>
              </a:defRPr>
            </a:lvl1pPr>
            <a:lvl2pPr>
              <a:defRPr sz="1425" b="0">
                <a:solidFill>
                  <a:srgbClr val="BED1CA"/>
                </a:solidFill>
                <a:latin typeface="DejaVu Sans"/>
                <a:ea typeface="DejaVu Sans"/>
                <a:cs typeface="DejaVu Sans"/>
              </a:defRPr>
            </a:lvl2pPr>
            <a:lvl3pPr>
              <a:defRPr sz="1425" b="0">
                <a:solidFill>
                  <a:srgbClr val="BED1CA"/>
                </a:solidFill>
                <a:latin typeface="DejaVu Sans"/>
                <a:ea typeface="DejaVu Sans"/>
                <a:cs typeface="DejaVu Sans"/>
              </a:defRPr>
            </a:lvl3pPr>
            <a:lvl4pPr>
              <a:defRPr sz="1425" b="0">
                <a:solidFill>
                  <a:srgbClr val="BED1CA"/>
                </a:solidFill>
                <a:latin typeface="DejaVu Sans"/>
                <a:ea typeface="DejaVu Sans"/>
                <a:cs typeface="DejaVu Sans"/>
              </a:defRPr>
            </a:lvl4pPr>
            <a:lvl5pPr>
              <a:defRPr sz="1425" b="0">
                <a:solidFill>
                  <a:srgbClr val="BED1CA"/>
                </a:solidFill>
                <a:latin typeface="DejaVu Sans"/>
                <a:ea typeface="DejaVu Sans"/>
                <a:cs typeface="DejaVu Sans"/>
              </a:defRPr>
            </a:lvl5pPr>
            <a:lvl6pPr>
              <a:defRPr sz="1425" b="0">
                <a:solidFill>
                  <a:srgbClr val="BED1CA"/>
                </a:solidFill>
                <a:latin typeface="DejaVu Sans"/>
                <a:ea typeface="DejaVu Sans"/>
                <a:cs typeface="DejaVu Sans"/>
              </a:defRPr>
            </a:lvl6pPr>
            <a:lvl7pPr>
              <a:defRPr sz="1425" b="0">
                <a:solidFill>
                  <a:srgbClr val="BED1CA"/>
                </a:solidFill>
                <a:latin typeface="DejaVu Sans"/>
                <a:ea typeface="DejaVu Sans"/>
                <a:cs typeface="DejaVu Sans"/>
              </a:defRPr>
            </a:lvl7pPr>
            <a:lvl8pPr>
              <a:defRPr sz="1425" b="0">
                <a:solidFill>
                  <a:srgbClr val="BED1CA"/>
                </a:solidFill>
                <a:latin typeface="DejaVu Sans"/>
                <a:ea typeface="DejaVu Sans"/>
                <a:cs typeface="DejaVu Sans"/>
              </a:defRPr>
            </a:lvl8pPr>
            <a:lvl9pPr>
              <a:defRPr sz="1425" b="0">
                <a:solidFill>
                  <a:srgbClr val="BED1CA"/>
                </a:solidFill>
                <a:latin typeface="DejaVu Sans"/>
                <a:ea typeface="DejaVu Sans"/>
                <a:cs typeface="DejaVu Sans"/>
              </a:defRPr>
            </a:lvl9pPr>
          </a:lstStyle>
          <a:p xmlns:a="http://schemas.openxmlformats.org/drawingml/2006/main">
            <a:pPr>
              <a:defRPr sz="1425" b="0">
                <a:solidFill>
                  <a:srgbClr val="BED1CA"/>
                </a:solidFill>
                <a:latin typeface="DejaVu Sans"/>
                <a:ea typeface="DejaVu Sans"/>
                <a:cs typeface="DejaVu Sans"/>
              </a:defRPr>
            </a:pPr>
            <a:r>
              <a:rPr sz="1425" b="0">
                <a:solidFill>
                  <a:srgbClr val="BED1CA"/>
                </a:solidFill>
                <a:latin typeface="DejaVu Sans"/>
                <a:ea typeface="DejaVu Sans"/>
                <a:cs typeface="DejaVu Sans"/>
              </a:rPr>
              <a:t>01</a:t>
            </a:r>
          </a:p>
        </p:txBody>
      </p:sp>
      <p:sp>
        <p:nvSpPr>
          <p:cNvPr id="4" name="">
            <a:extLst xmlns:a="http://schemas.openxmlformats.org/drawingml/2006/main">
              <a:ext uri="{FF2B5EF4-FFF2-40B4-BE49-F238E27FC236}">
                <a16:creationId xmlns:a16="http://schemas.microsoft.com/office/drawing/2014/main" id="{927DBD1D-0147-48FD-91F2-9BEA545695A1}"/>
              </a:ext>
            </a:extLst>
          </p:cNvPr>
          <p:cNvSpPr>
            <a:spLocks xmlns:a="http://schemas.openxmlformats.org/drawingml/2006/main" noGrp="1"/>
          </p:cNvSpPr>
          <p:nvPr/>
        </p:nvSpPr>
        <p:spPr>
          <a:xfrm xmlns:a="http://schemas.openxmlformats.org/drawingml/2006/main">
            <a:off x="647700" y="4714875"/>
            <a:ext cx="1009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BED1CA"/>
                </a:solidFill>
                <a:latin typeface="DejaVu Sans"/>
                <a:ea typeface="DejaVu Sans"/>
                <a:cs typeface="DejaVu Sans"/>
              </a:defRPr>
            </a:defPPr>
            <a:lvl1pPr>
              <a:defRPr sz="2175" b="0">
                <a:solidFill>
                  <a:srgbClr val="BED1CA"/>
                </a:solidFill>
                <a:latin typeface="DejaVu Sans"/>
                <a:ea typeface="DejaVu Sans"/>
                <a:cs typeface="DejaVu Sans"/>
              </a:defRPr>
            </a:lvl1pPr>
            <a:lvl2pPr>
              <a:defRPr sz="2175" b="0">
                <a:solidFill>
                  <a:srgbClr val="BED1CA"/>
                </a:solidFill>
                <a:latin typeface="DejaVu Sans"/>
                <a:ea typeface="DejaVu Sans"/>
                <a:cs typeface="DejaVu Sans"/>
              </a:defRPr>
            </a:lvl2pPr>
            <a:lvl3pPr>
              <a:defRPr sz="2175" b="0">
                <a:solidFill>
                  <a:srgbClr val="BED1CA"/>
                </a:solidFill>
                <a:latin typeface="DejaVu Sans"/>
                <a:ea typeface="DejaVu Sans"/>
                <a:cs typeface="DejaVu Sans"/>
              </a:defRPr>
            </a:lvl3pPr>
            <a:lvl4pPr>
              <a:defRPr sz="2175" b="0">
                <a:solidFill>
                  <a:srgbClr val="BED1CA"/>
                </a:solidFill>
                <a:latin typeface="DejaVu Sans"/>
                <a:ea typeface="DejaVu Sans"/>
                <a:cs typeface="DejaVu Sans"/>
              </a:defRPr>
            </a:lvl4pPr>
            <a:lvl5pPr>
              <a:defRPr sz="2175" b="0">
                <a:solidFill>
                  <a:srgbClr val="BED1CA"/>
                </a:solidFill>
                <a:latin typeface="DejaVu Sans"/>
                <a:ea typeface="DejaVu Sans"/>
                <a:cs typeface="DejaVu Sans"/>
              </a:defRPr>
            </a:lvl5pPr>
            <a:lvl6pPr>
              <a:defRPr sz="2175" b="0">
                <a:solidFill>
                  <a:srgbClr val="BED1CA"/>
                </a:solidFill>
                <a:latin typeface="DejaVu Sans"/>
                <a:ea typeface="DejaVu Sans"/>
                <a:cs typeface="DejaVu Sans"/>
              </a:defRPr>
            </a:lvl6pPr>
            <a:lvl7pPr>
              <a:defRPr sz="2175" b="0">
                <a:solidFill>
                  <a:srgbClr val="BED1CA"/>
                </a:solidFill>
                <a:latin typeface="DejaVu Sans"/>
                <a:ea typeface="DejaVu Sans"/>
                <a:cs typeface="DejaVu Sans"/>
              </a:defRPr>
            </a:lvl7pPr>
            <a:lvl8pPr>
              <a:defRPr sz="2175" b="0">
                <a:solidFill>
                  <a:srgbClr val="BED1CA"/>
                </a:solidFill>
                <a:latin typeface="DejaVu Sans"/>
                <a:ea typeface="DejaVu Sans"/>
                <a:cs typeface="DejaVu Sans"/>
              </a:defRPr>
            </a:lvl8pPr>
            <a:lvl9pPr>
              <a:defRPr sz="2175" b="0">
                <a:solidFill>
                  <a:srgbClr val="BED1CA"/>
                </a:solidFill>
                <a:latin typeface="DejaVu Sans"/>
                <a:ea typeface="DejaVu Sans"/>
                <a:cs typeface="DejaVu Sans"/>
              </a:defRPr>
            </a:lvl9pPr>
          </a:lstStyle>
          <a:p xmlns:a="http://schemas.openxmlformats.org/drawingml/2006/main">
            <a:pPr>
              <a:defRPr sz="2175" b="0">
                <a:solidFill>
                  <a:srgbClr val="BED1CA"/>
                </a:solidFill>
                <a:latin typeface="DejaVu Sans"/>
                <a:ea typeface="DejaVu Sans"/>
                <a:cs typeface="DejaVu Sans"/>
              </a:defRPr>
            </a:pPr>
            <a:r>
              <a:rPr sz="2175" b="0">
                <a:solidFill>
                  <a:srgbClr val="BED1CA"/>
                </a:solidFill>
                <a:latin typeface="DejaVu Sans"/>
                <a:ea typeface="DejaVu Sans"/>
                <a:cs typeface="DejaVu Sans"/>
              </a:rPr>
              <a:t>Sentinel-1 dan Sentinel-2</a:t>
            </a:r>
          </a:p>
          <a:p xmlns:a="http://schemas.openxmlformats.org/drawingml/2006/main">
            <a:pPr>
              <a:defRPr sz="2175" b="0">
                <a:solidFill>
                  <a:srgbClr val="BED1CA"/>
                </a:solidFill>
                <a:latin typeface="DejaVu Sans"/>
                <a:ea typeface="DejaVu Sans"/>
                <a:cs typeface="DejaVu Sans"/>
              </a:defRPr>
            </a:pPr>
            <a:r>
              <a:rPr sz="2175" b="0">
                <a:solidFill>
                  <a:srgbClr val="BED1CA"/>
                </a:solidFill>
                <a:latin typeface="DejaVu Sans"/>
                <a:ea typeface="DejaVu Sans"/>
                <a:cs typeface="DejaVu Sans"/>
              </a:rPr>
              <a:t>Contoh historis banjir November 2025</a:t>
            </a:r>
          </a:p>
        </p:txBody>
      </p:sp>
    </p:spTree>
    <p:extLst>
      <p:ext uri="{BB962C8B-B14F-4D97-AF65-F5344CB8AC3E}">
        <p14:creationId xmlns:p14="http://schemas.microsoft.com/office/powerpoint/2010/main" val="1657504293"/>
      </p:ext>
    </p:extLst>
  </p:cSld>
</p:sld>
</file>

<file path=ppt/slides/slide2.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DF174E69-59FA-4088-A269-55DF3B929065}"/>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Tujuan analisis</a:t>
            </a:r>
          </a:p>
        </p:txBody>
      </p:sp>
      <p:sp>
        <p:nvSpPr>
          <p:cNvPr id="2" name="">
            <a:extLst xmlns:a="http://schemas.openxmlformats.org/drawingml/2006/main">
              <a:ext uri="{FF2B5EF4-FFF2-40B4-BE49-F238E27FC236}">
                <a16:creationId xmlns:a16="http://schemas.microsoft.com/office/drawing/2014/main" id="{90A568EC-139D-4389-831C-7489031236E5}"/>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pPr>
              <a:defRPr sz="1050" b="0">
                <a:solidFill>
                  <a:srgbClr val="4C625C"/>
                </a:solidFill>
                <a:latin typeface="DejaVu Sans"/>
                <a:ea typeface="DejaVu Sans"/>
                <a:cs typeface="DejaVu Sans"/>
              </a:defRPr>
            </a:pPr>
            <a:r>
              <a:rPr sz="1050" b="0">
                <a:solidFill>
                  <a:srgbClr val="4C625C"/>
                </a:solidFill>
                <a:latin typeface="DejaVu Sans"/>
                <a:ea typeface="DejaVu Sans"/>
                <a:cs typeface="DejaVu Sans"/>
              </a:rPr>
              <a:t>Fokus: perubahan tutupan lahan yang dapat diamati</a:t>
            </a:r>
          </a:p>
        </p:txBody>
      </p:sp>
      <p:sp>
        <p:nvSpPr>
          <p:cNvPr id="3" name="">
            <a:extLst xmlns:a="http://schemas.openxmlformats.org/drawingml/2006/main">
              <a:ext uri="{FF2B5EF4-FFF2-40B4-BE49-F238E27FC236}">
                <a16:creationId xmlns:a16="http://schemas.microsoft.com/office/drawing/2014/main" id="{C3D92EE2-340E-4397-9CB4-AE89878C7227}"/>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02</a:t>
            </a:r>
          </a:p>
        </p:txBody>
      </p:sp>
      <p:sp>
        <p:nvSpPr>
          <p:cNvPr id="4" name="">
            <a:extLst xmlns:a="http://schemas.openxmlformats.org/drawingml/2006/main">
              <a:ext uri="{FF2B5EF4-FFF2-40B4-BE49-F238E27FC236}">
                <a16:creationId xmlns:a16="http://schemas.microsoft.com/office/drawing/2014/main" id="{958AFA6E-0874-41B2-8FC0-FCB29A1BFA94}"/>
              </a:ext>
            </a:extLst>
          </p:cNvPr>
          <p:cNvSpPr>
            <a:spLocks xmlns:a="http://schemas.openxmlformats.org/drawingml/2006/main" noGrp="1"/>
          </p:cNvSpPr>
          <p:nvPr/>
        </p:nvSpPr>
        <p:spPr>
          <a:xfrm xmlns:a="http://schemas.openxmlformats.org/drawingml/2006/main">
            <a:off x="609600" y="169545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Lokasi</a:t>
            </a:r>
          </a:p>
        </p:txBody>
      </p:sp>
      <p:sp>
        <p:nvSpPr>
          <p:cNvPr id="5" name="">
            <a:extLst xmlns:a="http://schemas.openxmlformats.org/drawingml/2006/main">
              <a:ext uri="{FF2B5EF4-FFF2-40B4-BE49-F238E27FC236}">
                <a16:creationId xmlns:a16="http://schemas.microsoft.com/office/drawing/2014/main" id="{B1068363-8D29-4027-ACEC-D12DCFA7B39F}"/>
              </a:ext>
            </a:extLst>
          </p:cNvPr>
          <p:cNvSpPr>
            <a:spLocks xmlns:a="http://schemas.openxmlformats.org/drawingml/2006/main" noGrp="1"/>
          </p:cNvSpPr>
          <p:nvPr/>
        </p:nvSpPr>
        <p:spPr>
          <a:xfrm xmlns:a="http://schemas.openxmlformats.org/drawingml/2006/main">
            <a:off x="4000500" y="169545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Menentukan bagian wilayah yang menunjukkan perubahan setelah bencana.</a:t>
            </a:r>
          </a:p>
        </p:txBody>
      </p:sp>
      <p:sp>
        <p:nvSpPr>
          <p:cNvPr id="6" name="">
            <a:extLst xmlns:a="http://schemas.openxmlformats.org/drawingml/2006/main">
              <a:ext uri="{FF2B5EF4-FFF2-40B4-BE49-F238E27FC236}">
                <a16:creationId xmlns:a16="http://schemas.microsoft.com/office/drawing/2014/main" id="{D58B0444-E81F-4D4E-AFEB-5620838A85DC}"/>
              </a:ext>
            </a:extLst>
          </p:cNvPr>
          <p:cNvSpPr>
            <a:spLocks xmlns:a="http://schemas.openxmlformats.org/drawingml/2006/main" noGrp="1"/>
          </p:cNvSpPr>
          <p:nvPr/>
        </p:nvSpPr>
        <p:spPr>
          <a:xfrm xmlns:a="http://schemas.openxmlformats.org/drawingml/2006/main">
            <a:off x="609600" y="271462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Jenis perubahan</a:t>
            </a:r>
          </a:p>
        </p:txBody>
      </p:sp>
      <p:sp>
        <p:nvSpPr>
          <p:cNvPr id="7" name="">
            <a:extLst xmlns:a="http://schemas.openxmlformats.org/drawingml/2006/main">
              <a:ext uri="{FF2B5EF4-FFF2-40B4-BE49-F238E27FC236}">
                <a16:creationId xmlns:a16="http://schemas.microsoft.com/office/drawing/2014/main" id="{1160D241-91EF-44FB-921D-368375BB85CE}"/>
              </a:ext>
            </a:extLst>
          </p:cNvPr>
          <p:cNvSpPr>
            <a:spLocks xmlns:a="http://schemas.openxmlformats.org/drawingml/2006/main" noGrp="1"/>
          </p:cNvSpPr>
          <p:nvPr/>
        </p:nvSpPr>
        <p:spPr>
          <a:xfrm xmlns:a="http://schemas.openxmlformats.org/drawingml/2006/main">
            <a:off x="4000500" y="271462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Membedakan genangan, vegetasi berkurang, tanah terbuka, dan endapan.</a:t>
            </a:r>
          </a:p>
        </p:txBody>
      </p:sp>
      <p:sp>
        <p:nvSpPr>
          <p:cNvPr id="8" name="">
            <a:extLst xmlns:a="http://schemas.openxmlformats.org/drawingml/2006/main">
              <a:ext uri="{FF2B5EF4-FFF2-40B4-BE49-F238E27FC236}">
                <a16:creationId xmlns:a16="http://schemas.microsoft.com/office/drawing/2014/main" id="{3425C86D-8DE5-4AF2-AC54-686E5C088796}"/>
              </a:ext>
            </a:extLst>
          </p:cNvPr>
          <p:cNvSpPr>
            <a:spLocks xmlns:a="http://schemas.openxmlformats.org/drawingml/2006/main" noGrp="1"/>
          </p:cNvSpPr>
          <p:nvPr/>
        </p:nvSpPr>
        <p:spPr>
          <a:xfrm xmlns:a="http://schemas.openxmlformats.org/drawingml/2006/main">
            <a:off x="609600" y="373380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Besaran dan kepastian</a:t>
            </a:r>
          </a:p>
        </p:txBody>
      </p:sp>
      <p:sp>
        <p:nvSpPr>
          <p:cNvPr id="9" name="">
            <a:extLst xmlns:a="http://schemas.openxmlformats.org/drawingml/2006/main">
              <a:ext uri="{FF2B5EF4-FFF2-40B4-BE49-F238E27FC236}">
                <a16:creationId xmlns:a16="http://schemas.microsoft.com/office/drawing/2014/main" id="{7F1B50E5-2AD3-44A5-84DE-AD8762C6558D}"/>
              </a:ext>
            </a:extLst>
          </p:cNvPr>
          <p:cNvSpPr>
            <a:spLocks xmlns:a="http://schemas.openxmlformats.org/drawingml/2006/main" noGrp="1"/>
          </p:cNvSpPr>
          <p:nvPr/>
        </p:nvSpPr>
        <p:spPr>
          <a:xfrm xmlns:a="http://schemas.openxmlformats.org/drawingml/2006/main">
            <a:off x="4000500" y="373380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Mengukur luas pada data valid serta menguji hasilnya dengan bukti lapangan.</a:t>
            </a:r>
          </a:p>
        </p:txBody>
      </p:sp>
      <p:sp>
        <p:nvSpPr>
          <p:cNvPr id="10" name="">
            <a:extLst xmlns:a="http://schemas.openxmlformats.org/drawingml/2006/main">
              <a:ext uri="{FF2B5EF4-FFF2-40B4-BE49-F238E27FC236}">
                <a16:creationId xmlns:a16="http://schemas.microsoft.com/office/drawing/2014/main" id="{61F4FC18-7CD9-4D50-8E37-7B4C9206FA7A}"/>
              </a:ext>
            </a:extLst>
          </p:cNvPr>
          <p:cNvSpPr>
            <a:spLocks xmlns:a="http://schemas.openxmlformats.org/drawingml/2006/main" noGrp="1"/>
          </p:cNvSpPr>
          <p:nvPr/>
        </p:nvSpPr>
        <p:spPr>
          <a:xfrm xmlns:a="http://schemas.openxmlformats.org/drawingml/2006/main">
            <a:off x="609600" y="475297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Pemanfaatan</a:t>
            </a:r>
          </a:p>
        </p:txBody>
      </p:sp>
      <p:sp>
        <p:nvSpPr>
          <p:cNvPr id="11" name="">
            <a:extLst xmlns:a="http://schemas.openxmlformats.org/drawingml/2006/main">
              <a:ext uri="{FF2B5EF4-FFF2-40B4-BE49-F238E27FC236}">
                <a16:creationId xmlns:a16="http://schemas.microsoft.com/office/drawing/2014/main" id="{8BD563FA-A565-4ED0-81A2-228BE5BFC9D1}"/>
              </a:ext>
            </a:extLst>
          </p:cNvPr>
          <p:cNvSpPr>
            <a:spLocks xmlns:a="http://schemas.openxmlformats.org/drawingml/2006/main" noGrp="1"/>
          </p:cNvSpPr>
          <p:nvPr/>
        </p:nvSpPr>
        <p:spPr>
          <a:xfrm xmlns:a="http://schemas.openxmlformats.org/drawingml/2006/main">
            <a:off x="4000500" y="475297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Mendukung survei, pemulihan lahan, dan pemantauan berulang.</a:t>
            </a:r>
          </a:p>
        </p:txBody>
      </p:sp>
    </p:spTree>
    <p:extLst>
      <p:ext uri="{BB962C8B-B14F-4D97-AF65-F5344CB8AC3E}">
        <p14:creationId xmlns:p14="http://schemas.microsoft.com/office/powerpoint/2010/main" val="1039282357"/>
      </p:ext>
    </p:extLst>
  </p:cSld>
</p:sld>
</file>

<file path=ppt/slides/slide3.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042AE87-5574-4E0A-9C50-A48279114376}"/>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Konteks bencana Gayo Lues</a:t>
            </a:r>
          </a:p>
        </p:txBody>
      </p:sp>
      <p:sp>
        <p:nvSpPr>
          <p:cNvPr id="2" name="">
            <a:extLst xmlns:a="http://schemas.openxmlformats.org/drawingml/2006/main">
              <a:ext uri="{FF2B5EF4-FFF2-40B4-BE49-F238E27FC236}">
                <a16:creationId xmlns:a16="http://schemas.microsoft.com/office/drawing/2014/main" id="{3CADC1B5-79AA-4086-84C1-B2CC0CD53EEE}"/>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pPr>
              <a:defRPr sz="1050" b="0">
                <a:solidFill>
                  <a:srgbClr val="4C625C"/>
                </a:solidFill>
                <a:latin typeface="DejaVu Sans"/>
                <a:ea typeface="DejaVu Sans"/>
                <a:cs typeface="DejaVu Sans"/>
              </a:defRPr>
            </a:pPr>
            <a:r>
              <a:rPr sz="1050" b="0">
                <a:solidFill>
                  <a:srgbClr val="4C625C"/>
                </a:solidFill>
                <a:latin typeface="DejaVu Sans"/>
                <a:ea typeface="DejaVu Sans"/>
                <a:cs typeface="DejaVu Sans"/>
              </a:rPr>
              <a:t>Contoh historis, bukan laporan situasi terbaru</a:t>
            </a:r>
          </a:p>
        </p:txBody>
      </p:sp>
      <p:sp>
        <p:nvSpPr>
          <p:cNvPr id="3" name="">
            <a:extLst xmlns:a="http://schemas.openxmlformats.org/drawingml/2006/main">
              <a:ext uri="{FF2B5EF4-FFF2-40B4-BE49-F238E27FC236}">
                <a16:creationId xmlns:a16="http://schemas.microsoft.com/office/drawing/2014/main" id="{29C6AFF2-415D-44A7-A735-8A5B69F1E880}"/>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03</a:t>
            </a:r>
          </a:p>
        </p:txBody>
      </p:sp>
      <p:sp>
        <p:nvSpPr>
          <p:cNvPr id="4" name="">
            <a:extLst xmlns:a="http://schemas.openxmlformats.org/drawingml/2006/main">
              <a:ext uri="{FF2B5EF4-FFF2-40B4-BE49-F238E27FC236}">
                <a16:creationId xmlns:a16="http://schemas.microsoft.com/office/drawing/2014/main" id="{EB7AAF8A-E320-4E3B-B3F7-B41C983F1DCD}"/>
              </a:ext>
            </a:extLst>
          </p:cNvPr>
          <p:cNvSpPr>
            <a:spLocks xmlns:a="http://schemas.openxmlformats.org/drawingml/2006/main" noGrp="1"/>
          </p:cNvSpPr>
          <p:nvPr/>
        </p:nvSpPr>
        <p:spPr>
          <a:xfrm xmlns:a="http://schemas.openxmlformats.org/drawingml/2006/main">
            <a:off x="609600" y="1714500"/>
            <a:ext cx="5048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325" b="1">
                <a:solidFill>
                  <a:srgbClr val="B86A35"/>
                </a:solidFill>
                <a:latin typeface="DejaVu Sans"/>
                <a:ea typeface="DejaVu Sans"/>
                <a:cs typeface="DejaVu Sans"/>
              </a:defRPr>
            </a:defPPr>
            <a:lvl1pPr>
              <a:defRPr sz="2325" b="1">
                <a:solidFill>
                  <a:srgbClr val="B86A35"/>
                </a:solidFill>
                <a:latin typeface="DejaVu Sans"/>
                <a:ea typeface="DejaVu Sans"/>
                <a:cs typeface="DejaVu Sans"/>
              </a:defRPr>
            </a:lvl1pPr>
            <a:lvl2pPr>
              <a:defRPr sz="2325" b="1">
                <a:solidFill>
                  <a:srgbClr val="B86A35"/>
                </a:solidFill>
                <a:latin typeface="DejaVu Sans"/>
                <a:ea typeface="DejaVu Sans"/>
                <a:cs typeface="DejaVu Sans"/>
              </a:defRPr>
            </a:lvl2pPr>
            <a:lvl3pPr>
              <a:defRPr sz="2325" b="1">
                <a:solidFill>
                  <a:srgbClr val="B86A35"/>
                </a:solidFill>
                <a:latin typeface="DejaVu Sans"/>
                <a:ea typeface="DejaVu Sans"/>
                <a:cs typeface="DejaVu Sans"/>
              </a:defRPr>
            </a:lvl3pPr>
            <a:lvl4pPr>
              <a:defRPr sz="2325" b="1">
                <a:solidFill>
                  <a:srgbClr val="B86A35"/>
                </a:solidFill>
                <a:latin typeface="DejaVu Sans"/>
                <a:ea typeface="DejaVu Sans"/>
                <a:cs typeface="DejaVu Sans"/>
              </a:defRPr>
            </a:lvl4pPr>
            <a:lvl5pPr>
              <a:defRPr sz="2325" b="1">
                <a:solidFill>
                  <a:srgbClr val="B86A35"/>
                </a:solidFill>
                <a:latin typeface="DejaVu Sans"/>
                <a:ea typeface="DejaVu Sans"/>
                <a:cs typeface="DejaVu Sans"/>
              </a:defRPr>
            </a:lvl5pPr>
            <a:lvl6pPr>
              <a:defRPr sz="2325" b="1">
                <a:solidFill>
                  <a:srgbClr val="B86A35"/>
                </a:solidFill>
                <a:latin typeface="DejaVu Sans"/>
                <a:ea typeface="DejaVu Sans"/>
                <a:cs typeface="DejaVu Sans"/>
              </a:defRPr>
            </a:lvl6pPr>
            <a:lvl7pPr>
              <a:defRPr sz="2325" b="1">
                <a:solidFill>
                  <a:srgbClr val="B86A35"/>
                </a:solidFill>
                <a:latin typeface="DejaVu Sans"/>
                <a:ea typeface="DejaVu Sans"/>
                <a:cs typeface="DejaVu Sans"/>
              </a:defRPr>
            </a:lvl7pPr>
            <a:lvl8pPr>
              <a:defRPr sz="2325" b="1">
                <a:solidFill>
                  <a:srgbClr val="B86A35"/>
                </a:solidFill>
                <a:latin typeface="DejaVu Sans"/>
                <a:ea typeface="DejaVu Sans"/>
                <a:cs typeface="DejaVu Sans"/>
              </a:defRPr>
            </a:lvl8pPr>
            <a:lvl9pPr>
              <a:defRPr sz="2325" b="1">
                <a:solidFill>
                  <a:srgbClr val="B86A35"/>
                </a:solidFill>
                <a:latin typeface="DejaVu Sans"/>
                <a:ea typeface="DejaVu Sans"/>
                <a:cs typeface="DejaVu Sans"/>
              </a:defRPr>
            </a:lvl9pPr>
          </a:lstStyle>
          <a:p xmlns:a="http://schemas.openxmlformats.org/drawingml/2006/main">
            <a:pPr>
              <a:defRPr sz="2325" b="1">
                <a:solidFill>
                  <a:srgbClr val="B86A35"/>
                </a:solidFill>
                <a:latin typeface="DejaVu Sans"/>
                <a:ea typeface="DejaVu Sans"/>
                <a:cs typeface="DejaVu Sans"/>
              </a:defRPr>
            </a:pPr>
            <a:r>
              <a:rPr sz="2325" b="1">
                <a:solidFill>
                  <a:srgbClr val="B86A35"/>
                </a:solidFill>
                <a:latin typeface="DejaVu Sans"/>
                <a:ea typeface="DejaVu Sans"/>
                <a:cs typeface="DejaVu Sans"/>
              </a:rPr>
              <a:t>Laporan resmi</a:t>
            </a:r>
          </a:p>
        </p:txBody>
      </p:sp>
      <p:sp>
        <p:nvSpPr>
          <p:cNvPr id="5" name="">
            <a:extLst xmlns:a="http://schemas.openxmlformats.org/drawingml/2006/main">
              <a:ext uri="{FF2B5EF4-FFF2-40B4-BE49-F238E27FC236}">
                <a16:creationId xmlns:a16="http://schemas.microsoft.com/office/drawing/2014/main" id="{906F5972-6E5E-443D-AB9A-008BF6603314}"/>
              </a:ext>
            </a:extLst>
          </p:cNvPr>
          <p:cNvSpPr>
            <a:spLocks xmlns:a="http://schemas.openxmlformats.org/drawingml/2006/main" noGrp="1"/>
          </p:cNvSpPr>
          <p:nvPr/>
        </p:nvSpPr>
        <p:spPr>
          <a:xfrm xmlns:a="http://schemas.openxmlformats.org/drawingml/2006/main">
            <a:off x="609600" y="2466975"/>
            <a:ext cx="5048250" cy="3333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63C38"/>
                </a:solidFill>
                <a:latin typeface="DejaVu Sans"/>
                <a:ea typeface="DejaVu Sans"/>
                <a:cs typeface="DejaVu Sans"/>
              </a:defRPr>
            </a:defPPr>
            <a:lvl1pPr>
              <a:defRPr sz="2175" b="0">
                <a:solidFill>
                  <a:srgbClr val="163C38"/>
                </a:solidFill>
                <a:latin typeface="DejaVu Sans"/>
                <a:ea typeface="DejaVu Sans"/>
                <a:cs typeface="DejaVu Sans"/>
              </a:defRPr>
            </a:lvl1pPr>
            <a:lvl2pPr>
              <a:defRPr sz="2175" b="0">
                <a:solidFill>
                  <a:srgbClr val="163C38"/>
                </a:solidFill>
                <a:latin typeface="DejaVu Sans"/>
                <a:ea typeface="DejaVu Sans"/>
                <a:cs typeface="DejaVu Sans"/>
              </a:defRPr>
            </a:lvl2pPr>
            <a:lvl3pPr>
              <a:defRPr sz="2175" b="0">
                <a:solidFill>
                  <a:srgbClr val="163C38"/>
                </a:solidFill>
                <a:latin typeface="DejaVu Sans"/>
                <a:ea typeface="DejaVu Sans"/>
                <a:cs typeface="DejaVu Sans"/>
              </a:defRPr>
            </a:lvl3pPr>
            <a:lvl4pPr>
              <a:defRPr sz="2175" b="0">
                <a:solidFill>
                  <a:srgbClr val="163C38"/>
                </a:solidFill>
                <a:latin typeface="DejaVu Sans"/>
                <a:ea typeface="DejaVu Sans"/>
                <a:cs typeface="DejaVu Sans"/>
              </a:defRPr>
            </a:lvl4pPr>
            <a:lvl5pPr>
              <a:defRPr sz="2175" b="0">
                <a:solidFill>
                  <a:srgbClr val="163C38"/>
                </a:solidFill>
                <a:latin typeface="DejaVu Sans"/>
                <a:ea typeface="DejaVu Sans"/>
                <a:cs typeface="DejaVu Sans"/>
              </a:defRPr>
            </a:lvl5pPr>
            <a:lvl6pPr>
              <a:defRPr sz="2175" b="0">
                <a:solidFill>
                  <a:srgbClr val="163C38"/>
                </a:solidFill>
                <a:latin typeface="DejaVu Sans"/>
                <a:ea typeface="DejaVu Sans"/>
                <a:cs typeface="DejaVu Sans"/>
              </a:defRPr>
            </a:lvl6pPr>
            <a:lvl7pPr>
              <a:defRPr sz="2175" b="0">
                <a:solidFill>
                  <a:srgbClr val="163C38"/>
                </a:solidFill>
                <a:latin typeface="DejaVu Sans"/>
                <a:ea typeface="DejaVu Sans"/>
                <a:cs typeface="DejaVu Sans"/>
              </a:defRPr>
            </a:lvl7pPr>
            <a:lvl8pPr>
              <a:defRPr sz="2175" b="0">
                <a:solidFill>
                  <a:srgbClr val="163C38"/>
                </a:solidFill>
                <a:latin typeface="DejaVu Sans"/>
                <a:ea typeface="DejaVu Sans"/>
                <a:cs typeface="DejaVu Sans"/>
              </a:defRPr>
            </a:lvl8pPr>
            <a:lvl9pPr>
              <a:defRPr sz="2175" b="0">
                <a:solidFill>
                  <a:srgbClr val="163C38"/>
                </a:solidFill>
                <a:latin typeface="DejaVu Sans"/>
                <a:ea typeface="DejaVu Sans"/>
                <a:cs typeface="DejaVu Sans"/>
              </a:defRPr>
            </a:lvl9pPr>
          </a:lstStyle>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BPBA pada 18 November 2025 melaporkan banjir setelah hujan lebat.</a:t>
            </a:r>
          </a:p>
          <a:p xmlns:a="http://schemas.openxmlformats.org/drawingml/2006/main">
            <a:r>
              <a:t/>
            </a:r>
          </a:p>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Luapan DAS Tripe dan DAS Ulun Tanoh mengancam lahan sawah.</a:t>
            </a:r>
          </a:p>
        </p:txBody>
      </p:sp>
      <p:sp>
        <p:nvSpPr>
          <p:cNvPr id="6" name="">
            <a:extLst xmlns:a="http://schemas.openxmlformats.org/drawingml/2006/main">
              <a:ext uri="{FF2B5EF4-FFF2-40B4-BE49-F238E27FC236}">
                <a16:creationId xmlns:a16="http://schemas.microsoft.com/office/drawing/2014/main" id="{D7A4F039-5387-485C-A6BE-97533BBF2BAC}"/>
              </a:ext>
            </a:extLst>
          </p:cNvPr>
          <p:cNvSpPr>
            <a:spLocks xmlns:a="http://schemas.openxmlformats.org/drawingml/2006/main" noGrp="1"/>
          </p:cNvSpPr>
          <p:nvPr/>
        </p:nvSpPr>
        <p:spPr>
          <a:xfrm xmlns:a="http://schemas.openxmlformats.org/drawingml/2006/main">
            <a:off x="6429375" y="1714500"/>
            <a:ext cx="5048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325" b="1">
                <a:solidFill>
                  <a:srgbClr val="B86A35"/>
                </a:solidFill>
                <a:latin typeface="DejaVu Sans"/>
                <a:ea typeface="DejaVu Sans"/>
                <a:cs typeface="DejaVu Sans"/>
              </a:defRPr>
            </a:defPPr>
            <a:lvl1pPr>
              <a:defRPr sz="2325" b="1">
                <a:solidFill>
                  <a:srgbClr val="B86A35"/>
                </a:solidFill>
                <a:latin typeface="DejaVu Sans"/>
                <a:ea typeface="DejaVu Sans"/>
                <a:cs typeface="DejaVu Sans"/>
              </a:defRPr>
            </a:lvl1pPr>
            <a:lvl2pPr>
              <a:defRPr sz="2325" b="1">
                <a:solidFill>
                  <a:srgbClr val="B86A35"/>
                </a:solidFill>
                <a:latin typeface="DejaVu Sans"/>
                <a:ea typeface="DejaVu Sans"/>
                <a:cs typeface="DejaVu Sans"/>
              </a:defRPr>
            </a:lvl2pPr>
            <a:lvl3pPr>
              <a:defRPr sz="2325" b="1">
                <a:solidFill>
                  <a:srgbClr val="B86A35"/>
                </a:solidFill>
                <a:latin typeface="DejaVu Sans"/>
                <a:ea typeface="DejaVu Sans"/>
                <a:cs typeface="DejaVu Sans"/>
              </a:defRPr>
            </a:lvl3pPr>
            <a:lvl4pPr>
              <a:defRPr sz="2325" b="1">
                <a:solidFill>
                  <a:srgbClr val="B86A35"/>
                </a:solidFill>
                <a:latin typeface="DejaVu Sans"/>
                <a:ea typeface="DejaVu Sans"/>
                <a:cs typeface="DejaVu Sans"/>
              </a:defRPr>
            </a:lvl4pPr>
            <a:lvl5pPr>
              <a:defRPr sz="2325" b="1">
                <a:solidFill>
                  <a:srgbClr val="B86A35"/>
                </a:solidFill>
                <a:latin typeface="DejaVu Sans"/>
                <a:ea typeface="DejaVu Sans"/>
                <a:cs typeface="DejaVu Sans"/>
              </a:defRPr>
            </a:lvl5pPr>
            <a:lvl6pPr>
              <a:defRPr sz="2325" b="1">
                <a:solidFill>
                  <a:srgbClr val="B86A35"/>
                </a:solidFill>
                <a:latin typeface="DejaVu Sans"/>
                <a:ea typeface="DejaVu Sans"/>
                <a:cs typeface="DejaVu Sans"/>
              </a:defRPr>
            </a:lvl6pPr>
            <a:lvl7pPr>
              <a:defRPr sz="2325" b="1">
                <a:solidFill>
                  <a:srgbClr val="B86A35"/>
                </a:solidFill>
                <a:latin typeface="DejaVu Sans"/>
                <a:ea typeface="DejaVu Sans"/>
                <a:cs typeface="DejaVu Sans"/>
              </a:defRPr>
            </a:lvl7pPr>
            <a:lvl8pPr>
              <a:defRPr sz="2325" b="1">
                <a:solidFill>
                  <a:srgbClr val="B86A35"/>
                </a:solidFill>
                <a:latin typeface="DejaVu Sans"/>
                <a:ea typeface="DejaVu Sans"/>
                <a:cs typeface="DejaVu Sans"/>
              </a:defRPr>
            </a:lvl8pPr>
            <a:lvl9pPr>
              <a:defRPr sz="2325" b="1">
                <a:solidFill>
                  <a:srgbClr val="B86A35"/>
                </a:solidFill>
                <a:latin typeface="DejaVu Sans"/>
                <a:ea typeface="DejaVu Sans"/>
                <a:cs typeface="DejaVu Sans"/>
              </a:defRPr>
            </a:lvl9pPr>
          </a:lstStyle>
          <a:p xmlns:a="http://schemas.openxmlformats.org/drawingml/2006/main">
            <a:pPr>
              <a:defRPr sz="2325" b="1">
                <a:solidFill>
                  <a:srgbClr val="B86A35"/>
                </a:solidFill>
                <a:latin typeface="DejaVu Sans"/>
                <a:ea typeface="DejaVu Sans"/>
                <a:cs typeface="DejaVu Sans"/>
              </a:defRPr>
            </a:pPr>
            <a:r>
              <a:rPr sz="2325" b="1">
                <a:solidFill>
                  <a:srgbClr val="B86A35"/>
                </a:solidFill>
                <a:latin typeface="DejaVu Sans"/>
                <a:ea typeface="DejaVu Sans"/>
                <a:cs typeface="DejaVu Sans"/>
              </a:rPr>
              <a:t>Pertanyaan spasial</a:t>
            </a:r>
          </a:p>
        </p:txBody>
      </p:sp>
      <p:sp>
        <p:nvSpPr>
          <p:cNvPr id="7" name="">
            <a:extLst xmlns:a="http://schemas.openxmlformats.org/drawingml/2006/main">
              <a:ext uri="{FF2B5EF4-FFF2-40B4-BE49-F238E27FC236}">
                <a16:creationId xmlns:a16="http://schemas.microsoft.com/office/drawing/2014/main" id="{BCBD332F-BCA0-48CC-84FC-0CC563C10B8E}"/>
              </a:ext>
            </a:extLst>
          </p:cNvPr>
          <p:cNvSpPr>
            <a:spLocks xmlns:a="http://schemas.openxmlformats.org/drawingml/2006/main" noGrp="1"/>
          </p:cNvSpPr>
          <p:nvPr/>
        </p:nvSpPr>
        <p:spPr>
          <a:xfrm xmlns:a="http://schemas.openxmlformats.org/drawingml/2006/main">
            <a:off x="6429375" y="2466975"/>
            <a:ext cx="5048250" cy="3333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63C38"/>
                </a:solidFill>
                <a:latin typeface="DejaVu Sans"/>
                <a:ea typeface="DejaVu Sans"/>
                <a:cs typeface="DejaVu Sans"/>
              </a:defRPr>
            </a:defPPr>
            <a:lvl1pPr>
              <a:defRPr sz="2175" b="0">
                <a:solidFill>
                  <a:srgbClr val="163C38"/>
                </a:solidFill>
                <a:latin typeface="DejaVu Sans"/>
                <a:ea typeface="DejaVu Sans"/>
                <a:cs typeface="DejaVu Sans"/>
              </a:defRPr>
            </a:lvl1pPr>
            <a:lvl2pPr>
              <a:defRPr sz="2175" b="0">
                <a:solidFill>
                  <a:srgbClr val="163C38"/>
                </a:solidFill>
                <a:latin typeface="DejaVu Sans"/>
                <a:ea typeface="DejaVu Sans"/>
                <a:cs typeface="DejaVu Sans"/>
              </a:defRPr>
            </a:lvl2pPr>
            <a:lvl3pPr>
              <a:defRPr sz="2175" b="0">
                <a:solidFill>
                  <a:srgbClr val="163C38"/>
                </a:solidFill>
                <a:latin typeface="DejaVu Sans"/>
                <a:ea typeface="DejaVu Sans"/>
                <a:cs typeface="DejaVu Sans"/>
              </a:defRPr>
            </a:lvl3pPr>
            <a:lvl4pPr>
              <a:defRPr sz="2175" b="0">
                <a:solidFill>
                  <a:srgbClr val="163C38"/>
                </a:solidFill>
                <a:latin typeface="DejaVu Sans"/>
                <a:ea typeface="DejaVu Sans"/>
                <a:cs typeface="DejaVu Sans"/>
              </a:defRPr>
            </a:lvl4pPr>
            <a:lvl5pPr>
              <a:defRPr sz="2175" b="0">
                <a:solidFill>
                  <a:srgbClr val="163C38"/>
                </a:solidFill>
                <a:latin typeface="DejaVu Sans"/>
                <a:ea typeface="DejaVu Sans"/>
                <a:cs typeface="DejaVu Sans"/>
              </a:defRPr>
            </a:lvl5pPr>
            <a:lvl6pPr>
              <a:defRPr sz="2175" b="0">
                <a:solidFill>
                  <a:srgbClr val="163C38"/>
                </a:solidFill>
                <a:latin typeface="DejaVu Sans"/>
                <a:ea typeface="DejaVu Sans"/>
                <a:cs typeface="DejaVu Sans"/>
              </a:defRPr>
            </a:lvl6pPr>
            <a:lvl7pPr>
              <a:defRPr sz="2175" b="0">
                <a:solidFill>
                  <a:srgbClr val="163C38"/>
                </a:solidFill>
                <a:latin typeface="DejaVu Sans"/>
                <a:ea typeface="DejaVu Sans"/>
                <a:cs typeface="DejaVu Sans"/>
              </a:defRPr>
            </a:lvl7pPr>
            <a:lvl8pPr>
              <a:defRPr sz="2175" b="0">
                <a:solidFill>
                  <a:srgbClr val="163C38"/>
                </a:solidFill>
                <a:latin typeface="DejaVu Sans"/>
                <a:ea typeface="DejaVu Sans"/>
                <a:cs typeface="DejaVu Sans"/>
              </a:defRPr>
            </a:lvl8pPr>
            <a:lvl9pPr>
              <a:defRPr sz="2175" b="0">
                <a:solidFill>
                  <a:srgbClr val="163C38"/>
                </a:solidFill>
                <a:latin typeface="DejaVu Sans"/>
                <a:ea typeface="DejaVu Sans"/>
                <a:cs typeface="DejaVu Sans"/>
              </a:defRPr>
            </a:lvl9pPr>
          </a:lstStyle>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Di mana air meluas?</a:t>
            </a:r>
          </a:p>
          <a:p xmlns:a="http://schemas.openxmlformats.org/drawingml/2006/main">
            <a:r>
              <a:t/>
            </a:r>
          </a:p>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Apakah vegetasi berubah menjadi tanah terbuka?</a:t>
            </a:r>
          </a:p>
          <a:p xmlns:a="http://schemas.openxmlformats.org/drawingml/2006/main">
            <a:r>
              <a:t/>
            </a:r>
          </a:p>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Apakah endapan masih terlihat setelah air surut?</a:t>
            </a:r>
          </a:p>
        </p:txBody>
      </p:sp>
    </p:spTree>
    <p:extLst>
      <p:ext uri="{BB962C8B-B14F-4D97-AF65-F5344CB8AC3E}">
        <p14:creationId xmlns:p14="http://schemas.microsoft.com/office/powerpoint/2010/main" val="1049524418"/>
      </p:ext>
    </p:extLst>
  </p:cSld>
</p:sld>
</file>

<file path=ppt/slides/slide4.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1DCC593C-4CCB-4BCC-A363-CAF52C63D0FE}"/>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Wilayah dan waktu kajian</a:t>
            </a:r>
          </a:p>
        </p:txBody>
      </p:sp>
      <p:sp>
        <p:nvSpPr>
          <p:cNvPr id="2" name="">
            <a:extLst xmlns:a="http://schemas.openxmlformats.org/drawingml/2006/main">
              <a:ext uri="{FF2B5EF4-FFF2-40B4-BE49-F238E27FC236}">
                <a16:creationId xmlns:a16="http://schemas.microsoft.com/office/drawing/2014/main" id="{E6C4026E-03F7-4AD1-ADB7-6F6331C9BBBA}"/>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pPr>
              <a:defRPr sz="1050" b="0">
                <a:solidFill>
                  <a:srgbClr val="4C625C"/>
                </a:solidFill>
                <a:latin typeface="DejaVu Sans"/>
                <a:ea typeface="DejaVu Sans"/>
                <a:cs typeface="DejaVu Sans"/>
              </a:defRPr>
            </a:pPr>
            <a:r>
              <a:rPr sz="1050" b="0">
                <a:solidFill>
                  <a:srgbClr val="4C625C"/>
                </a:solidFill>
                <a:latin typeface="DejaVu Sans"/>
                <a:ea typeface="DejaVu Sans"/>
                <a:cs typeface="DejaVu Sans"/>
              </a:rPr>
              <a:t>Batas analisis harus mengikuti lokasi kejadian yang terverifikasi</a:t>
            </a:r>
          </a:p>
        </p:txBody>
      </p:sp>
      <p:sp>
        <p:nvSpPr>
          <p:cNvPr id="3" name="">
            <a:extLst xmlns:a="http://schemas.openxmlformats.org/drawingml/2006/main">
              <a:ext uri="{FF2B5EF4-FFF2-40B4-BE49-F238E27FC236}">
                <a16:creationId xmlns:a16="http://schemas.microsoft.com/office/drawing/2014/main" id="{A943C809-9D0C-44BC-A136-130A57D3577D}"/>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04</a:t>
            </a:r>
          </a:p>
        </p:txBody>
      </p:sp>
      <p:sp>
        <p:nvSpPr>
          <p:cNvPr id="4" name="">
            <a:extLst xmlns:a="http://schemas.openxmlformats.org/drawingml/2006/main">
              <a:ext uri="{FF2B5EF4-FFF2-40B4-BE49-F238E27FC236}">
                <a16:creationId xmlns:a16="http://schemas.microsoft.com/office/drawing/2014/main" id="{3D75E24E-D541-4523-BB58-7BAD42477B8E}"/>
              </a:ext>
            </a:extLst>
          </p:cNvPr>
          <p:cNvSpPr>
            <a:spLocks xmlns:a="http://schemas.openxmlformats.org/drawingml/2006/main" noGrp="1"/>
          </p:cNvSpPr>
          <p:nvPr/>
        </p:nvSpPr>
        <p:spPr>
          <a:xfrm xmlns:a="http://schemas.openxmlformats.org/drawingml/2006/main">
            <a:off x="609600" y="169545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Batas wilayah</a:t>
            </a:r>
          </a:p>
        </p:txBody>
      </p:sp>
      <p:sp>
        <p:nvSpPr>
          <p:cNvPr id="5" name="">
            <a:extLst xmlns:a="http://schemas.openxmlformats.org/drawingml/2006/main">
              <a:ext uri="{FF2B5EF4-FFF2-40B4-BE49-F238E27FC236}">
                <a16:creationId xmlns:a16="http://schemas.microsoft.com/office/drawing/2014/main" id="{4A83FD02-C903-4773-83C7-4D343FA27FD9}"/>
              </a:ext>
            </a:extLst>
          </p:cNvPr>
          <p:cNvSpPr>
            <a:spLocks xmlns:a="http://schemas.openxmlformats.org/drawingml/2006/main" noGrp="1"/>
          </p:cNvSpPr>
          <p:nvPr/>
        </p:nvSpPr>
        <p:spPr>
          <a:xfrm xmlns:a="http://schemas.openxmlformats.org/drawingml/2006/main">
            <a:off x="4000500" y="169545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Gunakan batas resmi Gayo Lues, DAS, dan poligon desa terdampak.</a:t>
            </a:r>
          </a:p>
        </p:txBody>
      </p:sp>
      <p:sp>
        <p:nvSpPr>
          <p:cNvPr id="6" name="">
            <a:extLst xmlns:a="http://schemas.openxmlformats.org/drawingml/2006/main">
              <a:ext uri="{FF2B5EF4-FFF2-40B4-BE49-F238E27FC236}">
                <a16:creationId xmlns:a16="http://schemas.microsoft.com/office/drawing/2014/main" id="{6F61571D-BCFB-4E4E-8A8F-1CC4B577F2DF}"/>
              </a:ext>
            </a:extLst>
          </p:cNvPr>
          <p:cNvSpPr>
            <a:spLocks xmlns:a="http://schemas.openxmlformats.org/drawingml/2006/main" noGrp="1"/>
          </p:cNvSpPr>
          <p:nvPr/>
        </p:nvSpPr>
        <p:spPr>
          <a:xfrm xmlns:a="http://schemas.openxmlformats.org/drawingml/2006/main">
            <a:off x="609600" y="271462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Sampel citra</a:t>
            </a:r>
          </a:p>
        </p:txBody>
      </p:sp>
      <p:sp>
        <p:nvSpPr>
          <p:cNvPr id="7" name="">
            <a:extLst xmlns:a="http://schemas.openxmlformats.org/drawingml/2006/main">
              <a:ext uri="{FF2B5EF4-FFF2-40B4-BE49-F238E27FC236}">
                <a16:creationId xmlns:a16="http://schemas.microsoft.com/office/drawing/2014/main" id="{C5E818B9-C33C-4B9C-BDB1-2FF807284D76}"/>
              </a:ext>
            </a:extLst>
          </p:cNvPr>
          <p:cNvSpPr>
            <a:spLocks xmlns:a="http://schemas.openxmlformats.org/drawingml/2006/main" noGrp="1"/>
          </p:cNvSpPr>
          <p:nvPr/>
        </p:nvSpPr>
        <p:spPr>
          <a:xfrm xmlns:a="http://schemas.openxmlformats.org/drawingml/2006/main">
            <a:off x="4000500" y="271462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Tile 47NLE mencakup sebagian Gayo Lues dan wilayah sekitarnya. Tile bukan batas kabupaten.</a:t>
            </a:r>
          </a:p>
        </p:txBody>
      </p:sp>
      <p:sp>
        <p:nvSpPr>
          <p:cNvPr id="8" name="">
            <a:extLst xmlns:a="http://schemas.openxmlformats.org/drawingml/2006/main">
              <a:ext uri="{FF2B5EF4-FFF2-40B4-BE49-F238E27FC236}">
                <a16:creationId xmlns:a16="http://schemas.microsoft.com/office/drawing/2014/main" id="{BECB954C-2565-4BF9-ADF5-A7A87E97FED8}"/>
              </a:ext>
            </a:extLst>
          </p:cNvPr>
          <p:cNvSpPr>
            <a:spLocks xmlns:a="http://schemas.openxmlformats.org/drawingml/2006/main" noGrp="1"/>
          </p:cNvSpPr>
          <p:nvPr/>
        </p:nvSpPr>
        <p:spPr>
          <a:xfrm xmlns:a="http://schemas.openxmlformats.org/drawingml/2006/main">
            <a:off x="609600" y="373380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Pra dan pascabencana</a:t>
            </a:r>
          </a:p>
        </p:txBody>
      </p:sp>
      <p:sp>
        <p:nvSpPr>
          <p:cNvPr id="9" name="">
            <a:extLst xmlns:a="http://schemas.openxmlformats.org/drawingml/2006/main">
              <a:ext uri="{FF2B5EF4-FFF2-40B4-BE49-F238E27FC236}">
                <a16:creationId xmlns:a16="http://schemas.microsoft.com/office/drawing/2014/main" id="{073FC236-58D9-460A-9412-5E1D159AF7DF}"/>
              </a:ext>
            </a:extLst>
          </p:cNvPr>
          <p:cNvSpPr>
            <a:spLocks xmlns:a="http://schemas.openxmlformats.org/drawingml/2006/main" noGrp="1"/>
          </p:cNvSpPr>
          <p:nvPr/>
        </p:nvSpPr>
        <p:spPr>
          <a:xfrm xmlns:a="http://schemas.openxmlformats.org/drawingml/2006/main">
            <a:off x="4000500" y="373380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27 Oktober 2025 sebagai kandidat awal, 29 November 2025 sebagai kandidat sesudah.</a:t>
            </a:r>
          </a:p>
        </p:txBody>
      </p:sp>
      <p:sp>
        <p:nvSpPr>
          <p:cNvPr id="10" name="">
            <a:extLst xmlns:a="http://schemas.openxmlformats.org/drawingml/2006/main">
              <a:ext uri="{FF2B5EF4-FFF2-40B4-BE49-F238E27FC236}">
                <a16:creationId xmlns:a16="http://schemas.microsoft.com/office/drawing/2014/main" id="{26C02A53-A2FB-4AC4-BA8D-55C1DF6CC844}"/>
              </a:ext>
            </a:extLst>
          </p:cNvPr>
          <p:cNvSpPr>
            <a:spLocks xmlns:a="http://schemas.openxmlformats.org/drawingml/2006/main" noGrp="1"/>
          </p:cNvSpPr>
          <p:nvPr/>
        </p:nvSpPr>
        <p:spPr>
          <a:xfrm xmlns:a="http://schemas.openxmlformats.org/drawingml/2006/main">
            <a:off x="609600" y="475297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Kontrol waktu</a:t>
            </a:r>
          </a:p>
        </p:txBody>
      </p:sp>
      <p:sp>
        <p:nvSpPr>
          <p:cNvPr id="11" name="">
            <a:extLst xmlns:a="http://schemas.openxmlformats.org/drawingml/2006/main">
              <a:ext uri="{FF2B5EF4-FFF2-40B4-BE49-F238E27FC236}">
                <a16:creationId xmlns:a16="http://schemas.microsoft.com/office/drawing/2014/main" id="{A4C8AFFE-FDB7-4E4F-9FBC-5B012ACC9A1F}"/>
              </a:ext>
            </a:extLst>
          </p:cNvPr>
          <p:cNvSpPr>
            <a:spLocks xmlns:a="http://schemas.openxmlformats.org/drawingml/2006/main" noGrp="1"/>
          </p:cNvSpPr>
          <p:nvPr/>
        </p:nvSpPr>
        <p:spPr>
          <a:xfrm xmlns:a="http://schemas.openxmlformats.org/drawingml/2006/main">
            <a:off x="4000500" y="475297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Tambahkan citra fase pemulihan dan pembanding musim yang sama.</a:t>
            </a:r>
          </a:p>
        </p:txBody>
      </p:sp>
    </p:spTree>
    <p:extLst>
      <p:ext uri="{BB962C8B-B14F-4D97-AF65-F5344CB8AC3E}">
        <p14:creationId xmlns:p14="http://schemas.microsoft.com/office/powerpoint/2010/main" val="1949521389"/>
      </p:ext>
    </p:extLst>
  </p:cSld>
</p:sld>
</file>

<file path=ppt/slides/slide5.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5F492AA-75FB-4AD9-92E3-1F1CA0C186CD}"/>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Sentinel-1 dan Sentinel-2</a:t>
            </a:r>
          </a:p>
        </p:txBody>
      </p:sp>
      <p:sp>
        <p:nvSpPr>
          <p:cNvPr id="2" name="">
            <a:extLst xmlns:a="http://schemas.openxmlformats.org/drawingml/2006/main">
              <a:ext uri="{FF2B5EF4-FFF2-40B4-BE49-F238E27FC236}">
                <a16:creationId xmlns:a16="http://schemas.microsoft.com/office/drawing/2014/main" id="{D370AB1F-472A-45A3-93E2-9F7836A8647A}"/>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r>
              <a:t/>
            </a:r>
          </a:p>
        </p:txBody>
      </p:sp>
      <p:sp>
        <p:nvSpPr>
          <p:cNvPr id="3" name="">
            <a:extLst xmlns:a="http://schemas.openxmlformats.org/drawingml/2006/main">
              <a:ext uri="{FF2B5EF4-FFF2-40B4-BE49-F238E27FC236}">
                <a16:creationId xmlns:a16="http://schemas.microsoft.com/office/drawing/2014/main" id="{468E2136-D364-40B0-89C5-FC208D6BFEB1}"/>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05</a:t>
            </a:r>
          </a:p>
        </p:txBody>
      </p:sp>
      <p:graphicFrame>
        <p:nvGraphicFramePr>
          <p:cNvPr id="4" name="">
            <a:extLst xmlns:a="http://schemas.openxmlformats.org/drawingml/2006/main">
              <a:ext uri="{FF2B5EF4-FFF2-40B4-BE49-F238E27FC236}">
                <a16:creationId xmlns:a16="http://schemas.microsoft.com/office/drawing/2014/main" id="{A5146A2E-509B-4506-83EA-824A65A41D3F}"/>
              </a:ext>
            </a:extLst>
          </p:cNvPr>
          <p:cNvGraphicFramePr/>
          <p:nvPr/>
        </p:nvGraphicFramePr>
        <p:xfrm>
          <a:off xmlns:a="http://schemas.openxmlformats.org/drawingml/2006/main" x="609600" y="1733550"/>
          <a:ext xmlns:a="http://schemas.openxmlformats.org/drawingml/2006/main" cx="10972800" cy="3905250"/>
        </p:xfrm>
        <a:graphic xmlns:a="http://schemas.openxmlformats.org/drawingml/2006/main">
          <a:graphicData uri="http://schemas.openxmlformats.org/drawingml/2006/table">
            <a:tbl>
              <a:tblPr/>
              <a:tblGrid>
                <a:gridCol w="2286000"/>
                <a:gridCol w="4343400"/>
                <a:gridCol w="4343400"/>
              </a:tblGrid>
              <a:tr h="650875">
                <a:tc>
                  <a:txBody>
                    <a:bodyPr/>
                    <a:lstStyle/>
                    <a:p>
                      <a:r>
                        <a:rPr sz="1725" b="1">
                          <a:solidFill>
                            <a:srgbClr val="FFFFFF"/>
                          </a:solidFill>
                          <a:latin typeface="DejaVu Sans"/>
                          <a:ea typeface="DejaVu Sans"/>
                          <a:cs typeface="DejaVu Sans"/>
                        </a:rPr>
                        <a:t>Aspek</a:t>
                      </a:r>
                    </a:p>
                  </a:txBody>
                  <a:tcPr marL="91440" marR="91440" marT="45720" marB="45720">
                    <a:solidFill>
                      <a:srgbClr val="123C37"/>
                    </a:solidFill>
                  </a:tcPr>
                </a:tc>
                <a:tc>
                  <a:txBody>
                    <a:bodyPr/>
                    <a:lstStyle/>
                    <a:p>
                      <a:r>
                        <a:rPr sz="1725" b="1">
                          <a:solidFill>
                            <a:srgbClr val="FFFFFF"/>
                          </a:solidFill>
                          <a:latin typeface="DejaVu Sans"/>
                          <a:ea typeface="DejaVu Sans"/>
                          <a:cs typeface="DejaVu Sans"/>
                        </a:rPr>
                        <a:t>Sentinel-1</a:t>
                      </a:r>
                    </a:p>
                  </a:txBody>
                  <a:tcPr marL="91440" marR="91440" marT="45720" marB="45720">
                    <a:solidFill>
                      <a:srgbClr val="123C37"/>
                    </a:solidFill>
                  </a:tcPr>
                </a:tc>
                <a:tc>
                  <a:txBody>
                    <a:bodyPr/>
                    <a:lstStyle/>
                    <a:p>
                      <a:r>
                        <a:rPr sz="1725" b="1">
                          <a:solidFill>
                            <a:srgbClr val="FFFFFF"/>
                          </a:solidFill>
                          <a:latin typeface="DejaVu Sans"/>
                          <a:ea typeface="DejaVu Sans"/>
                          <a:cs typeface="DejaVu Sans"/>
                        </a:rPr>
                        <a:t>Sentinel-2</a:t>
                      </a:r>
                    </a:p>
                  </a:txBody>
                  <a:tcPr marL="91440" marR="91440" marT="45720" marB="45720">
                    <a:solidFill>
                      <a:srgbClr val="123C37"/>
                    </a:solidFill>
                  </a:tcPr>
                </a:tc>
              </a:tr>
              <a:tr h="650875">
                <a:tc>
                  <a:txBody>
                    <a:bodyPr/>
                    <a:lstStyle/>
                    <a:p>
                      <a:r>
                        <a:rPr sz="1725" b="0">
                          <a:solidFill>
                            <a:srgbClr val="163C38"/>
                          </a:solidFill>
                          <a:latin typeface="DejaVu Sans"/>
                          <a:ea typeface="DejaVu Sans"/>
                          <a:cs typeface="DejaVu Sans"/>
                        </a:rPr>
                        <a:t>Sensor</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Radar C-band (SAR)</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Optik multispektral</a:t>
                      </a:r>
                    </a:p>
                  </a:txBody>
                  <a:tcPr marL="91440" marR="91440" marT="45720" marB="45720">
                    <a:solidFill>
                      <a:srgbClr val="E7EBE4"/>
                    </a:solidFill>
                  </a:tcPr>
                </a:tc>
              </a:tr>
              <a:tr h="650875">
                <a:tc>
                  <a:txBody>
                    <a:bodyPr/>
                    <a:lstStyle/>
                    <a:p>
                      <a:r>
                        <a:rPr sz="1725" b="0">
                          <a:solidFill>
                            <a:srgbClr val="163C38"/>
                          </a:solidFill>
                          <a:latin typeface="DejaVu Sans"/>
                          <a:ea typeface="DejaVu Sans"/>
                          <a:cs typeface="DejaVu Sans"/>
                        </a:rPr>
                        <a:t>Cuaca dan cahaya</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Siang/malam, menembus awan</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Terhalang awan dan bayangan</a:t>
                      </a:r>
                    </a:p>
                  </a:txBody>
                  <a:tcPr marL="91440" marR="91440" marT="45720" marB="45720">
                    <a:solidFill>
                      <a:srgbClr val="F4F4ED"/>
                    </a:solidFill>
                  </a:tcPr>
                </a:tc>
              </a:tr>
              <a:tr h="650875">
                <a:tc>
                  <a:txBody>
                    <a:bodyPr/>
                    <a:lstStyle/>
                    <a:p>
                      <a:r>
                        <a:rPr sz="1725" b="0">
                          <a:solidFill>
                            <a:srgbClr val="163C38"/>
                          </a:solidFill>
                          <a:latin typeface="DejaVu Sans"/>
                          <a:ea typeface="DejaVu Sans"/>
                          <a:cs typeface="DejaVu Sans"/>
                        </a:rPr>
                        <a:t>Informasi utama</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Hamburan balik permukaan</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Reflektansi vegetasi, tanah, air</a:t>
                      </a:r>
                    </a:p>
                  </a:txBody>
                  <a:tcPr marL="91440" marR="91440" marT="45720" marB="45720">
                    <a:solidFill>
                      <a:srgbClr val="E7EBE4"/>
                    </a:solidFill>
                  </a:tcPr>
                </a:tc>
              </a:tr>
              <a:tr h="650875">
                <a:tc>
                  <a:txBody>
                    <a:bodyPr/>
                    <a:lstStyle/>
                    <a:p>
                      <a:r>
                        <a:rPr sz="1725" b="0">
                          <a:solidFill>
                            <a:srgbClr val="163C38"/>
                          </a:solidFill>
                          <a:latin typeface="DejaVu Sans"/>
                          <a:ea typeface="DejaVu Sans"/>
                          <a:cs typeface="DejaVu Sans"/>
                        </a:rPr>
                        <a:t>Kegunaan</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Genangan saat berawan</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Tutupan lahan dan pemulihan</a:t>
                      </a:r>
                    </a:p>
                  </a:txBody>
                  <a:tcPr marL="91440" marR="91440" marT="45720" marB="45720">
                    <a:solidFill>
                      <a:srgbClr val="F4F4ED"/>
                    </a:solidFill>
                  </a:tcPr>
                </a:tc>
              </a:tr>
              <a:tr h="650875">
                <a:tc>
                  <a:txBody>
                    <a:bodyPr/>
                    <a:lstStyle/>
                    <a:p>
                      <a:r>
                        <a:rPr sz="1725" b="0">
                          <a:solidFill>
                            <a:srgbClr val="163C38"/>
                          </a:solidFill>
                          <a:latin typeface="DejaVu Sans"/>
                          <a:ea typeface="DejaVu Sans"/>
                          <a:cs typeface="DejaVu Sans"/>
                        </a:rPr>
                        <a:t>Kendala</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Speckle, bayangan radar, layover</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Awan, kabut, bayangan lereng</a:t>
                      </a:r>
                    </a:p>
                  </a:txBody>
                  <a:tcPr marL="91440" marR="91440" marT="45720" marB="45720">
                    <a:solidFill>
                      <a:srgbClr val="E7EBE4"/>
                    </a:solidFill>
                  </a:tcPr>
                </a:tc>
              </a:tr>
            </a:tbl>
          </a:graphicData>
        </a:graphic>
      </p:graphicFrame>
    </p:spTree>
    <p:extLst>
      <p:ext uri="{BB962C8B-B14F-4D97-AF65-F5344CB8AC3E}">
        <p14:creationId xmlns:p14="http://schemas.microsoft.com/office/powerpoint/2010/main" val="422142118"/>
      </p:ext>
    </p:extLst>
  </p:cSld>
</p:sld>
</file>

<file path=ppt/slides/slide6.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CA7C072-9CD1-488B-8A4D-C4F5AD35BAC9}"/>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Band Sentinel-2 yang relevan</a:t>
            </a:r>
          </a:p>
        </p:txBody>
      </p:sp>
      <p:sp>
        <p:nvSpPr>
          <p:cNvPr id="2" name="">
            <a:extLst xmlns:a="http://schemas.openxmlformats.org/drawingml/2006/main">
              <a:ext uri="{FF2B5EF4-FFF2-40B4-BE49-F238E27FC236}">
                <a16:creationId xmlns:a16="http://schemas.microsoft.com/office/drawing/2014/main" id="{F6133F8A-1B31-44B8-9082-E67AA2239364}"/>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pPr>
              <a:defRPr sz="1050" b="0">
                <a:solidFill>
                  <a:srgbClr val="4C625C"/>
                </a:solidFill>
                <a:latin typeface="DejaVu Sans"/>
                <a:ea typeface="DejaVu Sans"/>
                <a:cs typeface="DejaVu Sans"/>
              </a:defRPr>
            </a:pPr>
            <a:r>
              <a:rPr sz="1050" b="0">
                <a:solidFill>
                  <a:srgbClr val="4C625C"/>
                </a:solidFill>
                <a:latin typeface="DejaVu Sans"/>
                <a:ea typeface="DejaVu Sans"/>
                <a:cs typeface="DejaVu Sans"/>
              </a:rPr>
              <a:t>Komposit dan indeks menggunakan band asli, bukan warna JPEG pratinjau</a:t>
            </a:r>
          </a:p>
        </p:txBody>
      </p:sp>
      <p:sp>
        <p:nvSpPr>
          <p:cNvPr id="3" name="">
            <a:extLst xmlns:a="http://schemas.openxmlformats.org/drawingml/2006/main">
              <a:ext uri="{FF2B5EF4-FFF2-40B4-BE49-F238E27FC236}">
                <a16:creationId xmlns:a16="http://schemas.microsoft.com/office/drawing/2014/main" id="{E8D0D3F0-4E25-49EE-A612-6D843508E408}"/>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06</a:t>
            </a:r>
          </a:p>
        </p:txBody>
      </p:sp>
      <p:graphicFrame>
        <p:nvGraphicFramePr>
          <p:cNvPr id="4" name="">
            <a:extLst xmlns:a="http://schemas.openxmlformats.org/drawingml/2006/main">
              <a:ext uri="{FF2B5EF4-FFF2-40B4-BE49-F238E27FC236}">
                <a16:creationId xmlns:a16="http://schemas.microsoft.com/office/drawing/2014/main" id="{BBDAA182-9CBE-4F2A-98DD-AD6DD9B27D7F}"/>
              </a:ext>
            </a:extLst>
          </p:cNvPr>
          <p:cNvGraphicFramePr/>
          <p:nvPr/>
        </p:nvGraphicFramePr>
        <p:xfrm>
          <a:off xmlns:a="http://schemas.openxmlformats.org/drawingml/2006/main" x="609600" y="1733550"/>
          <a:ext xmlns:a="http://schemas.openxmlformats.org/drawingml/2006/main" cx="10972800" cy="3905250"/>
        </p:xfrm>
        <a:graphic xmlns:a="http://schemas.openxmlformats.org/drawingml/2006/main">
          <a:graphicData uri="http://schemas.openxmlformats.org/drawingml/2006/table">
            <a:tbl>
              <a:tblPr/>
              <a:tblGrid>
                <a:gridCol w="2857500"/>
                <a:gridCol w="2000250"/>
                <a:gridCol w="6115050"/>
              </a:tblGrid>
              <a:tr h="650875">
                <a:tc>
                  <a:txBody>
                    <a:bodyPr/>
                    <a:lstStyle/>
                    <a:p>
                      <a:r>
                        <a:rPr sz="1725" b="1">
                          <a:solidFill>
                            <a:srgbClr val="FFFFFF"/>
                          </a:solidFill>
                          <a:latin typeface="DejaVu Sans"/>
                          <a:ea typeface="DejaVu Sans"/>
                          <a:cs typeface="DejaVu Sans"/>
                        </a:rPr>
                        <a:t>Band</a:t>
                      </a:r>
                    </a:p>
                  </a:txBody>
                  <a:tcPr marL="91440" marR="91440" marT="45720" marB="45720">
                    <a:solidFill>
                      <a:srgbClr val="123C37"/>
                    </a:solidFill>
                  </a:tcPr>
                </a:tc>
                <a:tc>
                  <a:txBody>
                    <a:bodyPr/>
                    <a:lstStyle/>
                    <a:p>
                      <a:r>
                        <a:rPr sz="1725" b="1">
                          <a:solidFill>
                            <a:srgbClr val="FFFFFF"/>
                          </a:solidFill>
                          <a:latin typeface="DejaVu Sans"/>
                          <a:ea typeface="DejaVu Sans"/>
                          <a:cs typeface="DejaVu Sans"/>
                        </a:rPr>
                        <a:t>Resolusi asli</a:t>
                      </a:r>
                    </a:p>
                  </a:txBody>
                  <a:tcPr marL="91440" marR="91440" marT="45720" marB="45720">
                    <a:solidFill>
                      <a:srgbClr val="123C37"/>
                    </a:solidFill>
                  </a:tcPr>
                </a:tc>
                <a:tc>
                  <a:txBody>
                    <a:bodyPr/>
                    <a:lstStyle/>
                    <a:p>
                      <a:r>
                        <a:rPr sz="1725" b="1">
                          <a:solidFill>
                            <a:srgbClr val="FFFFFF"/>
                          </a:solidFill>
                          <a:latin typeface="DejaVu Sans"/>
                          <a:ea typeface="DejaVu Sans"/>
                          <a:cs typeface="DejaVu Sans"/>
                        </a:rPr>
                        <a:t>Pemanfaatan</a:t>
                      </a:r>
                    </a:p>
                  </a:txBody>
                  <a:tcPr marL="91440" marR="91440" marT="45720" marB="45720">
                    <a:solidFill>
                      <a:srgbClr val="123C37"/>
                    </a:solidFill>
                  </a:tcPr>
                </a:tc>
              </a:tr>
              <a:tr h="650875">
                <a:tc>
                  <a:txBody>
                    <a:bodyPr/>
                    <a:lstStyle/>
                    <a:p>
                      <a:r>
                        <a:rPr sz="1725" b="0">
                          <a:solidFill>
                            <a:srgbClr val="163C38"/>
                          </a:solidFill>
                          <a:latin typeface="DejaVu Sans"/>
                          <a:ea typeface="DejaVu Sans"/>
                          <a:cs typeface="DejaVu Sans"/>
                        </a:rPr>
                        <a:t>B2, B3, B4</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10 m</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Biru, hijau, merah untuk komposit alami</a:t>
                      </a:r>
                    </a:p>
                  </a:txBody>
                  <a:tcPr marL="91440" marR="91440" marT="45720" marB="45720">
                    <a:solidFill>
                      <a:srgbClr val="E7EBE4"/>
                    </a:solidFill>
                  </a:tcPr>
                </a:tc>
              </a:tr>
              <a:tr h="650875">
                <a:tc>
                  <a:txBody>
                    <a:bodyPr/>
                    <a:lstStyle/>
                    <a:p>
                      <a:r>
                        <a:rPr sz="1725" b="0">
                          <a:solidFill>
                            <a:srgbClr val="163C38"/>
                          </a:solidFill>
                          <a:latin typeface="DejaVu Sans"/>
                          <a:ea typeface="DejaVu Sans"/>
                          <a:cs typeface="DejaVu Sans"/>
                        </a:rPr>
                        <a:t>B8</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10 m</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Inframerah dekat untuk vegetasi dan air</a:t>
                      </a:r>
                    </a:p>
                  </a:txBody>
                  <a:tcPr marL="91440" marR="91440" marT="45720" marB="45720">
                    <a:solidFill>
                      <a:srgbClr val="F4F4ED"/>
                    </a:solidFill>
                  </a:tcPr>
                </a:tc>
              </a:tr>
              <a:tr h="650875">
                <a:tc>
                  <a:txBody>
                    <a:bodyPr/>
                    <a:lstStyle/>
                    <a:p>
                      <a:r>
                        <a:rPr sz="1725" b="0">
                          <a:solidFill>
                            <a:srgbClr val="163C38"/>
                          </a:solidFill>
                          <a:latin typeface="DejaVu Sans"/>
                          <a:ea typeface="DejaVu Sans"/>
                          <a:cs typeface="DejaVu Sans"/>
                        </a:rPr>
                        <a:t>B11, B12</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20 m</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SWIR untuk kelembapan dan tanah terbuka</a:t>
                      </a:r>
                    </a:p>
                  </a:txBody>
                  <a:tcPr marL="91440" marR="91440" marT="45720" marB="45720">
                    <a:solidFill>
                      <a:srgbClr val="E7EBE4"/>
                    </a:solidFill>
                  </a:tcPr>
                </a:tc>
              </a:tr>
              <a:tr h="650875">
                <a:tc>
                  <a:txBody>
                    <a:bodyPr/>
                    <a:lstStyle/>
                    <a:p>
                      <a:r>
                        <a:rPr sz="1725" b="0">
                          <a:solidFill>
                            <a:srgbClr val="163C38"/>
                          </a:solidFill>
                          <a:latin typeface="DejaVu Sans"/>
                          <a:ea typeface="DejaVu Sans"/>
                          <a:cs typeface="DejaVu Sans"/>
                        </a:rPr>
                        <a:t>B5, B6, B7, B8A</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20 m</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Red-edge dan NIR sempit untuk vegetasi</a:t>
                      </a:r>
                    </a:p>
                  </a:txBody>
                  <a:tcPr marL="91440" marR="91440" marT="45720" marB="45720">
                    <a:solidFill>
                      <a:srgbClr val="F4F4ED"/>
                    </a:solidFill>
                  </a:tcPr>
                </a:tc>
              </a:tr>
              <a:tr h="650875">
                <a:tc>
                  <a:txBody>
                    <a:bodyPr/>
                    <a:lstStyle/>
                    <a:p>
                      <a:r>
                        <a:rPr sz="1725" b="0">
                          <a:solidFill>
                            <a:srgbClr val="163C38"/>
                          </a:solidFill>
                          <a:latin typeface="DejaVu Sans"/>
                          <a:ea typeface="DejaVu Sans"/>
                          <a:cs typeface="DejaVu Sans"/>
                        </a:rPr>
                        <a:t>SCL pada Level-2A</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20 m</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Masker awan, bayangan, dan piksel invalid</a:t>
                      </a:r>
                    </a:p>
                  </a:txBody>
                  <a:tcPr marL="91440" marR="91440" marT="45720" marB="45720">
                    <a:solidFill>
                      <a:srgbClr val="E7EBE4"/>
                    </a:solidFill>
                  </a:tcPr>
                </a:tc>
              </a:tr>
            </a:tbl>
          </a:graphicData>
        </a:graphic>
      </p:graphicFrame>
    </p:spTree>
    <p:extLst>
      <p:ext uri="{BB962C8B-B14F-4D97-AF65-F5344CB8AC3E}">
        <p14:creationId xmlns:p14="http://schemas.microsoft.com/office/powerpoint/2010/main" val="673549194"/>
      </p:ext>
    </p:extLst>
  </p:cSld>
</p:sld>
</file>

<file path=ppt/slides/slide7.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B004F35-BFF9-4895-8148-523C32177BBF}"/>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Akses data dan jejak sumber</a:t>
            </a:r>
          </a:p>
        </p:txBody>
      </p:sp>
      <p:sp>
        <p:nvSpPr>
          <p:cNvPr id="2" name="">
            <a:extLst xmlns:a="http://schemas.openxmlformats.org/drawingml/2006/main">
              <a:ext uri="{FF2B5EF4-FFF2-40B4-BE49-F238E27FC236}">
                <a16:creationId xmlns:a16="http://schemas.microsoft.com/office/drawing/2014/main" id="{816447AF-0938-4A0A-8A96-A52D6A040175}"/>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r>
              <a:t/>
            </a:r>
          </a:p>
        </p:txBody>
      </p:sp>
      <p:sp>
        <p:nvSpPr>
          <p:cNvPr id="3" name="">
            <a:extLst xmlns:a="http://schemas.openxmlformats.org/drawingml/2006/main">
              <a:ext uri="{FF2B5EF4-FFF2-40B4-BE49-F238E27FC236}">
                <a16:creationId xmlns:a16="http://schemas.microsoft.com/office/drawing/2014/main" id="{9C36A39F-62F8-40C1-9C5B-248BBE528BBA}"/>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07</a:t>
            </a:r>
          </a:p>
        </p:txBody>
      </p:sp>
      <p:sp>
        <p:nvSpPr>
          <p:cNvPr id="4" name="">
            <a:extLst xmlns:a="http://schemas.openxmlformats.org/drawingml/2006/main">
              <a:ext uri="{FF2B5EF4-FFF2-40B4-BE49-F238E27FC236}">
                <a16:creationId xmlns:a16="http://schemas.microsoft.com/office/drawing/2014/main" id="{6B0BA067-77CE-4161-941B-7E886D1D6C7D}"/>
              </a:ext>
            </a:extLst>
          </p:cNvPr>
          <p:cNvSpPr>
            <a:spLocks xmlns:a="http://schemas.openxmlformats.org/drawingml/2006/main" noGrp="1"/>
          </p:cNvSpPr>
          <p:nvPr/>
        </p:nvSpPr>
        <p:spPr>
          <a:xfrm xmlns:a="http://schemas.openxmlformats.org/drawingml/2006/main">
            <a:off x="609600" y="169545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Copernicus Browser</a:t>
            </a:r>
          </a:p>
        </p:txBody>
      </p:sp>
      <p:sp>
        <p:nvSpPr>
          <p:cNvPr id="5" name="">
            <a:extLst xmlns:a="http://schemas.openxmlformats.org/drawingml/2006/main">
              <a:ext uri="{FF2B5EF4-FFF2-40B4-BE49-F238E27FC236}">
                <a16:creationId xmlns:a16="http://schemas.microsoft.com/office/drawing/2014/main" id="{008FE61F-81FD-4945-AC89-721DC5686D20}"/>
              </a:ext>
            </a:extLst>
          </p:cNvPr>
          <p:cNvSpPr>
            <a:spLocks xmlns:a="http://schemas.openxmlformats.org/drawingml/2006/main" noGrp="1"/>
          </p:cNvSpPr>
          <p:nvPr/>
        </p:nvSpPr>
        <p:spPr>
          <a:xfrm xmlns:a="http://schemas.openxmlformats.org/drawingml/2006/main">
            <a:off x="4000500" y="169545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Cari lokasi, rentang tanggal, sensor, dan produk Level-2A atau Sentinel-1 GRD.</a:t>
            </a:r>
          </a:p>
        </p:txBody>
      </p:sp>
      <p:sp>
        <p:nvSpPr>
          <p:cNvPr id="6" name="">
            <a:extLst xmlns:a="http://schemas.openxmlformats.org/drawingml/2006/main">
              <a:ext uri="{FF2B5EF4-FFF2-40B4-BE49-F238E27FC236}">
                <a16:creationId xmlns:a16="http://schemas.microsoft.com/office/drawing/2014/main" id="{7E8FE6DE-57B3-43E6-A4A2-1E30A89AE9C5}"/>
              </a:ext>
            </a:extLst>
          </p:cNvPr>
          <p:cNvSpPr>
            <a:spLocks xmlns:a="http://schemas.openxmlformats.org/drawingml/2006/main" noGrp="1"/>
          </p:cNvSpPr>
          <p:nvPr/>
        </p:nvSpPr>
        <p:spPr>
          <a:xfrm xmlns:a="http://schemas.openxmlformats.org/drawingml/2006/main">
            <a:off x="609600" y="271462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Pemilihan citra</a:t>
            </a:r>
          </a:p>
        </p:txBody>
      </p:sp>
      <p:sp>
        <p:nvSpPr>
          <p:cNvPr id="7" name="">
            <a:extLst xmlns:a="http://schemas.openxmlformats.org/drawingml/2006/main">
              <a:ext uri="{FF2B5EF4-FFF2-40B4-BE49-F238E27FC236}">
                <a16:creationId xmlns:a16="http://schemas.microsoft.com/office/drawing/2014/main" id="{70D258EA-6FC5-4492-A3CF-A1C8879C532B}"/>
              </a:ext>
            </a:extLst>
          </p:cNvPr>
          <p:cNvSpPr>
            <a:spLocks xmlns:a="http://schemas.openxmlformats.org/drawingml/2006/main" noGrp="1"/>
          </p:cNvSpPr>
          <p:nvPr/>
        </p:nvSpPr>
        <p:spPr>
          <a:xfrm xmlns:a="http://schemas.openxmlformats.org/drawingml/2006/main">
            <a:off x="4000500" y="271462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Periksa awan pada wilayah kajian, cakupan data valid, dan kesamaan geometri.</a:t>
            </a:r>
          </a:p>
        </p:txBody>
      </p:sp>
      <p:sp>
        <p:nvSpPr>
          <p:cNvPr id="8" name="">
            <a:extLst xmlns:a="http://schemas.openxmlformats.org/drawingml/2006/main">
              <a:ext uri="{FF2B5EF4-FFF2-40B4-BE49-F238E27FC236}">
                <a16:creationId xmlns:a16="http://schemas.microsoft.com/office/drawing/2014/main" id="{DBBB44E0-C726-4E54-9A57-643CD0EA1080}"/>
              </a:ext>
            </a:extLst>
          </p:cNvPr>
          <p:cNvSpPr>
            <a:spLocks xmlns:a="http://schemas.openxmlformats.org/drawingml/2006/main" noGrp="1"/>
          </p:cNvSpPr>
          <p:nvPr/>
        </p:nvSpPr>
        <p:spPr>
          <a:xfrm xmlns:a="http://schemas.openxmlformats.org/drawingml/2006/main">
            <a:off x="609600" y="373380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Pencatatan</a:t>
            </a:r>
          </a:p>
        </p:txBody>
      </p:sp>
      <p:sp>
        <p:nvSpPr>
          <p:cNvPr id="9" name="">
            <a:extLst xmlns:a="http://schemas.openxmlformats.org/drawingml/2006/main">
              <a:ext uri="{FF2B5EF4-FFF2-40B4-BE49-F238E27FC236}">
                <a16:creationId xmlns:a16="http://schemas.microsoft.com/office/drawing/2014/main" id="{8853AD9C-4094-4315-9548-50AE9ADF76E1}"/>
              </a:ext>
            </a:extLst>
          </p:cNvPr>
          <p:cNvSpPr>
            <a:spLocks xmlns:a="http://schemas.openxmlformats.org/drawingml/2006/main" noGrp="1"/>
          </p:cNvSpPr>
          <p:nvPr/>
        </p:nvSpPr>
        <p:spPr>
          <a:xfrm xmlns:a="http://schemas.openxmlformats.org/drawingml/2006/main">
            <a:off x="4000500" y="373380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Simpan ID produk, waktu akuisisi, tile/orbit, level produk, band, serta sumber.</a:t>
            </a:r>
          </a:p>
        </p:txBody>
      </p:sp>
      <p:sp>
        <p:nvSpPr>
          <p:cNvPr id="10" name="">
            <a:extLst xmlns:a="http://schemas.openxmlformats.org/drawingml/2006/main">
              <a:ext uri="{FF2B5EF4-FFF2-40B4-BE49-F238E27FC236}">
                <a16:creationId xmlns:a16="http://schemas.microsoft.com/office/drawing/2014/main" id="{3A19954C-1DE0-49D6-AAFD-7B2201A90FE5}"/>
              </a:ext>
            </a:extLst>
          </p:cNvPr>
          <p:cNvSpPr>
            <a:spLocks xmlns:a="http://schemas.openxmlformats.org/drawingml/2006/main" noGrp="1"/>
          </p:cNvSpPr>
          <p:nvPr/>
        </p:nvSpPr>
        <p:spPr>
          <a:xfrm xmlns:a="http://schemas.openxmlformats.org/drawingml/2006/main">
            <a:off x="609600" y="475297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Perangkat analisis</a:t>
            </a:r>
          </a:p>
        </p:txBody>
      </p:sp>
      <p:sp>
        <p:nvSpPr>
          <p:cNvPr id="11" name="">
            <a:extLst xmlns:a="http://schemas.openxmlformats.org/drawingml/2006/main">
              <a:ext uri="{FF2B5EF4-FFF2-40B4-BE49-F238E27FC236}">
                <a16:creationId xmlns:a16="http://schemas.microsoft.com/office/drawing/2014/main" id="{D368848B-6298-4AD6-BAD9-B1C73192C662}"/>
              </a:ext>
            </a:extLst>
          </p:cNvPr>
          <p:cNvSpPr>
            <a:spLocks xmlns:a="http://schemas.openxmlformats.org/drawingml/2006/main" noGrp="1"/>
          </p:cNvSpPr>
          <p:nvPr/>
        </p:nvSpPr>
        <p:spPr>
          <a:xfrm xmlns:a="http://schemas.openxmlformats.org/drawingml/2006/main">
            <a:off x="4000500" y="475297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QGIS untuk olah spasial dan penyajian. SNAP untuk praproses radar.</a:t>
            </a:r>
          </a:p>
        </p:txBody>
      </p:sp>
    </p:spTree>
    <p:extLst>
      <p:ext uri="{BB962C8B-B14F-4D97-AF65-F5344CB8AC3E}">
        <p14:creationId xmlns:p14="http://schemas.microsoft.com/office/powerpoint/2010/main" val="1027541527"/>
      </p:ext>
    </p:extLst>
  </p:cSld>
</p:sld>
</file>

<file path=ppt/slides/slide8.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85FF5CD-CFC1-4A46-919E-FB04AD745E7D}"/>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Citra asli sebelum bencana</a:t>
            </a:r>
          </a:p>
        </p:txBody>
      </p:sp>
      <p:sp>
        <p:nvSpPr>
          <p:cNvPr id="2" name="">
            <a:extLst xmlns:a="http://schemas.openxmlformats.org/drawingml/2006/main">
              <a:ext uri="{FF2B5EF4-FFF2-40B4-BE49-F238E27FC236}">
                <a16:creationId xmlns:a16="http://schemas.microsoft.com/office/drawing/2014/main" id="{4F7A6306-CBAE-4CBC-8FF1-DA6C25963357}"/>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pPr>
              <a:defRPr sz="1050" b="0">
                <a:solidFill>
                  <a:srgbClr val="4C625C"/>
                </a:solidFill>
                <a:latin typeface="DejaVu Sans"/>
                <a:ea typeface="DejaVu Sans"/>
                <a:cs typeface="DejaVu Sans"/>
              </a:defRPr>
            </a:pPr>
            <a:r>
              <a:rPr sz="1050" b="0">
                <a:solidFill>
                  <a:srgbClr val="4C625C"/>
                </a:solidFill>
                <a:latin typeface="DejaVu Sans"/>
                <a:ea typeface="DejaVu Sans"/>
                <a:cs typeface="DejaVu Sans"/>
              </a:rPr>
              <a:t>Copernicus Sentinel-2 L2A (2025), pratinjau Earth Search. Hitam = tidak ada data.</a:t>
            </a:r>
          </a:p>
        </p:txBody>
      </p:sp>
      <p:sp>
        <p:nvSpPr>
          <p:cNvPr id="3" name="">
            <a:extLst xmlns:a="http://schemas.openxmlformats.org/drawingml/2006/main">
              <a:ext uri="{FF2B5EF4-FFF2-40B4-BE49-F238E27FC236}">
                <a16:creationId xmlns:a16="http://schemas.microsoft.com/office/drawing/2014/main" id="{FC9E1D21-E02C-42C6-8429-02C1B897460C}"/>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08</a:t>
            </a:r>
          </a:p>
        </p:txBody>
      </p:sp>
      <p:pic>
        <p:nvPicPr>
          <p:cNvPr id="4" name="">
            <a:extLst xmlns:a="http://schemas.openxmlformats.org/drawingml/2006/main">
              <a:ext uri="{FF2B5EF4-FFF2-40B4-BE49-F238E27FC236}">
                <a16:creationId xmlns:a16="http://schemas.microsoft.com/office/drawing/2014/main" id="{A3AA1A2F-2323-477D-8EC0-12047986CC23}"/>
              </a:ext>
            </a:extLst>
          </p:cNvPr>
          <p:cNvPicPr>
            <a:picLocks xmlns:a="http://schemas.openxmlformats.org/drawingml/2006/main" noChangeAspect="1"/>
          </p:cNvPicPr>
          <p:nvPr/>
        </p:nvPicPr>
        <p:blipFill>
          <a:blip xmlns:r="http://schemas.openxmlformats.org/officeDocument/2006/relationships" xmlns:a="http://schemas.openxmlformats.org/drawingml/2006/main" r:embed="Rdd4539133010407c"/>
          <a:stretch xmlns:a="http://schemas.openxmlformats.org/drawingml/2006/main"/>
        </p:blipFill>
        <p:spPr>
          <a:xfrm xmlns:a="http://schemas.openxmlformats.org/drawingml/2006/main">
            <a:off x="609600" y="1619250"/>
            <a:ext cx="4476750" cy="4476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7E73322-FF8C-4FB7-85A1-11C3EC712CB9}"/>
              </a:ext>
            </a:extLst>
          </p:cNvPr>
          <p:cNvSpPr>
            <a:spLocks xmlns:a="http://schemas.openxmlformats.org/drawingml/2006/main" noGrp="1"/>
          </p:cNvSpPr>
          <p:nvPr/>
        </p:nvSpPr>
        <p:spPr>
          <a:xfrm xmlns:a="http://schemas.openxmlformats.org/drawingml/2006/main">
            <a:off x="5619750" y="1695450"/>
            <a:ext cx="5810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700" b="1">
                <a:solidFill>
                  <a:srgbClr val="B86A35"/>
                </a:solidFill>
                <a:latin typeface="DejaVu Sans"/>
                <a:ea typeface="DejaVu Sans"/>
                <a:cs typeface="DejaVu Sans"/>
              </a:defRPr>
            </a:defPPr>
            <a:lvl1pPr>
              <a:defRPr sz="2700" b="1">
                <a:solidFill>
                  <a:srgbClr val="B86A35"/>
                </a:solidFill>
                <a:latin typeface="DejaVu Sans"/>
                <a:ea typeface="DejaVu Sans"/>
                <a:cs typeface="DejaVu Sans"/>
              </a:defRPr>
            </a:lvl1pPr>
            <a:lvl2pPr>
              <a:defRPr sz="2700" b="1">
                <a:solidFill>
                  <a:srgbClr val="B86A35"/>
                </a:solidFill>
                <a:latin typeface="DejaVu Sans"/>
                <a:ea typeface="DejaVu Sans"/>
                <a:cs typeface="DejaVu Sans"/>
              </a:defRPr>
            </a:lvl2pPr>
            <a:lvl3pPr>
              <a:defRPr sz="2700" b="1">
                <a:solidFill>
                  <a:srgbClr val="B86A35"/>
                </a:solidFill>
                <a:latin typeface="DejaVu Sans"/>
                <a:ea typeface="DejaVu Sans"/>
                <a:cs typeface="DejaVu Sans"/>
              </a:defRPr>
            </a:lvl3pPr>
            <a:lvl4pPr>
              <a:defRPr sz="2700" b="1">
                <a:solidFill>
                  <a:srgbClr val="B86A35"/>
                </a:solidFill>
                <a:latin typeface="DejaVu Sans"/>
                <a:ea typeface="DejaVu Sans"/>
                <a:cs typeface="DejaVu Sans"/>
              </a:defRPr>
            </a:lvl4pPr>
            <a:lvl5pPr>
              <a:defRPr sz="2700" b="1">
                <a:solidFill>
                  <a:srgbClr val="B86A35"/>
                </a:solidFill>
                <a:latin typeface="DejaVu Sans"/>
                <a:ea typeface="DejaVu Sans"/>
                <a:cs typeface="DejaVu Sans"/>
              </a:defRPr>
            </a:lvl5pPr>
            <a:lvl6pPr>
              <a:defRPr sz="2700" b="1">
                <a:solidFill>
                  <a:srgbClr val="B86A35"/>
                </a:solidFill>
                <a:latin typeface="DejaVu Sans"/>
                <a:ea typeface="DejaVu Sans"/>
                <a:cs typeface="DejaVu Sans"/>
              </a:defRPr>
            </a:lvl6pPr>
            <a:lvl7pPr>
              <a:defRPr sz="2700" b="1">
                <a:solidFill>
                  <a:srgbClr val="B86A35"/>
                </a:solidFill>
                <a:latin typeface="DejaVu Sans"/>
                <a:ea typeface="DejaVu Sans"/>
                <a:cs typeface="DejaVu Sans"/>
              </a:defRPr>
            </a:lvl7pPr>
            <a:lvl8pPr>
              <a:defRPr sz="2700" b="1">
                <a:solidFill>
                  <a:srgbClr val="B86A35"/>
                </a:solidFill>
                <a:latin typeface="DejaVu Sans"/>
                <a:ea typeface="DejaVu Sans"/>
                <a:cs typeface="DejaVu Sans"/>
              </a:defRPr>
            </a:lvl8pPr>
            <a:lvl9pPr>
              <a:defRPr sz="2700" b="1">
                <a:solidFill>
                  <a:srgbClr val="B86A35"/>
                </a:solidFill>
                <a:latin typeface="DejaVu Sans"/>
                <a:ea typeface="DejaVu Sans"/>
                <a:cs typeface="DejaVu Sans"/>
              </a:defRPr>
            </a:lvl9pPr>
          </a:lstStyle>
          <a:p xmlns:a="http://schemas.openxmlformats.org/drawingml/2006/main">
            <a:pPr>
              <a:defRPr sz="2700" b="1">
                <a:solidFill>
                  <a:srgbClr val="B86A35"/>
                </a:solidFill>
                <a:latin typeface="DejaVu Sans"/>
                <a:ea typeface="DejaVu Sans"/>
                <a:cs typeface="DejaVu Sans"/>
              </a:defRPr>
            </a:pPr>
            <a:r>
              <a:rPr sz="2700" b="1">
                <a:solidFill>
                  <a:srgbClr val="B86A35"/>
                </a:solidFill>
                <a:latin typeface="DejaVu Sans"/>
                <a:ea typeface="DejaVu Sans"/>
                <a:cs typeface="DejaVu Sans"/>
              </a:rPr>
              <a:t>27 Oktober 2025</a:t>
            </a:r>
          </a:p>
        </p:txBody>
      </p:sp>
      <p:sp>
        <p:nvSpPr>
          <p:cNvPr id="6" name="">
            <a:extLst xmlns:a="http://schemas.openxmlformats.org/drawingml/2006/main">
              <a:ext uri="{FF2B5EF4-FFF2-40B4-BE49-F238E27FC236}">
                <a16:creationId xmlns:a16="http://schemas.microsoft.com/office/drawing/2014/main" id="{F7FA3A53-6E28-4EA3-B99F-5C3F47CF1749}"/>
              </a:ext>
            </a:extLst>
          </p:cNvPr>
          <p:cNvSpPr>
            <a:spLocks xmlns:a="http://schemas.openxmlformats.org/drawingml/2006/main" noGrp="1"/>
          </p:cNvSpPr>
          <p:nvPr/>
        </p:nvSpPr>
        <p:spPr>
          <a:xfrm xmlns:a="http://schemas.openxmlformats.org/drawingml/2006/main">
            <a:off x="5619750" y="2571750"/>
            <a:ext cx="5810250" cy="3238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Sentinel-2A • tile 47NLE</a:t>
            </a:r>
          </a:p>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Tutupan awan item: 23,96%</a:t>
            </a:r>
          </a:p>
          <a:p xmlns:a="http://schemas.openxmlformats.org/drawingml/2006/main">
            <a:r>
              <a:t/>
            </a:r>
          </a:p>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Awan putih menutup sebagian permukaan. Wilayah gelap di tepi citra merupakan no-data.</a:t>
            </a:r>
          </a:p>
          <a:p xmlns:a="http://schemas.openxmlformats.org/drawingml/2006/main">
            <a:r>
              <a:t/>
            </a:r>
          </a:p>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Kandidat pra-bencana ini perlu pemeriksaan awan pada area kajian.</a:t>
            </a:r>
          </a:p>
        </p:txBody>
      </p:sp>
    </p:spTree>
    <p:extLst>
      <p:ext uri="{BB962C8B-B14F-4D97-AF65-F5344CB8AC3E}">
        <p14:creationId xmlns:p14="http://schemas.microsoft.com/office/powerpoint/2010/main" val="1176633253"/>
      </p:ext>
    </p:extLst>
  </p:cSld>
</p:sld>
</file>

<file path=ppt/slides/slide9.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A5E653C-BC7C-4DE1-AC26-FAB051921BAD}"/>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Citra asli setelah bencana</a:t>
            </a:r>
          </a:p>
        </p:txBody>
      </p:sp>
      <p:sp>
        <p:nvSpPr>
          <p:cNvPr id="2" name="">
            <a:extLst xmlns:a="http://schemas.openxmlformats.org/drawingml/2006/main">
              <a:ext uri="{FF2B5EF4-FFF2-40B4-BE49-F238E27FC236}">
                <a16:creationId xmlns:a16="http://schemas.microsoft.com/office/drawing/2014/main" id="{C44B2447-30A6-460E-A1AE-2AA6B9020DC1}"/>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pPr>
              <a:defRPr sz="1050" b="0">
                <a:solidFill>
                  <a:srgbClr val="4C625C"/>
                </a:solidFill>
                <a:latin typeface="DejaVu Sans"/>
                <a:ea typeface="DejaVu Sans"/>
                <a:cs typeface="DejaVu Sans"/>
              </a:defRPr>
            </a:pPr>
            <a:r>
              <a:rPr sz="1050" b="0">
                <a:solidFill>
                  <a:srgbClr val="4C625C"/>
                </a:solidFill>
                <a:latin typeface="DejaVu Sans"/>
                <a:ea typeface="DejaVu Sans"/>
                <a:cs typeface="DejaVu Sans"/>
              </a:rPr>
              <a:t>Copernicus Sentinel-2 L2A (2025), pratinjau Earth Search. Cakupan bukan batas Gayo Lues.</a:t>
            </a:r>
          </a:p>
        </p:txBody>
      </p:sp>
      <p:sp>
        <p:nvSpPr>
          <p:cNvPr id="3" name="">
            <a:extLst xmlns:a="http://schemas.openxmlformats.org/drawingml/2006/main">
              <a:ext uri="{FF2B5EF4-FFF2-40B4-BE49-F238E27FC236}">
                <a16:creationId xmlns:a16="http://schemas.microsoft.com/office/drawing/2014/main" id="{E1D37A49-6EB9-4918-BE5C-78FC9E83963E}"/>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09</a:t>
            </a:r>
          </a:p>
        </p:txBody>
      </p:sp>
      <p:pic>
        <p:nvPicPr>
          <p:cNvPr id="4" name="">
            <a:extLst xmlns:a="http://schemas.openxmlformats.org/drawingml/2006/main">
              <a:ext uri="{FF2B5EF4-FFF2-40B4-BE49-F238E27FC236}">
                <a16:creationId xmlns:a16="http://schemas.microsoft.com/office/drawing/2014/main" id="{12274E44-E7A5-4482-8F88-C2022937C7A6}"/>
              </a:ext>
            </a:extLst>
          </p:cNvPr>
          <p:cNvPicPr>
            <a:picLocks xmlns:a="http://schemas.openxmlformats.org/drawingml/2006/main" noChangeAspect="1"/>
          </p:cNvPicPr>
          <p:nvPr/>
        </p:nvPicPr>
        <p:blipFill>
          <a:blip xmlns:r="http://schemas.openxmlformats.org/officeDocument/2006/relationships" xmlns:a="http://schemas.openxmlformats.org/drawingml/2006/main" r:embed="R8ac26c6d4ade4f77"/>
          <a:stretch xmlns:a="http://schemas.openxmlformats.org/drawingml/2006/main"/>
        </p:blipFill>
        <p:spPr>
          <a:xfrm xmlns:a="http://schemas.openxmlformats.org/drawingml/2006/main">
            <a:off x="609600" y="1619250"/>
            <a:ext cx="4476750" cy="4476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38B14FD-FFF9-42EE-9A7C-43AF64A52740}"/>
              </a:ext>
            </a:extLst>
          </p:cNvPr>
          <p:cNvSpPr>
            <a:spLocks xmlns:a="http://schemas.openxmlformats.org/drawingml/2006/main" noGrp="1"/>
          </p:cNvSpPr>
          <p:nvPr/>
        </p:nvSpPr>
        <p:spPr>
          <a:xfrm xmlns:a="http://schemas.openxmlformats.org/drawingml/2006/main">
            <a:off x="5619750" y="1695450"/>
            <a:ext cx="5810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700" b="1">
                <a:solidFill>
                  <a:srgbClr val="B86A35"/>
                </a:solidFill>
                <a:latin typeface="DejaVu Sans"/>
                <a:ea typeface="DejaVu Sans"/>
                <a:cs typeface="DejaVu Sans"/>
              </a:defRPr>
            </a:defPPr>
            <a:lvl1pPr>
              <a:defRPr sz="2700" b="1">
                <a:solidFill>
                  <a:srgbClr val="B86A35"/>
                </a:solidFill>
                <a:latin typeface="DejaVu Sans"/>
                <a:ea typeface="DejaVu Sans"/>
                <a:cs typeface="DejaVu Sans"/>
              </a:defRPr>
            </a:lvl1pPr>
            <a:lvl2pPr>
              <a:defRPr sz="2700" b="1">
                <a:solidFill>
                  <a:srgbClr val="B86A35"/>
                </a:solidFill>
                <a:latin typeface="DejaVu Sans"/>
                <a:ea typeface="DejaVu Sans"/>
                <a:cs typeface="DejaVu Sans"/>
              </a:defRPr>
            </a:lvl2pPr>
            <a:lvl3pPr>
              <a:defRPr sz="2700" b="1">
                <a:solidFill>
                  <a:srgbClr val="B86A35"/>
                </a:solidFill>
                <a:latin typeface="DejaVu Sans"/>
                <a:ea typeface="DejaVu Sans"/>
                <a:cs typeface="DejaVu Sans"/>
              </a:defRPr>
            </a:lvl3pPr>
            <a:lvl4pPr>
              <a:defRPr sz="2700" b="1">
                <a:solidFill>
                  <a:srgbClr val="B86A35"/>
                </a:solidFill>
                <a:latin typeface="DejaVu Sans"/>
                <a:ea typeface="DejaVu Sans"/>
                <a:cs typeface="DejaVu Sans"/>
              </a:defRPr>
            </a:lvl4pPr>
            <a:lvl5pPr>
              <a:defRPr sz="2700" b="1">
                <a:solidFill>
                  <a:srgbClr val="B86A35"/>
                </a:solidFill>
                <a:latin typeface="DejaVu Sans"/>
                <a:ea typeface="DejaVu Sans"/>
                <a:cs typeface="DejaVu Sans"/>
              </a:defRPr>
            </a:lvl5pPr>
            <a:lvl6pPr>
              <a:defRPr sz="2700" b="1">
                <a:solidFill>
                  <a:srgbClr val="B86A35"/>
                </a:solidFill>
                <a:latin typeface="DejaVu Sans"/>
                <a:ea typeface="DejaVu Sans"/>
                <a:cs typeface="DejaVu Sans"/>
              </a:defRPr>
            </a:lvl6pPr>
            <a:lvl7pPr>
              <a:defRPr sz="2700" b="1">
                <a:solidFill>
                  <a:srgbClr val="B86A35"/>
                </a:solidFill>
                <a:latin typeface="DejaVu Sans"/>
                <a:ea typeface="DejaVu Sans"/>
                <a:cs typeface="DejaVu Sans"/>
              </a:defRPr>
            </a:lvl7pPr>
            <a:lvl8pPr>
              <a:defRPr sz="2700" b="1">
                <a:solidFill>
                  <a:srgbClr val="B86A35"/>
                </a:solidFill>
                <a:latin typeface="DejaVu Sans"/>
                <a:ea typeface="DejaVu Sans"/>
                <a:cs typeface="DejaVu Sans"/>
              </a:defRPr>
            </a:lvl8pPr>
            <a:lvl9pPr>
              <a:defRPr sz="2700" b="1">
                <a:solidFill>
                  <a:srgbClr val="B86A35"/>
                </a:solidFill>
                <a:latin typeface="DejaVu Sans"/>
                <a:ea typeface="DejaVu Sans"/>
                <a:cs typeface="DejaVu Sans"/>
              </a:defRPr>
            </a:lvl9pPr>
          </a:lstStyle>
          <a:p xmlns:a="http://schemas.openxmlformats.org/drawingml/2006/main">
            <a:pPr>
              <a:defRPr sz="2700" b="1">
                <a:solidFill>
                  <a:srgbClr val="B86A35"/>
                </a:solidFill>
                <a:latin typeface="DejaVu Sans"/>
                <a:ea typeface="DejaVu Sans"/>
                <a:cs typeface="DejaVu Sans"/>
              </a:defRPr>
            </a:pPr>
            <a:r>
              <a:rPr sz="2700" b="1">
                <a:solidFill>
                  <a:srgbClr val="B86A35"/>
                </a:solidFill>
                <a:latin typeface="DejaVu Sans"/>
                <a:ea typeface="DejaVu Sans"/>
                <a:cs typeface="DejaVu Sans"/>
              </a:rPr>
              <a:t>29 November 2025</a:t>
            </a:r>
          </a:p>
        </p:txBody>
      </p:sp>
      <p:sp>
        <p:nvSpPr>
          <p:cNvPr id="6" name="">
            <a:extLst xmlns:a="http://schemas.openxmlformats.org/drawingml/2006/main">
              <a:ext uri="{FF2B5EF4-FFF2-40B4-BE49-F238E27FC236}">
                <a16:creationId xmlns:a16="http://schemas.microsoft.com/office/drawing/2014/main" id="{D5E5AA85-2109-42AC-8B3D-AB505B9EB8AD}"/>
              </a:ext>
            </a:extLst>
          </p:cNvPr>
          <p:cNvSpPr>
            <a:spLocks xmlns:a="http://schemas.openxmlformats.org/drawingml/2006/main" noGrp="1"/>
          </p:cNvSpPr>
          <p:nvPr/>
        </p:nvSpPr>
        <p:spPr>
          <a:xfrm xmlns:a="http://schemas.openxmlformats.org/drawingml/2006/main">
            <a:off x="5619750" y="2571750"/>
            <a:ext cx="5810250" cy="3333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Sentinel-2B • tile 47NLE</a:t>
            </a:r>
          </a:p>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Tutupan awan item: 9,78%</a:t>
            </a:r>
          </a:p>
          <a:p xmlns:a="http://schemas.openxmlformats.org/drawingml/2006/main">
            <a:r>
              <a:t/>
            </a:r>
          </a:p>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Bagian permukaan lebih banyak terlihat. Awan masih hadir di bagian atas citra.</a:t>
            </a:r>
          </a:p>
          <a:p xmlns:a="http://schemas.openxmlformats.org/drawingml/2006/main">
            <a:r>
              <a:t/>
            </a:r>
          </a:p>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Pola warna terang belum dapat dinyatakan sebagai banjir atau longsor tanpa analisis lanjutan.</a:t>
            </a:r>
          </a:p>
        </p:txBody>
      </p:sp>
    </p:spTree>
    <p:extLst>
      <p:ext uri="{BB962C8B-B14F-4D97-AF65-F5344CB8AC3E}">
        <p14:creationId xmlns:p14="http://schemas.microsoft.com/office/powerpoint/2010/main" val="154915556"/>
      </p:ext>
    </p:extLst>
  </p:cSld>
</p:sld>
</file>

<file path=ppt/slides/slide10.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CE97B7E-40D4-4C26-8C33-CA4536B3637F}"/>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Awan dapat menghalangi analisis</a:t>
            </a:r>
          </a:p>
        </p:txBody>
      </p:sp>
      <p:sp>
        <p:nvSpPr>
          <p:cNvPr id="2" name="">
            <a:extLst xmlns:a="http://schemas.openxmlformats.org/drawingml/2006/main">
              <a:ext uri="{FF2B5EF4-FFF2-40B4-BE49-F238E27FC236}">
                <a16:creationId xmlns:a16="http://schemas.microsoft.com/office/drawing/2014/main" id="{5C977AE2-8E3A-4CD9-8FE5-44916506CACC}"/>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pPr>
              <a:defRPr sz="1050" b="0">
                <a:solidFill>
                  <a:srgbClr val="4C625C"/>
                </a:solidFill>
                <a:latin typeface="DejaVu Sans"/>
                <a:ea typeface="DejaVu Sans"/>
                <a:cs typeface="DejaVu Sans"/>
              </a:defRPr>
            </a:pPr>
            <a:r>
              <a:rPr sz="1050" b="0">
                <a:solidFill>
                  <a:srgbClr val="4C625C"/>
                </a:solidFill>
                <a:latin typeface="DejaVu Sans"/>
                <a:ea typeface="DejaVu Sans"/>
                <a:cs typeface="DejaVu Sans"/>
              </a:rPr>
              <a:t>Copernicus Sentinel-2 L2A (2025), pratinjau Earth Search</a:t>
            </a:r>
          </a:p>
        </p:txBody>
      </p:sp>
      <p:sp>
        <p:nvSpPr>
          <p:cNvPr id="3" name="">
            <a:extLst xmlns:a="http://schemas.openxmlformats.org/drawingml/2006/main">
              <a:ext uri="{FF2B5EF4-FFF2-40B4-BE49-F238E27FC236}">
                <a16:creationId xmlns:a16="http://schemas.microsoft.com/office/drawing/2014/main" id="{A2710417-AB5C-4C77-954D-436D77F0A271}"/>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10</a:t>
            </a:r>
          </a:p>
        </p:txBody>
      </p:sp>
      <p:pic>
        <p:nvPicPr>
          <p:cNvPr id="4" name="">
            <a:extLst xmlns:a="http://schemas.openxmlformats.org/drawingml/2006/main">
              <a:ext uri="{FF2B5EF4-FFF2-40B4-BE49-F238E27FC236}">
                <a16:creationId xmlns:a16="http://schemas.microsoft.com/office/drawing/2014/main" id="{DF586356-AB9A-4972-975F-6B26E3169F5C}"/>
              </a:ext>
            </a:extLst>
          </p:cNvPr>
          <p:cNvPicPr>
            <a:picLocks xmlns:a="http://schemas.openxmlformats.org/drawingml/2006/main" noChangeAspect="1"/>
          </p:cNvPicPr>
          <p:nvPr/>
        </p:nvPicPr>
        <p:blipFill>
          <a:blip xmlns:r="http://schemas.openxmlformats.org/officeDocument/2006/relationships" xmlns:a="http://schemas.openxmlformats.org/drawingml/2006/main" r:embed="R4547d4205aa34c5c"/>
          <a:stretch xmlns:a="http://schemas.openxmlformats.org/drawingml/2006/main"/>
        </p:blipFill>
        <p:spPr>
          <a:xfrm xmlns:a="http://schemas.openxmlformats.org/drawingml/2006/main">
            <a:off x="609600" y="1619250"/>
            <a:ext cx="4476750" cy="4476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E32F5E7-9EC0-447C-A2C9-5E8E9F17C2E8}"/>
              </a:ext>
            </a:extLst>
          </p:cNvPr>
          <p:cNvSpPr>
            <a:spLocks xmlns:a="http://schemas.openxmlformats.org/drawingml/2006/main" noGrp="1"/>
          </p:cNvSpPr>
          <p:nvPr/>
        </p:nvSpPr>
        <p:spPr>
          <a:xfrm xmlns:a="http://schemas.openxmlformats.org/drawingml/2006/main">
            <a:off x="5619750" y="1695450"/>
            <a:ext cx="5810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700" b="1">
                <a:solidFill>
                  <a:srgbClr val="B86A35"/>
                </a:solidFill>
                <a:latin typeface="DejaVu Sans"/>
                <a:ea typeface="DejaVu Sans"/>
                <a:cs typeface="DejaVu Sans"/>
              </a:defRPr>
            </a:defPPr>
            <a:lvl1pPr>
              <a:defRPr sz="2700" b="1">
                <a:solidFill>
                  <a:srgbClr val="B86A35"/>
                </a:solidFill>
                <a:latin typeface="DejaVu Sans"/>
                <a:ea typeface="DejaVu Sans"/>
                <a:cs typeface="DejaVu Sans"/>
              </a:defRPr>
            </a:lvl1pPr>
            <a:lvl2pPr>
              <a:defRPr sz="2700" b="1">
                <a:solidFill>
                  <a:srgbClr val="B86A35"/>
                </a:solidFill>
                <a:latin typeface="DejaVu Sans"/>
                <a:ea typeface="DejaVu Sans"/>
                <a:cs typeface="DejaVu Sans"/>
              </a:defRPr>
            </a:lvl2pPr>
            <a:lvl3pPr>
              <a:defRPr sz="2700" b="1">
                <a:solidFill>
                  <a:srgbClr val="B86A35"/>
                </a:solidFill>
                <a:latin typeface="DejaVu Sans"/>
                <a:ea typeface="DejaVu Sans"/>
                <a:cs typeface="DejaVu Sans"/>
              </a:defRPr>
            </a:lvl3pPr>
            <a:lvl4pPr>
              <a:defRPr sz="2700" b="1">
                <a:solidFill>
                  <a:srgbClr val="B86A35"/>
                </a:solidFill>
                <a:latin typeface="DejaVu Sans"/>
                <a:ea typeface="DejaVu Sans"/>
                <a:cs typeface="DejaVu Sans"/>
              </a:defRPr>
            </a:lvl4pPr>
            <a:lvl5pPr>
              <a:defRPr sz="2700" b="1">
                <a:solidFill>
                  <a:srgbClr val="B86A35"/>
                </a:solidFill>
                <a:latin typeface="DejaVu Sans"/>
                <a:ea typeface="DejaVu Sans"/>
                <a:cs typeface="DejaVu Sans"/>
              </a:defRPr>
            </a:lvl5pPr>
            <a:lvl6pPr>
              <a:defRPr sz="2700" b="1">
                <a:solidFill>
                  <a:srgbClr val="B86A35"/>
                </a:solidFill>
                <a:latin typeface="DejaVu Sans"/>
                <a:ea typeface="DejaVu Sans"/>
                <a:cs typeface="DejaVu Sans"/>
              </a:defRPr>
            </a:lvl6pPr>
            <a:lvl7pPr>
              <a:defRPr sz="2700" b="1">
                <a:solidFill>
                  <a:srgbClr val="B86A35"/>
                </a:solidFill>
                <a:latin typeface="DejaVu Sans"/>
                <a:ea typeface="DejaVu Sans"/>
                <a:cs typeface="DejaVu Sans"/>
              </a:defRPr>
            </a:lvl7pPr>
            <a:lvl8pPr>
              <a:defRPr sz="2700" b="1">
                <a:solidFill>
                  <a:srgbClr val="B86A35"/>
                </a:solidFill>
                <a:latin typeface="DejaVu Sans"/>
                <a:ea typeface="DejaVu Sans"/>
                <a:cs typeface="DejaVu Sans"/>
              </a:defRPr>
            </a:lvl8pPr>
            <a:lvl9pPr>
              <a:defRPr sz="2700" b="1">
                <a:solidFill>
                  <a:srgbClr val="B86A35"/>
                </a:solidFill>
                <a:latin typeface="DejaVu Sans"/>
                <a:ea typeface="DejaVu Sans"/>
                <a:cs typeface="DejaVu Sans"/>
              </a:defRPr>
            </a:lvl9pPr>
          </a:lstStyle>
          <a:p xmlns:a="http://schemas.openxmlformats.org/drawingml/2006/main">
            <a:pPr>
              <a:defRPr sz="2700" b="1">
                <a:solidFill>
                  <a:srgbClr val="B86A35"/>
                </a:solidFill>
                <a:latin typeface="DejaVu Sans"/>
                <a:ea typeface="DejaVu Sans"/>
                <a:cs typeface="DejaVu Sans"/>
              </a:defRPr>
            </a:pPr>
            <a:r>
              <a:rPr sz="2700" b="1">
                <a:solidFill>
                  <a:srgbClr val="B86A35"/>
                </a:solidFill>
                <a:latin typeface="DejaVu Sans"/>
                <a:ea typeface="DejaVu Sans"/>
                <a:cs typeface="DejaVu Sans"/>
              </a:rPr>
              <a:t>24 November 2025</a:t>
            </a:r>
          </a:p>
        </p:txBody>
      </p:sp>
      <p:sp>
        <p:nvSpPr>
          <p:cNvPr id="6" name="">
            <a:extLst xmlns:a="http://schemas.openxmlformats.org/drawingml/2006/main">
              <a:ext uri="{FF2B5EF4-FFF2-40B4-BE49-F238E27FC236}">
                <a16:creationId xmlns:a16="http://schemas.microsoft.com/office/drawing/2014/main" id="{3E1AA96F-1A90-4DD7-87F8-292D77CA7E81}"/>
              </a:ext>
            </a:extLst>
          </p:cNvPr>
          <p:cNvSpPr>
            <a:spLocks xmlns:a="http://schemas.openxmlformats.org/drawingml/2006/main" noGrp="1"/>
          </p:cNvSpPr>
          <p:nvPr/>
        </p:nvSpPr>
        <p:spPr>
          <a:xfrm xmlns:a="http://schemas.openxmlformats.org/drawingml/2006/main">
            <a:off x="5619750" y="2571750"/>
            <a:ext cx="5810250" cy="3333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Sentinel-2C • tile 47NLE</a:t>
            </a:r>
          </a:p>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Tutupan awan item: 100%</a:t>
            </a:r>
          </a:p>
          <a:p xmlns:a="http://schemas.openxmlformats.org/drawingml/2006/main">
            <a:r>
              <a:t/>
            </a:r>
          </a:p>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Citra ini tidak layak menjadi dasar interpretasi perubahan lahan optik.</a:t>
            </a:r>
          </a:p>
          <a:p xmlns:a="http://schemas.openxmlformats.org/drawingml/2006/main">
            <a:r>
              <a:t/>
            </a:r>
          </a:p>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Pilihan: Sentinel-1, tanggal lain yang valid, atau komposit bertanggal jelas.</a:t>
            </a:r>
          </a:p>
        </p:txBody>
      </p:sp>
    </p:spTree>
    <p:extLst>
      <p:ext uri="{BB962C8B-B14F-4D97-AF65-F5344CB8AC3E}">
        <p14:creationId xmlns:p14="http://schemas.microsoft.com/office/powerpoint/2010/main" val="275074494"/>
      </p:ext>
    </p:extLst>
  </p:cSld>
</p:sld>
</file>

<file path=ppt/slides/slide11.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75D73AB1-2E15-4CA5-91F4-7A30D664C1EB}"/>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Praproses Sentinel-2</a:t>
            </a:r>
          </a:p>
        </p:txBody>
      </p:sp>
      <p:sp>
        <p:nvSpPr>
          <p:cNvPr id="2" name="">
            <a:extLst xmlns:a="http://schemas.openxmlformats.org/drawingml/2006/main">
              <a:ext uri="{FF2B5EF4-FFF2-40B4-BE49-F238E27FC236}">
                <a16:creationId xmlns:a16="http://schemas.microsoft.com/office/drawing/2014/main" id="{3D5D14B3-7F01-410C-8844-289F97A38CE1}"/>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r>
              <a:t/>
            </a:r>
          </a:p>
        </p:txBody>
      </p:sp>
      <p:sp>
        <p:nvSpPr>
          <p:cNvPr id="3" name="">
            <a:extLst xmlns:a="http://schemas.openxmlformats.org/drawingml/2006/main">
              <a:ext uri="{FF2B5EF4-FFF2-40B4-BE49-F238E27FC236}">
                <a16:creationId xmlns:a16="http://schemas.microsoft.com/office/drawing/2014/main" id="{522325B1-3C2B-4725-8973-F14252583D4B}"/>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11</a:t>
            </a:r>
          </a:p>
        </p:txBody>
      </p:sp>
      <p:sp>
        <p:nvSpPr>
          <p:cNvPr id="4" name="">
            <a:extLst xmlns:a="http://schemas.openxmlformats.org/drawingml/2006/main">
              <a:ext uri="{FF2B5EF4-FFF2-40B4-BE49-F238E27FC236}">
                <a16:creationId xmlns:a16="http://schemas.microsoft.com/office/drawing/2014/main" id="{247FBE2A-761F-435A-9946-7DFE12458EEC}"/>
              </a:ext>
            </a:extLst>
          </p:cNvPr>
          <p:cNvSpPr>
            <a:spLocks xmlns:a="http://schemas.openxmlformats.org/drawingml/2006/main" noGrp="1"/>
          </p:cNvSpPr>
          <p:nvPr/>
        </p:nvSpPr>
        <p:spPr>
          <a:xfrm xmlns:a="http://schemas.openxmlformats.org/drawingml/2006/main">
            <a:off x="609600" y="169545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Reflektansi</a:t>
            </a:r>
          </a:p>
        </p:txBody>
      </p:sp>
      <p:sp>
        <p:nvSpPr>
          <p:cNvPr id="5" name="">
            <a:extLst xmlns:a="http://schemas.openxmlformats.org/drawingml/2006/main">
              <a:ext uri="{FF2B5EF4-FFF2-40B4-BE49-F238E27FC236}">
                <a16:creationId xmlns:a16="http://schemas.microsoft.com/office/drawing/2014/main" id="{D32E34B2-04CA-4706-8700-9B4730F96C95}"/>
              </a:ext>
            </a:extLst>
          </p:cNvPr>
          <p:cNvSpPr>
            <a:spLocks xmlns:a="http://schemas.openxmlformats.org/drawingml/2006/main" noGrp="1"/>
          </p:cNvSpPr>
          <p:nvPr/>
        </p:nvSpPr>
        <p:spPr>
          <a:xfrm xmlns:a="http://schemas.openxmlformats.org/drawingml/2006/main">
            <a:off x="4000500" y="169545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Gunakan Level-2A. Terapkan skala dan offset sesuai metadata penyedia.</a:t>
            </a:r>
          </a:p>
        </p:txBody>
      </p:sp>
      <p:sp>
        <p:nvSpPr>
          <p:cNvPr id="6" name="">
            <a:extLst xmlns:a="http://schemas.openxmlformats.org/drawingml/2006/main">
              <a:ext uri="{FF2B5EF4-FFF2-40B4-BE49-F238E27FC236}">
                <a16:creationId xmlns:a16="http://schemas.microsoft.com/office/drawing/2014/main" id="{B1B25128-1E85-4B34-B07C-46EB892BC6CC}"/>
              </a:ext>
            </a:extLst>
          </p:cNvPr>
          <p:cNvSpPr>
            <a:spLocks xmlns:a="http://schemas.openxmlformats.org/drawingml/2006/main" noGrp="1"/>
          </p:cNvSpPr>
          <p:nvPr/>
        </p:nvSpPr>
        <p:spPr>
          <a:xfrm xmlns:a="http://schemas.openxmlformats.org/drawingml/2006/main">
            <a:off x="609600" y="271462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Masker kualitas</a:t>
            </a:r>
          </a:p>
        </p:txBody>
      </p:sp>
      <p:sp>
        <p:nvSpPr>
          <p:cNvPr id="7" name="">
            <a:extLst xmlns:a="http://schemas.openxmlformats.org/drawingml/2006/main">
              <a:ext uri="{FF2B5EF4-FFF2-40B4-BE49-F238E27FC236}">
                <a16:creationId xmlns:a16="http://schemas.microsoft.com/office/drawing/2014/main" id="{DADCEF1B-78CF-4AC4-B945-7CFACF3A1AFB}"/>
              </a:ext>
            </a:extLst>
          </p:cNvPr>
          <p:cNvSpPr>
            <a:spLocks xmlns:a="http://schemas.openxmlformats.org/drawingml/2006/main" noGrp="1"/>
          </p:cNvSpPr>
          <p:nvPr/>
        </p:nvSpPr>
        <p:spPr>
          <a:xfrm xmlns:a="http://schemas.openxmlformats.org/drawingml/2006/main">
            <a:off x="4000500" y="271462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Singkirkan awan, cirrus, bayangan awan, no-data, dan piksel rusak.</a:t>
            </a:r>
          </a:p>
        </p:txBody>
      </p:sp>
      <p:sp>
        <p:nvSpPr>
          <p:cNvPr id="8" name="">
            <a:extLst xmlns:a="http://schemas.openxmlformats.org/drawingml/2006/main">
              <a:ext uri="{FF2B5EF4-FFF2-40B4-BE49-F238E27FC236}">
                <a16:creationId xmlns:a16="http://schemas.microsoft.com/office/drawing/2014/main" id="{F15CBA5A-456D-41D5-9E01-DFD1DBDD9D95}"/>
              </a:ext>
            </a:extLst>
          </p:cNvPr>
          <p:cNvSpPr>
            <a:spLocks xmlns:a="http://schemas.openxmlformats.org/drawingml/2006/main" noGrp="1"/>
          </p:cNvSpPr>
          <p:nvPr/>
        </p:nvSpPr>
        <p:spPr>
          <a:xfrm xmlns:a="http://schemas.openxmlformats.org/drawingml/2006/main">
            <a:off x="609600" y="373380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Keselarasan</a:t>
            </a:r>
          </a:p>
        </p:txBody>
      </p:sp>
      <p:sp>
        <p:nvSpPr>
          <p:cNvPr id="9" name="">
            <a:extLst xmlns:a="http://schemas.openxmlformats.org/drawingml/2006/main">
              <a:ext uri="{FF2B5EF4-FFF2-40B4-BE49-F238E27FC236}">
                <a16:creationId xmlns:a16="http://schemas.microsoft.com/office/drawing/2014/main" id="{067B4ABD-AA37-4E31-ABFC-A73AE3652787}"/>
              </a:ext>
            </a:extLst>
          </p:cNvPr>
          <p:cNvSpPr>
            <a:spLocks xmlns:a="http://schemas.openxmlformats.org/drawingml/2006/main" noGrp="1"/>
          </p:cNvSpPr>
          <p:nvPr/>
        </p:nvSpPr>
        <p:spPr>
          <a:xfrm xmlns:a="http://schemas.openxmlformats.org/drawingml/2006/main">
            <a:off x="4000500" y="373380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Samakan proyeksi, grid, extent, dan posisi piksel antartanggal.</a:t>
            </a:r>
          </a:p>
        </p:txBody>
      </p:sp>
      <p:sp>
        <p:nvSpPr>
          <p:cNvPr id="10" name="">
            <a:extLst xmlns:a="http://schemas.openxmlformats.org/drawingml/2006/main">
              <a:ext uri="{FF2B5EF4-FFF2-40B4-BE49-F238E27FC236}">
                <a16:creationId xmlns:a16="http://schemas.microsoft.com/office/drawing/2014/main" id="{7FA17FE4-8450-4552-A5C2-9E38F76CA1E3}"/>
              </a:ext>
            </a:extLst>
          </p:cNvPr>
          <p:cNvSpPr>
            <a:spLocks xmlns:a="http://schemas.openxmlformats.org/drawingml/2006/main" noGrp="1"/>
          </p:cNvSpPr>
          <p:nvPr/>
        </p:nvSpPr>
        <p:spPr>
          <a:xfrm xmlns:a="http://schemas.openxmlformats.org/drawingml/2006/main">
            <a:off x="609600" y="475297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Resolusi analisis</a:t>
            </a:r>
          </a:p>
        </p:txBody>
      </p:sp>
      <p:sp>
        <p:nvSpPr>
          <p:cNvPr id="11" name="">
            <a:extLst xmlns:a="http://schemas.openxmlformats.org/drawingml/2006/main">
              <a:ext uri="{FF2B5EF4-FFF2-40B4-BE49-F238E27FC236}">
                <a16:creationId xmlns:a16="http://schemas.microsoft.com/office/drawing/2014/main" id="{9B06E221-AFD0-406C-A7EE-4AAF34E3846F}"/>
              </a:ext>
            </a:extLst>
          </p:cNvPr>
          <p:cNvSpPr>
            <a:spLocks xmlns:a="http://schemas.openxmlformats.org/drawingml/2006/main" noGrp="1"/>
          </p:cNvSpPr>
          <p:nvPr/>
        </p:nvSpPr>
        <p:spPr>
          <a:xfrm xmlns:a="http://schemas.openxmlformats.org/drawingml/2006/main">
            <a:off x="4000500" y="475297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Gunakan 20 m bila melibatkan B11/B12. Resampling tidak menambah detail asli.</a:t>
            </a:r>
          </a:p>
        </p:txBody>
      </p:sp>
    </p:spTree>
    <p:extLst>
      <p:ext uri="{BB962C8B-B14F-4D97-AF65-F5344CB8AC3E}">
        <p14:creationId xmlns:p14="http://schemas.microsoft.com/office/powerpoint/2010/main" val="1566456711"/>
      </p:ext>
    </p:extLst>
  </p:cSld>
</p:sld>
</file>

<file path=ppt/slides/slide12.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0F7D1AD-1F20-4CF3-96AB-A2B9661E6721}"/>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Indeks vegetasi dan air</a:t>
            </a:r>
          </a:p>
        </p:txBody>
      </p:sp>
      <p:sp>
        <p:nvSpPr>
          <p:cNvPr id="2" name="">
            <a:extLst xmlns:a="http://schemas.openxmlformats.org/drawingml/2006/main">
              <a:ext uri="{FF2B5EF4-FFF2-40B4-BE49-F238E27FC236}">
                <a16:creationId xmlns:a16="http://schemas.microsoft.com/office/drawing/2014/main" id="{6808C2FA-81FD-4B07-9883-9F6187FC6929}"/>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pPr>
              <a:defRPr sz="1050" b="0">
                <a:solidFill>
                  <a:srgbClr val="4C625C"/>
                </a:solidFill>
                <a:latin typeface="DejaVu Sans"/>
                <a:ea typeface="DejaVu Sans"/>
                <a:cs typeface="DejaVu Sans"/>
              </a:defRPr>
            </a:pPr>
            <a:r>
              <a:rPr sz="1050" b="0">
                <a:solidFill>
                  <a:srgbClr val="4C625C"/>
                </a:solidFill>
                <a:latin typeface="DejaVu Sans"/>
                <a:ea typeface="DejaVu Sans"/>
                <a:cs typeface="DejaVu Sans"/>
              </a:rPr>
              <a:t>Hitung pada reflektansi yang telah dikoreksi dan piksel valid</a:t>
            </a:r>
          </a:p>
        </p:txBody>
      </p:sp>
      <p:sp>
        <p:nvSpPr>
          <p:cNvPr id="3" name="">
            <a:extLst xmlns:a="http://schemas.openxmlformats.org/drawingml/2006/main">
              <a:ext uri="{FF2B5EF4-FFF2-40B4-BE49-F238E27FC236}">
                <a16:creationId xmlns:a16="http://schemas.microsoft.com/office/drawing/2014/main" id="{60808A97-C06F-4BE2-AEB4-77A0848D42A2}"/>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12</a:t>
            </a:r>
          </a:p>
        </p:txBody>
      </p:sp>
      <p:graphicFrame>
        <p:nvGraphicFramePr>
          <p:cNvPr id="4" name="">
            <a:extLst xmlns:a="http://schemas.openxmlformats.org/drawingml/2006/main">
              <a:ext uri="{FF2B5EF4-FFF2-40B4-BE49-F238E27FC236}">
                <a16:creationId xmlns:a16="http://schemas.microsoft.com/office/drawing/2014/main" id="{E50944D3-717B-48ED-8443-01C9D1AF698E}"/>
              </a:ext>
            </a:extLst>
          </p:cNvPr>
          <p:cNvGraphicFramePr/>
          <p:nvPr/>
        </p:nvGraphicFramePr>
        <p:xfrm>
          <a:off xmlns:a="http://schemas.openxmlformats.org/drawingml/2006/main" x="609600" y="1733550"/>
          <a:ext xmlns:a="http://schemas.openxmlformats.org/drawingml/2006/main" cx="10972800" cy="3905250"/>
        </p:xfrm>
        <a:graphic xmlns:a="http://schemas.openxmlformats.org/drawingml/2006/main">
          <a:graphicData uri="http://schemas.openxmlformats.org/drawingml/2006/table">
            <a:tbl>
              <a:tblPr/>
              <a:tblGrid>
                <a:gridCol w="2095500"/>
                <a:gridCol w="4286250"/>
                <a:gridCol w="4591050"/>
              </a:tblGrid>
              <a:tr h="781050">
                <a:tc>
                  <a:txBody>
                    <a:bodyPr/>
                    <a:lstStyle/>
                    <a:p>
                      <a:r>
                        <a:rPr sz="1725" b="1">
                          <a:solidFill>
                            <a:srgbClr val="FFFFFF"/>
                          </a:solidFill>
                          <a:latin typeface="DejaVu Sans"/>
                          <a:ea typeface="DejaVu Sans"/>
                          <a:cs typeface="DejaVu Sans"/>
                        </a:rPr>
                        <a:t>Indeks</a:t>
                      </a:r>
                    </a:p>
                  </a:txBody>
                  <a:tcPr marL="91440" marR="91440" marT="45720" marB="45720">
                    <a:solidFill>
                      <a:srgbClr val="123C37"/>
                    </a:solidFill>
                  </a:tcPr>
                </a:tc>
                <a:tc>
                  <a:txBody>
                    <a:bodyPr/>
                    <a:lstStyle/>
                    <a:p>
                      <a:r>
                        <a:rPr sz="1725" b="1">
                          <a:solidFill>
                            <a:srgbClr val="FFFFFF"/>
                          </a:solidFill>
                          <a:latin typeface="DejaVu Sans"/>
                          <a:ea typeface="DejaVu Sans"/>
                          <a:cs typeface="DejaVu Sans"/>
                        </a:rPr>
                        <a:t>Rumus Sentinel-2</a:t>
                      </a:r>
                    </a:p>
                  </a:txBody>
                  <a:tcPr marL="91440" marR="91440" marT="45720" marB="45720">
                    <a:solidFill>
                      <a:srgbClr val="123C37"/>
                    </a:solidFill>
                  </a:tcPr>
                </a:tc>
                <a:tc>
                  <a:txBody>
                    <a:bodyPr/>
                    <a:lstStyle/>
                    <a:p>
                      <a:r>
                        <a:rPr sz="1725" b="1">
                          <a:solidFill>
                            <a:srgbClr val="FFFFFF"/>
                          </a:solidFill>
                          <a:latin typeface="DejaVu Sans"/>
                          <a:ea typeface="DejaVu Sans"/>
                          <a:cs typeface="DejaVu Sans"/>
                        </a:rPr>
                        <a:t>Makna awal</a:t>
                      </a:r>
                    </a:p>
                  </a:txBody>
                  <a:tcPr marL="91440" marR="91440" marT="45720" marB="45720">
                    <a:solidFill>
                      <a:srgbClr val="123C37"/>
                    </a:solidFill>
                  </a:tcPr>
                </a:tc>
              </a:tr>
              <a:tr h="781050">
                <a:tc>
                  <a:txBody>
                    <a:bodyPr/>
                    <a:lstStyle/>
                    <a:p>
                      <a:r>
                        <a:rPr sz="1725" b="0">
                          <a:solidFill>
                            <a:srgbClr val="163C38"/>
                          </a:solidFill>
                          <a:latin typeface="DejaVu Sans"/>
                          <a:ea typeface="DejaVu Sans"/>
                          <a:cs typeface="DejaVu Sans"/>
                        </a:rPr>
                        <a:t>NDVI</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(B8 − B4) / (B8 + B4)</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Kekuatan sinyal vegetasi</a:t>
                      </a:r>
                    </a:p>
                  </a:txBody>
                  <a:tcPr marL="91440" marR="91440" marT="45720" marB="45720">
                    <a:solidFill>
                      <a:srgbClr val="E7EBE4"/>
                    </a:solidFill>
                  </a:tcPr>
                </a:tc>
              </a:tr>
              <a:tr h="781050">
                <a:tc>
                  <a:txBody>
                    <a:bodyPr/>
                    <a:lstStyle/>
                    <a:p>
                      <a:r>
                        <a:rPr sz="1725" b="0">
                          <a:solidFill>
                            <a:srgbClr val="163C38"/>
                          </a:solidFill>
                          <a:latin typeface="DejaVu Sans"/>
                          <a:ea typeface="DejaVu Sans"/>
                          <a:cs typeface="DejaVu Sans"/>
                        </a:rPr>
                        <a:t>NDWI</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(B3 − B8) / (B3 + B8)</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Kandidat permukaan air</a:t>
                      </a:r>
                    </a:p>
                  </a:txBody>
                  <a:tcPr marL="91440" marR="91440" marT="45720" marB="45720">
                    <a:solidFill>
                      <a:srgbClr val="F4F4ED"/>
                    </a:solidFill>
                  </a:tcPr>
                </a:tc>
              </a:tr>
              <a:tr h="781050">
                <a:tc>
                  <a:txBody>
                    <a:bodyPr/>
                    <a:lstStyle/>
                    <a:p>
                      <a:r>
                        <a:rPr sz="1725" b="0">
                          <a:solidFill>
                            <a:srgbClr val="163C38"/>
                          </a:solidFill>
                          <a:latin typeface="DejaVu Sans"/>
                          <a:ea typeface="DejaVu Sans"/>
                          <a:cs typeface="DejaVu Sans"/>
                        </a:rPr>
                        <a:t>MNDWI</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(B3 − B11) / (B3 + B11)</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Air dengan bantuan SWIR</a:t>
                      </a:r>
                    </a:p>
                  </a:txBody>
                  <a:tcPr marL="91440" marR="91440" marT="45720" marB="45720">
                    <a:solidFill>
                      <a:srgbClr val="E7EBE4"/>
                    </a:solidFill>
                  </a:tcPr>
                </a:tc>
              </a:tr>
              <a:tr h="781050">
                <a:tc>
                  <a:txBody>
                    <a:bodyPr/>
                    <a:lstStyle/>
                    <a:p>
                      <a:r>
                        <a:rPr sz="1725" b="0">
                          <a:solidFill>
                            <a:srgbClr val="163C38"/>
                          </a:solidFill>
                          <a:latin typeface="DejaVu Sans"/>
                          <a:ea typeface="DejaVu Sans"/>
                          <a:cs typeface="DejaVu Sans"/>
                        </a:rPr>
                        <a:t>ΔNDVI</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NDVI sesudah − NDVI sebelum</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Nilai negatif: vegetasi menurun</a:t>
                      </a:r>
                    </a:p>
                  </a:txBody>
                  <a:tcPr marL="91440" marR="91440" marT="45720" marB="45720">
                    <a:solidFill>
                      <a:srgbClr val="F4F4ED"/>
                    </a:solidFill>
                  </a:tcPr>
                </a:tc>
              </a:tr>
            </a:tbl>
          </a:graphicData>
        </a:graphic>
      </p:graphicFrame>
    </p:spTree>
    <p:extLst>
      <p:ext uri="{BB962C8B-B14F-4D97-AF65-F5344CB8AC3E}">
        <p14:creationId xmlns:p14="http://schemas.microsoft.com/office/powerpoint/2010/main" val="780982215"/>
      </p:ext>
    </p:extLst>
  </p:cSld>
</p:sld>
</file>

<file path=ppt/slides/slide13.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190D21BB-843C-4E8C-8F6F-DEA302D74B55}"/>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Deteksi genangan dengan Sentinel-1</a:t>
            </a:r>
          </a:p>
        </p:txBody>
      </p:sp>
      <p:sp>
        <p:nvSpPr>
          <p:cNvPr id="2" name="">
            <a:extLst xmlns:a="http://schemas.openxmlformats.org/drawingml/2006/main">
              <a:ext uri="{FF2B5EF4-FFF2-40B4-BE49-F238E27FC236}">
                <a16:creationId xmlns:a16="http://schemas.microsoft.com/office/drawing/2014/main" id="{245FD5B0-B2FC-4FEE-A168-8A096CC8912A}"/>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r>
              <a:t/>
            </a:r>
          </a:p>
        </p:txBody>
      </p:sp>
      <p:sp>
        <p:nvSpPr>
          <p:cNvPr id="3" name="">
            <a:extLst xmlns:a="http://schemas.openxmlformats.org/drawingml/2006/main">
              <a:ext uri="{FF2B5EF4-FFF2-40B4-BE49-F238E27FC236}">
                <a16:creationId xmlns:a16="http://schemas.microsoft.com/office/drawing/2014/main" id="{A1EFC98F-C73F-46A2-9CD4-CED19F9243F0}"/>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13</a:t>
            </a:r>
          </a:p>
        </p:txBody>
      </p:sp>
      <p:sp>
        <p:nvSpPr>
          <p:cNvPr id="4" name="">
            <a:extLst xmlns:a="http://schemas.openxmlformats.org/drawingml/2006/main">
              <a:ext uri="{FF2B5EF4-FFF2-40B4-BE49-F238E27FC236}">
                <a16:creationId xmlns:a16="http://schemas.microsoft.com/office/drawing/2014/main" id="{67511B9E-522F-448E-BD20-53814515F4E1}"/>
              </a:ext>
            </a:extLst>
          </p:cNvPr>
          <p:cNvSpPr>
            <a:spLocks xmlns:a="http://schemas.openxmlformats.org/drawingml/2006/main" noGrp="1"/>
          </p:cNvSpPr>
          <p:nvPr/>
        </p:nvSpPr>
        <p:spPr>
          <a:xfrm xmlns:a="http://schemas.openxmlformats.org/drawingml/2006/main">
            <a:off x="609600" y="169545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Pasangan sebanding</a:t>
            </a:r>
          </a:p>
        </p:txBody>
      </p:sp>
      <p:sp>
        <p:nvSpPr>
          <p:cNvPr id="5" name="">
            <a:extLst xmlns:a="http://schemas.openxmlformats.org/drawingml/2006/main">
              <a:ext uri="{FF2B5EF4-FFF2-40B4-BE49-F238E27FC236}">
                <a16:creationId xmlns:a16="http://schemas.microsoft.com/office/drawing/2014/main" id="{56AE9610-9CCB-4606-BBE2-4BD247080E2D}"/>
              </a:ext>
            </a:extLst>
          </p:cNvPr>
          <p:cNvSpPr>
            <a:spLocks xmlns:a="http://schemas.openxmlformats.org/drawingml/2006/main" noGrp="1"/>
          </p:cNvSpPr>
          <p:nvPr/>
        </p:nvSpPr>
        <p:spPr>
          <a:xfrm xmlns:a="http://schemas.openxmlformats.org/drawingml/2006/main">
            <a:off x="4000500" y="169545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Gunakan orbit relatif, arah lintasan, mode, dan polarisasi yang konsisten.</a:t>
            </a:r>
          </a:p>
        </p:txBody>
      </p:sp>
      <p:sp>
        <p:nvSpPr>
          <p:cNvPr id="6" name="">
            <a:extLst xmlns:a="http://schemas.openxmlformats.org/drawingml/2006/main">
              <a:ext uri="{FF2B5EF4-FFF2-40B4-BE49-F238E27FC236}">
                <a16:creationId xmlns:a16="http://schemas.microsoft.com/office/drawing/2014/main" id="{66798D65-99DC-4AB3-8654-A12CE1B9F37D}"/>
              </a:ext>
            </a:extLst>
          </p:cNvPr>
          <p:cNvSpPr>
            <a:spLocks xmlns:a="http://schemas.openxmlformats.org/drawingml/2006/main" noGrp="1"/>
          </p:cNvSpPr>
          <p:nvPr/>
        </p:nvSpPr>
        <p:spPr>
          <a:xfrm xmlns:a="http://schemas.openxmlformats.org/drawingml/2006/main">
            <a:off x="609600" y="271462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Praproses radar</a:t>
            </a:r>
          </a:p>
        </p:txBody>
      </p:sp>
      <p:sp>
        <p:nvSpPr>
          <p:cNvPr id="7" name="">
            <a:extLst xmlns:a="http://schemas.openxmlformats.org/drawingml/2006/main">
              <a:ext uri="{FF2B5EF4-FFF2-40B4-BE49-F238E27FC236}">
                <a16:creationId xmlns:a16="http://schemas.microsoft.com/office/drawing/2014/main" id="{6AAF3436-023D-47AB-9BC8-290414D31AD6}"/>
              </a:ext>
            </a:extLst>
          </p:cNvPr>
          <p:cNvSpPr>
            <a:spLocks xmlns:a="http://schemas.openxmlformats.org/drawingml/2006/main" noGrp="1"/>
          </p:cNvSpPr>
          <p:nvPr/>
        </p:nvSpPr>
        <p:spPr>
          <a:xfrm xmlns:a="http://schemas.openxmlformats.org/drawingml/2006/main">
            <a:off x="4000500" y="271462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Koreksi orbit, noise, kalibrasi, dan medan sesuai kondisi produk input.</a:t>
            </a:r>
          </a:p>
        </p:txBody>
      </p:sp>
      <p:sp>
        <p:nvSpPr>
          <p:cNvPr id="8" name="">
            <a:extLst xmlns:a="http://schemas.openxmlformats.org/drawingml/2006/main">
              <a:ext uri="{FF2B5EF4-FFF2-40B4-BE49-F238E27FC236}">
                <a16:creationId xmlns:a16="http://schemas.microsoft.com/office/drawing/2014/main" id="{E78DFBC7-109E-4E5C-B474-FB4B181A8E5B}"/>
              </a:ext>
            </a:extLst>
          </p:cNvPr>
          <p:cNvSpPr>
            <a:spLocks xmlns:a="http://schemas.openxmlformats.org/drawingml/2006/main" noGrp="1"/>
          </p:cNvSpPr>
          <p:nvPr/>
        </p:nvSpPr>
        <p:spPr>
          <a:xfrm xmlns:a="http://schemas.openxmlformats.org/drawingml/2006/main">
            <a:off x="609600" y="373380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Kandidat genangan</a:t>
            </a:r>
          </a:p>
        </p:txBody>
      </p:sp>
      <p:sp>
        <p:nvSpPr>
          <p:cNvPr id="9" name="">
            <a:extLst xmlns:a="http://schemas.openxmlformats.org/drawingml/2006/main">
              <a:ext uri="{FF2B5EF4-FFF2-40B4-BE49-F238E27FC236}">
                <a16:creationId xmlns:a16="http://schemas.microsoft.com/office/drawing/2014/main" id="{5D699BAA-FAE6-4AF0-BA4A-1C893840182D}"/>
              </a:ext>
            </a:extLst>
          </p:cNvPr>
          <p:cNvSpPr>
            <a:spLocks xmlns:a="http://schemas.openxmlformats.org/drawingml/2006/main" noGrp="1"/>
          </p:cNvSpPr>
          <p:nvPr/>
        </p:nvSpPr>
        <p:spPr>
          <a:xfrm xmlns:a="http://schemas.openxmlformats.org/drawingml/2006/main">
            <a:off x="4000500" y="373380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Bandingkan hamburan balik sebelum dan sesudah. Air terbuka sering tampak gelap.</a:t>
            </a:r>
          </a:p>
        </p:txBody>
      </p:sp>
      <p:sp>
        <p:nvSpPr>
          <p:cNvPr id="10" name="">
            <a:extLst xmlns:a="http://schemas.openxmlformats.org/drawingml/2006/main">
              <a:ext uri="{FF2B5EF4-FFF2-40B4-BE49-F238E27FC236}">
                <a16:creationId xmlns:a16="http://schemas.microsoft.com/office/drawing/2014/main" id="{E5E4BC7D-C4C7-482D-8C30-8CEB15557802}"/>
              </a:ext>
            </a:extLst>
          </p:cNvPr>
          <p:cNvSpPr>
            <a:spLocks xmlns:a="http://schemas.openxmlformats.org/drawingml/2006/main" noGrp="1"/>
          </p:cNvSpPr>
          <p:nvPr/>
        </p:nvSpPr>
        <p:spPr>
          <a:xfrm xmlns:a="http://schemas.openxmlformats.org/drawingml/2006/main">
            <a:off x="609600" y="475297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Penyaringan</a:t>
            </a:r>
          </a:p>
        </p:txBody>
      </p:sp>
      <p:sp>
        <p:nvSpPr>
          <p:cNvPr id="11" name="">
            <a:extLst xmlns:a="http://schemas.openxmlformats.org/drawingml/2006/main">
              <a:ext uri="{FF2B5EF4-FFF2-40B4-BE49-F238E27FC236}">
                <a16:creationId xmlns:a16="http://schemas.microsoft.com/office/drawing/2014/main" id="{2FC5EDE5-E0EC-4147-A6B6-D165037F4EFD}"/>
              </a:ext>
            </a:extLst>
          </p:cNvPr>
          <p:cNvSpPr>
            <a:spLocks xmlns:a="http://schemas.openxmlformats.org/drawingml/2006/main" noGrp="1"/>
          </p:cNvSpPr>
          <p:nvPr/>
        </p:nvSpPr>
        <p:spPr>
          <a:xfrm xmlns:a="http://schemas.openxmlformats.org/drawingml/2006/main">
            <a:off x="4000500" y="475297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Keluarkan air permanen, bayangan radar, layover, dan area yang meragukan.</a:t>
            </a:r>
          </a:p>
        </p:txBody>
      </p:sp>
    </p:spTree>
    <p:extLst>
      <p:ext uri="{BB962C8B-B14F-4D97-AF65-F5344CB8AC3E}">
        <p14:creationId xmlns:p14="http://schemas.microsoft.com/office/powerpoint/2010/main" val="1824877373"/>
      </p:ext>
    </p:extLst>
  </p:cSld>
</p:sld>
</file>

<file path=ppt/slides/slide14.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EE37BFF-4CBB-47BB-B9DD-3AFEFBE722F4}"/>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Deteksi perubahan tutupan lahan</a:t>
            </a:r>
          </a:p>
        </p:txBody>
      </p:sp>
      <p:sp>
        <p:nvSpPr>
          <p:cNvPr id="2" name="">
            <a:extLst xmlns:a="http://schemas.openxmlformats.org/drawingml/2006/main">
              <a:ext uri="{FF2B5EF4-FFF2-40B4-BE49-F238E27FC236}">
                <a16:creationId xmlns:a16="http://schemas.microsoft.com/office/drawing/2014/main" id="{54D60F78-0272-4D9C-83BB-28EFC4B64247}"/>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r>
              <a:t/>
            </a:r>
          </a:p>
        </p:txBody>
      </p:sp>
      <p:sp>
        <p:nvSpPr>
          <p:cNvPr id="3" name="">
            <a:extLst xmlns:a="http://schemas.openxmlformats.org/drawingml/2006/main">
              <a:ext uri="{FF2B5EF4-FFF2-40B4-BE49-F238E27FC236}">
                <a16:creationId xmlns:a16="http://schemas.microsoft.com/office/drawing/2014/main" id="{8C862743-7D29-44AA-96AF-B549484DC1F2}"/>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14</a:t>
            </a:r>
          </a:p>
        </p:txBody>
      </p:sp>
      <p:sp>
        <p:nvSpPr>
          <p:cNvPr id="4" name="">
            <a:extLst xmlns:a="http://schemas.openxmlformats.org/drawingml/2006/main">
              <a:ext uri="{FF2B5EF4-FFF2-40B4-BE49-F238E27FC236}">
                <a16:creationId xmlns:a16="http://schemas.microsoft.com/office/drawing/2014/main" id="{B8071F8F-5309-47B0-A655-B7D67095CF29}"/>
              </a:ext>
            </a:extLst>
          </p:cNvPr>
          <p:cNvSpPr>
            <a:spLocks xmlns:a="http://schemas.openxmlformats.org/drawingml/2006/main" noGrp="1"/>
          </p:cNvSpPr>
          <p:nvPr/>
        </p:nvSpPr>
        <p:spPr>
          <a:xfrm xmlns:a="http://schemas.openxmlformats.org/drawingml/2006/main">
            <a:off x="609600" y="1714500"/>
            <a:ext cx="5048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325" b="1">
                <a:solidFill>
                  <a:srgbClr val="B86A35"/>
                </a:solidFill>
                <a:latin typeface="DejaVu Sans"/>
                <a:ea typeface="DejaVu Sans"/>
                <a:cs typeface="DejaVu Sans"/>
              </a:defRPr>
            </a:defPPr>
            <a:lvl1pPr>
              <a:defRPr sz="2325" b="1">
                <a:solidFill>
                  <a:srgbClr val="B86A35"/>
                </a:solidFill>
                <a:latin typeface="DejaVu Sans"/>
                <a:ea typeface="DejaVu Sans"/>
                <a:cs typeface="DejaVu Sans"/>
              </a:defRPr>
            </a:lvl1pPr>
            <a:lvl2pPr>
              <a:defRPr sz="2325" b="1">
                <a:solidFill>
                  <a:srgbClr val="B86A35"/>
                </a:solidFill>
                <a:latin typeface="DejaVu Sans"/>
                <a:ea typeface="DejaVu Sans"/>
                <a:cs typeface="DejaVu Sans"/>
              </a:defRPr>
            </a:lvl2pPr>
            <a:lvl3pPr>
              <a:defRPr sz="2325" b="1">
                <a:solidFill>
                  <a:srgbClr val="B86A35"/>
                </a:solidFill>
                <a:latin typeface="DejaVu Sans"/>
                <a:ea typeface="DejaVu Sans"/>
                <a:cs typeface="DejaVu Sans"/>
              </a:defRPr>
            </a:lvl3pPr>
            <a:lvl4pPr>
              <a:defRPr sz="2325" b="1">
                <a:solidFill>
                  <a:srgbClr val="B86A35"/>
                </a:solidFill>
                <a:latin typeface="DejaVu Sans"/>
                <a:ea typeface="DejaVu Sans"/>
                <a:cs typeface="DejaVu Sans"/>
              </a:defRPr>
            </a:lvl4pPr>
            <a:lvl5pPr>
              <a:defRPr sz="2325" b="1">
                <a:solidFill>
                  <a:srgbClr val="B86A35"/>
                </a:solidFill>
                <a:latin typeface="DejaVu Sans"/>
                <a:ea typeface="DejaVu Sans"/>
                <a:cs typeface="DejaVu Sans"/>
              </a:defRPr>
            </a:lvl5pPr>
            <a:lvl6pPr>
              <a:defRPr sz="2325" b="1">
                <a:solidFill>
                  <a:srgbClr val="B86A35"/>
                </a:solidFill>
                <a:latin typeface="DejaVu Sans"/>
                <a:ea typeface="DejaVu Sans"/>
                <a:cs typeface="DejaVu Sans"/>
              </a:defRPr>
            </a:lvl6pPr>
            <a:lvl7pPr>
              <a:defRPr sz="2325" b="1">
                <a:solidFill>
                  <a:srgbClr val="B86A35"/>
                </a:solidFill>
                <a:latin typeface="DejaVu Sans"/>
                <a:ea typeface="DejaVu Sans"/>
                <a:cs typeface="DejaVu Sans"/>
              </a:defRPr>
            </a:lvl7pPr>
            <a:lvl8pPr>
              <a:defRPr sz="2325" b="1">
                <a:solidFill>
                  <a:srgbClr val="B86A35"/>
                </a:solidFill>
                <a:latin typeface="DejaVu Sans"/>
                <a:ea typeface="DejaVu Sans"/>
                <a:cs typeface="DejaVu Sans"/>
              </a:defRPr>
            </a:lvl8pPr>
            <a:lvl9pPr>
              <a:defRPr sz="2325" b="1">
                <a:solidFill>
                  <a:srgbClr val="B86A35"/>
                </a:solidFill>
                <a:latin typeface="DejaVu Sans"/>
                <a:ea typeface="DejaVu Sans"/>
                <a:cs typeface="DejaVu Sans"/>
              </a:defRPr>
            </a:lvl9pPr>
          </a:lstStyle>
          <a:p xmlns:a="http://schemas.openxmlformats.org/drawingml/2006/main">
            <a:pPr>
              <a:defRPr sz="2325" b="1">
                <a:solidFill>
                  <a:srgbClr val="B86A35"/>
                </a:solidFill>
                <a:latin typeface="DejaVu Sans"/>
                <a:ea typeface="DejaVu Sans"/>
                <a:cs typeface="DejaVu Sans"/>
              </a:defRPr>
            </a:pPr>
            <a:r>
              <a:rPr sz="2325" b="1">
                <a:solidFill>
                  <a:srgbClr val="B86A35"/>
                </a:solidFill>
                <a:latin typeface="DejaVu Sans"/>
                <a:ea typeface="DejaVu Sans"/>
                <a:cs typeface="DejaVu Sans"/>
              </a:rPr>
              <a:t>Metode selisih indeks</a:t>
            </a:r>
          </a:p>
        </p:txBody>
      </p:sp>
      <p:sp>
        <p:nvSpPr>
          <p:cNvPr id="5" name="">
            <a:extLst xmlns:a="http://schemas.openxmlformats.org/drawingml/2006/main">
              <a:ext uri="{FF2B5EF4-FFF2-40B4-BE49-F238E27FC236}">
                <a16:creationId xmlns:a16="http://schemas.microsoft.com/office/drawing/2014/main" id="{137D5F99-7C5E-4A03-A625-9F05E6735F70}"/>
              </a:ext>
            </a:extLst>
          </p:cNvPr>
          <p:cNvSpPr>
            <a:spLocks xmlns:a="http://schemas.openxmlformats.org/drawingml/2006/main" noGrp="1"/>
          </p:cNvSpPr>
          <p:nvPr/>
        </p:nvSpPr>
        <p:spPr>
          <a:xfrm xmlns:a="http://schemas.openxmlformats.org/drawingml/2006/main">
            <a:off x="609600" y="2466975"/>
            <a:ext cx="5048250" cy="3333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63C38"/>
                </a:solidFill>
                <a:latin typeface="DejaVu Sans"/>
                <a:ea typeface="DejaVu Sans"/>
                <a:cs typeface="DejaVu Sans"/>
              </a:defRPr>
            </a:defPPr>
            <a:lvl1pPr>
              <a:defRPr sz="2175" b="0">
                <a:solidFill>
                  <a:srgbClr val="163C38"/>
                </a:solidFill>
                <a:latin typeface="DejaVu Sans"/>
                <a:ea typeface="DejaVu Sans"/>
                <a:cs typeface="DejaVu Sans"/>
              </a:defRPr>
            </a:lvl1pPr>
            <a:lvl2pPr>
              <a:defRPr sz="2175" b="0">
                <a:solidFill>
                  <a:srgbClr val="163C38"/>
                </a:solidFill>
                <a:latin typeface="DejaVu Sans"/>
                <a:ea typeface="DejaVu Sans"/>
                <a:cs typeface="DejaVu Sans"/>
              </a:defRPr>
            </a:lvl2pPr>
            <a:lvl3pPr>
              <a:defRPr sz="2175" b="0">
                <a:solidFill>
                  <a:srgbClr val="163C38"/>
                </a:solidFill>
                <a:latin typeface="DejaVu Sans"/>
                <a:ea typeface="DejaVu Sans"/>
                <a:cs typeface="DejaVu Sans"/>
              </a:defRPr>
            </a:lvl3pPr>
            <a:lvl4pPr>
              <a:defRPr sz="2175" b="0">
                <a:solidFill>
                  <a:srgbClr val="163C38"/>
                </a:solidFill>
                <a:latin typeface="DejaVu Sans"/>
                <a:ea typeface="DejaVu Sans"/>
                <a:cs typeface="DejaVu Sans"/>
              </a:defRPr>
            </a:lvl4pPr>
            <a:lvl5pPr>
              <a:defRPr sz="2175" b="0">
                <a:solidFill>
                  <a:srgbClr val="163C38"/>
                </a:solidFill>
                <a:latin typeface="DejaVu Sans"/>
                <a:ea typeface="DejaVu Sans"/>
                <a:cs typeface="DejaVu Sans"/>
              </a:defRPr>
            </a:lvl5pPr>
            <a:lvl6pPr>
              <a:defRPr sz="2175" b="0">
                <a:solidFill>
                  <a:srgbClr val="163C38"/>
                </a:solidFill>
                <a:latin typeface="DejaVu Sans"/>
                <a:ea typeface="DejaVu Sans"/>
                <a:cs typeface="DejaVu Sans"/>
              </a:defRPr>
            </a:lvl6pPr>
            <a:lvl7pPr>
              <a:defRPr sz="2175" b="0">
                <a:solidFill>
                  <a:srgbClr val="163C38"/>
                </a:solidFill>
                <a:latin typeface="DejaVu Sans"/>
                <a:ea typeface="DejaVu Sans"/>
                <a:cs typeface="DejaVu Sans"/>
              </a:defRPr>
            </a:lvl7pPr>
            <a:lvl8pPr>
              <a:defRPr sz="2175" b="0">
                <a:solidFill>
                  <a:srgbClr val="163C38"/>
                </a:solidFill>
                <a:latin typeface="DejaVu Sans"/>
                <a:ea typeface="DejaVu Sans"/>
                <a:cs typeface="DejaVu Sans"/>
              </a:defRPr>
            </a:lvl8pPr>
            <a:lvl9pPr>
              <a:defRPr sz="2175" b="0">
                <a:solidFill>
                  <a:srgbClr val="163C38"/>
                </a:solidFill>
                <a:latin typeface="DejaVu Sans"/>
                <a:ea typeface="DejaVu Sans"/>
                <a:cs typeface="DejaVu Sans"/>
              </a:defRPr>
            </a:lvl9pPr>
          </a:lstStyle>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Bandingkan NDVI atau indeks air antartanggal.</a:t>
            </a:r>
          </a:p>
          <a:p xmlns:a="http://schemas.openxmlformats.org/drawingml/2006/main">
            <a:r>
              <a:t/>
            </a:r>
          </a:p>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Tentukan ambang dengan sampel lokal.</a:t>
            </a:r>
          </a:p>
          <a:p xmlns:a="http://schemas.openxmlformats.org/drawingml/2006/main">
            <a:r>
              <a:t/>
            </a:r>
          </a:p>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Pisahkan area berubah, stabil, dan tidak teramati.</a:t>
            </a:r>
          </a:p>
        </p:txBody>
      </p:sp>
      <p:sp>
        <p:nvSpPr>
          <p:cNvPr id="6" name="">
            <a:extLst xmlns:a="http://schemas.openxmlformats.org/drawingml/2006/main">
              <a:ext uri="{FF2B5EF4-FFF2-40B4-BE49-F238E27FC236}">
                <a16:creationId xmlns:a16="http://schemas.microsoft.com/office/drawing/2014/main" id="{07918D9D-13C5-4954-BDF4-8B51F9369C55}"/>
              </a:ext>
            </a:extLst>
          </p:cNvPr>
          <p:cNvSpPr>
            <a:spLocks xmlns:a="http://schemas.openxmlformats.org/drawingml/2006/main" noGrp="1"/>
          </p:cNvSpPr>
          <p:nvPr/>
        </p:nvSpPr>
        <p:spPr>
          <a:xfrm xmlns:a="http://schemas.openxmlformats.org/drawingml/2006/main">
            <a:off x="6429375" y="1714500"/>
            <a:ext cx="5048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325" b="1">
                <a:solidFill>
                  <a:srgbClr val="B86A35"/>
                </a:solidFill>
                <a:latin typeface="DejaVu Sans"/>
                <a:ea typeface="DejaVu Sans"/>
                <a:cs typeface="DejaVu Sans"/>
              </a:defRPr>
            </a:defPPr>
            <a:lvl1pPr>
              <a:defRPr sz="2325" b="1">
                <a:solidFill>
                  <a:srgbClr val="B86A35"/>
                </a:solidFill>
                <a:latin typeface="DejaVu Sans"/>
                <a:ea typeface="DejaVu Sans"/>
                <a:cs typeface="DejaVu Sans"/>
              </a:defRPr>
            </a:lvl1pPr>
            <a:lvl2pPr>
              <a:defRPr sz="2325" b="1">
                <a:solidFill>
                  <a:srgbClr val="B86A35"/>
                </a:solidFill>
                <a:latin typeface="DejaVu Sans"/>
                <a:ea typeface="DejaVu Sans"/>
                <a:cs typeface="DejaVu Sans"/>
              </a:defRPr>
            </a:lvl2pPr>
            <a:lvl3pPr>
              <a:defRPr sz="2325" b="1">
                <a:solidFill>
                  <a:srgbClr val="B86A35"/>
                </a:solidFill>
                <a:latin typeface="DejaVu Sans"/>
                <a:ea typeface="DejaVu Sans"/>
                <a:cs typeface="DejaVu Sans"/>
              </a:defRPr>
            </a:lvl3pPr>
            <a:lvl4pPr>
              <a:defRPr sz="2325" b="1">
                <a:solidFill>
                  <a:srgbClr val="B86A35"/>
                </a:solidFill>
                <a:latin typeface="DejaVu Sans"/>
                <a:ea typeface="DejaVu Sans"/>
                <a:cs typeface="DejaVu Sans"/>
              </a:defRPr>
            </a:lvl4pPr>
            <a:lvl5pPr>
              <a:defRPr sz="2325" b="1">
                <a:solidFill>
                  <a:srgbClr val="B86A35"/>
                </a:solidFill>
                <a:latin typeface="DejaVu Sans"/>
                <a:ea typeface="DejaVu Sans"/>
                <a:cs typeface="DejaVu Sans"/>
              </a:defRPr>
            </a:lvl5pPr>
            <a:lvl6pPr>
              <a:defRPr sz="2325" b="1">
                <a:solidFill>
                  <a:srgbClr val="B86A35"/>
                </a:solidFill>
                <a:latin typeface="DejaVu Sans"/>
                <a:ea typeface="DejaVu Sans"/>
                <a:cs typeface="DejaVu Sans"/>
              </a:defRPr>
            </a:lvl6pPr>
            <a:lvl7pPr>
              <a:defRPr sz="2325" b="1">
                <a:solidFill>
                  <a:srgbClr val="B86A35"/>
                </a:solidFill>
                <a:latin typeface="DejaVu Sans"/>
                <a:ea typeface="DejaVu Sans"/>
                <a:cs typeface="DejaVu Sans"/>
              </a:defRPr>
            </a:lvl7pPr>
            <a:lvl8pPr>
              <a:defRPr sz="2325" b="1">
                <a:solidFill>
                  <a:srgbClr val="B86A35"/>
                </a:solidFill>
                <a:latin typeface="DejaVu Sans"/>
                <a:ea typeface="DejaVu Sans"/>
                <a:cs typeface="DejaVu Sans"/>
              </a:defRPr>
            </a:lvl8pPr>
            <a:lvl9pPr>
              <a:defRPr sz="2325" b="1">
                <a:solidFill>
                  <a:srgbClr val="B86A35"/>
                </a:solidFill>
                <a:latin typeface="DejaVu Sans"/>
                <a:ea typeface="DejaVu Sans"/>
                <a:cs typeface="DejaVu Sans"/>
              </a:defRPr>
            </a:lvl9pPr>
          </a:lstStyle>
          <a:p xmlns:a="http://schemas.openxmlformats.org/drawingml/2006/main">
            <a:pPr>
              <a:defRPr sz="2325" b="1">
                <a:solidFill>
                  <a:srgbClr val="B86A35"/>
                </a:solidFill>
                <a:latin typeface="DejaVu Sans"/>
                <a:ea typeface="DejaVu Sans"/>
                <a:cs typeface="DejaVu Sans"/>
              </a:defRPr>
            </a:pPr>
            <a:r>
              <a:rPr sz="2325" b="1">
                <a:solidFill>
                  <a:srgbClr val="B86A35"/>
                </a:solidFill>
                <a:latin typeface="DejaVu Sans"/>
                <a:ea typeface="DejaVu Sans"/>
                <a:cs typeface="DejaVu Sans"/>
              </a:rPr>
              <a:t>Metode klasifikasi</a:t>
            </a:r>
          </a:p>
        </p:txBody>
      </p:sp>
      <p:sp>
        <p:nvSpPr>
          <p:cNvPr id="7" name="">
            <a:extLst xmlns:a="http://schemas.openxmlformats.org/drawingml/2006/main">
              <a:ext uri="{FF2B5EF4-FFF2-40B4-BE49-F238E27FC236}">
                <a16:creationId xmlns:a16="http://schemas.microsoft.com/office/drawing/2014/main" id="{77B04066-E2D0-4490-9914-EA68AFC1B4B4}"/>
              </a:ext>
            </a:extLst>
          </p:cNvPr>
          <p:cNvSpPr>
            <a:spLocks xmlns:a="http://schemas.openxmlformats.org/drawingml/2006/main" noGrp="1"/>
          </p:cNvSpPr>
          <p:nvPr/>
        </p:nvSpPr>
        <p:spPr>
          <a:xfrm xmlns:a="http://schemas.openxmlformats.org/drawingml/2006/main">
            <a:off x="6429375" y="2466975"/>
            <a:ext cx="5048250" cy="3333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63C38"/>
                </a:solidFill>
                <a:latin typeface="DejaVu Sans"/>
                <a:ea typeface="DejaVu Sans"/>
                <a:cs typeface="DejaVu Sans"/>
              </a:defRPr>
            </a:defPPr>
            <a:lvl1pPr>
              <a:defRPr sz="2175" b="0">
                <a:solidFill>
                  <a:srgbClr val="163C38"/>
                </a:solidFill>
                <a:latin typeface="DejaVu Sans"/>
                <a:ea typeface="DejaVu Sans"/>
                <a:cs typeface="DejaVu Sans"/>
              </a:defRPr>
            </a:lvl1pPr>
            <a:lvl2pPr>
              <a:defRPr sz="2175" b="0">
                <a:solidFill>
                  <a:srgbClr val="163C38"/>
                </a:solidFill>
                <a:latin typeface="DejaVu Sans"/>
                <a:ea typeface="DejaVu Sans"/>
                <a:cs typeface="DejaVu Sans"/>
              </a:defRPr>
            </a:lvl2pPr>
            <a:lvl3pPr>
              <a:defRPr sz="2175" b="0">
                <a:solidFill>
                  <a:srgbClr val="163C38"/>
                </a:solidFill>
                <a:latin typeface="DejaVu Sans"/>
                <a:ea typeface="DejaVu Sans"/>
                <a:cs typeface="DejaVu Sans"/>
              </a:defRPr>
            </a:lvl3pPr>
            <a:lvl4pPr>
              <a:defRPr sz="2175" b="0">
                <a:solidFill>
                  <a:srgbClr val="163C38"/>
                </a:solidFill>
                <a:latin typeface="DejaVu Sans"/>
                <a:ea typeface="DejaVu Sans"/>
                <a:cs typeface="DejaVu Sans"/>
              </a:defRPr>
            </a:lvl4pPr>
            <a:lvl5pPr>
              <a:defRPr sz="2175" b="0">
                <a:solidFill>
                  <a:srgbClr val="163C38"/>
                </a:solidFill>
                <a:latin typeface="DejaVu Sans"/>
                <a:ea typeface="DejaVu Sans"/>
                <a:cs typeface="DejaVu Sans"/>
              </a:defRPr>
            </a:lvl5pPr>
            <a:lvl6pPr>
              <a:defRPr sz="2175" b="0">
                <a:solidFill>
                  <a:srgbClr val="163C38"/>
                </a:solidFill>
                <a:latin typeface="DejaVu Sans"/>
                <a:ea typeface="DejaVu Sans"/>
                <a:cs typeface="DejaVu Sans"/>
              </a:defRPr>
            </a:lvl6pPr>
            <a:lvl7pPr>
              <a:defRPr sz="2175" b="0">
                <a:solidFill>
                  <a:srgbClr val="163C38"/>
                </a:solidFill>
                <a:latin typeface="DejaVu Sans"/>
                <a:ea typeface="DejaVu Sans"/>
                <a:cs typeface="DejaVu Sans"/>
              </a:defRPr>
            </a:lvl7pPr>
            <a:lvl8pPr>
              <a:defRPr sz="2175" b="0">
                <a:solidFill>
                  <a:srgbClr val="163C38"/>
                </a:solidFill>
                <a:latin typeface="DejaVu Sans"/>
                <a:ea typeface="DejaVu Sans"/>
                <a:cs typeface="DejaVu Sans"/>
              </a:defRPr>
            </a:lvl8pPr>
            <a:lvl9pPr>
              <a:defRPr sz="2175" b="0">
                <a:solidFill>
                  <a:srgbClr val="163C38"/>
                </a:solidFill>
                <a:latin typeface="DejaVu Sans"/>
                <a:ea typeface="DejaVu Sans"/>
                <a:cs typeface="DejaVu Sans"/>
              </a:defRPr>
            </a:lvl9pPr>
          </a:lstStyle>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Klasifikasikan vegetasi, pertanian, tanah terbuka, air, dan permukiman.</a:t>
            </a:r>
          </a:p>
          <a:p xmlns:a="http://schemas.openxmlformats.org/drawingml/2006/main">
            <a:r>
              <a:t/>
            </a:r>
          </a:p>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Bandingkan kelas pra–pasca.</a:t>
            </a:r>
          </a:p>
          <a:p xmlns:a="http://schemas.openxmlformats.org/drawingml/2006/main">
            <a:r>
              <a:t/>
            </a:r>
          </a:p>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Gunakan skema kelas dan data latih yang konsisten.</a:t>
            </a:r>
          </a:p>
        </p:txBody>
      </p:sp>
    </p:spTree>
    <p:extLst>
      <p:ext uri="{BB962C8B-B14F-4D97-AF65-F5344CB8AC3E}">
        <p14:creationId xmlns:p14="http://schemas.microsoft.com/office/powerpoint/2010/main" val="830355686"/>
      </p:ext>
    </p:extLst>
  </p:cSld>
</p:sld>
</file>

<file path=ppt/slides/slide15.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99C96FF-DBEE-4701-BD5C-1AA614628637}"/>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Interpretasi perubahan pascabencana</a:t>
            </a:r>
          </a:p>
        </p:txBody>
      </p:sp>
      <p:sp>
        <p:nvSpPr>
          <p:cNvPr id="2" name="">
            <a:extLst xmlns:a="http://schemas.openxmlformats.org/drawingml/2006/main">
              <a:ext uri="{FF2B5EF4-FFF2-40B4-BE49-F238E27FC236}">
                <a16:creationId xmlns:a16="http://schemas.microsoft.com/office/drawing/2014/main" id="{565D22D7-CF0E-4A7D-98FD-DDE150C323A4}"/>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r>
              <a:t/>
            </a:r>
          </a:p>
        </p:txBody>
      </p:sp>
      <p:sp>
        <p:nvSpPr>
          <p:cNvPr id="3" name="">
            <a:extLst xmlns:a="http://schemas.openxmlformats.org/drawingml/2006/main">
              <a:ext uri="{FF2B5EF4-FFF2-40B4-BE49-F238E27FC236}">
                <a16:creationId xmlns:a16="http://schemas.microsoft.com/office/drawing/2014/main" id="{9753D735-A33F-4378-9039-EB47D6B58E24}"/>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15</a:t>
            </a:r>
          </a:p>
        </p:txBody>
      </p:sp>
      <p:graphicFrame>
        <p:nvGraphicFramePr>
          <p:cNvPr id="4" name="">
            <a:extLst xmlns:a="http://schemas.openxmlformats.org/drawingml/2006/main">
              <a:ext uri="{FF2B5EF4-FFF2-40B4-BE49-F238E27FC236}">
                <a16:creationId xmlns:a16="http://schemas.microsoft.com/office/drawing/2014/main" id="{9B625DB5-B865-44E0-A4D8-16ED36CA5A0A}"/>
              </a:ext>
            </a:extLst>
          </p:cNvPr>
          <p:cNvGraphicFramePr/>
          <p:nvPr/>
        </p:nvGraphicFramePr>
        <p:xfrm>
          <a:off xmlns:a="http://schemas.openxmlformats.org/drawingml/2006/main" x="609600" y="1733550"/>
          <a:ext xmlns:a="http://schemas.openxmlformats.org/drawingml/2006/main" cx="10972800" cy="3905250"/>
        </p:xfrm>
        <a:graphic xmlns:a="http://schemas.openxmlformats.org/drawingml/2006/main">
          <a:graphicData uri="http://schemas.openxmlformats.org/drawingml/2006/table">
            <a:tbl>
              <a:tblPr/>
              <a:tblGrid>
                <a:gridCol w="3524250"/>
                <a:gridCol w="3524250"/>
                <a:gridCol w="3924300"/>
              </a:tblGrid>
              <a:tr h="650875">
                <a:tc>
                  <a:txBody>
                    <a:bodyPr/>
                    <a:lstStyle/>
                    <a:p>
                      <a:r>
                        <a:rPr sz="1725" b="1">
                          <a:solidFill>
                            <a:srgbClr val="FFFFFF"/>
                          </a:solidFill>
                          <a:latin typeface="DejaVu Sans"/>
                          <a:ea typeface="DejaVu Sans"/>
                          <a:cs typeface="DejaVu Sans"/>
                        </a:rPr>
                        <a:t>Perubahan teramati</a:t>
                      </a:r>
                    </a:p>
                  </a:txBody>
                  <a:tcPr marL="91440" marR="91440" marT="45720" marB="45720">
                    <a:solidFill>
                      <a:srgbClr val="123C37"/>
                    </a:solidFill>
                  </a:tcPr>
                </a:tc>
                <a:tc>
                  <a:txBody>
                    <a:bodyPr/>
                    <a:lstStyle/>
                    <a:p>
                      <a:r>
                        <a:rPr sz="1725" b="1">
                          <a:solidFill>
                            <a:srgbClr val="FFFFFF"/>
                          </a:solidFill>
                          <a:latin typeface="DejaVu Sans"/>
                          <a:ea typeface="DejaVu Sans"/>
                          <a:cs typeface="DejaVu Sans"/>
                        </a:rPr>
                        <a:t>Dugaan awal</a:t>
                      </a:r>
                    </a:p>
                  </a:txBody>
                  <a:tcPr marL="91440" marR="91440" marT="45720" marB="45720">
                    <a:solidFill>
                      <a:srgbClr val="123C37"/>
                    </a:solidFill>
                  </a:tcPr>
                </a:tc>
                <a:tc>
                  <a:txBody>
                    <a:bodyPr/>
                    <a:lstStyle/>
                    <a:p>
                      <a:r>
                        <a:rPr sz="1725" b="1">
                          <a:solidFill>
                            <a:srgbClr val="FFFFFF"/>
                          </a:solidFill>
                          <a:latin typeface="DejaVu Sans"/>
                          <a:ea typeface="DejaVu Sans"/>
                          <a:cs typeface="DejaVu Sans"/>
                        </a:rPr>
                        <a:t>Pemeriksaan lanjutan</a:t>
                      </a:r>
                    </a:p>
                  </a:txBody>
                  <a:tcPr marL="91440" marR="91440" marT="45720" marB="45720">
                    <a:solidFill>
                      <a:srgbClr val="123C37"/>
                    </a:solidFill>
                  </a:tcPr>
                </a:tc>
              </a:tr>
              <a:tr h="650875">
                <a:tc>
                  <a:txBody>
                    <a:bodyPr/>
                    <a:lstStyle/>
                    <a:p>
                      <a:r>
                        <a:rPr sz="1725" b="0">
                          <a:solidFill>
                            <a:srgbClr val="163C38"/>
                          </a:solidFill>
                          <a:latin typeface="DejaVu Sans"/>
                          <a:ea typeface="DejaVu Sans"/>
                          <a:cs typeface="DejaVu Sans"/>
                        </a:rPr>
                        <a:t>Vegetasi menjadi terbuka</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Longsor atau endapan</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Lereng, bentuk bekas longsor, foto</a:t>
                      </a:r>
                    </a:p>
                  </a:txBody>
                  <a:tcPr marL="91440" marR="91440" marT="45720" marB="45720">
                    <a:solidFill>
                      <a:srgbClr val="E7EBE4"/>
                    </a:solidFill>
                  </a:tcPr>
                </a:tc>
              </a:tr>
              <a:tr h="650875">
                <a:tc>
                  <a:txBody>
                    <a:bodyPr/>
                    <a:lstStyle/>
                    <a:p>
                      <a:r>
                        <a:rPr sz="1725" b="0">
                          <a:solidFill>
                            <a:srgbClr val="163C38"/>
                          </a:solidFill>
                          <a:latin typeface="DejaVu Sans"/>
                          <a:ea typeface="DejaVu Sans"/>
                          <a:cs typeface="DejaVu Sans"/>
                        </a:rPr>
                        <a:t>Daratan menjadi air</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Genangan</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Air permanen, sawah, tanggal hujan</a:t>
                      </a:r>
                    </a:p>
                  </a:txBody>
                  <a:tcPr marL="91440" marR="91440" marT="45720" marB="45720">
                    <a:solidFill>
                      <a:srgbClr val="F4F4ED"/>
                    </a:solidFill>
                  </a:tcPr>
                </a:tc>
              </a:tr>
              <a:tr h="650875">
                <a:tc>
                  <a:txBody>
                    <a:bodyPr/>
                    <a:lstStyle/>
                    <a:p>
                      <a:r>
                        <a:rPr sz="1725" b="0">
                          <a:solidFill>
                            <a:srgbClr val="163C38"/>
                          </a:solidFill>
                          <a:latin typeface="DejaVu Sans"/>
                          <a:ea typeface="DejaVu Sans"/>
                          <a:cs typeface="DejaVu Sans"/>
                        </a:rPr>
                        <a:t>Koridor sungai melebar</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Erosi atau sedimentasi</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Debit musiman dan citra detail</a:t>
                      </a:r>
                    </a:p>
                  </a:txBody>
                  <a:tcPr marL="91440" marR="91440" marT="45720" marB="45720">
                    <a:solidFill>
                      <a:srgbClr val="E7EBE4"/>
                    </a:solidFill>
                  </a:tcPr>
                </a:tc>
              </a:tr>
              <a:tr h="650875">
                <a:tc>
                  <a:txBody>
                    <a:bodyPr/>
                    <a:lstStyle/>
                    <a:p>
                      <a:r>
                        <a:rPr sz="1725" b="0">
                          <a:solidFill>
                            <a:srgbClr val="163C38"/>
                          </a:solidFill>
                          <a:latin typeface="DejaVu Sans"/>
                          <a:ea typeface="DejaVu Sans"/>
                          <a:cs typeface="DejaVu Sans"/>
                        </a:rPr>
                        <a:t>NDVI turun pada petak</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Kerusakan tanaman atau panen</a:t>
                      </a:r>
                    </a:p>
                  </a:txBody>
                  <a:tcPr marL="91440" marR="91440" marT="45720" marB="45720">
                    <a:solidFill>
                      <a:srgbClr val="F4F4ED"/>
                    </a:solidFill>
                  </a:tcPr>
                </a:tc>
                <a:tc>
                  <a:txBody>
                    <a:bodyPr/>
                    <a:lstStyle/>
                    <a:p>
                      <a:r>
                        <a:rPr sz="1725" b="0">
                          <a:solidFill>
                            <a:srgbClr val="163C38"/>
                          </a:solidFill>
                          <a:latin typeface="DejaVu Sans"/>
                          <a:ea typeface="DejaVu Sans"/>
                          <a:cs typeface="DejaVu Sans"/>
                        </a:rPr>
                        <a:t>Kalender tanam dan survei</a:t>
                      </a:r>
                    </a:p>
                  </a:txBody>
                  <a:tcPr marL="91440" marR="91440" marT="45720" marB="45720">
                    <a:solidFill>
                      <a:srgbClr val="F4F4ED"/>
                    </a:solidFill>
                  </a:tcPr>
                </a:tc>
              </a:tr>
              <a:tr h="650875">
                <a:tc>
                  <a:txBody>
                    <a:bodyPr/>
                    <a:lstStyle/>
                    <a:p>
                      <a:r>
                        <a:rPr sz="1725" b="0">
                          <a:solidFill>
                            <a:srgbClr val="163C38"/>
                          </a:solidFill>
                          <a:latin typeface="DejaVu Sans"/>
                          <a:ea typeface="DejaVu Sans"/>
                          <a:cs typeface="DejaVu Sans"/>
                        </a:rPr>
                        <a:t>Warna berubah di lereng</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Perubahan atau bayangan</a:t>
                      </a:r>
                    </a:p>
                  </a:txBody>
                  <a:tcPr marL="91440" marR="91440" marT="45720" marB="45720">
                    <a:solidFill>
                      <a:srgbClr val="E7EBE4"/>
                    </a:solidFill>
                  </a:tcPr>
                </a:tc>
                <a:tc>
                  <a:txBody>
                    <a:bodyPr/>
                    <a:lstStyle/>
                    <a:p>
                      <a:r>
                        <a:rPr sz="1725" b="0">
                          <a:solidFill>
                            <a:srgbClr val="163C38"/>
                          </a:solidFill>
                          <a:latin typeface="DejaVu Sans"/>
                          <a:ea typeface="DejaVu Sans"/>
                          <a:cs typeface="DejaVu Sans"/>
                        </a:rPr>
                        <a:t>Sudut matahari dan DEM</a:t>
                      </a:r>
                    </a:p>
                  </a:txBody>
                  <a:tcPr marL="91440" marR="91440" marT="45720" marB="45720">
                    <a:solidFill>
                      <a:srgbClr val="E7EBE4"/>
                    </a:solidFill>
                  </a:tcPr>
                </a:tc>
              </a:tr>
            </a:tbl>
          </a:graphicData>
        </a:graphic>
      </p:graphicFrame>
    </p:spTree>
    <p:extLst>
      <p:ext uri="{BB962C8B-B14F-4D97-AF65-F5344CB8AC3E}">
        <p14:creationId xmlns:p14="http://schemas.microsoft.com/office/powerpoint/2010/main" val="981894094"/>
      </p:ext>
    </p:extLst>
  </p:cSld>
</p:sld>
</file>

<file path=ppt/slides/slide16.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01CE127-2959-4437-84BA-C8DF31618667}"/>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Penghitungan luas perubahan</a:t>
            </a:r>
          </a:p>
        </p:txBody>
      </p:sp>
      <p:sp>
        <p:nvSpPr>
          <p:cNvPr id="2" name="">
            <a:extLst xmlns:a="http://schemas.openxmlformats.org/drawingml/2006/main">
              <a:ext uri="{FF2B5EF4-FFF2-40B4-BE49-F238E27FC236}">
                <a16:creationId xmlns:a16="http://schemas.microsoft.com/office/drawing/2014/main" id="{6B70F320-9A9D-47CE-ABB8-437802BBF88F}"/>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pPr>
              <a:defRPr sz="1050" b="0">
                <a:solidFill>
                  <a:srgbClr val="4C625C"/>
                </a:solidFill>
                <a:latin typeface="DejaVu Sans"/>
                <a:ea typeface="DejaVu Sans"/>
                <a:cs typeface="DejaVu Sans"/>
              </a:defRPr>
            </a:pPr>
            <a:r>
              <a:rPr sz="1050" b="0">
                <a:solidFill>
                  <a:srgbClr val="4C625C"/>
                </a:solidFill>
                <a:latin typeface="DejaVu Sans"/>
                <a:ea typeface="DejaVu Sans"/>
                <a:cs typeface="DejaVu Sans"/>
              </a:rPr>
              <a:t>Contoh aritmetika berikut bersifat hipotetis, bukan hasil Gayo Lues</a:t>
            </a:r>
          </a:p>
        </p:txBody>
      </p:sp>
      <p:sp>
        <p:nvSpPr>
          <p:cNvPr id="3" name="">
            <a:extLst xmlns:a="http://schemas.openxmlformats.org/drawingml/2006/main">
              <a:ext uri="{FF2B5EF4-FFF2-40B4-BE49-F238E27FC236}">
                <a16:creationId xmlns:a16="http://schemas.microsoft.com/office/drawing/2014/main" id="{8854A44D-6E93-4975-863E-8C60CA514D81}"/>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16</a:t>
            </a:r>
          </a:p>
        </p:txBody>
      </p:sp>
      <p:sp>
        <p:nvSpPr>
          <p:cNvPr id="4" name="">
            <a:extLst xmlns:a="http://schemas.openxmlformats.org/drawingml/2006/main">
              <a:ext uri="{FF2B5EF4-FFF2-40B4-BE49-F238E27FC236}">
                <a16:creationId xmlns:a16="http://schemas.microsoft.com/office/drawing/2014/main" id="{D285FDCA-8488-409B-8E28-75AF537F8126}"/>
              </a:ext>
            </a:extLst>
          </p:cNvPr>
          <p:cNvSpPr>
            <a:spLocks xmlns:a="http://schemas.openxmlformats.org/drawingml/2006/main" noGrp="1"/>
          </p:cNvSpPr>
          <p:nvPr/>
        </p:nvSpPr>
        <p:spPr>
          <a:xfrm xmlns:a="http://schemas.openxmlformats.org/drawingml/2006/main">
            <a:off x="609600" y="1809750"/>
            <a:ext cx="109537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925" b="1">
                <a:solidFill>
                  <a:srgbClr val="B86A35"/>
                </a:solidFill>
                <a:latin typeface="DejaVu Sans"/>
                <a:ea typeface="DejaVu Sans"/>
                <a:cs typeface="DejaVu Sans"/>
              </a:defRPr>
            </a:defPPr>
            <a:lvl1pPr>
              <a:defRPr sz="2925" b="1">
                <a:solidFill>
                  <a:srgbClr val="B86A35"/>
                </a:solidFill>
                <a:latin typeface="DejaVu Sans"/>
                <a:ea typeface="DejaVu Sans"/>
                <a:cs typeface="DejaVu Sans"/>
              </a:defRPr>
            </a:lvl1pPr>
            <a:lvl2pPr>
              <a:defRPr sz="2925" b="1">
                <a:solidFill>
                  <a:srgbClr val="B86A35"/>
                </a:solidFill>
                <a:latin typeface="DejaVu Sans"/>
                <a:ea typeface="DejaVu Sans"/>
                <a:cs typeface="DejaVu Sans"/>
              </a:defRPr>
            </a:lvl2pPr>
            <a:lvl3pPr>
              <a:defRPr sz="2925" b="1">
                <a:solidFill>
                  <a:srgbClr val="B86A35"/>
                </a:solidFill>
                <a:latin typeface="DejaVu Sans"/>
                <a:ea typeface="DejaVu Sans"/>
                <a:cs typeface="DejaVu Sans"/>
              </a:defRPr>
            </a:lvl3pPr>
            <a:lvl4pPr>
              <a:defRPr sz="2925" b="1">
                <a:solidFill>
                  <a:srgbClr val="B86A35"/>
                </a:solidFill>
                <a:latin typeface="DejaVu Sans"/>
                <a:ea typeface="DejaVu Sans"/>
                <a:cs typeface="DejaVu Sans"/>
              </a:defRPr>
            </a:lvl4pPr>
            <a:lvl5pPr>
              <a:defRPr sz="2925" b="1">
                <a:solidFill>
                  <a:srgbClr val="B86A35"/>
                </a:solidFill>
                <a:latin typeface="DejaVu Sans"/>
                <a:ea typeface="DejaVu Sans"/>
                <a:cs typeface="DejaVu Sans"/>
              </a:defRPr>
            </a:lvl5pPr>
            <a:lvl6pPr>
              <a:defRPr sz="2925" b="1">
                <a:solidFill>
                  <a:srgbClr val="B86A35"/>
                </a:solidFill>
                <a:latin typeface="DejaVu Sans"/>
                <a:ea typeface="DejaVu Sans"/>
                <a:cs typeface="DejaVu Sans"/>
              </a:defRPr>
            </a:lvl6pPr>
            <a:lvl7pPr>
              <a:defRPr sz="2925" b="1">
                <a:solidFill>
                  <a:srgbClr val="B86A35"/>
                </a:solidFill>
                <a:latin typeface="DejaVu Sans"/>
                <a:ea typeface="DejaVu Sans"/>
                <a:cs typeface="DejaVu Sans"/>
              </a:defRPr>
            </a:lvl7pPr>
            <a:lvl8pPr>
              <a:defRPr sz="2925" b="1">
                <a:solidFill>
                  <a:srgbClr val="B86A35"/>
                </a:solidFill>
                <a:latin typeface="DejaVu Sans"/>
                <a:ea typeface="DejaVu Sans"/>
                <a:cs typeface="DejaVu Sans"/>
              </a:defRPr>
            </a:lvl8pPr>
            <a:lvl9pPr>
              <a:defRPr sz="2925" b="1">
                <a:solidFill>
                  <a:srgbClr val="B86A35"/>
                </a:solidFill>
                <a:latin typeface="DejaVu Sans"/>
                <a:ea typeface="DejaVu Sans"/>
                <a:cs typeface="DejaVu Sans"/>
              </a:defRPr>
            </a:lvl9pPr>
          </a:lstStyle>
          <a:p xmlns:a="http://schemas.openxmlformats.org/drawingml/2006/main">
            <a:pPr>
              <a:defRPr sz="2925" b="1">
                <a:solidFill>
                  <a:srgbClr val="B86A35"/>
                </a:solidFill>
                <a:latin typeface="DejaVu Sans"/>
                <a:ea typeface="DejaVu Sans"/>
                <a:cs typeface="DejaVu Sans"/>
              </a:defRPr>
            </a:pPr>
            <a:r>
              <a:rPr sz="2925" b="1">
                <a:solidFill>
                  <a:srgbClr val="B86A35"/>
                </a:solidFill>
                <a:latin typeface="DejaVu Sans"/>
                <a:ea typeface="DejaVu Sans"/>
                <a:cs typeface="DejaVu Sans"/>
              </a:rPr>
              <a:t>Luas = jumlah piksel valid × luas piksel</a:t>
            </a:r>
          </a:p>
        </p:txBody>
      </p:sp>
      <p:sp>
        <p:nvSpPr>
          <p:cNvPr id="5" name="">
            <a:extLst xmlns:a="http://schemas.openxmlformats.org/drawingml/2006/main">
              <a:ext uri="{FF2B5EF4-FFF2-40B4-BE49-F238E27FC236}">
                <a16:creationId xmlns:a16="http://schemas.microsoft.com/office/drawing/2014/main" id="{07C995D3-F38F-4163-89CB-288C07E445CD}"/>
              </a:ext>
            </a:extLst>
          </p:cNvPr>
          <p:cNvSpPr>
            <a:spLocks xmlns:a="http://schemas.openxmlformats.org/drawingml/2006/main" noGrp="1"/>
          </p:cNvSpPr>
          <p:nvPr/>
        </p:nvSpPr>
        <p:spPr>
          <a:xfrm xmlns:a="http://schemas.openxmlformats.org/drawingml/2006/main">
            <a:off x="609600" y="3048000"/>
            <a:ext cx="10668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325" b="0">
                <a:solidFill>
                  <a:srgbClr val="163C38"/>
                </a:solidFill>
                <a:latin typeface="DejaVu Sans"/>
                <a:ea typeface="DejaVu Sans"/>
                <a:cs typeface="DejaVu Sans"/>
              </a:defRPr>
            </a:defPPr>
            <a:lvl1pPr>
              <a:defRPr sz="2325" b="0">
                <a:solidFill>
                  <a:srgbClr val="163C38"/>
                </a:solidFill>
                <a:latin typeface="DejaVu Sans"/>
                <a:ea typeface="DejaVu Sans"/>
                <a:cs typeface="DejaVu Sans"/>
              </a:defRPr>
            </a:lvl1pPr>
            <a:lvl2pPr>
              <a:defRPr sz="2325" b="0">
                <a:solidFill>
                  <a:srgbClr val="163C38"/>
                </a:solidFill>
                <a:latin typeface="DejaVu Sans"/>
                <a:ea typeface="DejaVu Sans"/>
                <a:cs typeface="DejaVu Sans"/>
              </a:defRPr>
            </a:lvl2pPr>
            <a:lvl3pPr>
              <a:defRPr sz="2325" b="0">
                <a:solidFill>
                  <a:srgbClr val="163C38"/>
                </a:solidFill>
                <a:latin typeface="DejaVu Sans"/>
                <a:ea typeface="DejaVu Sans"/>
                <a:cs typeface="DejaVu Sans"/>
              </a:defRPr>
            </a:lvl3pPr>
            <a:lvl4pPr>
              <a:defRPr sz="2325" b="0">
                <a:solidFill>
                  <a:srgbClr val="163C38"/>
                </a:solidFill>
                <a:latin typeface="DejaVu Sans"/>
                <a:ea typeface="DejaVu Sans"/>
                <a:cs typeface="DejaVu Sans"/>
              </a:defRPr>
            </a:lvl4pPr>
            <a:lvl5pPr>
              <a:defRPr sz="2325" b="0">
                <a:solidFill>
                  <a:srgbClr val="163C38"/>
                </a:solidFill>
                <a:latin typeface="DejaVu Sans"/>
                <a:ea typeface="DejaVu Sans"/>
                <a:cs typeface="DejaVu Sans"/>
              </a:defRPr>
            </a:lvl5pPr>
            <a:lvl6pPr>
              <a:defRPr sz="2325" b="0">
                <a:solidFill>
                  <a:srgbClr val="163C38"/>
                </a:solidFill>
                <a:latin typeface="DejaVu Sans"/>
                <a:ea typeface="DejaVu Sans"/>
                <a:cs typeface="DejaVu Sans"/>
              </a:defRPr>
            </a:lvl6pPr>
            <a:lvl7pPr>
              <a:defRPr sz="2325" b="0">
                <a:solidFill>
                  <a:srgbClr val="163C38"/>
                </a:solidFill>
                <a:latin typeface="DejaVu Sans"/>
                <a:ea typeface="DejaVu Sans"/>
                <a:cs typeface="DejaVu Sans"/>
              </a:defRPr>
            </a:lvl7pPr>
            <a:lvl8pPr>
              <a:defRPr sz="2325" b="0">
                <a:solidFill>
                  <a:srgbClr val="163C38"/>
                </a:solidFill>
                <a:latin typeface="DejaVu Sans"/>
                <a:ea typeface="DejaVu Sans"/>
                <a:cs typeface="DejaVu Sans"/>
              </a:defRPr>
            </a:lvl8pPr>
            <a:lvl9pPr>
              <a:defRPr sz="2325" b="0">
                <a:solidFill>
                  <a:srgbClr val="163C38"/>
                </a:solidFill>
                <a:latin typeface="DejaVu Sans"/>
                <a:ea typeface="DejaVu Sans"/>
                <a:cs typeface="DejaVu Sans"/>
              </a:defRPr>
            </a:lvl9pPr>
          </a:lstStyle>
          <a:p xmlns:a="http://schemas.openxmlformats.org/drawingml/2006/main">
            <a:pPr>
              <a:defRPr sz="2325" b="0">
                <a:solidFill>
                  <a:srgbClr val="163C38"/>
                </a:solidFill>
                <a:latin typeface="DejaVu Sans"/>
                <a:ea typeface="DejaVu Sans"/>
                <a:cs typeface="DejaVu Sans"/>
              </a:defRPr>
            </a:pPr>
            <a:r>
              <a:rPr sz="2325" b="0">
                <a:solidFill>
                  <a:srgbClr val="163C38"/>
                </a:solidFill>
                <a:latin typeface="DejaVu Sans"/>
                <a:ea typeface="DejaVu Sans"/>
                <a:cs typeface="DejaVu Sans"/>
              </a:rPr>
              <a:t>Pada grid 10 m: 1 piksel = 100 m² = 0,01 ha</a:t>
            </a:r>
          </a:p>
          <a:p xmlns:a="http://schemas.openxmlformats.org/drawingml/2006/main">
            <a:pPr>
              <a:defRPr sz="2325" b="0">
                <a:solidFill>
                  <a:srgbClr val="163C38"/>
                </a:solidFill>
                <a:latin typeface="DejaVu Sans"/>
                <a:ea typeface="DejaVu Sans"/>
                <a:cs typeface="DejaVu Sans"/>
              </a:defRPr>
            </a:pPr>
            <a:r>
              <a:rPr sz="2325" b="0">
                <a:solidFill>
                  <a:srgbClr val="163C38"/>
                </a:solidFill>
                <a:latin typeface="DejaVu Sans"/>
                <a:ea typeface="DejaVu Sans"/>
                <a:cs typeface="DejaVu Sans"/>
              </a:rPr>
              <a:t>Pada grid 20 m: 1 piksel = 400 m² = 0,04 ha</a:t>
            </a:r>
          </a:p>
        </p:txBody>
      </p:sp>
      <p:sp>
        <p:nvSpPr>
          <p:cNvPr id="6" name="">
            <a:extLst xmlns:a="http://schemas.openxmlformats.org/drawingml/2006/main">
              <a:ext uri="{FF2B5EF4-FFF2-40B4-BE49-F238E27FC236}">
                <a16:creationId xmlns:a16="http://schemas.microsoft.com/office/drawing/2014/main" id="{CC3BDF44-976E-465C-B9B7-39F008FFF6B7}"/>
              </a:ext>
            </a:extLst>
          </p:cNvPr>
          <p:cNvSpPr>
            <a:spLocks xmlns:a="http://schemas.openxmlformats.org/drawingml/2006/main" noGrp="1"/>
          </p:cNvSpPr>
          <p:nvPr/>
        </p:nvSpPr>
        <p:spPr>
          <a:xfrm xmlns:a="http://schemas.openxmlformats.org/drawingml/2006/main">
            <a:off x="609600" y="4552950"/>
            <a:ext cx="107632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0">
                <a:solidFill>
                  <a:srgbClr val="163C38"/>
                </a:solidFill>
                <a:latin typeface="DejaVu Sans"/>
                <a:ea typeface="DejaVu Sans"/>
                <a:cs typeface="DejaVu Sans"/>
              </a:defRPr>
            </a:defPPr>
            <a:lvl1pPr>
              <a:defRPr sz="2100" b="0">
                <a:solidFill>
                  <a:srgbClr val="163C38"/>
                </a:solidFill>
                <a:latin typeface="DejaVu Sans"/>
                <a:ea typeface="DejaVu Sans"/>
                <a:cs typeface="DejaVu Sans"/>
              </a:defRPr>
            </a:lvl1pPr>
            <a:lvl2pPr>
              <a:defRPr sz="2100" b="0">
                <a:solidFill>
                  <a:srgbClr val="163C38"/>
                </a:solidFill>
                <a:latin typeface="DejaVu Sans"/>
                <a:ea typeface="DejaVu Sans"/>
                <a:cs typeface="DejaVu Sans"/>
              </a:defRPr>
            </a:lvl2pPr>
            <a:lvl3pPr>
              <a:defRPr sz="2100" b="0">
                <a:solidFill>
                  <a:srgbClr val="163C38"/>
                </a:solidFill>
                <a:latin typeface="DejaVu Sans"/>
                <a:ea typeface="DejaVu Sans"/>
                <a:cs typeface="DejaVu Sans"/>
              </a:defRPr>
            </a:lvl3pPr>
            <a:lvl4pPr>
              <a:defRPr sz="2100" b="0">
                <a:solidFill>
                  <a:srgbClr val="163C38"/>
                </a:solidFill>
                <a:latin typeface="DejaVu Sans"/>
                <a:ea typeface="DejaVu Sans"/>
                <a:cs typeface="DejaVu Sans"/>
              </a:defRPr>
            </a:lvl4pPr>
            <a:lvl5pPr>
              <a:defRPr sz="2100" b="0">
                <a:solidFill>
                  <a:srgbClr val="163C38"/>
                </a:solidFill>
                <a:latin typeface="DejaVu Sans"/>
                <a:ea typeface="DejaVu Sans"/>
                <a:cs typeface="DejaVu Sans"/>
              </a:defRPr>
            </a:lvl5pPr>
            <a:lvl6pPr>
              <a:defRPr sz="2100" b="0">
                <a:solidFill>
                  <a:srgbClr val="163C38"/>
                </a:solidFill>
                <a:latin typeface="DejaVu Sans"/>
                <a:ea typeface="DejaVu Sans"/>
                <a:cs typeface="DejaVu Sans"/>
              </a:defRPr>
            </a:lvl6pPr>
            <a:lvl7pPr>
              <a:defRPr sz="2100" b="0">
                <a:solidFill>
                  <a:srgbClr val="163C38"/>
                </a:solidFill>
                <a:latin typeface="DejaVu Sans"/>
                <a:ea typeface="DejaVu Sans"/>
                <a:cs typeface="DejaVu Sans"/>
              </a:defRPr>
            </a:lvl7pPr>
            <a:lvl8pPr>
              <a:defRPr sz="2100" b="0">
                <a:solidFill>
                  <a:srgbClr val="163C38"/>
                </a:solidFill>
                <a:latin typeface="DejaVu Sans"/>
                <a:ea typeface="DejaVu Sans"/>
                <a:cs typeface="DejaVu Sans"/>
              </a:defRPr>
            </a:lvl8pPr>
            <a:lvl9pPr>
              <a:defRPr sz="2100" b="0">
                <a:solidFill>
                  <a:srgbClr val="163C38"/>
                </a:solidFill>
                <a:latin typeface="DejaVu Sans"/>
                <a:ea typeface="DejaVu Sans"/>
                <a:cs typeface="DejaVu Sans"/>
              </a:defRPr>
            </a:lvl9pPr>
          </a:lstStyle>
          <a:p xmlns:a="http://schemas.openxmlformats.org/drawingml/2006/main">
            <a:pPr>
              <a:defRPr sz="2100" b="0">
                <a:solidFill>
                  <a:srgbClr val="163C38"/>
                </a:solidFill>
                <a:latin typeface="DejaVu Sans"/>
                <a:ea typeface="DejaVu Sans"/>
                <a:cs typeface="DejaVu Sans"/>
              </a:defRPr>
            </a:pPr>
            <a:r>
              <a:rPr sz="2100" b="0">
                <a:solidFill>
                  <a:srgbClr val="163C38"/>
                </a:solidFill>
                <a:latin typeface="DejaVu Sans"/>
                <a:ea typeface="DejaVu Sans"/>
                <a:cs typeface="DejaVu Sans"/>
              </a:rPr>
              <a:t>Contoh: 250 piksel pada grid 20 m = 10 ha</a:t>
            </a:r>
          </a:p>
          <a:p xmlns:a="http://schemas.openxmlformats.org/drawingml/2006/main">
            <a:r>
              <a:t/>
            </a:r>
          </a:p>
          <a:p xmlns:a="http://schemas.openxmlformats.org/drawingml/2006/main">
            <a:pPr>
              <a:defRPr sz="2100" b="0">
                <a:solidFill>
                  <a:srgbClr val="163C38"/>
                </a:solidFill>
                <a:latin typeface="DejaVu Sans"/>
                <a:ea typeface="DejaVu Sans"/>
                <a:cs typeface="DejaVu Sans"/>
              </a:defRPr>
            </a:pPr>
            <a:r>
              <a:rPr sz="2100" b="0">
                <a:solidFill>
                  <a:srgbClr val="163C38"/>
                </a:solidFill>
                <a:latin typeface="DejaVu Sans"/>
                <a:ea typeface="DejaVu Sans"/>
                <a:cs typeface="DejaVu Sans"/>
              </a:rPr>
              <a:t>Persentase perubahan memakai luas area valid sebagai penyebut.</a:t>
            </a:r>
          </a:p>
          <a:p xmlns:a="http://schemas.openxmlformats.org/drawingml/2006/main">
            <a:pPr>
              <a:defRPr sz="2100" b="0">
                <a:solidFill>
                  <a:srgbClr val="163C38"/>
                </a:solidFill>
                <a:latin typeface="DejaVu Sans"/>
                <a:ea typeface="DejaVu Sans"/>
                <a:cs typeface="DejaVu Sans"/>
              </a:defRPr>
            </a:pPr>
            <a:r>
              <a:rPr sz="2100" b="0">
                <a:solidFill>
                  <a:srgbClr val="163C38"/>
                </a:solidFill>
                <a:latin typeface="DejaVu Sans"/>
                <a:ea typeface="DejaVu Sans"/>
                <a:cs typeface="DejaVu Sans"/>
              </a:rPr>
              <a:t>Area tertutup awan dilaporkan terpisah.</a:t>
            </a:r>
          </a:p>
        </p:txBody>
      </p:sp>
    </p:spTree>
    <p:extLst>
      <p:ext uri="{BB962C8B-B14F-4D97-AF65-F5344CB8AC3E}">
        <p14:creationId xmlns:p14="http://schemas.microsoft.com/office/powerpoint/2010/main" val="1956660221"/>
      </p:ext>
    </p:extLst>
  </p:cSld>
</p:sld>
</file>

<file path=ppt/slides/slide17.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C8C8789B-D070-4B32-991D-88ED1958BA4E}"/>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Validasi dan ketidakpastian</a:t>
            </a:r>
          </a:p>
        </p:txBody>
      </p:sp>
      <p:sp>
        <p:nvSpPr>
          <p:cNvPr id="2" name="">
            <a:extLst xmlns:a="http://schemas.openxmlformats.org/drawingml/2006/main">
              <a:ext uri="{FF2B5EF4-FFF2-40B4-BE49-F238E27FC236}">
                <a16:creationId xmlns:a16="http://schemas.microsoft.com/office/drawing/2014/main" id="{92020114-78F8-4989-8FE3-66B7FC4B6237}"/>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r>
              <a:t/>
            </a:r>
          </a:p>
        </p:txBody>
      </p:sp>
      <p:sp>
        <p:nvSpPr>
          <p:cNvPr id="3" name="">
            <a:extLst xmlns:a="http://schemas.openxmlformats.org/drawingml/2006/main">
              <a:ext uri="{FF2B5EF4-FFF2-40B4-BE49-F238E27FC236}">
                <a16:creationId xmlns:a16="http://schemas.microsoft.com/office/drawing/2014/main" id="{70009DFA-90DC-4A80-B658-F1292F39E459}"/>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17</a:t>
            </a:r>
          </a:p>
        </p:txBody>
      </p:sp>
      <p:sp>
        <p:nvSpPr>
          <p:cNvPr id="4" name="">
            <a:extLst xmlns:a="http://schemas.openxmlformats.org/drawingml/2006/main">
              <a:ext uri="{FF2B5EF4-FFF2-40B4-BE49-F238E27FC236}">
                <a16:creationId xmlns:a16="http://schemas.microsoft.com/office/drawing/2014/main" id="{E07A9126-C708-4BF3-BFAB-0BF2587CD597}"/>
              </a:ext>
            </a:extLst>
          </p:cNvPr>
          <p:cNvSpPr>
            <a:spLocks xmlns:a="http://schemas.openxmlformats.org/drawingml/2006/main" noGrp="1"/>
          </p:cNvSpPr>
          <p:nvPr/>
        </p:nvSpPr>
        <p:spPr>
          <a:xfrm xmlns:a="http://schemas.openxmlformats.org/drawingml/2006/main">
            <a:off x="609600" y="169545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Data pembanding</a:t>
            </a:r>
          </a:p>
        </p:txBody>
      </p:sp>
      <p:sp>
        <p:nvSpPr>
          <p:cNvPr id="5" name="">
            <a:extLst xmlns:a="http://schemas.openxmlformats.org/drawingml/2006/main">
              <a:ext uri="{FF2B5EF4-FFF2-40B4-BE49-F238E27FC236}">
                <a16:creationId xmlns:a16="http://schemas.microsoft.com/office/drawing/2014/main" id="{27F3DC91-B281-4EF0-9187-599B1B4BA965}"/>
              </a:ext>
            </a:extLst>
          </p:cNvPr>
          <p:cNvSpPr>
            <a:spLocks xmlns:a="http://schemas.openxmlformats.org/drawingml/2006/main" noGrp="1"/>
          </p:cNvSpPr>
          <p:nvPr/>
        </p:nvSpPr>
        <p:spPr>
          <a:xfrm xmlns:a="http://schemas.openxmlformats.org/drawingml/2006/main">
            <a:off x="4000500" y="169545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Foto lapangan bertanggal dan berkoordinat, drone, atau citra resolusi lebih tinggi.</a:t>
            </a:r>
          </a:p>
        </p:txBody>
      </p:sp>
      <p:sp>
        <p:nvSpPr>
          <p:cNvPr id="6" name="">
            <a:extLst xmlns:a="http://schemas.openxmlformats.org/drawingml/2006/main">
              <a:ext uri="{FF2B5EF4-FFF2-40B4-BE49-F238E27FC236}">
                <a16:creationId xmlns:a16="http://schemas.microsoft.com/office/drawing/2014/main" id="{55C8CD6C-852D-4C36-87D5-7F47DEC8CD4E}"/>
              </a:ext>
            </a:extLst>
          </p:cNvPr>
          <p:cNvSpPr>
            <a:spLocks xmlns:a="http://schemas.openxmlformats.org/drawingml/2006/main" noGrp="1"/>
          </p:cNvSpPr>
          <p:nvPr/>
        </p:nvSpPr>
        <p:spPr>
          <a:xfrm xmlns:a="http://schemas.openxmlformats.org/drawingml/2006/main">
            <a:off x="609600" y="271462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Sampel independen</a:t>
            </a:r>
          </a:p>
        </p:txBody>
      </p:sp>
      <p:sp>
        <p:nvSpPr>
          <p:cNvPr id="7" name="">
            <a:extLst xmlns:a="http://schemas.openxmlformats.org/drawingml/2006/main">
              <a:ext uri="{FF2B5EF4-FFF2-40B4-BE49-F238E27FC236}">
                <a16:creationId xmlns:a16="http://schemas.microsoft.com/office/drawing/2014/main" id="{7552A88B-B75E-4E67-8299-874E75ED1DD7}"/>
              </a:ext>
            </a:extLst>
          </p:cNvPr>
          <p:cNvSpPr>
            <a:spLocks xmlns:a="http://schemas.openxmlformats.org/drawingml/2006/main" noGrp="1"/>
          </p:cNvSpPr>
          <p:nvPr/>
        </p:nvSpPr>
        <p:spPr>
          <a:xfrm xmlns:a="http://schemas.openxmlformats.org/drawingml/2006/main">
            <a:off x="4000500" y="271462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Sebarkan sampel pada kelas berubah dan stabil, terpisah dari data latih.</a:t>
            </a:r>
          </a:p>
        </p:txBody>
      </p:sp>
      <p:sp>
        <p:nvSpPr>
          <p:cNvPr id="8" name="">
            <a:extLst xmlns:a="http://schemas.openxmlformats.org/drawingml/2006/main">
              <a:ext uri="{FF2B5EF4-FFF2-40B4-BE49-F238E27FC236}">
                <a16:creationId xmlns:a16="http://schemas.microsoft.com/office/drawing/2014/main" id="{35AC633E-7DE8-4E65-BCD6-49DD0C0CEA9E}"/>
              </a:ext>
            </a:extLst>
          </p:cNvPr>
          <p:cNvSpPr>
            <a:spLocks xmlns:a="http://schemas.openxmlformats.org/drawingml/2006/main" noGrp="1"/>
          </p:cNvSpPr>
          <p:nvPr/>
        </p:nvSpPr>
        <p:spPr>
          <a:xfrm xmlns:a="http://schemas.openxmlformats.org/drawingml/2006/main">
            <a:off x="609600" y="373380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Uji ketelitian</a:t>
            </a:r>
          </a:p>
        </p:txBody>
      </p:sp>
      <p:sp>
        <p:nvSpPr>
          <p:cNvPr id="9" name="">
            <a:extLst xmlns:a="http://schemas.openxmlformats.org/drawingml/2006/main">
              <a:ext uri="{FF2B5EF4-FFF2-40B4-BE49-F238E27FC236}">
                <a16:creationId xmlns:a16="http://schemas.microsoft.com/office/drawing/2014/main" id="{4EEBF05B-B6D5-4F04-8E59-5CA9B326B74B}"/>
              </a:ext>
            </a:extLst>
          </p:cNvPr>
          <p:cNvSpPr>
            <a:spLocks xmlns:a="http://schemas.openxmlformats.org/drawingml/2006/main" noGrp="1"/>
          </p:cNvSpPr>
          <p:nvPr/>
        </p:nvSpPr>
        <p:spPr>
          <a:xfrm xmlns:a="http://schemas.openxmlformats.org/drawingml/2006/main">
            <a:off x="4000500" y="373380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Susun matriks kebingungan, akurasi pengguna dan produsen per kelas.</a:t>
            </a:r>
          </a:p>
        </p:txBody>
      </p:sp>
      <p:sp>
        <p:nvSpPr>
          <p:cNvPr id="10" name="">
            <a:extLst xmlns:a="http://schemas.openxmlformats.org/drawingml/2006/main">
              <a:ext uri="{FF2B5EF4-FFF2-40B4-BE49-F238E27FC236}">
                <a16:creationId xmlns:a16="http://schemas.microsoft.com/office/drawing/2014/main" id="{E5D4D844-0504-4AC3-B990-3A06F9E4C727}"/>
              </a:ext>
            </a:extLst>
          </p:cNvPr>
          <p:cNvSpPr>
            <a:spLocks xmlns:a="http://schemas.openxmlformats.org/drawingml/2006/main" noGrp="1"/>
          </p:cNvSpPr>
          <p:nvPr/>
        </p:nvSpPr>
        <p:spPr>
          <a:xfrm xmlns:a="http://schemas.openxmlformats.org/drawingml/2006/main">
            <a:off x="609600" y="475297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Batas kesimpulan</a:t>
            </a:r>
          </a:p>
        </p:txBody>
      </p:sp>
      <p:sp>
        <p:nvSpPr>
          <p:cNvPr id="11" name="">
            <a:extLst xmlns:a="http://schemas.openxmlformats.org/drawingml/2006/main">
              <a:ext uri="{FF2B5EF4-FFF2-40B4-BE49-F238E27FC236}">
                <a16:creationId xmlns:a16="http://schemas.microsoft.com/office/drawing/2014/main" id="{93DA1242-BC99-4240-95E9-508A3D1E4F99}"/>
              </a:ext>
            </a:extLst>
          </p:cNvPr>
          <p:cNvSpPr>
            <a:spLocks xmlns:a="http://schemas.openxmlformats.org/drawingml/2006/main" noGrp="1"/>
          </p:cNvSpPr>
          <p:nvPr/>
        </p:nvSpPr>
        <p:spPr>
          <a:xfrm xmlns:a="http://schemas.openxmlformats.org/drawingml/2006/main">
            <a:off x="4000500" y="475297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Laporkan awan, objek kecil, kesalahan posisi, dan jeda waktu pengamatan.</a:t>
            </a:r>
          </a:p>
        </p:txBody>
      </p:sp>
    </p:spTree>
    <p:extLst>
      <p:ext uri="{BB962C8B-B14F-4D97-AF65-F5344CB8AC3E}">
        <p14:creationId xmlns:p14="http://schemas.microsoft.com/office/powerpoint/2010/main" val="1299481350"/>
      </p:ext>
    </p:extLst>
  </p:cSld>
</p:sld>
</file>

<file path=ppt/slides/slide18.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72A6781C-B3F7-4A2F-B7B2-2598061CD231}"/>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Alur praktik di QGIS dan SNAP</a:t>
            </a:r>
          </a:p>
        </p:txBody>
      </p:sp>
      <p:sp>
        <p:nvSpPr>
          <p:cNvPr id="2" name="">
            <a:extLst xmlns:a="http://schemas.openxmlformats.org/drawingml/2006/main">
              <a:ext uri="{FF2B5EF4-FFF2-40B4-BE49-F238E27FC236}">
                <a16:creationId xmlns:a16="http://schemas.microsoft.com/office/drawing/2014/main" id="{5397615A-8124-4215-A01B-3AA966AB46CB}"/>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r>
              <a:t/>
            </a:r>
          </a:p>
        </p:txBody>
      </p:sp>
      <p:sp>
        <p:nvSpPr>
          <p:cNvPr id="3" name="">
            <a:extLst xmlns:a="http://schemas.openxmlformats.org/drawingml/2006/main">
              <a:ext uri="{FF2B5EF4-FFF2-40B4-BE49-F238E27FC236}">
                <a16:creationId xmlns:a16="http://schemas.microsoft.com/office/drawing/2014/main" id="{4E96F232-13EC-4920-AE8F-CA3ED6C76C00}"/>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18</a:t>
            </a:r>
          </a:p>
        </p:txBody>
      </p:sp>
      <p:sp>
        <p:nvSpPr>
          <p:cNvPr id="4" name="">
            <a:extLst xmlns:a="http://schemas.openxmlformats.org/drawingml/2006/main">
              <a:ext uri="{FF2B5EF4-FFF2-40B4-BE49-F238E27FC236}">
                <a16:creationId xmlns:a16="http://schemas.microsoft.com/office/drawing/2014/main" id="{1D2A22E4-CB7E-4D0D-A028-1F81C8FB5F98}"/>
              </a:ext>
            </a:extLst>
          </p:cNvPr>
          <p:cNvSpPr>
            <a:spLocks xmlns:a="http://schemas.openxmlformats.org/drawingml/2006/main" noGrp="1"/>
          </p:cNvSpPr>
          <p:nvPr/>
        </p:nvSpPr>
        <p:spPr>
          <a:xfrm xmlns:a="http://schemas.openxmlformats.org/drawingml/2006/main">
            <a:off x="609600" y="169545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01  Persiapan</a:t>
            </a:r>
          </a:p>
        </p:txBody>
      </p:sp>
      <p:sp>
        <p:nvSpPr>
          <p:cNvPr id="5" name="">
            <a:extLst xmlns:a="http://schemas.openxmlformats.org/drawingml/2006/main">
              <a:ext uri="{FF2B5EF4-FFF2-40B4-BE49-F238E27FC236}">
                <a16:creationId xmlns:a16="http://schemas.microsoft.com/office/drawing/2014/main" id="{C8422D9D-A86D-4157-A02E-D39F56EE199E}"/>
              </a:ext>
            </a:extLst>
          </p:cNvPr>
          <p:cNvSpPr>
            <a:spLocks xmlns:a="http://schemas.openxmlformats.org/drawingml/2006/main" noGrp="1"/>
          </p:cNvSpPr>
          <p:nvPr/>
        </p:nvSpPr>
        <p:spPr>
          <a:xfrm xmlns:a="http://schemas.openxmlformats.org/drawingml/2006/main">
            <a:off x="4000500" y="169545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Tetapkan kejadian, batas kajian, tanggal citra, dan skema tutupan lahan.</a:t>
            </a:r>
          </a:p>
        </p:txBody>
      </p:sp>
      <p:sp>
        <p:nvSpPr>
          <p:cNvPr id="6" name="">
            <a:extLst xmlns:a="http://schemas.openxmlformats.org/drawingml/2006/main">
              <a:ext uri="{FF2B5EF4-FFF2-40B4-BE49-F238E27FC236}">
                <a16:creationId xmlns:a16="http://schemas.microsoft.com/office/drawing/2014/main" id="{5749D5BF-CF31-4013-9463-6DC0A6EA66B7}"/>
              </a:ext>
            </a:extLst>
          </p:cNvPr>
          <p:cNvSpPr>
            <a:spLocks xmlns:a="http://schemas.openxmlformats.org/drawingml/2006/main" noGrp="1"/>
          </p:cNvSpPr>
          <p:nvPr/>
        </p:nvSpPr>
        <p:spPr>
          <a:xfrm xmlns:a="http://schemas.openxmlformats.org/drawingml/2006/main">
            <a:off x="609600" y="271462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02  Pengolahan</a:t>
            </a:r>
          </a:p>
        </p:txBody>
      </p:sp>
      <p:sp>
        <p:nvSpPr>
          <p:cNvPr id="7" name="">
            <a:extLst xmlns:a="http://schemas.openxmlformats.org/drawingml/2006/main">
              <a:ext uri="{FF2B5EF4-FFF2-40B4-BE49-F238E27FC236}">
                <a16:creationId xmlns:a16="http://schemas.microsoft.com/office/drawing/2014/main" id="{72E79D28-9524-4687-8BF8-4D92B564F062}"/>
              </a:ext>
            </a:extLst>
          </p:cNvPr>
          <p:cNvSpPr>
            <a:spLocks xmlns:a="http://schemas.openxmlformats.org/drawingml/2006/main" noGrp="1"/>
          </p:cNvSpPr>
          <p:nvPr/>
        </p:nvSpPr>
        <p:spPr>
          <a:xfrm xmlns:a="http://schemas.openxmlformats.org/drawingml/2006/main">
            <a:off x="4000500" y="271462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Masker kualitas, samakan grid, lalu hitung indeks atau perubahan radar.</a:t>
            </a:r>
          </a:p>
        </p:txBody>
      </p:sp>
      <p:sp>
        <p:nvSpPr>
          <p:cNvPr id="8" name="">
            <a:extLst xmlns:a="http://schemas.openxmlformats.org/drawingml/2006/main">
              <a:ext uri="{FF2B5EF4-FFF2-40B4-BE49-F238E27FC236}">
                <a16:creationId xmlns:a16="http://schemas.microsoft.com/office/drawing/2014/main" id="{6EDF5853-1713-4FFA-B184-138B1E4E5792}"/>
              </a:ext>
            </a:extLst>
          </p:cNvPr>
          <p:cNvSpPr>
            <a:spLocks xmlns:a="http://schemas.openxmlformats.org/drawingml/2006/main" noGrp="1"/>
          </p:cNvSpPr>
          <p:nvPr/>
        </p:nvSpPr>
        <p:spPr>
          <a:xfrm xmlns:a="http://schemas.openxmlformats.org/drawingml/2006/main">
            <a:off x="609600" y="3733800"/>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03  Analisis</a:t>
            </a:r>
          </a:p>
        </p:txBody>
      </p:sp>
      <p:sp>
        <p:nvSpPr>
          <p:cNvPr id="9" name="">
            <a:extLst xmlns:a="http://schemas.openxmlformats.org/drawingml/2006/main">
              <a:ext uri="{FF2B5EF4-FFF2-40B4-BE49-F238E27FC236}">
                <a16:creationId xmlns:a16="http://schemas.microsoft.com/office/drawing/2014/main" id="{9E688C73-D5FE-4418-83C4-7F8AE60C0871}"/>
              </a:ext>
            </a:extLst>
          </p:cNvPr>
          <p:cNvSpPr>
            <a:spLocks xmlns:a="http://schemas.openxmlformats.org/drawingml/2006/main" noGrp="1"/>
          </p:cNvSpPr>
          <p:nvPr/>
        </p:nvSpPr>
        <p:spPr>
          <a:xfrm xmlns:a="http://schemas.openxmlformats.org/drawingml/2006/main">
            <a:off x="4000500" y="3733800"/>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Klasifikasikan perubahan, lakukan overlay desa/DAS, dan hitung luas valid.</a:t>
            </a:r>
          </a:p>
        </p:txBody>
      </p:sp>
      <p:sp>
        <p:nvSpPr>
          <p:cNvPr id="10" name="">
            <a:extLst xmlns:a="http://schemas.openxmlformats.org/drawingml/2006/main">
              <a:ext uri="{FF2B5EF4-FFF2-40B4-BE49-F238E27FC236}">
                <a16:creationId xmlns:a16="http://schemas.microsoft.com/office/drawing/2014/main" id="{0270A1E5-23D3-4809-9FD7-A3923D000539}"/>
              </a:ext>
            </a:extLst>
          </p:cNvPr>
          <p:cNvSpPr>
            <a:spLocks xmlns:a="http://schemas.openxmlformats.org/drawingml/2006/main" noGrp="1"/>
          </p:cNvSpPr>
          <p:nvPr/>
        </p:nvSpPr>
        <p:spPr>
          <a:xfrm xmlns:a="http://schemas.openxmlformats.org/drawingml/2006/main">
            <a:off x="609600" y="4752975"/>
            <a:ext cx="304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1">
                <a:solidFill>
                  <a:srgbClr val="B86A35"/>
                </a:solidFill>
                <a:latin typeface="DejaVu Sans"/>
                <a:ea typeface="DejaVu Sans"/>
                <a:cs typeface="DejaVu Sans"/>
              </a:defRPr>
            </a:defPPr>
            <a:lvl1pPr>
              <a:defRPr sz="2025" b="1">
                <a:solidFill>
                  <a:srgbClr val="B86A35"/>
                </a:solidFill>
                <a:latin typeface="DejaVu Sans"/>
                <a:ea typeface="DejaVu Sans"/>
                <a:cs typeface="DejaVu Sans"/>
              </a:defRPr>
            </a:lvl1pPr>
            <a:lvl2pPr>
              <a:defRPr sz="2025" b="1">
                <a:solidFill>
                  <a:srgbClr val="B86A35"/>
                </a:solidFill>
                <a:latin typeface="DejaVu Sans"/>
                <a:ea typeface="DejaVu Sans"/>
                <a:cs typeface="DejaVu Sans"/>
              </a:defRPr>
            </a:lvl2pPr>
            <a:lvl3pPr>
              <a:defRPr sz="2025" b="1">
                <a:solidFill>
                  <a:srgbClr val="B86A35"/>
                </a:solidFill>
                <a:latin typeface="DejaVu Sans"/>
                <a:ea typeface="DejaVu Sans"/>
                <a:cs typeface="DejaVu Sans"/>
              </a:defRPr>
            </a:lvl3pPr>
            <a:lvl4pPr>
              <a:defRPr sz="2025" b="1">
                <a:solidFill>
                  <a:srgbClr val="B86A35"/>
                </a:solidFill>
                <a:latin typeface="DejaVu Sans"/>
                <a:ea typeface="DejaVu Sans"/>
                <a:cs typeface="DejaVu Sans"/>
              </a:defRPr>
            </a:lvl4pPr>
            <a:lvl5pPr>
              <a:defRPr sz="2025" b="1">
                <a:solidFill>
                  <a:srgbClr val="B86A35"/>
                </a:solidFill>
                <a:latin typeface="DejaVu Sans"/>
                <a:ea typeface="DejaVu Sans"/>
                <a:cs typeface="DejaVu Sans"/>
              </a:defRPr>
            </a:lvl5pPr>
            <a:lvl6pPr>
              <a:defRPr sz="2025" b="1">
                <a:solidFill>
                  <a:srgbClr val="B86A35"/>
                </a:solidFill>
                <a:latin typeface="DejaVu Sans"/>
                <a:ea typeface="DejaVu Sans"/>
                <a:cs typeface="DejaVu Sans"/>
              </a:defRPr>
            </a:lvl6pPr>
            <a:lvl7pPr>
              <a:defRPr sz="2025" b="1">
                <a:solidFill>
                  <a:srgbClr val="B86A35"/>
                </a:solidFill>
                <a:latin typeface="DejaVu Sans"/>
                <a:ea typeface="DejaVu Sans"/>
                <a:cs typeface="DejaVu Sans"/>
              </a:defRPr>
            </a:lvl7pPr>
            <a:lvl8pPr>
              <a:defRPr sz="2025" b="1">
                <a:solidFill>
                  <a:srgbClr val="B86A35"/>
                </a:solidFill>
                <a:latin typeface="DejaVu Sans"/>
                <a:ea typeface="DejaVu Sans"/>
                <a:cs typeface="DejaVu Sans"/>
              </a:defRPr>
            </a:lvl8pPr>
            <a:lvl9pPr>
              <a:defRPr sz="2025" b="1">
                <a:solidFill>
                  <a:srgbClr val="B86A35"/>
                </a:solidFill>
                <a:latin typeface="DejaVu Sans"/>
                <a:ea typeface="DejaVu Sans"/>
                <a:cs typeface="DejaVu Sans"/>
              </a:defRPr>
            </a:lvl9pPr>
          </a:lstStyle>
          <a:p xmlns:a="http://schemas.openxmlformats.org/drawingml/2006/main">
            <a:pPr>
              <a:defRPr sz="2025" b="1">
                <a:solidFill>
                  <a:srgbClr val="B86A35"/>
                </a:solidFill>
                <a:latin typeface="DejaVu Sans"/>
                <a:ea typeface="DejaVu Sans"/>
                <a:cs typeface="DejaVu Sans"/>
              </a:defRPr>
            </a:pPr>
            <a:r>
              <a:rPr sz="2025" b="1">
                <a:solidFill>
                  <a:srgbClr val="B86A35"/>
                </a:solidFill>
                <a:latin typeface="DejaVu Sans"/>
                <a:ea typeface="DejaVu Sans"/>
                <a:cs typeface="DejaVu Sans"/>
              </a:rPr>
              <a:t>04  Pelaporan</a:t>
            </a:r>
          </a:p>
        </p:txBody>
      </p:sp>
      <p:sp>
        <p:nvSpPr>
          <p:cNvPr id="11" name="">
            <a:extLst xmlns:a="http://schemas.openxmlformats.org/drawingml/2006/main">
              <a:ext uri="{FF2B5EF4-FFF2-40B4-BE49-F238E27FC236}">
                <a16:creationId xmlns:a16="http://schemas.microsoft.com/office/drawing/2014/main" id="{72CA5E80-CE41-436D-943D-A334AB038D38}"/>
              </a:ext>
            </a:extLst>
          </p:cNvPr>
          <p:cNvSpPr>
            <a:spLocks xmlns:a="http://schemas.openxmlformats.org/drawingml/2006/main" noGrp="1"/>
          </p:cNvSpPr>
          <p:nvPr/>
        </p:nvSpPr>
        <p:spPr>
          <a:xfrm xmlns:a="http://schemas.openxmlformats.org/drawingml/2006/main">
            <a:off x="4000500" y="4752975"/>
            <a:ext cx="7524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163C38"/>
                </a:solidFill>
                <a:latin typeface="DejaVu Sans"/>
                <a:ea typeface="DejaVu Sans"/>
                <a:cs typeface="DejaVu Sans"/>
              </a:defRPr>
            </a:defPPr>
            <a:lvl1pPr>
              <a:defRPr sz="2025" b="0">
                <a:solidFill>
                  <a:srgbClr val="163C38"/>
                </a:solidFill>
                <a:latin typeface="DejaVu Sans"/>
                <a:ea typeface="DejaVu Sans"/>
                <a:cs typeface="DejaVu Sans"/>
              </a:defRPr>
            </a:lvl1pPr>
            <a:lvl2pPr>
              <a:defRPr sz="2025" b="0">
                <a:solidFill>
                  <a:srgbClr val="163C38"/>
                </a:solidFill>
                <a:latin typeface="DejaVu Sans"/>
                <a:ea typeface="DejaVu Sans"/>
                <a:cs typeface="DejaVu Sans"/>
              </a:defRPr>
            </a:lvl2pPr>
            <a:lvl3pPr>
              <a:defRPr sz="2025" b="0">
                <a:solidFill>
                  <a:srgbClr val="163C38"/>
                </a:solidFill>
                <a:latin typeface="DejaVu Sans"/>
                <a:ea typeface="DejaVu Sans"/>
                <a:cs typeface="DejaVu Sans"/>
              </a:defRPr>
            </a:lvl3pPr>
            <a:lvl4pPr>
              <a:defRPr sz="2025" b="0">
                <a:solidFill>
                  <a:srgbClr val="163C38"/>
                </a:solidFill>
                <a:latin typeface="DejaVu Sans"/>
                <a:ea typeface="DejaVu Sans"/>
                <a:cs typeface="DejaVu Sans"/>
              </a:defRPr>
            </a:lvl4pPr>
            <a:lvl5pPr>
              <a:defRPr sz="2025" b="0">
                <a:solidFill>
                  <a:srgbClr val="163C38"/>
                </a:solidFill>
                <a:latin typeface="DejaVu Sans"/>
                <a:ea typeface="DejaVu Sans"/>
                <a:cs typeface="DejaVu Sans"/>
              </a:defRPr>
            </a:lvl5pPr>
            <a:lvl6pPr>
              <a:defRPr sz="2025" b="0">
                <a:solidFill>
                  <a:srgbClr val="163C38"/>
                </a:solidFill>
                <a:latin typeface="DejaVu Sans"/>
                <a:ea typeface="DejaVu Sans"/>
                <a:cs typeface="DejaVu Sans"/>
              </a:defRPr>
            </a:lvl6pPr>
            <a:lvl7pPr>
              <a:defRPr sz="2025" b="0">
                <a:solidFill>
                  <a:srgbClr val="163C38"/>
                </a:solidFill>
                <a:latin typeface="DejaVu Sans"/>
                <a:ea typeface="DejaVu Sans"/>
                <a:cs typeface="DejaVu Sans"/>
              </a:defRPr>
            </a:lvl7pPr>
            <a:lvl8pPr>
              <a:defRPr sz="2025" b="0">
                <a:solidFill>
                  <a:srgbClr val="163C38"/>
                </a:solidFill>
                <a:latin typeface="DejaVu Sans"/>
                <a:ea typeface="DejaVu Sans"/>
                <a:cs typeface="DejaVu Sans"/>
              </a:defRPr>
            </a:lvl8pPr>
            <a:lvl9pPr>
              <a:defRPr sz="2025" b="0">
                <a:solidFill>
                  <a:srgbClr val="163C38"/>
                </a:solidFill>
                <a:latin typeface="DejaVu Sans"/>
                <a:ea typeface="DejaVu Sans"/>
                <a:cs typeface="DejaVu Sans"/>
              </a:defRPr>
            </a:lvl9pPr>
          </a:lstStyle>
          <a:p xmlns:a="http://schemas.openxmlformats.org/drawingml/2006/main">
            <a:pPr>
              <a:defRPr sz="2025" b="0">
                <a:solidFill>
                  <a:srgbClr val="163C38"/>
                </a:solidFill>
                <a:latin typeface="DejaVu Sans"/>
                <a:ea typeface="DejaVu Sans"/>
                <a:cs typeface="DejaVu Sans"/>
              </a:defRPr>
            </a:pPr>
            <a:r>
              <a:rPr sz="2025" b="0">
                <a:solidFill>
                  <a:srgbClr val="163C38"/>
                </a:solidFill>
                <a:latin typeface="DejaVu Sans"/>
                <a:ea typeface="DejaVu Sans"/>
                <a:cs typeface="DejaVu Sans"/>
              </a:rPr>
              <a:t>Validasi hasil, simpan GeoTIFF/GeoPackage, dan susun peta dengan metadata.</a:t>
            </a:r>
          </a:p>
        </p:txBody>
      </p:sp>
    </p:spTree>
    <p:extLst>
      <p:ext uri="{BB962C8B-B14F-4D97-AF65-F5344CB8AC3E}">
        <p14:creationId xmlns:p14="http://schemas.microsoft.com/office/powerpoint/2010/main" val="601404723"/>
      </p:ext>
    </p:extLst>
  </p:cSld>
</p:sld>
</file>

<file path=ppt/slides/slide19.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2417B0B-2D25-4726-A137-2C174FE74DA4}"/>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Manfaat untuk pemulihan Gayo Lues</a:t>
            </a:r>
          </a:p>
        </p:txBody>
      </p:sp>
      <p:sp>
        <p:nvSpPr>
          <p:cNvPr id="2" name="">
            <a:extLst xmlns:a="http://schemas.openxmlformats.org/drawingml/2006/main">
              <a:ext uri="{FF2B5EF4-FFF2-40B4-BE49-F238E27FC236}">
                <a16:creationId xmlns:a16="http://schemas.microsoft.com/office/drawing/2014/main" id="{400BF1C0-E842-4A3B-8452-7792D222E666}"/>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r>
              <a:t/>
            </a:r>
          </a:p>
        </p:txBody>
      </p:sp>
      <p:sp>
        <p:nvSpPr>
          <p:cNvPr id="3" name="">
            <a:extLst xmlns:a="http://schemas.openxmlformats.org/drawingml/2006/main">
              <a:ext uri="{FF2B5EF4-FFF2-40B4-BE49-F238E27FC236}">
                <a16:creationId xmlns:a16="http://schemas.microsoft.com/office/drawing/2014/main" id="{4A2EE853-3670-453F-B0AD-F4AC64DC74E8}"/>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19</a:t>
            </a:r>
          </a:p>
        </p:txBody>
      </p:sp>
      <p:sp>
        <p:nvSpPr>
          <p:cNvPr id="4" name="">
            <a:extLst xmlns:a="http://schemas.openxmlformats.org/drawingml/2006/main">
              <a:ext uri="{FF2B5EF4-FFF2-40B4-BE49-F238E27FC236}">
                <a16:creationId xmlns:a16="http://schemas.microsoft.com/office/drawing/2014/main" id="{9CBA116C-4DBE-4EA1-BD64-23B07B19E706}"/>
              </a:ext>
            </a:extLst>
          </p:cNvPr>
          <p:cNvSpPr>
            <a:spLocks xmlns:a="http://schemas.openxmlformats.org/drawingml/2006/main" noGrp="1"/>
          </p:cNvSpPr>
          <p:nvPr/>
        </p:nvSpPr>
        <p:spPr>
          <a:xfrm xmlns:a="http://schemas.openxmlformats.org/drawingml/2006/main">
            <a:off x="609600" y="1714500"/>
            <a:ext cx="5048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325" b="1">
                <a:solidFill>
                  <a:srgbClr val="B86A35"/>
                </a:solidFill>
                <a:latin typeface="DejaVu Sans"/>
                <a:ea typeface="DejaVu Sans"/>
                <a:cs typeface="DejaVu Sans"/>
              </a:defRPr>
            </a:defPPr>
            <a:lvl1pPr>
              <a:defRPr sz="2325" b="1">
                <a:solidFill>
                  <a:srgbClr val="B86A35"/>
                </a:solidFill>
                <a:latin typeface="DejaVu Sans"/>
                <a:ea typeface="DejaVu Sans"/>
                <a:cs typeface="DejaVu Sans"/>
              </a:defRPr>
            </a:lvl1pPr>
            <a:lvl2pPr>
              <a:defRPr sz="2325" b="1">
                <a:solidFill>
                  <a:srgbClr val="B86A35"/>
                </a:solidFill>
                <a:latin typeface="DejaVu Sans"/>
                <a:ea typeface="DejaVu Sans"/>
                <a:cs typeface="DejaVu Sans"/>
              </a:defRPr>
            </a:lvl2pPr>
            <a:lvl3pPr>
              <a:defRPr sz="2325" b="1">
                <a:solidFill>
                  <a:srgbClr val="B86A35"/>
                </a:solidFill>
                <a:latin typeface="DejaVu Sans"/>
                <a:ea typeface="DejaVu Sans"/>
                <a:cs typeface="DejaVu Sans"/>
              </a:defRPr>
            </a:lvl3pPr>
            <a:lvl4pPr>
              <a:defRPr sz="2325" b="1">
                <a:solidFill>
                  <a:srgbClr val="B86A35"/>
                </a:solidFill>
                <a:latin typeface="DejaVu Sans"/>
                <a:ea typeface="DejaVu Sans"/>
                <a:cs typeface="DejaVu Sans"/>
              </a:defRPr>
            </a:lvl4pPr>
            <a:lvl5pPr>
              <a:defRPr sz="2325" b="1">
                <a:solidFill>
                  <a:srgbClr val="B86A35"/>
                </a:solidFill>
                <a:latin typeface="DejaVu Sans"/>
                <a:ea typeface="DejaVu Sans"/>
                <a:cs typeface="DejaVu Sans"/>
              </a:defRPr>
            </a:lvl5pPr>
            <a:lvl6pPr>
              <a:defRPr sz="2325" b="1">
                <a:solidFill>
                  <a:srgbClr val="B86A35"/>
                </a:solidFill>
                <a:latin typeface="DejaVu Sans"/>
                <a:ea typeface="DejaVu Sans"/>
                <a:cs typeface="DejaVu Sans"/>
              </a:defRPr>
            </a:lvl6pPr>
            <a:lvl7pPr>
              <a:defRPr sz="2325" b="1">
                <a:solidFill>
                  <a:srgbClr val="B86A35"/>
                </a:solidFill>
                <a:latin typeface="DejaVu Sans"/>
                <a:ea typeface="DejaVu Sans"/>
                <a:cs typeface="DejaVu Sans"/>
              </a:defRPr>
            </a:lvl7pPr>
            <a:lvl8pPr>
              <a:defRPr sz="2325" b="1">
                <a:solidFill>
                  <a:srgbClr val="B86A35"/>
                </a:solidFill>
                <a:latin typeface="DejaVu Sans"/>
                <a:ea typeface="DejaVu Sans"/>
                <a:cs typeface="DejaVu Sans"/>
              </a:defRPr>
            </a:lvl8pPr>
            <a:lvl9pPr>
              <a:defRPr sz="2325" b="1">
                <a:solidFill>
                  <a:srgbClr val="B86A35"/>
                </a:solidFill>
                <a:latin typeface="DejaVu Sans"/>
                <a:ea typeface="DejaVu Sans"/>
                <a:cs typeface="DejaVu Sans"/>
              </a:defRPr>
            </a:lvl9pPr>
          </a:lstStyle>
          <a:p xmlns:a="http://schemas.openxmlformats.org/drawingml/2006/main">
            <a:pPr>
              <a:defRPr sz="2325" b="1">
                <a:solidFill>
                  <a:srgbClr val="B86A35"/>
                </a:solidFill>
                <a:latin typeface="DejaVu Sans"/>
                <a:ea typeface="DejaVu Sans"/>
                <a:cs typeface="DejaVu Sans"/>
              </a:defRPr>
            </a:pPr>
            <a:r>
              <a:rPr sz="2325" b="1">
                <a:solidFill>
                  <a:srgbClr val="B86A35"/>
                </a:solidFill>
                <a:latin typeface="DejaVu Sans"/>
                <a:ea typeface="DejaVu Sans"/>
                <a:cs typeface="DejaVu Sans"/>
              </a:rPr>
              <a:t>Hasil yang dibutuhkan</a:t>
            </a:r>
          </a:p>
        </p:txBody>
      </p:sp>
      <p:sp>
        <p:nvSpPr>
          <p:cNvPr id="5" name="">
            <a:extLst xmlns:a="http://schemas.openxmlformats.org/drawingml/2006/main">
              <a:ext uri="{FF2B5EF4-FFF2-40B4-BE49-F238E27FC236}">
                <a16:creationId xmlns:a16="http://schemas.microsoft.com/office/drawing/2014/main" id="{B2E841A7-EDD1-4F82-901B-4885C9A2C0B9}"/>
              </a:ext>
            </a:extLst>
          </p:cNvPr>
          <p:cNvSpPr>
            <a:spLocks xmlns:a="http://schemas.openxmlformats.org/drawingml/2006/main" noGrp="1"/>
          </p:cNvSpPr>
          <p:nvPr/>
        </p:nvSpPr>
        <p:spPr>
          <a:xfrm xmlns:a="http://schemas.openxmlformats.org/drawingml/2006/main">
            <a:off x="609600" y="2466975"/>
            <a:ext cx="5048250" cy="3333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63C38"/>
                </a:solidFill>
                <a:latin typeface="DejaVu Sans"/>
                <a:ea typeface="DejaVu Sans"/>
                <a:cs typeface="DejaVu Sans"/>
              </a:defRPr>
            </a:defPPr>
            <a:lvl1pPr>
              <a:defRPr sz="2175" b="0">
                <a:solidFill>
                  <a:srgbClr val="163C38"/>
                </a:solidFill>
                <a:latin typeface="DejaVu Sans"/>
                <a:ea typeface="DejaVu Sans"/>
                <a:cs typeface="DejaVu Sans"/>
              </a:defRPr>
            </a:lvl1pPr>
            <a:lvl2pPr>
              <a:defRPr sz="2175" b="0">
                <a:solidFill>
                  <a:srgbClr val="163C38"/>
                </a:solidFill>
                <a:latin typeface="DejaVu Sans"/>
                <a:ea typeface="DejaVu Sans"/>
                <a:cs typeface="DejaVu Sans"/>
              </a:defRPr>
            </a:lvl2pPr>
            <a:lvl3pPr>
              <a:defRPr sz="2175" b="0">
                <a:solidFill>
                  <a:srgbClr val="163C38"/>
                </a:solidFill>
                <a:latin typeface="DejaVu Sans"/>
                <a:ea typeface="DejaVu Sans"/>
                <a:cs typeface="DejaVu Sans"/>
              </a:defRPr>
            </a:lvl3pPr>
            <a:lvl4pPr>
              <a:defRPr sz="2175" b="0">
                <a:solidFill>
                  <a:srgbClr val="163C38"/>
                </a:solidFill>
                <a:latin typeface="DejaVu Sans"/>
                <a:ea typeface="DejaVu Sans"/>
                <a:cs typeface="DejaVu Sans"/>
              </a:defRPr>
            </a:lvl4pPr>
            <a:lvl5pPr>
              <a:defRPr sz="2175" b="0">
                <a:solidFill>
                  <a:srgbClr val="163C38"/>
                </a:solidFill>
                <a:latin typeface="DejaVu Sans"/>
                <a:ea typeface="DejaVu Sans"/>
                <a:cs typeface="DejaVu Sans"/>
              </a:defRPr>
            </a:lvl5pPr>
            <a:lvl6pPr>
              <a:defRPr sz="2175" b="0">
                <a:solidFill>
                  <a:srgbClr val="163C38"/>
                </a:solidFill>
                <a:latin typeface="DejaVu Sans"/>
                <a:ea typeface="DejaVu Sans"/>
                <a:cs typeface="DejaVu Sans"/>
              </a:defRPr>
            </a:lvl6pPr>
            <a:lvl7pPr>
              <a:defRPr sz="2175" b="0">
                <a:solidFill>
                  <a:srgbClr val="163C38"/>
                </a:solidFill>
                <a:latin typeface="DejaVu Sans"/>
                <a:ea typeface="DejaVu Sans"/>
                <a:cs typeface="DejaVu Sans"/>
              </a:defRPr>
            </a:lvl7pPr>
            <a:lvl8pPr>
              <a:defRPr sz="2175" b="0">
                <a:solidFill>
                  <a:srgbClr val="163C38"/>
                </a:solidFill>
                <a:latin typeface="DejaVu Sans"/>
                <a:ea typeface="DejaVu Sans"/>
                <a:cs typeface="DejaVu Sans"/>
              </a:defRPr>
            </a:lvl8pPr>
            <a:lvl9pPr>
              <a:defRPr sz="2175" b="0">
                <a:solidFill>
                  <a:srgbClr val="163C38"/>
                </a:solidFill>
                <a:latin typeface="DejaVu Sans"/>
                <a:ea typeface="DejaVu Sans"/>
                <a:cs typeface="DejaVu Sans"/>
              </a:defRPr>
            </a:lvl9pPr>
          </a:lstStyle>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Peta perubahan dan area tidak teramati.</a:t>
            </a:r>
          </a:p>
          <a:p xmlns:a="http://schemas.openxmlformats.org/drawingml/2006/main">
            <a:r>
              <a:t/>
            </a:r>
          </a:p>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Rekap luas per desa atau DAS.</a:t>
            </a:r>
          </a:p>
          <a:p xmlns:a="http://schemas.openxmlformats.org/drawingml/2006/main">
            <a:r>
              <a:t/>
            </a:r>
          </a:p>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Daftar lokasi prioritas verifikasi beserta tingkat keyakinannya.</a:t>
            </a:r>
          </a:p>
        </p:txBody>
      </p:sp>
      <p:sp>
        <p:nvSpPr>
          <p:cNvPr id="6" name="">
            <a:extLst xmlns:a="http://schemas.openxmlformats.org/drawingml/2006/main">
              <a:ext uri="{FF2B5EF4-FFF2-40B4-BE49-F238E27FC236}">
                <a16:creationId xmlns:a16="http://schemas.microsoft.com/office/drawing/2014/main" id="{0A45ABA1-6F77-4619-B0E1-BD820F32C485}"/>
              </a:ext>
            </a:extLst>
          </p:cNvPr>
          <p:cNvSpPr>
            <a:spLocks xmlns:a="http://schemas.openxmlformats.org/drawingml/2006/main" noGrp="1"/>
          </p:cNvSpPr>
          <p:nvPr/>
        </p:nvSpPr>
        <p:spPr>
          <a:xfrm xmlns:a="http://schemas.openxmlformats.org/drawingml/2006/main">
            <a:off x="6429375" y="1714500"/>
            <a:ext cx="5048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325" b="1">
                <a:solidFill>
                  <a:srgbClr val="B86A35"/>
                </a:solidFill>
                <a:latin typeface="DejaVu Sans"/>
                <a:ea typeface="DejaVu Sans"/>
                <a:cs typeface="DejaVu Sans"/>
              </a:defRPr>
            </a:defPPr>
            <a:lvl1pPr>
              <a:defRPr sz="2325" b="1">
                <a:solidFill>
                  <a:srgbClr val="B86A35"/>
                </a:solidFill>
                <a:latin typeface="DejaVu Sans"/>
                <a:ea typeface="DejaVu Sans"/>
                <a:cs typeface="DejaVu Sans"/>
              </a:defRPr>
            </a:lvl1pPr>
            <a:lvl2pPr>
              <a:defRPr sz="2325" b="1">
                <a:solidFill>
                  <a:srgbClr val="B86A35"/>
                </a:solidFill>
                <a:latin typeface="DejaVu Sans"/>
                <a:ea typeface="DejaVu Sans"/>
                <a:cs typeface="DejaVu Sans"/>
              </a:defRPr>
            </a:lvl2pPr>
            <a:lvl3pPr>
              <a:defRPr sz="2325" b="1">
                <a:solidFill>
                  <a:srgbClr val="B86A35"/>
                </a:solidFill>
                <a:latin typeface="DejaVu Sans"/>
                <a:ea typeface="DejaVu Sans"/>
                <a:cs typeface="DejaVu Sans"/>
              </a:defRPr>
            </a:lvl3pPr>
            <a:lvl4pPr>
              <a:defRPr sz="2325" b="1">
                <a:solidFill>
                  <a:srgbClr val="B86A35"/>
                </a:solidFill>
                <a:latin typeface="DejaVu Sans"/>
                <a:ea typeface="DejaVu Sans"/>
                <a:cs typeface="DejaVu Sans"/>
              </a:defRPr>
            </a:lvl4pPr>
            <a:lvl5pPr>
              <a:defRPr sz="2325" b="1">
                <a:solidFill>
                  <a:srgbClr val="B86A35"/>
                </a:solidFill>
                <a:latin typeface="DejaVu Sans"/>
                <a:ea typeface="DejaVu Sans"/>
                <a:cs typeface="DejaVu Sans"/>
              </a:defRPr>
            </a:lvl5pPr>
            <a:lvl6pPr>
              <a:defRPr sz="2325" b="1">
                <a:solidFill>
                  <a:srgbClr val="B86A35"/>
                </a:solidFill>
                <a:latin typeface="DejaVu Sans"/>
                <a:ea typeface="DejaVu Sans"/>
                <a:cs typeface="DejaVu Sans"/>
              </a:defRPr>
            </a:lvl6pPr>
            <a:lvl7pPr>
              <a:defRPr sz="2325" b="1">
                <a:solidFill>
                  <a:srgbClr val="B86A35"/>
                </a:solidFill>
                <a:latin typeface="DejaVu Sans"/>
                <a:ea typeface="DejaVu Sans"/>
                <a:cs typeface="DejaVu Sans"/>
              </a:defRPr>
            </a:lvl7pPr>
            <a:lvl8pPr>
              <a:defRPr sz="2325" b="1">
                <a:solidFill>
                  <a:srgbClr val="B86A35"/>
                </a:solidFill>
                <a:latin typeface="DejaVu Sans"/>
                <a:ea typeface="DejaVu Sans"/>
                <a:cs typeface="DejaVu Sans"/>
              </a:defRPr>
            </a:lvl8pPr>
            <a:lvl9pPr>
              <a:defRPr sz="2325" b="1">
                <a:solidFill>
                  <a:srgbClr val="B86A35"/>
                </a:solidFill>
                <a:latin typeface="DejaVu Sans"/>
                <a:ea typeface="DejaVu Sans"/>
                <a:cs typeface="DejaVu Sans"/>
              </a:defRPr>
            </a:lvl9pPr>
          </a:lstStyle>
          <a:p xmlns:a="http://schemas.openxmlformats.org/drawingml/2006/main">
            <a:pPr>
              <a:defRPr sz="2325" b="1">
                <a:solidFill>
                  <a:srgbClr val="B86A35"/>
                </a:solidFill>
                <a:latin typeface="DejaVu Sans"/>
                <a:ea typeface="DejaVu Sans"/>
                <a:cs typeface="DejaVu Sans"/>
              </a:defRPr>
            </a:pPr>
            <a:r>
              <a:rPr sz="2325" b="1">
                <a:solidFill>
                  <a:srgbClr val="B86A35"/>
                </a:solidFill>
                <a:latin typeface="DejaVu Sans"/>
                <a:ea typeface="DejaVu Sans"/>
                <a:cs typeface="DejaVu Sans"/>
              </a:rPr>
              <a:t>Keputusan yang didukung</a:t>
            </a:r>
          </a:p>
        </p:txBody>
      </p:sp>
      <p:sp>
        <p:nvSpPr>
          <p:cNvPr id="7" name="">
            <a:extLst xmlns:a="http://schemas.openxmlformats.org/drawingml/2006/main">
              <a:ext uri="{FF2B5EF4-FFF2-40B4-BE49-F238E27FC236}">
                <a16:creationId xmlns:a16="http://schemas.microsoft.com/office/drawing/2014/main" id="{276A7E6B-CDE0-47D8-8FA8-91F05BC96F78}"/>
              </a:ext>
            </a:extLst>
          </p:cNvPr>
          <p:cNvSpPr>
            <a:spLocks xmlns:a="http://schemas.openxmlformats.org/drawingml/2006/main" noGrp="1"/>
          </p:cNvSpPr>
          <p:nvPr/>
        </p:nvSpPr>
        <p:spPr>
          <a:xfrm xmlns:a="http://schemas.openxmlformats.org/drawingml/2006/main">
            <a:off x="6429375" y="2466975"/>
            <a:ext cx="5048250" cy="3333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63C38"/>
                </a:solidFill>
                <a:latin typeface="DejaVu Sans"/>
                <a:ea typeface="DejaVu Sans"/>
                <a:cs typeface="DejaVu Sans"/>
              </a:defRPr>
            </a:defPPr>
            <a:lvl1pPr>
              <a:defRPr sz="2175" b="0">
                <a:solidFill>
                  <a:srgbClr val="163C38"/>
                </a:solidFill>
                <a:latin typeface="DejaVu Sans"/>
                <a:ea typeface="DejaVu Sans"/>
                <a:cs typeface="DejaVu Sans"/>
              </a:defRPr>
            </a:lvl1pPr>
            <a:lvl2pPr>
              <a:defRPr sz="2175" b="0">
                <a:solidFill>
                  <a:srgbClr val="163C38"/>
                </a:solidFill>
                <a:latin typeface="DejaVu Sans"/>
                <a:ea typeface="DejaVu Sans"/>
                <a:cs typeface="DejaVu Sans"/>
              </a:defRPr>
            </a:lvl2pPr>
            <a:lvl3pPr>
              <a:defRPr sz="2175" b="0">
                <a:solidFill>
                  <a:srgbClr val="163C38"/>
                </a:solidFill>
                <a:latin typeface="DejaVu Sans"/>
                <a:ea typeface="DejaVu Sans"/>
                <a:cs typeface="DejaVu Sans"/>
              </a:defRPr>
            </a:lvl3pPr>
            <a:lvl4pPr>
              <a:defRPr sz="2175" b="0">
                <a:solidFill>
                  <a:srgbClr val="163C38"/>
                </a:solidFill>
                <a:latin typeface="DejaVu Sans"/>
                <a:ea typeface="DejaVu Sans"/>
                <a:cs typeface="DejaVu Sans"/>
              </a:defRPr>
            </a:lvl4pPr>
            <a:lvl5pPr>
              <a:defRPr sz="2175" b="0">
                <a:solidFill>
                  <a:srgbClr val="163C38"/>
                </a:solidFill>
                <a:latin typeface="DejaVu Sans"/>
                <a:ea typeface="DejaVu Sans"/>
                <a:cs typeface="DejaVu Sans"/>
              </a:defRPr>
            </a:lvl5pPr>
            <a:lvl6pPr>
              <a:defRPr sz="2175" b="0">
                <a:solidFill>
                  <a:srgbClr val="163C38"/>
                </a:solidFill>
                <a:latin typeface="DejaVu Sans"/>
                <a:ea typeface="DejaVu Sans"/>
                <a:cs typeface="DejaVu Sans"/>
              </a:defRPr>
            </a:lvl6pPr>
            <a:lvl7pPr>
              <a:defRPr sz="2175" b="0">
                <a:solidFill>
                  <a:srgbClr val="163C38"/>
                </a:solidFill>
                <a:latin typeface="DejaVu Sans"/>
                <a:ea typeface="DejaVu Sans"/>
                <a:cs typeface="DejaVu Sans"/>
              </a:defRPr>
            </a:lvl7pPr>
            <a:lvl8pPr>
              <a:defRPr sz="2175" b="0">
                <a:solidFill>
                  <a:srgbClr val="163C38"/>
                </a:solidFill>
                <a:latin typeface="DejaVu Sans"/>
                <a:ea typeface="DejaVu Sans"/>
                <a:cs typeface="DejaVu Sans"/>
              </a:defRPr>
            </a:lvl8pPr>
            <a:lvl9pPr>
              <a:defRPr sz="2175" b="0">
                <a:solidFill>
                  <a:srgbClr val="163C38"/>
                </a:solidFill>
                <a:latin typeface="DejaVu Sans"/>
                <a:ea typeface="DejaVu Sans"/>
                <a:cs typeface="DejaVu Sans"/>
              </a:defRPr>
            </a:lvl9pPr>
          </a:lstStyle>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Survei sawah tertimbun atau tergenang.</a:t>
            </a:r>
          </a:p>
          <a:p xmlns:a="http://schemas.openxmlformats.org/drawingml/2006/main">
            <a:r>
              <a:t/>
            </a:r>
          </a:p>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Pemantauan pemulihan vegetasi.</a:t>
            </a:r>
          </a:p>
          <a:p xmlns:a="http://schemas.openxmlformats.org/drawingml/2006/main">
            <a:r>
              <a:t/>
            </a:r>
          </a:p>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Peninjauan koridor sungai dan akses yang berpotensi terdampak.</a:t>
            </a:r>
          </a:p>
        </p:txBody>
      </p:sp>
    </p:spTree>
    <p:extLst>
      <p:ext uri="{BB962C8B-B14F-4D97-AF65-F5344CB8AC3E}">
        <p14:creationId xmlns:p14="http://schemas.microsoft.com/office/powerpoint/2010/main" val="69018069"/>
      </p:ext>
    </p:extLst>
  </p:cSld>
</p:sld>
</file>

<file path=ppt/slides/slide20.xml><?xml version="1.0" encoding="utf-8"?>
<p:sld xmlns:p="http://schemas.openxmlformats.org/presentationml/2006/main">
  <p:cSld>
    <p:bg>
      <p:bgPr>
        <a:solidFill xmlns:a="http://schemas.openxmlformats.org/drawingml/2006/main">
          <a:srgbClr val="F4F4ED"/>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B83BC2C-44D2-416F-A59E-B3B980DB9FA5}"/>
              </a:ext>
            </a:extLst>
          </p:cNvPr>
          <p:cNvSpPr>
            <a:spLocks xmlns:a="http://schemas.openxmlformats.org/drawingml/2006/main" noGrp="1"/>
          </p:cNvSpPr>
          <p:nvPr/>
        </p:nvSpPr>
        <p:spPr>
          <a:xfrm xmlns:a="http://schemas.openxmlformats.org/drawingml/2006/main">
            <a:off x="609600" y="457200"/>
            <a:ext cx="108585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163C38"/>
                </a:solidFill>
                <a:latin typeface="DejaVu Sans"/>
                <a:ea typeface="DejaVu Sans"/>
                <a:cs typeface="DejaVu Sans"/>
              </a:defRPr>
            </a:defPPr>
            <a:lvl1pPr>
              <a:defRPr sz="3150" b="1">
                <a:solidFill>
                  <a:srgbClr val="163C38"/>
                </a:solidFill>
                <a:latin typeface="DejaVu Sans"/>
                <a:ea typeface="DejaVu Sans"/>
                <a:cs typeface="DejaVu Sans"/>
              </a:defRPr>
            </a:lvl1pPr>
            <a:lvl2pPr>
              <a:defRPr sz="3150" b="1">
                <a:solidFill>
                  <a:srgbClr val="163C38"/>
                </a:solidFill>
                <a:latin typeface="DejaVu Sans"/>
                <a:ea typeface="DejaVu Sans"/>
                <a:cs typeface="DejaVu Sans"/>
              </a:defRPr>
            </a:lvl2pPr>
            <a:lvl3pPr>
              <a:defRPr sz="3150" b="1">
                <a:solidFill>
                  <a:srgbClr val="163C38"/>
                </a:solidFill>
                <a:latin typeface="DejaVu Sans"/>
                <a:ea typeface="DejaVu Sans"/>
                <a:cs typeface="DejaVu Sans"/>
              </a:defRPr>
            </a:lvl3pPr>
            <a:lvl4pPr>
              <a:defRPr sz="3150" b="1">
                <a:solidFill>
                  <a:srgbClr val="163C38"/>
                </a:solidFill>
                <a:latin typeface="DejaVu Sans"/>
                <a:ea typeface="DejaVu Sans"/>
                <a:cs typeface="DejaVu Sans"/>
              </a:defRPr>
            </a:lvl4pPr>
            <a:lvl5pPr>
              <a:defRPr sz="3150" b="1">
                <a:solidFill>
                  <a:srgbClr val="163C38"/>
                </a:solidFill>
                <a:latin typeface="DejaVu Sans"/>
                <a:ea typeface="DejaVu Sans"/>
                <a:cs typeface="DejaVu Sans"/>
              </a:defRPr>
            </a:lvl5pPr>
            <a:lvl6pPr>
              <a:defRPr sz="3150" b="1">
                <a:solidFill>
                  <a:srgbClr val="163C38"/>
                </a:solidFill>
                <a:latin typeface="DejaVu Sans"/>
                <a:ea typeface="DejaVu Sans"/>
                <a:cs typeface="DejaVu Sans"/>
              </a:defRPr>
            </a:lvl6pPr>
            <a:lvl7pPr>
              <a:defRPr sz="3150" b="1">
                <a:solidFill>
                  <a:srgbClr val="163C38"/>
                </a:solidFill>
                <a:latin typeface="DejaVu Sans"/>
                <a:ea typeface="DejaVu Sans"/>
                <a:cs typeface="DejaVu Sans"/>
              </a:defRPr>
            </a:lvl7pPr>
            <a:lvl8pPr>
              <a:defRPr sz="3150" b="1">
                <a:solidFill>
                  <a:srgbClr val="163C38"/>
                </a:solidFill>
                <a:latin typeface="DejaVu Sans"/>
                <a:ea typeface="DejaVu Sans"/>
                <a:cs typeface="DejaVu Sans"/>
              </a:defRPr>
            </a:lvl8pPr>
            <a:lvl9pPr>
              <a:defRPr sz="3150" b="1">
                <a:solidFill>
                  <a:srgbClr val="163C38"/>
                </a:solidFill>
                <a:latin typeface="DejaVu Sans"/>
                <a:ea typeface="DejaVu Sans"/>
                <a:cs typeface="DejaVu Sans"/>
              </a:defRPr>
            </a:lvl9pPr>
          </a:lstStyle>
          <a:p xmlns:a="http://schemas.openxmlformats.org/drawingml/2006/main">
            <a:pPr>
              <a:defRPr sz="3150" b="1">
                <a:solidFill>
                  <a:srgbClr val="163C38"/>
                </a:solidFill>
                <a:latin typeface="DejaVu Sans"/>
                <a:ea typeface="DejaVu Sans"/>
                <a:cs typeface="DejaVu Sans"/>
              </a:defRPr>
            </a:pPr>
            <a:r>
              <a:rPr sz="3150" b="1">
                <a:solidFill>
                  <a:srgbClr val="163C38"/>
                </a:solidFill>
                <a:latin typeface="DejaVu Sans"/>
                <a:ea typeface="DejaVu Sans"/>
                <a:cs typeface="DejaVu Sans"/>
              </a:rPr>
              <a:t>Kesimpulan dan sumber utama</a:t>
            </a:r>
          </a:p>
        </p:txBody>
      </p:sp>
      <p:sp>
        <p:nvSpPr>
          <p:cNvPr id="2" name="">
            <a:extLst xmlns:a="http://schemas.openxmlformats.org/drawingml/2006/main">
              <a:ext uri="{FF2B5EF4-FFF2-40B4-BE49-F238E27FC236}">
                <a16:creationId xmlns:a16="http://schemas.microsoft.com/office/drawing/2014/main" id="{0C48FAAB-730E-40F2-8B12-7BEA32A8FA97}"/>
              </a:ext>
            </a:extLst>
          </p:cNvPr>
          <p:cNvSpPr>
            <a:spLocks xmlns:a="http://schemas.openxmlformats.org/drawingml/2006/main" noGrp="1"/>
          </p:cNvSpPr>
          <p:nvPr/>
        </p:nvSpPr>
        <p:spPr>
          <a:xfrm xmlns:a="http://schemas.openxmlformats.org/drawingml/2006/main">
            <a:off x="609600" y="6334125"/>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0">
                <a:solidFill>
                  <a:srgbClr val="4C625C"/>
                </a:solidFill>
                <a:latin typeface="DejaVu Sans"/>
                <a:ea typeface="DejaVu Sans"/>
                <a:cs typeface="DejaVu Sans"/>
              </a:defRPr>
            </a:defPPr>
            <a:lvl1pPr>
              <a:defRPr sz="1050" b="0">
                <a:solidFill>
                  <a:srgbClr val="4C625C"/>
                </a:solidFill>
                <a:latin typeface="DejaVu Sans"/>
                <a:ea typeface="DejaVu Sans"/>
                <a:cs typeface="DejaVu Sans"/>
              </a:defRPr>
            </a:lvl1pPr>
            <a:lvl2pPr>
              <a:defRPr sz="1050" b="0">
                <a:solidFill>
                  <a:srgbClr val="4C625C"/>
                </a:solidFill>
                <a:latin typeface="DejaVu Sans"/>
                <a:ea typeface="DejaVu Sans"/>
                <a:cs typeface="DejaVu Sans"/>
              </a:defRPr>
            </a:lvl2pPr>
            <a:lvl3pPr>
              <a:defRPr sz="1050" b="0">
                <a:solidFill>
                  <a:srgbClr val="4C625C"/>
                </a:solidFill>
                <a:latin typeface="DejaVu Sans"/>
                <a:ea typeface="DejaVu Sans"/>
                <a:cs typeface="DejaVu Sans"/>
              </a:defRPr>
            </a:lvl3pPr>
            <a:lvl4pPr>
              <a:defRPr sz="1050" b="0">
                <a:solidFill>
                  <a:srgbClr val="4C625C"/>
                </a:solidFill>
                <a:latin typeface="DejaVu Sans"/>
                <a:ea typeface="DejaVu Sans"/>
                <a:cs typeface="DejaVu Sans"/>
              </a:defRPr>
            </a:lvl4pPr>
            <a:lvl5pPr>
              <a:defRPr sz="1050" b="0">
                <a:solidFill>
                  <a:srgbClr val="4C625C"/>
                </a:solidFill>
                <a:latin typeface="DejaVu Sans"/>
                <a:ea typeface="DejaVu Sans"/>
                <a:cs typeface="DejaVu Sans"/>
              </a:defRPr>
            </a:lvl5pPr>
            <a:lvl6pPr>
              <a:defRPr sz="1050" b="0">
                <a:solidFill>
                  <a:srgbClr val="4C625C"/>
                </a:solidFill>
                <a:latin typeface="DejaVu Sans"/>
                <a:ea typeface="DejaVu Sans"/>
                <a:cs typeface="DejaVu Sans"/>
              </a:defRPr>
            </a:lvl6pPr>
            <a:lvl7pPr>
              <a:defRPr sz="1050" b="0">
                <a:solidFill>
                  <a:srgbClr val="4C625C"/>
                </a:solidFill>
                <a:latin typeface="DejaVu Sans"/>
                <a:ea typeface="DejaVu Sans"/>
                <a:cs typeface="DejaVu Sans"/>
              </a:defRPr>
            </a:lvl7pPr>
            <a:lvl8pPr>
              <a:defRPr sz="1050" b="0">
                <a:solidFill>
                  <a:srgbClr val="4C625C"/>
                </a:solidFill>
                <a:latin typeface="DejaVu Sans"/>
                <a:ea typeface="DejaVu Sans"/>
                <a:cs typeface="DejaVu Sans"/>
              </a:defRPr>
            </a:lvl8pPr>
            <a:lvl9pPr>
              <a:defRPr sz="1050" b="0">
                <a:solidFill>
                  <a:srgbClr val="4C625C"/>
                </a:solidFill>
                <a:latin typeface="DejaVu Sans"/>
                <a:ea typeface="DejaVu Sans"/>
                <a:cs typeface="DejaVu Sans"/>
              </a:defRPr>
            </a:lvl9pPr>
          </a:lstStyle>
          <a:p xmlns:a="http://schemas.openxmlformats.org/drawingml/2006/main">
            <a:pPr>
              <a:defRPr sz="1050" b="0">
                <a:solidFill>
                  <a:srgbClr val="4C625C"/>
                </a:solidFill>
                <a:latin typeface="DejaVu Sans"/>
                <a:ea typeface="DejaVu Sans"/>
                <a:cs typeface="DejaVu Sans"/>
              </a:defRPr>
            </a:pPr>
            <a:r>
              <a:rPr sz="1050" b="0">
                <a:solidFill>
                  <a:srgbClr val="4C625C"/>
                </a:solidFill>
                <a:latin typeface="DejaVu Sans"/>
                <a:ea typeface="DejaVu Sans"/>
                <a:cs typeface="DejaVu Sans"/>
              </a:rPr>
              <a:t>Tautan lengkap dan identitas citra tercantum dalam catatan slide</a:t>
            </a:r>
          </a:p>
        </p:txBody>
      </p:sp>
      <p:sp>
        <p:nvSpPr>
          <p:cNvPr id="3" name="">
            <a:extLst xmlns:a="http://schemas.openxmlformats.org/drawingml/2006/main">
              <a:ext uri="{FF2B5EF4-FFF2-40B4-BE49-F238E27FC236}">
                <a16:creationId xmlns:a16="http://schemas.microsoft.com/office/drawing/2014/main" id="{8DB0B225-B8BF-42CE-BB44-3FE1854E01A9}"/>
              </a:ext>
            </a:extLst>
          </p:cNvPr>
          <p:cNvSpPr>
            <a:spLocks xmlns:a="http://schemas.openxmlformats.org/drawingml/2006/main" noGrp="1"/>
          </p:cNvSpPr>
          <p:nvPr/>
        </p:nvSpPr>
        <p:spPr>
          <a:xfrm xmlns:a="http://schemas.openxmlformats.org/drawingml/2006/main">
            <a:off x="11239500" y="6276975"/>
            <a:ext cx="476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4C625C"/>
                </a:solidFill>
                <a:latin typeface="DejaVu Sans"/>
                <a:ea typeface="DejaVu Sans"/>
                <a:cs typeface="DejaVu Sans"/>
              </a:defRPr>
            </a:defPPr>
            <a:lvl1pPr>
              <a:defRPr sz="1425" b="0">
                <a:solidFill>
                  <a:srgbClr val="4C625C"/>
                </a:solidFill>
                <a:latin typeface="DejaVu Sans"/>
                <a:ea typeface="DejaVu Sans"/>
                <a:cs typeface="DejaVu Sans"/>
              </a:defRPr>
            </a:lvl1pPr>
            <a:lvl2pPr>
              <a:defRPr sz="1425" b="0">
                <a:solidFill>
                  <a:srgbClr val="4C625C"/>
                </a:solidFill>
                <a:latin typeface="DejaVu Sans"/>
                <a:ea typeface="DejaVu Sans"/>
                <a:cs typeface="DejaVu Sans"/>
              </a:defRPr>
            </a:lvl2pPr>
            <a:lvl3pPr>
              <a:defRPr sz="1425" b="0">
                <a:solidFill>
                  <a:srgbClr val="4C625C"/>
                </a:solidFill>
                <a:latin typeface="DejaVu Sans"/>
                <a:ea typeface="DejaVu Sans"/>
                <a:cs typeface="DejaVu Sans"/>
              </a:defRPr>
            </a:lvl3pPr>
            <a:lvl4pPr>
              <a:defRPr sz="1425" b="0">
                <a:solidFill>
                  <a:srgbClr val="4C625C"/>
                </a:solidFill>
                <a:latin typeface="DejaVu Sans"/>
                <a:ea typeface="DejaVu Sans"/>
                <a:cs typeface="DejaVu Sans"/>
              </a:defRPr>
            </a:lvl4pPr>
            <a:lvl5pPr>
              <a:defRPr sz="1425" b="0">
                <a:solidFill>
                  <a:srgbClr val="4C625C"/>
                </a:solidFill>
                <a:latin typeface="DejaVu Sans"/>
                <a:ea typeface="DejaVu Sans"/>
                <a:cs typeface="DejaVu Sans"/>
              </a:defRPr>
            </a:lvl5pPr>
            <a:lvl6pPr>
              <a:defRPr sz="1425" b="0">
                <a:solidFill>
                  <a:srgbClr val="4C625C"/>
                </a:solidFill>
                <a:latin typeface="DejaVu Sans"/>
                <a:ea typeface="DejaVu Sans"/>
                <a:cs typeface="DejaVu Sans"/>
              </a:defRPr>
            </a:lvl6pPr>
            <a:lvl7pPr>
              <a:defRPr sz="1425" b="0">
                <a:solidFill>
                  <a:srgbClr val="4C625C"/>
                </a:solidFill>
                <a:latin typeface="DejaVu Sans"/>
                <a:ea typeface="DejaVu Sans"/>
                <a:cs typeface="DejaVu Sans"/>
              </a:defRPr>
            </a:lvl7pPr>
            <a:lvl8pPr>
              <a:defRPr sz="1425" b="0">
                <a:solidFill>
                  <a:srgbClr val="4C625C"/>
                </a:solidFill>
                <a:latin typeface="DejaVu Sans"/>
                <a:ea typeface="DejaVu Sans"/>
                <a:cs typeface="DejaVu Sans"/>
              </a:defRPr>
            </a:lvl8pPr>
            <a:lvl9pPr>
              <a:defRPr sz="1425" b="0">
                <a:solidFill>
                  <a:srgbClr val="4C625C"/>
                </a:solidFill>
                <a:latin typeface="DejaVu Sans"/>
                <a:ea typeface="DejaVu Sans"/>
                <a:cs typeface="DejaVu Sans"/>
              </a:defRPr>
            </a:lvl9pPr>
          </a:lstStyle>
          <a:p xmlns:a="http://schemas.openxmlformats.org/drawingml/2006/main">
            <a:pPr>
              <a:defRPr sz="1425" b="0">
                <a:solidFill>
                  <a:srgbClr val="4C625C"/>
                </a:solidFill>
                <a:latin typeface="DejaVu Sans"/>
                <a:ea typeface="DejaVu Sans"/>
                <a:cs typeface="DejaVu Sans"/>
              </a:defRPr>
            </a:pPr>
            <a:r>
              <a:rPr sz="1425" b="0">
                <a:solidFill>
                  <a:srgbClr val="4C625C"/>
                </a:solidFill>
                <a:latin typeface="DejaVu Sans"/>
                <a:ea typeface="DejaVu Sans"/>
                <a:cs typeface="DejaVu Sans"/>
              </a:rPr>
              <a:t>20</a:t>
            </a:r>
          </a:p>
        </p:txBody>
      </p:sp>
      <p:sp>
        <p:nvSpPr>
          <p:cNvPr id="4" name="">
            <a:extLst xmlns:a="http://schemas.openxmlformats.org/drawingml/2006/main">
              <a:ext uri="{FF2B5EF4-FFF2-40B4-BE49-F238E27FC236}">
                <a16:creationId xmlns:a16="http://schemas.microsoft.com/office/drawing/2014/main" id="{8E245D01-C3FF-492C-8C2B-D35FE3D48604}"/>
              </a:ext>
            </a:extLst>
          </p:cNvPr>
          <p:cNvSpPr>
            <a:spLocks xmlns:a="http://schemas.openxmlformats.org/drawingml/2006/main" noGrp="1"/>
          </p:cNvSpPr>
          <p:nvPr/>
        </p:nvSpPr>
        <p:spPr>
          <a:xfrm xmlns:a="http://schemas.openxmlformats.org/drawingml/2006/main">
            <a:off x="609600" y="1619250"/>
            <a:ext cx="106680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B86A35"/>
                </a:solidFill>
                <a:latin typeface="DejaVu Sans"/>
                <a:ea typeface="DejaVu Sans"/>
                <a:cs typeface="DejaVu Sans"/>
              </a:defRPr>
            </a:defPPr>
            <a:lvl1pPr>
              <a:defRPr sz="3000" b="1">
                <a:solidFill>
                  <a:srgbClr val="B86A35"/>
                </a:solidFill>
                <a:latin typeface="DejaVu Sans"/>
                <a:ea typeface="DejaVu Sans"/>
                <a:cs typeface="DejaVu Sans"/>
              </a:defRPr>
            </a:lvl1pPr>
            <a:lvl2pPr>
              <a:defRPr sz="3000" b="1">
                <a:solidFill>
                  <a:srgbClr val="B86A35"/>
                </a:solidFill>
                <a:latin typeface="DejaVu Sans"/>
                <a:ea typeface="DejaVu Sans"/>
                <a:cs typeface="DejaVu Sans"/>
              </a:defRPr>
            </a:lvl2pPr>
            <a:lvl3pPr>
              <a:defRPr sz="3000" b="1">
                <a:solidFill>
                  <a:srgbClr val="B86A35"/>
                </a:solidFill>
                <a:latin typeface="DejaVu Sans"/>
                <a:ea typeface="DejaVu Sans"/>
                <a:cs typeface="DejaVu Sans"/>
              </a:defRPr>
            </a:lvl3pPr>
            <a:lvl4pPr>
              <a:defRPr sz="3000" b="1">
                <a:solidFill>
                  <a:srgbClr val="B86A35"/>
                </a:solidFill>
                <a:latin typeface="DejaVu Sans"/>
                <a:ea typeface="DejaVu Sans"/>
                <a:cs typeface="DejaVu Sans"/>
              </a:defRPr>
            </a:lvl4pPr>
            <a:lvl5pPr>
              <a:defRPr sz="3000" b="1">
                <a:solidFill>
                  <a:srgbClr val="B86A35"/>
                </a:solidFill>
                <a:latin typeface="DejaVu Sans"/>
                <a:ea typeface="DejaVu Sans"/>
                <a:cs typeface="DejaVu Sans"/>
              </a:defRPr>
            </a:lvl5pPr>
            <a:lvl6pPr>
              <a:defRPr sz="3000" b="1">
                <a:solidFill>
                  <a:srgbClr val="B86A35"/>
                </a:solidFill>
                <a:latin typeface="DejaVu Sans"/>
                <a:ea typeface="DejaVu Sans"/>
                <a:cs typeface="DejaVu Sans"/>
              </a:defRPr>
            </a:lvl6pPr>
            <a:lvl7pPr>
              <a:defRPr sz="3000" b="1">
                <a:solidFill>
                  <a:srgbClr val="B86A35"/>
                </a:solidFill>
                <a:latin typeface="DejaVu Sans"/>
                <a:ea typeface="DejaVu Sans"/>
                <a:cs typeface="DejaVu Sans"/>
              </a:defRPr>
            </a:lvl7pPr>
            <a:lvl8pPr>
              <a:defRPr sz="3000" b="1">
                <a:solidFill>
                  <a:srgbClr val="B86A35"/>
                </a:solidFill>
                <a:latin typeface="DejaVu Sans"/>
                <a:ea typeface="DejaVu Sans"/>
                <a:cs typeface="DejaVu Sans"/>
              </a:defRPr>
            </a:lvl8pPr>
            <a:lvl9pPr>
              <a:defRPr sz="3000" b="1">
                <a:solidFill>
                  <a:srgbClr val="B86A35"/>
                </a:solidFill>
                <a:latin typeface="DejaVu Sans"/>
                <a:ea typeface="DejaVu Sans"/>
                <a:cs typeface="DejaVu Sans"/>
              </a:defRPr>
            </a:lvl9pPr>
          </a:lstStyle>
          <a:p xmlns:a="http://schemas.openxmlformats.org/drawingml/2006/main">
            <a:pPr>
              <a:defRPr sz="3000" b="1">
                <a:solidFill>
                  <a:srgbClr val="B86A35"/>
                </a:solidFill>
                <a:latin typeface="DejaVu Sans"/>
                <a:ea typeface="DejaVu Sans"/>
                <a:cs typeface="DejaVu Sans"/>
              </a:defRPr>
            </a:pPr>
            <a:r>
              <a:rPr sz="3000" b="1">
                <a:solidFill>
                  <a:srgbClr val="B86A35"/>
                </a:solidFill>
                <a:latin typeface="DejaVu Sans"/>
                <a:ea typeface="DejaVu Sans"/>
                <a:cs typeface="DejaVu Sans"/>
              </a:rPr>
              <a:t>Sentinel membantu mengenali perubahan.</a:t>
            </a:r>
          </a:p>
          <a:p xmlns:a="http://schemas.openxmlformats.org/drawingml/2006/main">
            <a:pPr>
              <a:defRPr sz="3000" b="1">
                <a:solidFill>
                  <a:srgbClr val="B86A35"/>
                </a:solidFill>
                <a:latin typeface="DejaVu Sans"/>
                <a:ea typeface="DejaVu Sans"/>
                <a:cs typeface="DejaVu Sans"/>
              </a:defRPr>
            </a:pPr>
            <a:r>
              <a:rPr sz="3000" b="1">
                <a:solidFill>
                  <a:srgbClr val="B86A35"/>
                </a:solidFill>
                <a:latin typeface="DejaVu Sans"/>
                <a:ea typeface="DejaVu Sans"/>
                <a:cs typeface="DejaVu Sans"/>
              </a:rPr>
              <a:t>Bukti lapangan memastikan maknanya.</a:t>
            </a:r>
          </a:p>
        </p:txBody>
      </p:sp>
      <p:sp>
        <p:nvSpPr>
          <p:cNvPr id="5" name="">
            <a:extLst xmlns:a="http://schemas.openxmlformats.org/drawingml/2006/main">
              <a:ext uri="{FF2B5EF4-FFF2-40B4-BE49-F238E27FC236}">
                <a16:creationId xmlns:a16="http://schemas.microsoft.com/office/drawing/2014/main" id="{F99C444B-303C-4C92-883B-A0D1489D6652}"/>
              </a:ext>
            </a:extLst>
          </p:cNvPr>
          <p:cNvSpPr>
            <a:spLocks xmlns:a="http://schemas.openxmlformats.org/drawingml/2006/main" noGrp="1"/>
          </p:cNvSpPr>
          <p:nvPr/>
        </p:nvSpPr>
        <p:spPr>
          <a:xfrm xmlns:a="http://schemas.openxmlformats.org/drawingml/2006/main">
            <a:off x="609600" y="3143250"/>
            <a:ext cx="108585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163C38"/>
                </a:solidFill>
                <a:latin typeface="DejaVu Sans"/>
                <a:ea typeface="DejaVu Sans"/>
                <a:cs typeface="DejaVu Sans"/>
              </a:defRPr>
            </a:defPPr>
            <a:lvl1pPr>
              <a:defRPr sz="2175" b="0">
                <a:solidFill>
                  <a:srgbClr val="163C38"/>
                </a:solidFill>
                <a:latin typeface="DejaVu Sans"/>
                <a:ea typeface="DejaVu Sans"/>
                <a:cs typeface="DejaVu Sans"/>
              </a:defRPr>
            </a:lvl1pPr>
            <a:lvl2pPr>
              <a:defRPr sz="2175" b="0">
                <a:solidFill>
                  <a:srgbClr val="163C38"/>
                </a:solidFill>
                <a:latin typeface="DejaVu Sans"/>
                <a:ea typeface="DejaVu Sans"/>
                <a:cs typeface="DejaVu Sans"/>
              </a:defRPr>
            </a:lvl2pPr>
            <a:lvl3pPr>
              <a:defRPr sz="2175" b="0">
                <a:solidFill>
                  <a:srgbClr val="163C38"/>
                </a:solidFill>
                <a:latin typeface="DejaVu Sans"/>
                <a:ea typeface="DejaVu Sans"/>
                <a:cs typeface="DejaVu Sans"/>
              </a:defRPr>
            </a:lvl3pPr>
            <a:lvl4pPr>
              <a:defRPr sz="2175" b="0">
                <a:solidFill>
                  <a:srgbClr val="163C38"/>
                </a:solidFill>
                <a:latin typeface="DejaVu Sans"/>
                <a:ea typeface="DejaVu Sans"/>
                <a:cs typeface="DejaVu Sans"/>
              </a:defRPr>
            </a:lvl4pPr>
            <a:lvl5pPr>
              <a:defRPr sz="2175" b="0">
                <a:solidFill>
                  <a:srgbClr val="163C38"/>
                </a:solidFill>
                <a:latin typeface="DejaVu Sans"/>
                <a:ea typeface="DejaVu Sans"/>
                <a:cs typeface="DejaVu Sans"/>
              </a:defRPr>
            </a:lvl5pPr>
            <a:lvl6pPr>
              <a:defRPr sz="2175" b="0">
                <a:solidFill>
                  <a:srgbClr val="163C38"/>
                </a:solidFill>
                <a:latin typeface="DejaVu Sans"/>
                <a:ea typeface="DejaVu Sans"/>
                <a:cs typeface="DejaVu Sans"/>
              </a:defRPr>
            </a:lvl6pPr>
            <a:lvl7pPr>
              <a:defRPr sz="2175" b="0">
                <a:solidFill>
                  <a:srgbClr val="163C38"/>
                </a:solidFill>
                <a:latin typeface="DejaVu Sans"/>
                <a:ea typeface="DejaVu Sans"/>
                <a:cs typeface="DejaVu Sans"/>
              </a:defRPr>
            </a:lvl7pPr>
            <a:lvl8pPr>
              <a:defRPr sz="2175" b="0">
                <a:solidFill>
                  <a:srgbClr val="163C38"/>
                </a:solidFill>
                <a:latin typeface="DejaVu Sans"/>
                <a:ea typeface="DejaVu Sans"/>
                <a:cs typeface="DejaVu Sans"/>
              </a:defRPr>
            </a:lvl8pPr>
            <a:lvl9pPr>
              <a:defRPr sz="2175" b="0">
                <a:solidFill>
                  <a:srgbClr val="163C38"/>
                </a:solidFill>
                <a:latin typeface="DejaVu Sans"/>
                <a:ea typeface="DejaVu Sans"/>
                <a:cs typeface="DejaVu Sans"/>
              </a:defRPr>
            </a:lvl9pPr>
          </a:lstStyle>
          <a:p xmlns:a="http://schemas.openxmlformats.org/drawingml/2006/main">
            <a:pPr>
              <a:defRPr sz="2175" b="0">
                <a:solidFill>
                  <a:srgbClr val="163C38"/>
                </a:solidFill>
                <a:latin typeface="DejaVu Sans"/>
                <a:ea typeface="DejaVu Sans"/>
                <a:cs typeface="DejaVu Sans"/>
              </a:defRPr>
            </a:pPr>
            <a:r>
              <a:rPr sz="2175" b="0">
                <a:solidFill>
                  <a:srgbClr val="163C38"/>
                </a:solidFill>
                <a:latin typeface="DejaVu Sans"/>
                <a:ea typeface="DejaVu Sans"/>
                <a:cs typeface="DejaVu Sans"/>
              </a:rPr>
              <a:t>Sentinel-2 menjelaskan kondisi tutupan lahan. Sentinel-1 melengkapi pengamatan saat berawan. Luas dan penyebab perubahan memerlukan pengolahan serta validasi.</a:t>
            </a:r>
          </a:p>
        </p:txBody>
      </p:sp>
      <p:sp>
        <p:nvSpPr>
          <p:cNvPr id="6" name="">
            <a:extLst xmlns:a="http://schemas.openxmlformats.org/drawingml/2006/main">
              <a:ext uri="{FF2B5EF4-FFF2-40B4-BE49-F238E27FC236}">
                <a16:creationId xmlns:a16="http://schemas.microsoft.com/office/drawing/2014/main" id="{02BC8D82-528B-466B-9864-376FCE996455}"/>
              </a:ext>
            </a:extLst>
          </p:cNvPr>
          <p:cNvSpPr>
            <a:spLocks xmlns:a="http://schemas.openxmlformats.org/drawingml/2006/main" noGrp="1"/>
          </p:cNvSpPr>
          <p:nvPr/>
        </p:nvSpPr>
        <p:spPr>
          <a:xfrm xmlns:a="http://schemas.openxmlformats.org/drawingml/2006/main">
            <a:off x="609600" y="4810125"/>
            <a:ext cx="108585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163C38"/>
                </a:solidFill>
                <a:latin typeface="DejaVu Sans"/>
                <a:ea typeface="DejaVu Sans"/>
                <a:cs typeface="DejaVu Sans"/>
              </a:defRPr>
            </a:defPPr>
            <a:lvl1pPr>
              <a:defRPr sz="1725" b="0">
                <a:solidFill>
                  <a:srgbClr val="163C38"/>
                </a:solidFill>
                <a:latin typeface="DejaVu Sans"/>
                <a:ea typeface="DejaVu Sans"/>
                <a:cs typeface="DejaVu Sans"/>
              </a:defRPr>
            </a:lvl1pPr>
            <a:lvl2pPr>
              <a:defRPr sz="1725" b="0">
                <a:solidFill>
                  <a:srgbClr val="163C38"/>
                </a:solidFill>
                <a:latin typeface="DejaVu Sans"/>
                <a:ea typeface="DejaVu Sans"/>
                <a:cs typeface="DejaVu Sans"/>
              </a:defRPr>
            </a:lvl2pPr>
            <a:lvl3pPr>
              <a:defRPr sz="1725" b="0">
                <a:solidFill>
                  <a:srgbClr val="163C38"/>
                </a:solidFill>
                <a:latin typeface="DejaVu Sans"/>
                <a:ea typeface="DejaVu Sans"/>
                <a:cs typeface="DejaVu Sans"/>
              </a:defRPr>
            </a:lvl3pPr>
            <a:lvl4pPr>
              <a:defRPr sz="1725" b="0">
                <a:solidFill>
                  <a:srgbClr val="163C38"/>
                </a:solidFill>
                <a:latin typeface="DejaVu Sans"/>
                <a:ea typeface="DejaVu Sans"/>
                <a:cs typeface="DejaVu Sans"/>
              </a:defRPr>
            </a:lvl4pPr>
            <a:lvl5pPr>
              <a:defRPr sz="1725" b="0">
                <a:solidFill>
                  <a:srgbClr val="163C38"/>
                </a:solidFill>
                <a:latin typeface="DejaVu Sans"/>
                <a:ea typeface="DejaVu Sans"/>
                <a:cs typeface="DejaVu Sans"/>
              </a:defRPr>
            </a:lvl5pPr>
            <a:lvl6pPr>
              <a:defRPr sz="1725" b="0">
                <a:solidFill>
                  <a:srgbClr val="163C38"/>
                </a:solidFill>
                <a:latin typeface="DejaVu Sans"/>
                <a:ea typeface="DejaVu Sans"/>
                <a:cs typeface="DejaVu Sans"/>
              </a:defRPr>
            </a:lvl6pPr>
            <a:lvl7pPr>
              <a:defRPr sz="1725" b="0">
                <a:solidFill>
                  <a:srgbClr val="163C38"/>
                </a:solidFill>
                <a:latin typeface="DejaVu Sans"/>
                <a:ea typeface="DejaVu Sans"/>
                <a:cs typeface="DejaVu Sans"/>
              </a:defRPr>
            </a:lvl7pPr>
            <a:lvl8pPr>
              <a:defRPr sz="1725" b="0">
                <a:solidFill>
                  <a:srgbClr val="163C38"/>
                </a:solidFill>
                <a:latin typeface="DejaVu Sans"/>
                <a:ea typeface="DejaVu Sans"/>
                <a:cs typeface="DejaVu Sans"/>
              </a:defRPr>
            </a:lvl8pPr>
            <a:lvl9pPr>
              <a:defRPr sz="1725" b="0">
                <a:solidFill>
                  <a:srgbClr val="163C38"/>
                </a:solidFill>
                <a:latin typeface="DejaVu Sans"/>
                <a:ea typeface="DejaVu Sans"/>
                <a:cs typeface="DejaVu Sans"/>
              </a:defRPr>
            </a:lvl9pPr>
          </a:lstStyle>
          <a:p xmlns:a="http://schemas.openxmlformats.org/drawingml/2006/main">
            <a:pPr>
              <a:defRPr sz="1725" b="0">
                <a:solidFill>
                  <a:srgbClr val="163C38"/>
                </a:solidFill>
                <a:latin typeface="DejaVu Sans"/>
                <a:ea typeface="DejaVu Sans"/>
                <a:cs typeface="DejaVu Sans"/>
              </a:defRPr>
            </a:pPr>
            <a:r>
              <a:rPr sz="1725" b="0">
                <a:solidFill>
                  <a:srgbClr val="163C38"/>
                </a:solidFill>
                <a:latin typeface="DejaVu Sans"/>
                <a:ea typeface="DejaVu Sans"/>
                <a:cs typeface="DejaVu Sans"/>
              </a:rPr>
              <a:t>Sumber: BPBA Aceh • Copernicus / SentiWiki • USGS • UN-SPIDER</a:t>
            </a:r>
          </a:p>
          <a:p xmlns:a="http://schemas.openxmlformats.org/drawingml/2006/main">
            <a:pPr>
              <a:defRPr sz="1725" b="0">
                <a:solidFill>
                  <a:srgbClr val="163C38"/>
                </a:solidFill>
                <a:latin typeface="DejaVu Sans"/>
                <a:ea typeface="DejaVu Sans"/>
                <a:cs typeface="DejaVu Sans"/>
              </a:defRPr>
            </a:pPr>
            <a:r>
              <a:rPr sz="1725" b="0">
                <a:solidFill>
                  <a:srgbClr val="163C38"/>
                </a:solidFill>
                <a:latin typeface="DejaVu Sans"/>
                <a:ea typeface="DejaVu Sans"/>
                <a:cs typeface="DejaVu Sans"/>
              </a:rPr>
              <a:t>Arsip citra: Earth Search, Sentinel-2 L2A, tile 47NLE</a:t>
            </a:r>
          </a:p>
          <a:p xmlns:a="http://schemas.openxmlformats.org/drawingml/2006/main">
            <a:pPr>
              <a:defRPr sz="1725" b="0">
                <a:solidFill>
                  <a:srgbClr val="163C38"/>
                </a:solidFill>
                <a:latin typeface="DejaVu Sans"/>
                <a:ea typeface="DejaVu Sans"/>
                <a:cs typeface="DejaVu Sans"/>
              </a:defRPr>
            </a:pPr>
            <a:r>
              <a:rPr sz="1725" b="0">
                <a:solidFill>
                  <a:srgbClr val="163C38"/>
                </a:solidFill>
                <a:latin typeface="DejaVu Sans"/>
                <a:ea typeface="DejaVu Sans"/>
                <a:cs typeface="DejaVu Sans"/>
              </a:rPr>
              <a:t>Tanggal: 27 Oktober, 24 November, dan 29 November 2025</a:t>
            </a:r>
          </a:p>
        </p:txBody>
      </p:sp>
    </p:spTree>
    <p:extLst>
      <p:ext uri="{BB962C8B-B14F-4D97-AF65-F5344CB8AC3E}">
        <p14:creationId xmlns:p14="http://schemas.microsoft.com/office/powerpoint/2010/main" val="7054812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2026-10-24T04:22:36.8550000Z</dcterms:created>
  <dcterms:modified xsi:type="dcterms:W3CDTF">2026-10-24T04:22:36.8550000Z</dcterms:modified>
</coreProperties>
</file>