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Roboto Bold" charset="1" panose="02000000000000000000"/>
      <p:regular r:id="rId11"/>
    </p:embeddedFont>
    <p:embeddedFont>
      <p:font typeface="Roboto" charset="1" panose="0200000000000000000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Relationship Id="rId7" Target="../media/image2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0.png" Type="http://schemas.openxmlformats.org/officeDocument/2006/relationships/image"/><Relationship Id="rId11" Target="../media/image31.png" Type="http://schemas.openxmlformats.org/officeDocument/2006/relationships/image"/><Relationship Id="rId12" Target="../media/image32.png" Type="http://schemas.openxmlformats.org/officeDocument/2006/relationships/image"/><Relationship Id="rId13" Target="../media/image33.png" Type="http://schemas.openxmlformats.org/officeDocument/2006/relationships/image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Relationship Id="rId6" Target="../media/image26.png" Type="http://schemas.openxmlformats.org/officeDocument/2006/relationships/image"/><Relationship Id="rId7" Target="../media/image27.png" Type="http://schemas.openxmlformats.org/officeDocument/2006/relationships/image"/><Relationship Id="rId8" Target="../media/image28.png" Type="http://schemas.openxmlformats.org/officeDocument/2006/relationships/image"/><Relationship Id="rId9" Target="../media/image2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3015981" cy="10287000"/>
          </a:xfrm>
          <a:custGeom>
            <a:avLst/>
            <a:gdLst/>
            <a:ahLst/>
            <a:cxnLst/>
            <a:rect r="r" b="b" t="t" l="l"/>
            <a:pathLst>
              <a:path h="10287000" w="13015981">
                <a:moveTo>
                  <a:pt x="0" y="0"/>
                </a:moveTo>
                <a:lnTo>
                  <a:pt x="13015981" y="0"/>
                </a:lnTo>
                <a:lnTo>
                  <a:pt x="1301598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42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826804" y="0"/>
            <a:ext cx="9461196" cy="10287000"/>
          </a:xfrm>
          <a:custGeom>
            <a:avLst/>
            <a:gdLst/>
            <a:ahLst/>
            <a:cxnLst/>
            <a:rect r="r" b="b" t="t" l="l"/>
            <a:pathLst>
              <a:path h="10287000" w="9461196">
                <a:moveTo>
                  <a:pt x="0" y="0"/>
                </a:moveTo>
                <a:lnTo>
                  <a:pt x="9461196" y="0"/>
                </a:lnTo>
                <a:lnTo>
                  <a:pt x="94611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71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21650" y="456013"/>
            <a:ext cx="2844389" cy="456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20"/>
              </a:lnSpc>
            </a:pPr>
            <a:r>
              <a:rPr lang="en-US" b="true" sz="2896" spc="86">
                <a:solidFill>
                  <a:srgbClr val="5BA1E4"/>
                </a:solidFill>
                <a:latin typeface="Roboto Bold"/>
                <a:ea typeface="Roboto Bold"/>
                <a:cs typeface="Roboto Bold"/>
                <a:sym typeface="Roboto Bold"/>
              </a:rPr>
              <a:t>PENDAHULUAN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68456" y="1367060"/>
            <a:ext cx="5484820" cy="12941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11"/>
              </a:lnSpc>
            </a:pPr>
            <a:r>
              <a:rPr lang="en-US" sz="10230" spc="-304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Konseling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49456" y="2805708"/>
            <a:ext cx="7384852" cy="23048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75"/>
              </a:lnSpc>
            </a:pPr>
            <a:r>
              <a:rPr lang="en-US" sz="9539" spc="-284" b="true">
                <a:solidFill>
                  <a:srgbClr val="5BA1E4"/>
                </a:solidFill>
                <a:latin typeface="Roboto Bold"/>
                <a:ea typeface="Roboto Bold"/>
                <a:cs typeface="Roboto Bold"/>
                <a:sym typeface="Roboto Bold"/>
              </a:rPr>
              <a:t>Individual</a:t>
            </a:r>
          </a:p>
          <a:p>
            <a:pPr algn="l">
              <a:lnSpc>
                <a:spcPts val="8775"/>
              </a:lnSpc>
            </a:pPr>
            <a:r>
              <a:rPr lang="en-US" sz="9539" spc="-284" b="true">
                <a:solidFill>
                  <a:srgbClr val="90C3F4"/>
                </a:solidFill>
                <a:latin typeface="Roboto Bold"/>
                <a:ea typeface="Roboto Bold"/>
                <a:cs typeface="Roboto Bold"/>
                <a:sym typeface="Roboto Bold"/>
              </a:rPr>
              <a:t>dan </a:t>
            </a:r>
            <a:r>
              <a:rPr lang="en-US" sz="9539" spc="-284" b="true">
                <a:solidFill>
                  <a:srgbClr val="5BA1E4"/>
                </a:solidFill>
                <a:latin typeface="Roboto Bold"/>
                <a:ea typeface="Roboto Bold"/>
                <a:cs typeface="Roboto Bold"/>
                <a:sym typeface="Roboto Bold"/>
              </a:rPr>
              <a:t>Kelompok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71891" y="5267134"/>
            <a:ext cx="7820274" cy="8937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5"/>
              </a:lnSpc>
            </a:pPr>
            <a:r>
              <a:rPr lang="en-US" sz="2575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Memahami dasar untuk meningkatkan keterampilan pelaksanaan layanan konseling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754708" y="6471736"/>
            <a:ext cx="896900" cy="98388"/>
          </a:xfrm>
          <a:custGeom>
            <a:avLst/>
            <a:gdLst/>
            <a:ahLst/>
            <a:cxnLst/>
            <a:rect r="r" b="b" t="t" l="l"/>
            <a:pathLst>
              <a:path h="98388" w="896900">
                <a:moveTo>
                  <a:pt x="0" y="0"/>
                </a:moveTo>
                <a:lnTo>
                  <a:pt x="896900" y="0"/>
                </a:lnTo>
                <a:lnTo>
                  <a:pt x="896900" y="98388"/>
                </a:lnTo>
                <a:lnTo>
                  <a:pt x="0" y="983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195" t="-44444" r="-10975" b="-77777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21330" y="6886984"/>
            <a:ext cx="2876409" cy="1137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4"/>
              </a:lnSpc>
            </a:pPr>
            <a:r>
              <a:rPr lang="en-US" sz="244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Pahami </a:t>
            </a:r>
            <a:r>
              <a:rPr lang="en-US" sz="2443" b="true">
                <a:solidFill>
                  <a:srgbClr val="5BA1E4"/>
                </a:solidFill>
                <a:latin typeface="Roboto Bold"/>
                <a:ea typeface="Roboto Bold"/>
                <a:cs typeface="Roboto Bold"/>
                <a:sym typeface="Roboto Bold"/>
              </a:rPr>
              <a:t>pengertian</a:t>
            </a:r>
            <a:r>
              <a:rPr lang="en-US" sz="244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2443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konseling individual</a:t>
            </a:r>
            <a:r>
              <a:rPr lang="en-US" sz="244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dan kelompok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21845" y="8573798"/>
            <a:ext cx="2824914" cy="1137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4"/>
              </a:lnSpc>
            </a:pPr>
            <a:r>
              <a:rPr lang="en-US" sz="244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Sadari </a:t>
            </a:r>
            <a:r>
              <a:rPr lang="en-US" sz="2443" b="true">
                <a:solidFill>
                  <a:srgbClr val="5BA1E4"/>
                </a:solidFill>
                <a:latin typeface="Roboto Bold"/>
                <a:ea typeface="Roboto Bold"/>
                <a:cs typeface="Roboto Bold"/>
                <a:sym typeface="Roboto Bold"/>
              </a:rPr>
              <a:t>pentingnya</a:t>
            </a:r>
            <a:r>
              <a:rPr lang="en-US" sz="244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keterampilan dalam layanan konseling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4648565" y="6974608"/>
            <a:ext cx="32813" cy="2711133"/>
          </a:xfrm>
          <a:custGeom>
            <a:avLst/>
            <a:gdLst/>
            <a:ahLst/>
            <a:cxnLst/>
            <a:rect r="r" b="b" t="t" l="l"/>
            <a:pathLst>
              <a:path h="2711133" w="32813">
                <a:moveTo>
                  <a:pt x="0" y="0"/>
                </a:moveTo>
                <a:lnTo>
                  <a:pt x="32813" y="0"/>
                </a:lnTo>
                <a:lnTo>
                  <a:pt x="32813" y="2711133"/>
                </a:lnTo>
                <a:lnTo>
                  <a:pt x="0" y="27111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33333" t="-4435" r="-333333" b="-6451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754708" y="8308310"/>
            <a:ext cx="7743962" cy="43728"/>
          </a:xfrm>
          <a:custGeom>
            <a:avLst/>
            <a:gdLst/>
            <a:ahLst/>
            <a:cxnLst/>
            <a:rect r="r" b="b" t="t" l="l"/>
            <a:pathLst>
              <a:path h="43728" w="7743962">
                <a:moveTo>
                  <a:pt x="0" y="0"/>
                </a:moveTo>
                <a:lnTo>
                  <a:pt x="7743962" y="0"/>
                </a:lnTo>
                <a:lnTo>
                  <a:pt x="7743962" y="43728"/>
                </a:lnTo>
                <a:lnTo>
                  <a:pt x="0" y="4372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12" t="-400000" r="0" b="-2500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055661" y="6886984"/>
            <a:ext cx="3426115" cy="1137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4"/>
              </a:lnSpc>
            </a:pPr>
            <a:r>
              <a:rPr lang="en-US" sz="244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Kenali </a:t>
            </a:r>
            <a:r>
              <a:rPr lang="en-US" sz="2443" b="true">
                <a:solidFill>
                  <a:srgbClr val="5BA1E4"/>
                </a:solidFill>
                <a:latin typeface="Roboto Bold"/>
                <a:ea typeface="Roboto Bold"/>
                <a:cs typeface="Roboto Bold"/>
                <a:sym typeface="Roboto Bold"/>
              </a:rPr>
              <a:t>perbedaan</a:t>
            </a:r>
            <a:r>
              <a:rPr lang="en-US" sz="244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fokus, dinamika, dan teknik pelaksanaan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055645" y="8573798"/>
            <a:ext cx="3427680" cy="1137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4"/>
              </a:lnSpc>
            </a:pPr>
            <a:r>
              <a:rPr lang="en-US" sz="244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Bangun </a:t>
            </a:r>
            <a:r>
              <a:rPr lang="en-US" sz="2443" b="true">
                <a:solidFill>
                  <a:srgbClr val="5BA1E4"/>
                </a:solidFill>
                <a:latin typeface="Roboto Bold"/>
                <a:ea typeface="Roboto Bold"/>
                <a:cs typeface="Roboto Bold"/>
                <a:sym typeface="Roboto Bold"/>
              </a:rPr>
              <a:t>fondasi </a:t>
            </a:r>
            <a:r>
              <a:rPr lang="en-US" sz="2443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layanan yang efektif dan berdampak bagi klien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985402" y="0"/>
            <a:ext cx="9581512" cy="10287000"/>
          </a:xfrm>
          <a:custGeom>
            <a:avLst/>
            <a:gdLst/>
            <a:ahLst/>
            <a:cxnLst/>
            <a:rect r="r" b="b" t="t" l="l"/>
            <a:pathLst>
              <a:path h="10287000" w="9581512">
                <a:moveTo>
                  <a:pt x="0" y="0"/>
                </a:moveTo>
                <a:lnTo>
                  <a:pt x="9581512" y="0"/>
                </a:lnTo>
                <a:lnTo>
                  <a:pt x="95815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908029" y="4963122"/>
            <a:ext cx="2154746" cy="5323878"/>
          </a:xfrm>
          <a:custGeom>
            <a:avLst/>
            <a:gdLst/>
            <a:ahLst/>
            <a:cxnLst/>
            <a:rect r="r" b="b" t="t" l="l"/>
            <a:pathLst>
              <a:path h="5323878" w="2154746">
                <a:moveTo>
                  <a:pt x="0" y="0"/>
                </a:moveTo>
                <a:lnTo>
                  <a:pt x="2154746" y="0"/>
                </a:lnTo>
                <a:lnTo>
                  <a:pt x="2154746" y="5323878"/>
                </a:lnTo>
                <a:lnTo>
                  <a:pt x="0" y="53238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553" t="-821" r="-8121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59117" y="1125974"/>
            <a:ext cx="6418786" cy="151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490"/>
              </a:lnSpc>
            </a:pPr>
            <a:r>
              <a:rPr lang="en-US" sz="11490" spc="-230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Konseling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60926" y="2496511"/>
            <a:ext cx="6237847" cy="15184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490"/>
              </a:lnSpc>
            </a:pPr>
            <a:r>
              <a:rPr lang="en-US" sz="11490" spc="-230" b="true">
                <a:solidFill>
                  <a:srgbClr val="69A9E8"/>
                </a:solidFill>
                <a:latin typeface="Roboto Bold"/>
                <a:ea typeface="Roboto Bold"/>
                <a:cs typeface="Roboto Bold"/>
                <a:sym typeface="Roboto Bold"/>
              </a:rPr>
              <a:t>Individual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69751" y="3955751"/>
            <a:ext cx="8034269" cy="4493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87"/>
              </a:lnSpc>
            </a:pPr>
            <a:r>
              <a:rPr lang="en-US" sz="275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Pendekatan personal untuk perubahan positif klien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43770" y="4711687"/>
            <a:ext cx="1006278" cy="98388"/>
          </a:xfrm>
          <a:custGeom>
            <a:avLst/>
            <a:gdLst/>
            <a:ahLst/>
            <a:cxnLst/>
            <a:rect r="r" b="b" t="t" l="l"/>
            <a:pathLst>
              <a:path h="98388" w="1006278">
                <a:moveTo>
                  <a:pt x="0" y="0"/>
                </a:moveTo>
                <a:lnTo>
                  <a:pt x="1006278" y="0"/>
                </a:lnTo>
                <a:lnTo>
                  <a:pt x="1006278" y="98387"/>
                </a:lnTo>
                <a:lnTo>
                  <a:pt x="0" y="983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82" t="-222222" r="0" b="-122222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77655" y="5235743"/>
            <a:ext cx="7243909" cy="758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5"/>
              </a:lnSpc>
            </a:pPr>
            <a:r>
              <a:rPr lang="en-US" sz="2351" b="true">
                <a:solidFill>
                  <a:srgbClr val="69A9E8"/>
                </a:solidFill>
                <a:latin typeface="Roboto Bold"/>
                <a:ea typeface="Roboto Bold"/>
                <a:cs typeface="Roboto Bold"/>
                <a:sym typeface="Roboto Bold"/>
              </a:rPr>
              <a:t>Membantu klien memahami diri,</a:t>
            </a:r>
            <a:r>
              <a:rPr lang="en-US" sz="235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mengatasi masalah pribadi, dan mencapai perubahan positif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77254" y="6274941"/>
            <a:ext cx="7283958" cy="1132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5"/>
              </a:lnSpc>
            </a:pPr>
            <a:r>
              <a:rPr lang="en-US" sz="235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Menggunakan </a:t>
            </a:r>
            <a:r>
              <a:rPr lang="en-US" sz="2351" b="true">
                <a:solidFill>
                  <a:srgbClr val="69A9E8"/>
                </a:solidFill>
                <a:latin typeface="Roboto Bold"/>
                <a:ea typeface="Roboto Bold"/>
                <a:cs typeface="Roboto Bold"/>
                <a:sym typeface="Roboto Bold"/>
              </a:rPr>
              <a:t>teknik inti</a:t>
            </a:r>
            <a:r>
              <a:rPr lang="en-US" sz="235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seperti mendengarkan aktif, refleksi perasaan, pemberian umpan balik, dan penyusunan rencana tindakan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86359" y="7705721"/>
            <a:ext cx="6373520" cy="758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5"/>
              </a:lnSpc>
            </a:pPr>
            <a:r>
              <a:rPr lang="en-US" sz="235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Menghadapi </a:t>
            </a:r>
            <a:r>
              <a:rPr lang="en-US" sz="2351" b="true">
                <a:solidFill>
                  <a:srgbClr val="69A9E8"/>
                </a:solidFill>
                <a:latin typeface="Roboto Bold"/>
                <a:ea typeface="Roboto Bold"/>
                <a:cs typeface="Roboto Bold"/>
                <a:sym typeface="Roboto Bold"/>
              </a:rPr>
              <a:t>tantangan</a:t>
            </a:r>
            <a:r>
              <a:rPr lang="en-US" sz="235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seperti resistensi klien, ketergantungan, dan manajemen waktu sesi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72690" y="8714989"/>
            <a:ext cx="7740419" cy="758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5"/>
              </a:lnSpc>
            </a:pPr>
            <a:r>
              <a:rPr lang="en-US" sz="235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Efektivitas meningkat melalui </a:t>
            </a:r>
            <a:r>
              <a:rPr lang="en-US" sz="2351" b="true">
                <a:solidFill>
                  <a:srgbClr val="69A9E8"/>
                </a:solidFill>
                <a:latin typeface="Roboto Bold"/>
                <a:ea typeface="Roboto Bold"/>
                <a:cs typeface="Roboto Bold"/>
                <a:sym typeface="Roboto Bold"/>
              </a:rPr>
              <a:t>keterampilan interpersonal</a:t>
            </a:r>
            <a:r>
              <a:rPr lang="en-US" sz="235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yang mendalam, </a:t>
            </a:r>
            <a:r>
              <a:rPr lang="en-US" sz="2351" b="true">
                <a:solidFill>
                  <a:srgbClr val="69A9E8"/>
                </a:solidFill>
                <a:latin typeface="Roboto Bold"/>
                <a:ea typeface="Roboto Bold"/>
                <a:cs typeface="Roboto Bold"/>
                <a:sym typeface="Roboto Bold"/>
              </a:rPr>
              <a:t>praktik konsisten, dan refleksi diri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706488" y="0"/>
            <a:ext cx="9581512" cy="10287000"/>
          </a:xfrm>
          <a:custGeom>
            <a:avLst/>
            <a:gdLst/>
            <a:ahLst/>
            <a:cxnLst/>
            <a:rect r="r" b="b" t="t" l="l"/>
            <a:pathLst>
              <a:path h="10287000" w="9581512">
                <a:moveTo>
                  <a:pt x="0" y="0"/>
                </a:moveTo>
                <a:lnTo>
                  <a:pt x="9581512" y="0"/>
                </a:lnTo>
                <a:lnTo>
                  <a:pt x="95815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0"/>
            <a:ext cx="8717426" cy="10287000"/>
          </a:xfrm>
          <a:custGeom>
            <a:avLst/>
            <a:gdLst/>
            <a:ahLst/>
            <a:cxnLst/>
            <a:rect r="r" b="b" t="t" l="l"/>
            <a:pathLst>
              <a:path h="10287000" w="8717426">
                <a:moveTo>
                  <a:pt x="0" y="0"/>
                </a:moveTo>
                <a:lnTo>
                  <a:pt x="8717426" y="0"/>
                </a:lnTo>
                <a:lnTo>
                  <a:pt x="871742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69633" y="446143"/>
            <a:ext cx="5367212" cy="13083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75"/>
              </a:lnSpc>
            </a:pPr>
            <a:r>
              <a:rPr lang="en-US" sz="9775" spc="-291" b="true">
                <a:solidFill>
                  <a:srgbClr val="F9F9F9"/>
                </a:solidFill>
                <a:latin typeface="Roboto Bold"/>
                <a:ea typeface="Roboto Bold"/>
                <a:cs typeface="Roboto Bold"/>
                <a:sym typeface="Roboto Bold"/>
              </a:rPr>
              <a:t>Konseling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68511" y="1666071"/>
            <a:ext cx="5479321" cy="13083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75"/>
              </a:lnSpc>
            </a:pPr>
            <a:r>
              <a:rPr lang="en-US" sz="9775" spc="-291" b="true">
                <a:solidFill>
                  <a:srgbClr val="6EB2F5"/>
                </a:solidFill>
                <a:latin typeface="Roboto Bold"/>
                <a:ea typeface="Roboto Bold"/>
                <a:cs typeface="Roboto Bold"/>
                <a:sym typeface="Roboto Bold"/>
              </a:rPr>
              <a:t>Kelompok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3415" y="2957687"/>
            <a:ext cx="7667897" cy="452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9"/>
              </a:lnSpc>
            </a:pPr>
            <a:r>
              <a:rPr lang="en-US" sz="2707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Meningkatkan Keterampilan Konseling Kelompok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765646" y="3651284"/>
            <a:ext cx="973464" cy="98388"/>
          </a:xfrm>
          <a:custGeom>
            <a:avLst/>
            <a:gdLst/>
            <a:ahLst/>
            <a:cxnLst/>
            <a:rect r="r" b="b" t="t" l="l"/>
            <a:pathLst>
              <a:path h="98388" w="973464">
                <a:moveTo>
                  <a:pt x="0" y="0"/>
                </a:moveTo>
                <a:lnTo>
                  <a:pt x="973464" y="0"/>
                </a:lnTo>
                <a:lnTo>
                  <a:pt x="973464" y="98388"/>
                </a:lnTo>
                <a:lnTo>
                  <a:pt x="0" y="983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2359" t="-11111" r="-1123" b="-111111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65646" y="4077631"/>
            <a:ext cx="185943" cy="6056321"/>
          </a:xfrm>
          <a:custGeom>
            <a:avLst/>
            <a:gdLst/>
            <a:ahLst/>
            <a:cxnLst/>
            <a:rect r="r" b="b" t="t" l="l"/>
            <a:pathLst>
              <a:path h="6056321" w="185943">
                <a:moveTo>
                  <a:pt x="0" y="0"/>
                </a:moveTo>
                <a:lnTo>
                  <a:pt x="185943" y="0"/>
                </a:lnTo>
                <a:lnTo>
                  <a:pt x="185943" y="6056321"/>
                </a:lnTo>
                <a:lnTo>
                  <a:pt x="0" y="60563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4705" t="-180" r="-76470" b="-2527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84312" y="4192597"/>
            <a:ext cx="4798521" cy="406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6EB2F5"/>
                </a:solidFill>
                <a:latin typeface="Roboto Bold"/>
                <a:ea typeface="Roboto Bold"/>
                <a:cs typeface="Roboto Bold"/>
                <a:sym typeface="Roboto Bold"/>
              </a:rPr>
              <a:t>Dukungan dan pengembangan diri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71158" y="4613663"/>
            <a:ext cx="6113903" cy="719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6"/>
              </a:lnSpc>
            </a:pPr>
            <a:r>
              <a:rPr lang="en-US" sz="2047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menciptakan dukungan sosial, berbagi pengalaman, dan membangun keterampilan sosial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10539" y="5593255"/>
            <a:ext cx="2175822" cy="406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6EB2F5"/>
                </a:solidFill>
                <a:latin typeface="Roboto Bold"/>
                <a:ea typeface="Roboto Bold"/>
                <a:cs typeface="Roboto Bold"/>
                <a:sym typeface="Roboto Bold"/>
              </a:rPr>
              <a:t>Fasilitas efektif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32297" y="6004399"/>
            <a:ext cx="6188273" cy="11779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56"/>
              </a:lnSpc>
            </a:pPr>
            <a:r>
              <a:rPr lang="en-US" sz="2254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memfasilitasi diskusi, mengelola konflik, memberdayakan anggota, dan menggunakan aktivitas kelompok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88247" y="7385495"/>
            <a:ext cx="4405024" cy="406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6EB2F5"/>
                </a:solidFill>
                <a:latin typeface="Roboto Bold"/>
                <a:ea typeface="Roboto Bold"/>
                <a:cs typeface="Roboto Bold"/>
                <a:sym typeface="Roboto Bold"/>
              </a:rPr>
              <a:t>Memahami dinamika kelompok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76980" y="7806561"/>
            <a:ext cx="5531672" cy="719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6"/>
              </a:lnSpc>
            </a:pPr>
            <a:r>
              <a:rPr lang="en-US" sz="2047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memahami peran anggota, proses kelompok, </a:t>
            </a:r>
          </a:p>
          <a:p>
            <a:pPr algn="l">
              <a:lnSpc>
                <a:spcPts val="2866"/>
              </a:lnSpc>
            </a:pPr>
            <a:r>
              <a:rPr lang="en-US" sz="2047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dan siklus perembangan kelompok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02234" y="8771092"/>
            <a:ext cx="3006282" cy="406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6EB2F5"/>
                </a:solidFill>
                <a:latin typeface="Roboto Bold"/>
                <a:ea typeface="Roboto Bold"/>
                <a:cs typeface="Roboto Bold"/>
                <a:sym typeface="Roboto Bold"/>
              </a:rPr>
              <a:t>Keberhasilan layanan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79831" y="9192158"/>
            <a:ext cx="5246624" cy="7191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6"/>
              </a:lnSpc>
            </a:pPr>
            <a:r>
              <a:rPr lang="en-US" sz="2047">
                <a:solidFill>
                  <a:srgbClr val="D9D9D9"/>
                </a:solidFill>
                <a:latin typeface="Roboto"/>
                <a:ea typeface="Roboto"/>
                <a:cs typeface="Roboto"/>
                <a:sym typeface="Roboto"/>
              </a:rPr>
              <a:t>tergantung pada pengelolaan dinamika dan keterlibatan aktif peserta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1976890" cy="10287000"/>
          </a:xfrm>
          <a:custGeom>
            <a:avLst/>
            <a:gdLst/>
            <a:ahLst/>
            <a:cxnLst/>
            <a:rect r="r" b="b" t="t" l="l"/>
            <a:pathLst>
              <a:path h="10287000" w="11976890">
                <a:moveTo>
                  <a:pt x="0" y="0"/>
                </a:moveTo>
                <a:lnTo>
                  <a:pt x="11976890" y="0"/>
                </a:lnTo>
                <a:lnTo>
                  <a:pt x="1197689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236163" y="4821006"/>
            <a:ext cx="2231311" cy="5465994"/>
          </a:xfrm>
          <a:custGeom>
            <a:avLst/>
            <a:gdLst/>
            <a:ahLst/>
            <a:cxnLst/>
            <a:rect r="r" b="b" t="t" l="l"/>
            <a:pathLst>
              <a:path h="5465994" w="2231311">
                <a:moveTo>
                  <a:pt x="0" y="0"/>
                </a:moveTo>
                <a:lnTo>
                  <a:pt x="2231311" y="0"/>
                </a:lnTo>
                <a:lnTo>
                  <a:pt x="2231311" y="5465994"/>
                </a:lnTo>
                <a:lnTo>
                  <a:pt x="0" y="54659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8333" t="-2000" r="-9313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567531" y="759715"/>
            <a:ext cx="7540673" cy="806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8"/>
              </a:lnSpc>
            </a:pPr>
            <a:r>
              <a:rPr lang="en-US" sz="6008" spc="-120" b="true">
                <a:solidFill>
                  <a:srgbClr val="F8F8F8"/>
                </a:solidFill>
                <a:latin typeface="Roboto Bold"/>
                <a:ea typeface="Roboto Bold"/>
                <a:cs typeface="Roboto Bold"/>
                <a:sym typeface="Roboto Bold"/>
              </a:rPr>
              <a:t>Strategi Meningkatkan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60389" y="1593511"/>
            <a:ext cx="8254884" cy="1616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87"/>
              </a:lnSpc>
            </a:pPr>
            <a:r>
              <a:rPr lang="en-US" sz="6287" spc="-125" b="true">
                <a:solidFill>
                  <a:srgbClr val="6CA9E9"/>
                </a:solidFill>
                <a:latin typeface="Roboto Bold"/>
                <a:ea typeface="Roboto Bold"/>
                <a:cs typeface="Roboto Bold"/>
                <a:sym typeface="Roboto Bold"/>
              </a:rPr>
              <a:t>Keterampilan Pelaksanaan Konseling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67206" y="3443576"/>
            <a:ext cx="1017215" cy="109320"/>
          </a:xfrm>
          <a:custGeom>
            <a:avLst/>
            <a:gdLst/>
            <a:ahLst/>
            <a:cxnLst/>
            <a:rect r="r" b="b" t="t" l="l"/>
            <a:pathLst>
              <a:path h="109320" w="1017215">
                <a:moveTo>
                  <a:pt x="0" y="0"/>
                </a:moveTo>
                <a:lnTo>
                  <a:pt x="1017215" y="0"/>
                </a:lnTo>
                <a:lnTo>
                  <a:pt x="1017215" y="109320"/>
                </a:lnTo>
                <a:lnTo>
                  <a:pt x="0" y="1093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150" t="-20000" r="-6451" b="-9000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24678" y="3889970"/>
            <a:ext cx="4504819" cy="782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2"/>
              </a:lnSpc>
            </a:pPr>
            <a:r>
              <a:rPr lang="en-US" sz="2487">
                <a:solidFill>
                  <a:srgbClr val="F8F8F8"/>
                </a:solidFill>
                <a:latin typeface="Roboto"/>
                <a:ea typeface="Roboto"/>
                <a:cs typeface="Roboto"/>
                <a:sym typeface="Roboto"/>
              </a:rPr>
              <a:t>Pelatihan dan </a:t>
            </a:r>
            <a:r>
              <a:rPr lang="en-US" sz="2487" b="true">
                <a:solidFill>
                  <a:srgbClr val="6CA9E9"/>
                </a:solidFill>
                <a:latin typeface="Roboto Bold"/>
                <a:ea typeface="Roboto Bold"/>
                <a:cs typeface="Roboto Bold"/>
                <a:sym typeface="Roboto Bold"/>
              </a:rPr>
              <a:t>supervisi rutin</a:t>
            </a:r>
            <a:r>
              <a:rPr lang="en-US" sz="2487">
                <a:solidFill>
                  <a:srgbClr val="F8F8F8"/>
                </a:solidFill>
                <a:latin typeface="Roboto"/>
                <a:ea typeface="Roboto"/>
                <a:cs typeface="Roboto"/>
                <a:sym typeface="Roboto"/>
              </a:rPr>
              <a:t> untuk evaluasi dan umpan balik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26936" y="4838803"/>
            <a:ext cx="4279090" cy="782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2"/>
              </a:lnSpc>
            </a:pPr>
            <a:r>
              <a:rPr lang="en-US" sz="2487">
                <a:solidFill>
                  <a:srgbClr val="F8F8F8"/>
                </a:solidFill>
                <a:latin typeface="Roboto"/>
                <a:ea typeface="Roboto"/>
                <a:cs typeface="Roboto"/>
                <a:sym typeface="Roboto"/>
              </a:rPr>
              <a:t>Praktik </a:t>
            </a:r>
            <a:r>
              <a:rPr lang="en-US" sz="2487" b="true">
                <a:solidFill>
                  <a:srgbClr val="6CA9E9"/>
                </a:solidFill>
                <a:latin typeface="Roboto Bold"/>
                <a:ea typeface="Roboto Bold"/>
                <a:cs typeface="Roboto Bold"/>
                <a:sym typeface="Roboto Bold"/>
              </a:rPr>
              <a:t>role-play</a:t>
            </a:r>
            <a:r>
              <a:rPr lang="en-US" sz="2487">
                <a:solidFill>
                  <a:srgbClr val="F8F8F8"/>
                </a:solidFill>
                <a:latin typeface="Roboto"/>
                <a:ea typeface="Roboto"/>
                <a:cs typeface="Roboto"/>
                <a:sym typeface="Roboto"/>
              </a:rPr>
              <a:t> dan </a:t>
            </a:r>
            <a:r>
              <a:rPr lang="en-US" sz="2487" b="true">
                <a:solidFill>
                  <a:srgbClr val="6CA9E9"/>
                </a:solidFill>
                <a:latin typeface="Roboto Bold"/>
                <a:ea typeface="Roboto Bold"/>
                <a:cs typeface="Roboto Bold"/>
                <a:sym typeface="Roboto Bold"/>
              </a:rPr>
              <a:t>simulasi</a:t>
            </a:r>
            <a:r>
              <a:rPr lang="en-US" sz="2487">
                <a:solidFill>
                  <a:srgbClr val="F8F8F8"/>
                </a:solidFill>
                <a:latin typeface="Roboto"/>
                <a:ea typeface="Roboto"/>
                <a:cs typeface="Roboto"/>
                <a:sym typeface="Roboto"/>
              </a:rPr>
              <a:t> kasus konseling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10806" y="5787636"/>
            <a:ext cx="5892093" cy="782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2"/>
              </a:lnSpc>
            </a:pPr>
            <a:r>
              <a:rPr lang="en-US" sz="2487" b="true">
                <a:solidFill>
                  <a:srgbClr val="6CA9E9"/>
                </a:solidFill>
                <a:latin typeface="Roboto Bold"/>
                <a:ea typeface="Roboto Bold"/>
                <a:cs typeface="Roboto Bold"/>
                <a:sym typeface="Roboto Bold"/>
              </a:rPr>
              <a:t>Refleksi diri </a:t>
            </a:r>
            <a:r>
              <a:rPr lang="en-US" sz="2487">
                <a:solidFill>
                  <a:srgbClr val="F8F8F8"/>
                </a:solidFill>
                <a:latin typeface="Roboto"/>
                <a:ea typeface="Roboto"/>
                <a:cs typeface="Roboto"/>
                <a:sym typeface="Roboto"/>
              </a:rPr>
              <a:t>dan pencatatan pengalaman selama sesi konseling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18558" y="6766591"/>
            <a:ext cx="5116838" cy="782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2"/>
              </a:lnSpc>
            </a:pPr>
            <a:r>
              <a:rPr lang="en-US" sz="2487">
                <a:solidFill>
                  <a:srgbClr val="F8F8F8"/>
                </a:solidFill>
                <a:latin typeface="Roboto"/>
                <a:ea typeface="Roboto"/>
                <a:cs typeface="Roboto"/>
                <a:sym typeface="Roboto"/>
              </a:rPr>
              <a:t>Pengembangan </a:t>
            </a:r>
            <a:r>
              <a:rPr lang="en-US" sz="2487" b="true">
                <a:solidFill>
                  <a:srgbClr val="6CA9E9"/>
                </a:solidFill>
                <a:latin typeface="Roboto Bold"/>
                <a:ea typeface="Roboto Bold"/>
                <a:cs typeface="Roboto Bold"/>
                <a:sym typeface="Roboto Bold"/>
              </a:rPr>
              <a:t>komunikasi efektif</a:t>
            </a:r>
            <a:r>
              <a:rPr lang="en-US" sz="2487">
                <a:solidFill>
                  <a:srgbClr val="F8F8F8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</a:p>
          <a:p>
            <a:pPr algn="l">
              <a:lnSpc>
                <a:spcPts val="3232"/>
              </a:lnSpc>
            </a:pPr>
            <a:r>
              <a:rPr lang="en-US" sz="2487">
                <a:solidFill>
                  <a:srgbClr val="F8F8F8"/>
                </a:solidFill>
                <a:latin typeface="Roboto"/>
                <a:ea typeface="Roboto"/>
                <a:cs typeface="Roboto"/>
                <a:sym typeface="Roboto"/>
              </a:rPr>
              <a:t>dan empati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0" y="7914759"/>
            <a:ext cx="10959675" cy="2142670"/>
          </a:xfrm>
          <a:custGeom>
            <a:avLst/>
            <a:gdLst/>
            <a:ahLst/>
            <a:cxnLst/>
            <a:rect r="r" b="b" t="t" l="l"/>
            <a:pathLst>
              <a:path h="2142670" w="10959675">
                <a:moveTo>
                  <a:pt x="0" y="0"/>
                </a:moveTo>
                <a:lnTo>
                  <a:pt x="10959675" y="0"/>
                </a:lnTo>
                <a:lnTo>
                  <a:pt x="10959675" y="2142669"/>
                </a:lnTo>
                <a:lnTo>
                  <a:pt x="0" y="21426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9693" r="-1397" b="-102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57828" y="8198990"/>
            <a:ext cx="76565" cy="1585138"/>
          </a:xfrm>
          <a:custGeom>
            <a:avLst/>
            <a:gdLst/>
            <a:ahLst/>
            <a:cxnLst/>
            <a:rect r="r" b="b" t="t" l="l"/>
            <a:pathLst>
              <a:path h="1585138" w="76565">
                <a:moveTo>
                  <a:pt x="0" y="0"/>
                </a:moveTo>
                <a:lnTo>
                  <a:pt x="76564" y="0"/>
                </a:lnTo>
                <a:lnTo>
                  <a:pt x="76564" y="1585139"/>
                </a:lnTo>
                <a:lnTo>
                  <a:pt x="0" y="15851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71428" t="-4137" r="-28571" b="-4827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793137" y="8127424"/>
            <a:ext cx="9090232" cy="758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5"/>
              </a:lnSpc>
            </a:pPr>
            <a:r>
              <a:rPr lang="en-US" sz="2351" b="true">
                <a:solidFill>
                  <a:srgbClr val="102544"/>
                </a:solidFill>
                <a:latin typeface="Roboto Bold"/>
                <a:ea typeface="Roboto Bold"/>
                <a:cs typeface="Roboto Bold"/>
                <a:sym typeface="Roboto Bold"/>
              </a:rPr>
              <a:t>Pengembangan keterampilan konseling membutuhkan kombinasi pembelajaran teori, praktik, dan evaluasi berkelanjutan.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01366" y="9046136"/>
            <a:ext cx="8267266" cy="758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5"/>
              </a:lnSpc>
            </a:pPr>
            <a:r>
              <a:rPr lang="en-US" sz="2351">
                <a:solidFill>
                  <a:srgbClr val="F8F8F8"/>
                </a:solidFill>
                <a:latin typeface="Roboto"/>
                <a:ea typeface="Roboto"/>
                <a:cs typeface="Roboto"/>
                <a:sym typeface="Roboto"/>
              </a:rPr>
              <a:t>Konselor yang aktif belajar dan reflektif mampu memberikan layanan yang lebih berkualitas.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83225" y="0"/>
            <a:ext cx="3204775" cy="3006296"/>
          </a:xfrm>
          <a:custGeom>
            <a:avLst/>
            <a:gdLst/>
            <a:ahLst/>
            <a:cxnLst/>
            <a:rect r="r" b="b" t="t" l="l"/>
            <a:pathLst>
              <a:path h="3006296" w="3204775">
                <a:moveTo>
                  <a:pt x="0" y="0"/>
                </a:moveTo>
                <a:lnTo>
                  <a:pt x="3204775" y="0"/>
                </a:lnTo>
                <a:lnTo>
                  <a:pt x="3204775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47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272211" y="2164533"/>
            <a:ext cx="6015789" cy="4055767"/>
          </a:xfrm>
          <a:custGeom>
            <a:avLst/>
            <a:gdLst/>
            <a:ahLst/>
            <a:cxnLst/>
            <a:rect r="r" b="b" t="t" l="l"/>
            <a:pathLst>
              <a:path h="4055767" w="6015789">
                <a:moveTo>
                  <a:pt x="0" y="0"/>
                </a:moveTo>
                <a:lnTo>
                  <a:pt x="6015789" y="0"/>
                </a:lnTo>
                <a:lnTo>
                  <a:pt x="6015789" y="4055768"/>
                </a:lnTo>
                <a:lnTo>
                  <a:pt x="0" y="40557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54" t="-539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756517" y="4897530"/>
            <a:ext cx="6332986" cy="4941258"/>
          </a:xfrm>
          <a:custGeom>
            <a:avLst/>
            <a:gdLst/>
            <a:ahLst/>
            <a:cxnLst/>
            <a:rect r="r" b="b" t="t" l="l"/>
            <a:pathLst>
              <a:path h="4941258" w="6332986">
                <a:moveTo>
                  <a:pt x="0" y="0"/>
                </a:moveTo>
                <a:lnTo>
                  <a:pt x="6332985" y="0"/>
                </a:lnTo>
                <a:lnTo>
                  <a:pt x="6332985" y="4941259"/>
                </a:lnTo>
                <a:lnTo>
                  <a:pt x="0" y="49412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936" t="-3761" r="-345" b="-44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706679" y="6406145"/>
            <a:ext cx="2023493" cy="2350377"/>
          </a:xfrm>
          <a:custGeom>
            <a:avLst/>
            <a:gdLst/>
            <a:ahLst/>
            <a:cxnLst/>
            <a:rect r="r" b="b" t="t" l="l"/>
            <a:pathLst>
              <a:path h="2350377" w="2023493">
                <a:moveTo>
                  <a:pt x="0" y="0"/>
                </a:moveTo>
                <a:lnTo>
                  <a:pt x="2023493" y="0"/>
                </a:lnTo>
                <a:lnTo>
                  <a:pt x="2023493" y="2350377"/>
                </a:lnTo>
                <a:lnTo>
                  <a:pt x="0" y="235037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621" t="-8372" r="-6486" b="-1395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075330" y="7674255"/>
            <a:ext cx="2679761" cy="721511"/>
          </a:xfrm>
          <a:custGeom>
            <a:avLst/>
            <a:gdLst/>
            <a:ahLst/>
            <a:cxnLst/>
            <a:rect r="r" b="b" t="t" l="l"/>
            <a:pathLst>
              <a:path h="721511" w="2679761">
                <a:moveTo>
                  <a:pt x="0" y="0"/>
                </a:moveTo>
                <a:lnTo>
                  <a:pt x="2679761" y="0"/>
                </a:lnTo>
                <a:lnTo>
                  <a:pt x="2679761" y="721511"/>
                </a:lnTo>
                <a:lnTo>
                  <a:pt x="0" y="7215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081" t="-24242" r="-2040" b="-25757"/>
            </a:stretch>
          </a:blipFill>
        </p:spPr>
      </p:sp>
      <p:sp>
        <p:nvSpPr>
          <p:cNvPr name="TextBox 8" id="8"/>
          <p:cNvSpPr txBox="true"/>
          <p:nvPr/>
        </p:nvSpPr>
        <p:spPr>
          <a:xfrm rot="-722460">
            <a:off x="11428221" y="5389506"/>
            <a:ext cx="2780752" cy="22645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48"/>
              </a:lnSpc>
            </a:pPr>
            <a:r>
              <a:rPr lang="en-US" sz="3032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Refleksi</a:t>
            </a:r>
          </a:p>
          <a:p>
            <a:pPr algn="l">
              <a:lnSpc>
                <a:spcPts val="4548"/>
              </a:lnSpc>
            </a:pPr>
            <a:r>
              <a:rPr lang="en-US" sz="3032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Latihan</a:t>
            </a:r>
          </a:p>
          <a:p>
            <a:pPr algn="l">
              <a:lnSpc>
                <a:spcPts val="4548"/>
              </a:lnSpc>
            </a:pPr>
            <a:r>
              <a:rPr lang="en-US" sz="3032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Pengembangan</a:t>
            </a:r>
          </a:p>
          <a:p>
            <a:pPr algn="l">
              <a:lnSpc>
                <a:spcPts val="4548"/>
              </a:lnSpc>
            </a:pPr>
            <a:r>
              <a:rPr lang="en-US" sz="3032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Dampak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9814" y="528306"/>
            <a:ext cx="12385738" cy="1950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43"/>
              </a:lnSpc>
            </a:pPr>
            <a:r>
              <a:rPr lang="en-US" sz="7543" spc="-73" b="true">
                <a:solidFill>
                  <a:srgbClr val="F8F8F8"/>
                </a:solidFill>
                <a:latin typeface="Roboto Bold"/>
                <a:ea typeface="Roboto Bold"/>
                <a:cs typeface="Roboto Bold"/>
                <a:sym typeface="Roboto Bold"/>
              </a:rPr>
              <a:t>Kesimpulan dan Rangkuman Pembelajaran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831273" y="2667405"/>
            <a:ext cx="1246909" cy="109320"/>
          </a:xfrm>
          <a:custGeom>
            <a:avLst/>
            <a:gdLst/>
            <a:ahLst/>
            <a:cxnLst/>
            <a:rect r="r" b="b" t="t" l="l"/>
            <a:pathLst>
              <a:path h="109320" w="1246909">
                <a:moveTo>
                  <a:pt x="0" y="0"/>
                </a:moveTo>
                <a:lnTo>
                  <a:pt x="1246909" y="0"/>
                </a:lnTo>
                <a:lnTo>
                  <a:pt x="1246909" y="109320"/>
                </a:lnTo>
                <a:lnTo>
                  <a:pt x="0" y="1093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4912" t="-90000" r="-8771" b="-1000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31273" y="3235868"/>
            <a:ext cx="8651799" cy="1213451"/>
          </a:xfrm>
          <a:custGeom>
            <a:avLst/>
            <a:gdLst/>
            <a:ahLst/>
            <a:cxnLst/>
            <a:rect r="r" b="b" t="t" l="l"/>
            <a:pathLst>
              <a:path h="1213451" w="8651799">
                <a:moveTo>
                  <a:pt x="0" y="0"/>
                </a:moveTo>
                <a:lnTo>
                  <a:pt x="8651799" y="0"/>
                </a:lnTo>
                <a:lnTo>
                  <a:pt x="8651799" y="1213451"/>
                </a:lnTo>
                <a:lnTo>
                  <a:pt x="0" y="121345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149" t="-1801" r="-1137" b="-4504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440894" y="3398346"/>
            <a:ext cx="5929365" cy="465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64"/>
              </a:lnSpc>
            </a:pPr>
            <a:r>
              <a:rPr lang="en-US" sz="2896" b="true">
                <a:solidFill>
                  <a:srgbClr val="64A4E1"/>
                </a:solidFill>
                <a:latin typeface="Roboto Bold"/>
                <a:ea typeface="Roboto Bold"/>
                <a:cs typeface="Roboto Bold"/>
                <a:sym typeface="Roboto Bold"/>
              </a:rPr>
              <a:t>Konseling individual dan kelompok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32527" y="3859848"/>
            <a:ext cx="6766044" cy="389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2"/>
              </a:lnSpc>
            </a:pPr>
            <a:r>
              <a:rPr lang="en-US" sz="2487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memiliki keunikan dan manfaat masing-masing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831273" y="4558639"/>
            <a:ext cx="8640861" cy="1202519"/>
          </a:xfrm>
          <a:custGeom>
            <a:avLst/>
            <a:gdLst/>
            <a:ahLst/>
            <a:cxnLst/>
            <a:rect r="r" b="b" t="t" l="l"/>
            <a:pathLst>
              <a:path h="1202519" w="8640861">
                <a:moveTo>
                  <a:pt x="0" y="0"/>
                </a:moveTo>
                <a:lnTo>
                  <a:pt x="8640861" y="0"/>
                </a:lnTo>
                <a:lnTo>
                  <a:pt x="8640861" y="1202518"/>
                </a:lnTo>
                <a:lnTo>
                  <a:pt x="0" y="120251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151" t="-5454" r="-1265" b="-2727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459936" y="4708639"/>
            <a:ext cx="4025174" cy="465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64"/>
              </a:lnSpc>
            </a:pPr>
            <a:r>
              <a:rPr lang="en-US" sz="2896" b="true">
                <a:solidFill>
                  <a:srgbClr val="64A4E1"/>
                </a:solidFill>
                <a:latin typeface="Roboto Bold"/>
                <a:ea typeface="Roboto Bold"/>
                <a:cs typeface="Roboto Bold"/>
                <a:sym typeface="Roboto Bold"/>
              </a:rPr>
              <a:t>Keterampilan konseling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27638" y="5185202"/>
            <a:ext cx="7254965" cy="389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2"/>
              </a:lnSpc>
            </a:pPr>
            <a:r>
              <a:rPr lang="en-US" sz="2487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dapat diasah melalui latihan, supervisi, dan refleksi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831273" y="5870477"/>
            <a:ext cx="8640861" cy="1202519"/>
          </a:xfrm>
          <a:custGeom>
            <a:avLst/>
            <a:gdLst/>
            <a:ahLst/>
            <a:cxnLst/>
            <a:rect r="r" b="b" t="t" l="l"/>
            <a:pathLst>
              <a:path h="1202519" w="8640861">
                <a:moveTo>
                  <a:pt x="0" y="0"/>
                </a:moveTo>
                <a:lnTo>
                  <a:pt x="8640861" y="0"/>
                </a:lnTo>
                <a:lnTo>
                  <a:pt x="8640861" y="1202519"/>
                </a:lnTo>
                <a:lnTo>
                  <a:pt x="0" y="12025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151" t="-7272" r="-1265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430446" y="6003871"/>
            <a:ext cx="6974147" cy="465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64"/>
              </a:lnSpc>
            </a:pPr>
            <a:r>
              <a:rPr lang="en-US" sz="2896" b="true">
                <a:solidFill>
                  <a:srgbClr val="64A4E1"/>
                </a:solidFill>
                <a:latin typeface="Roboto Bold"/>
                <a:ea typeface="Roboto Bold"/>
                <a:cs typeface="Roboto Bold"/>
                <a:sym typeface="Roboto Bold"/>
              </a:rPr>
              <a:t>Memahami dinamika klien dan kelompok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53112" y="6495495"/>
            <a:ext cx="4707566" cy="3897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32"/>
              </a:lnSpc>
            </a:pPr>
            <a:r>
              <a:rPr lang="en-US" sz="2487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penting untuk efektivitas layanan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831273" y="7171384"/>
            <a:ext cx="8640861" cy="1585138"/>
          </a:xfrm>
          <a:custGeom>
            <a:avLst/>
            <a:gdLst/>
            <a:ahLst/>
            <a:cxnLst/>
            <a:rect r="r" b="b" t="t" l="l"/>
            <a:pathLst>
              <a:path h="1585138" w="8640861">
                <a:moveTo>
                  <a:pt x="0" y="0"/>
                </a:moveTo>
                <a:lnTo>
                  <a:pt x="8640861" y="0"/>
                </a:lnTo>
                <a:lnTo>
                  <a:pt x="8640861" y="1585138"/>
                </a:lnTo>
                <a:lnTo>
                  <a:pt x="0" y="158513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151" t="-6896" r="-1265" b="-2068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448475" y="7329225"/>
            <a:ext cx="5171237" cy="465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64"/>
              </a:lnSpc>
            </a:pPr>
            <a:r>
              <a:rPr lang="en-US" sz="2896" b="true">
                <a:solidFill>
                  <a:srgbClr val="64A4E1"/>
                </a:solidFill>
                <a:latin typeface="Roboto Bold"/>
                <a:ea typeface="Roboto Bold"/>
                <a:cs typeface="Roboto Bold"/>
                <a:sym typeface="Roboto Bold"/>
              </a:rPr>
              <a:t>Layanan konseling berkualitas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30897" y="7796086"/>
            <a:ext cx="6929088" cy="758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55"/>
              </a:lnSpc>
            </a:pPr>
            <a:r>
              <a:rPr lang="en-US" sz="2351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bergantung pada penguasaan teknik dan</a:t>
            </a:r>
          </a:p>
          <a:p>
            <a:pPr algn="l">
              <a:lnSpc>
                <a:spcPts val="3055"/>
              </a:lnSpc>
            </a:pPr>
            <a:r>
              <a:rPr lang="en-US" sz="2351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pengembangan keterampilan secara berkelanjutan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40062" y="9009750"/>
            <a:ext cx="9039861" cy="757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61"/>
              </a:lnSpc>
            </a:pPr>
            <a:r>
              <a:rPr lang="en-US" sz="2355" b="true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Konselor yang kompeten mampu memberikan</a:t>
            </a:r>
          </a:p>
          <a:p>
            <a:pPr algn="l">
              <a:lnSpc>
                <a:spcPts val="3061"/>
              </a:lnSpc>
            </a:pPr>
            <a:r>
              <a:rPr lang="en-US" sz="2355" b="true">
                <a:solidFill>
                  <a:srgbClr val="64A4E1"/>
                </a:solidFill>
                <a:latin typeface="Roboto Bold"/>
                <a:ea typeface="Roboto Bold"/>
                <a:cs typeface="Roboto Bold"/>
                <a:sym typeface="Roboto Bold"/>
              </a:rPr>
              <a:t>dampak positif bagi klien secara individual maupun kelompok.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831273" y="9937176"/>
            <a:ext cx="1235971" cy="65592"/>
          </a:xfrm>
          <a:custGeom>
            <a:avLst/>
            <a:gdLst/>
            <a:ahLst/>
            <a:cxnLst/>
            <a:rect r="r" b="b" t="t" l="l"/>
            <a:pathLst>
              <a:path h="65592" w="1235971">
                <a:moveTo>
                  <a:pt x="0" y="0"/>
                </a:moveTo>
                <a:lnTo>
                  <a:pt x="1235971" y="0"/>
                </a:lnTo>
                <a:lnTo>
                  <a:pt x="1235971" y="65592"/>
                </a:lnTo>
                <a:lnTo>
                  <a:pt x="0" y="6559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5044" t="-133333" r="-9734" b="-116666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DAHY4ZPNakE</dc:identifier>
  <dcterms:modified xsi:type="dcterms:W3CDTF">2011-08-01T06:04:30Z</dcterms:modified>
  <cp:revision>1</cp:revision>
  <dc:title>Keterampilan Konseling</dc:title>
</cp:coreProperties>
</file>