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 Fokus ajar: Jarak &amp; Perpindahan. Jarak = seluruh lintasan = 800 + 300 = 1.100 m. Perpindahan = garis lurus dari awal ke akhir. Karena arah utara dan timur membentuk siku-siku: Δx = √(800² + 300²) = √730.000 ≈ 854 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 Fokus ajar: Kecepatan rata-rata. Kecepatan rata-rata memakai perpindahan, bukan jarak. Perpindahan ≈ 854 m. Waktu = 5 menit = 300 s. v̄ = Δx/t = 854/300 ≈ 2,85 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3. Fokus ajar: GLB + GLBB. Bagi gerak menjadi 2 tahap. Tahap 1 GLB: s₁ = v t = 20 × 10 = 200 m. Tahap 2 pengereman: 0² = 20² + 2(-4)s₂ → s₂ = 50 m. Total = 200 + 50 = 250 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4. Fokus ajar: Kecepatan saat pengereman. Mobil mulai direm pada t = 10 s. Pada t = 12 s berarti sudah direm selama 2 s. vₜ = v₀ + aΔt = 20 + (-4)(2) = 12 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5. Fokus ajar: Pilihan ganda kompleks. A benar: 10 s pertama kecepatannya tetap 20 m/s, jadi GLB. C benar: waktu rem = (0−20)/(−4) = 5 s. B kurang tepat karena percepatannya −4 m/s². D salah: 200 m dan 50 m. E salah: 250/15 = 16,67 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6. Fokus ajar: Benar/Salah. Saat mobil bergerak maju, kecepatannya dianggap positif. Ketika direm, percepatan melawan arah gerak. Karena berlawanan arah, tanda percepatannya negatif: a = −4 m/s².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7. Fokus ajar: Grafik v-t. Pada grafik v-t, jarak = luas daerah di bawah grafik. 0–5 s: segitiga = ½ × 5 × 20 = 50 m. 5–15 s: persegi panjang = 10 × 20 = 200 m. 15–20 s: segitiga = ½ × 5 × 20 = 50 m. Total = 300 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8. Fokus ajar: Percepatan dari grafik. Percepatan = kemiringan grafik v-t. Pada 5–15 s, grafik mendatar. Artinya kecepatan tetap, sehingga a = 0. Jadi mobil tidak mengalami percepatan pada selang tersebut.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9. Fokus ajar: Berhenti mendadak. Saat t = 15 s, kecepatan mobil = 20 m/s. Gunakan vₜ = v₀ + at. 0 = 20 + (−10)t_rem → t_rem = 2 s. Waktu berhenti sejak awal = 15 + 2 = 17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10. Fokus ajar: Kecepatan rata-rata tabel. Dari tabel: pada t = 2 s, x = 10 m; pada t = 6 s, x = 45 m. Kecepatan rata-rata = perubahan posisi / perubahan waktu. v̄ = (45 − 10)/(6 − 2) = 35/4 = 8,75 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11. Fokus ajar: PG kompleks tabel posisi. Kecepatan tiap 2 s: 0–2 = 5 m/s, 2–4 = 7,5 m/s, 4–6 = 10 m/s, 6–8 = 12,5 m/s. Maka B benar karena kecepatan meningkat. D benar karena kecepatan pada 6–8 s adalah (70−45)/2 = 12,5 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12. Fokus ajar: Jarak vs perpindahan. Jarak selalu menjumlahkan semua lintasan yang dilalui. Perpindahan hanya melihat posisi awal dan posisi akhir. Jika pelari berbalik arah menuju titik awal, jarak tetap bertambah, tetapi perpindahan mengecil.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13. Fokus ajar: Jarak reaksi + pengereman. Ada dua jarak. 1) Jarak reaksi: s₁ = v t = 20 × 0,5 = 10 m. 2) Jarak rem: 0² = 20² + 2(−4)s₂ → s₂ = 50 m. Total = 10 + 50 = 60 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14. Fokus ajar: Kecepatan dilipatgandakan. Jarak pengereman mengikuti rumus s = v₀²/(2a). Artinya jarak rem sebanding dengan kuadrat kecepatan. Jika v menjadi 2v, maka s menjadi (2v)² = 4v². Jadi jarak pengereman menjadi 4 kali.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15. Fokus ajar: Dua kereta saling mendekat. Karena saling mendekat, kecepatan relatif = 40 + 60 = 100 m/s. Waktu bertemu = 1200/100 = 12 s. Jarak yang ditempuh A = vA × t = 40 × 12 = 480 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16. Fokus ajar: PG kompleks gerak relatif. A benar: karena saling mendekat, vrel = 40 + 60 = 100 m/s. B benar: dalam waktu yang sama, kereta yang lebih cepat menempuh jarak lebih jauh. B menempuh 60 × 12 = 720 m, A menempuh 480 m. C salah karena waktunya 12 detik, bukan menit.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17. Fokus ajar: Benar/Salah gerak relatif. Waktu papasan bergantung pada kecepatan relatif. t = jarak / (v₁ + v₂). Jika salah satu kecepatan berubah, penyebut berubah, sehingga waktu papasan juga berubah.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18. Fokus ajar: Jatuh bebas. Pada jatuh bebas dari keadaan diam: h = ½gt². 80 = ½ × 10 × t² = 5t². t² = 16 → t = 4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19. Fokus ajar: Kecepatan jatuh bebas. Gunakan vₜ = v₀ + gt. Karena v₀ = 0, g = 10 m/s², dan t = 4 s. vₜ = 0 + 10 × 4 = 40 m/s. Bisa juga memakai vₜ = √(2gh).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20. Fokus ajar: Keselamatan berkendara. Ubah dulu: 72 km/jam = 20 m/s. Jarak reaksi = 20 × 0,5 = 10 m. Jarak rem: 0² = 20² + 2(−5)s → s = 40 m. Total jarak berhenti = 10 + 40 = 50 m. Dahan berada 50 m, jadi mobil berhenti tepat di depan dahan.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21. Fokus ajar: PG kompleks keselamatan. Jarak berhenti = jarak reaksi + jarak pengereman. B benar: waktu reaksi lebih kecil → jarak reaksi lebih kecil. C benar: perlambatan lebih besar → jarak rem lebih pendek. A salah karena kecepatan lebih besar membuat jarak berhenti makin panjang.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22. Fokus ajar: Benar/Salah jarak rem. Rumus jarak rem saat berhenti: s = v₀²/(2a). Karena ada v₀², maka jarak rem bergantung pada kuadrat kecepatan. Jika v₀ menjadi 2v₀, jarak rem menjadi 4 kali.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23. Fokus ajar: Kereta berpapasan. Kecepatan relatif = 60 + 40 = 100 km/jam. Waktu = jarak / kecepatan relatif = 20/100 = 0,2 jam. 0,2 jam × 60 menit = 12 menit.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24. Fokus ajar: Posisi papasan. Dari soal sebelumnya, waktu papasan = 0,2 jam. Jarak Malabar = v × t = 60 × 0,2 = 12 km. Jadi titik papasan berjarak 12 km dari posisi awal Malabar.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25. Fokus ajar: PG kompleks rumus GLBB. A benar karena rumus vₜ = v₀ + at. C benar karena rumus vₜ² = v₀² + 2as. B tidak cukup untuk GLBB jika percepatan tidak diketahui. D bukan kinematika murni karena memakai gaya dan massa.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26. Fokus ajar: Benar/Salah a = 0. a = 0 artinya kecepatan tidak berubah. Ada dua kemungkinan: 1) v = 0 → benda diam. 2) v tetap tetapi bukan nol → benda bergerak GLB. Jadi a = 0 tidak selalu diam.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27. Fokus ajar: Gerak atlet. Soal ini jebakan sederhana. Di stimulus sudah disebutkan lomba lari 100 meter. Jadi jarak total ketika atlet menyentuh garis finis adalah 100 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28. Fokus ajar: Waktu total atlet. Tahap 1 dipercepat selama 5 s: s₁ = ½ × 2 × 5² = 25 m. v akhir = 2 × 5 = 10 m/s. Sisa jarak = 100 − 25 = 75 m. Tahap 2 GLB: t₂ = 75/10 = 7,5 s. Total = 5 + 7,5 = 12,5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29. Fokus ajar: Robot pengereman. Diketahui v₀ = 1 m/s, vₜ = 0, s = 2 m. Gunakan vₜ² = v₀² + 2as. 0 = 1² + 2a(2) → 0 = 1 + 4a. a = −0,25 m/s². Besar perlambatan = 0,25 m/s².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Soal 30. Fokus ajar: Evaluasi jarak henti robot. Hitung jarak yang dibutuhkan untuk berhenti. s = v₀²/(2a) = 1²/(2 × 0,2) = 1/0,4 = 2,5 m. Rintangan hanya 2 m di depan. Karena robot butuh 2,5 m tetapi jaraknya hanya 2 m, robot belum sempat berhenti dan akan menabrak.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B31"/>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FFD23F"/>
          </a:solidFill>
          <a:ln w="12700">
            <a:solidFill>
              <a:srgbClr val="FFD23F">
                <a:alpha val="0"/>
              </a:srgbClr>
            </a:solidFill>
            <a:prstDash val="solid"/>
          </a:ln>
        </p:spPr>
      </p:sp>
      <p:sp>
        <p:nvSpPr>
          <p:cNvPr id="3" name="Shape 1"/>
          <p:cNvSpPr/>
          <p:nvPr/>
        </p:nvSpPr>
        <p:spPr>
          <a:xfrm>
            <a:off x="0" y="6748272"/>
            <a:ext cx="12191695" cy="109728"/>
          </a:xfrm>
          <a:prstGeom prst="rect">
            <a:avLst/>
          </a:prstGeom>
          <a:solidFill>
            <a:srgbClr val="FFD23F"/>
          </a:solidFill>
          <a:ln w="12700">
            <a:solidFill>
              <a:srgbClr val="FFD23F">
                <a:alpha val="0"/>
              </a:srgbClr>
            </a:solidFill>
            <a:prstDash val="solid"/>
          </a:ln>
        </p:spPr>
      </p:sp>
      <p:sp>
        <p:nvSpPr>
          <p:cNvPr id="4" name="Shape 2"/>
          <p:cNvSpPr/>
          <p:nvPr/>
        </p:nvSpPr>
        <p:spPr>
          <a:xfrm>
            <a:off x="0" y="146304"/>
            <a:ext cx="137160" cy="6601968"/>
          </a:xfrm>
          <a:prstGeom prst="rect">
            <a:avLst/>
          </a:prstGeom>
          <a:solidFill>
            <a:srgbClr val="FFD23F"/>
          </a:solidFill>
          <a:ln w="12700">
            <a:solidFill>
              <a:srgbClr val="FFD23F">
                <a:alpha val="0"/>
              </a:srgbClr>
            </a:solidFill>
            <a:prstDash val="solid"/>
          </a:ln>
        </p:spPr>
      </p:sp>
      <p:sp>
        <p:nvSpPr>
          <p:cNvPr id="5" name="Shape 3"/>
          <p:cNvSpPr/>
          <p:nvPr/>
        </p:nvSpPr>
        <p:spPr>
          <a:xfrm>
            <a:off x="502920" y="685800"/>
            <a:ext cx="11155680" cy="5257800"/>
          </a:xfrm>
          <a:prstGeom prst="rect">
            <a:avLst/>
          </a:prstGeom>
          <a:solidFill>
            <a:srgbClr val="14243C"/>
          </a:solidFill>
          <a:ln w="12700">
            <a:solidFill>
              <a:srgbClr val="14243C">
                <a:alpha val="0"/>
              </a:srgbClr>
            </a:solidFill>
            <a:prstDash val="solid"/>
          </a:ln>
        </p:spPr>
      </p:sp>
      <p:sp>
        <p:nvSpPr>
          <p:cNvPr id="6" name="Shape 4"/>
          <p:cNvSpPr/>
          <p:nvPr/>
        </p:nvSpPr>
        <p:spPr>
          <a:xfrm>
            <a:off x="822960" y="932688"/>
            <a:ext cx="3017520" cy="347472"/>
          </a:xfrm>
          <a:prstGeom prst="roundRect">
            <a:avLst>
              <a:gd name="adj" fmla="val 15789"/>
            </a:avLst>
          </a:prstGeom>
          <a:solidFill>
            <a:srgbClr val="FFD23F"/>
          </a:solidFill>
          <a:ln w="12700">
            <a:solidFill>
              <a:srgbClr val="FFD23F">
                <a:alpha val="0"/>
              </a:srgbClr>
            </a:solidFill>
            <a:prstDash val="solid"/>
          </a:ln>
        </p:spPr>
      </p:sp>
      <p:sp>
        <p:nvSpPr>
          <p:cNvPr id="7" name="Text 5"/>
          <p:cNvSpPr/>
          <p:nvPr/>
        </p:nvSpPr>
        <p:spPr>
          <a:xfrm>
            <a:off x="868680" y="964692"/>
            <a:ext cx="2926080" cy="283464"/>
          </a:xfrm>
          <a:prstGeom prst="rect">
            <a:avLst/>
          </a:prstGeom>
          <a:noFill/>
          <a:ln/>
        </p:spPr>
        <p:txBody>
          <a:bodyPr wrap="square" lIns="127" tIns="127" rIns="127" bIns="127" rtlCol="0" anchor="ctr">
            <a:normAutofit/>
          </a:bodyPr>
          <a:lstStyle/>
          <a:p>
            <a:pPr algn="ctr" indent="0" marL="0">
              <a:buNone/>
            </a:pPr>
            <a:r>
              <a:rPr lang="en-US" sz="1050" b="1" dirty="0">
                <a:solidFill>
                  <a:srgbClr val="0B1B31"/>
                </a:solidFill>
              </a:rPr>
              <a:t>BAHAN TAYANG SOAL &amp; PEMBAHASAN</a:t>
            </a:r>
            <a:endParaRPr lang="en-US" sz="1050" dirty="0"/>
          </a:p>
        </p:txBody>
      </p:sp>
      <p:sp>
        <p:nvSpPr>
          <p:cNvPr id="8" name="Text 6"/>
          <p:cNvSpPr/>
          <p:nvPr/>
        </p:nvSpPr>
        <p:spPr>
          <a:xfrm>
            <a:off x="822960" y="1444752"/>
            <a:ext cx="5394960" cy="1417320"/>
          </a:xfrm>
          <a:prstGeom prst="rect">
            <a:avLst/>
          </a:prstGeom>
          <a:noFill/>
          <a:ln/>
        </p:spPr>
        <p:txBody>
          <a:bodyPr wrap="square" lIns="254" tIns="254" rIns="254" bIns="254" rtlCol="0" anchor="ctr">
            <a:normAutofit/>
          </a:bodyPr>
          <a:lstStyle/>
          <a:p>
            <a:pPr indent="0" marL="0">
              <a:buNone/>
            </a:pPr>
            <a:r>
              <a:rPr lang="en-US" sz="4200" b="1" dirty="0">
                <a:solidFill>
                  <a:srgbClr val="FFFFFF"/>
                </a:solidFill>
                <a:latin typeface="Aptos Display" pitchFamily="34" charset="0"/>
                <a:ea typeface="Aptos Display" pitchFamily="34" charset="-122"/>
                <a:cs typeface="Aptos Display" pitchFamily="34" charset="-120"/>
              </a:rPr>
              <a:t>Kinematika</a:t>
            </a:r>
            <a:endParaRPr lang="en-US" sz="4200" dirty="0"/>
          </a:p>
          <a:p>
            <a:pPr indent="0" marL="0">
              <a:buNone/>
            </a:pPr>
            <a:r>
              <a:rPr lang="en-US" sz="4200" b="1" dirty="0">
                <a:solidFill>
                  <a:srgbClr val="FFFFFF"/>
                </a:solidFill>
                <a:latin typeface="Aptos Display" pitchFamily="34" charset="0"/>
                <a:ea typeface="Aptos Display" pitchFamily="34" charset="-122"/>
                <a:cs typeface="Aptos Display" pitchFamily="34" charset="-120"/>
              </a:rPr>
              <a:t>Gerak Lurus</a:t>
            </a:r>
            <a:endParaRPr lang="en-US" sz="4200" dirty="0"/>
          </a:p>
        </p:txBody>
      </p:sp>
      <p:sp>
        <p:nvSpPr>
          <p:cNvPr id="9" name="Text 7"/>
          <p:cNvSpPr/>
          <p:nvPr/>
        </p:nvSpPr>
        <p:spPr>
          <a:xfrm>
            <a:off x="859536" y="2971800"/>
            <a:ext cx="5257800" cy="713232"/>
          </a:xfrm>
          <a:prstGeom prst="rect">
            <a:avLst/>
          </a:prstGeom>
          <a:noFill/>
          <a:ln/>
        </p:spPr>
        <p:txBody>
          <a:bodyPr wrap="square" lIns="254" tIns="254" rIns="254" bIns="254" rtlCol="0" anchor="ctr">
            <a:normAutofit/>
          </a:bodyPr>
          <a:lstStyle/>
          <a:p>
            <a:pPr indent="0" marL="0">
              <a:buNone/>
            </a:pPr>
            <a:r>
              <a:rPr lang="en-US" sz="1700" dirty="0">
                <a:solidFill>
                  <a:srgbClr val="CBD5E1"/>
                </a:solidFill>
              </a:rPr>
              <a:t>Dari Bank Soal TKA Fisika SMA/MA 2026 • Pembahasan dibuat bertahap dan mudah dipahami</a:t>
            </a:r>
            <a:endParaRPr lang="en-US" sz="1700" dirty="0"/>
          </a:p>
        </p:txBody>
      </p:sp>
      <p:pic>
        <p:nvPicPr>
          <p:cNvPr id="10" name="Image 0" descr="/mnt/data/gerak_assets/tiga_grafik.png">    </p:cNvPr>
          <p:cNvPicPr>
            <a:picLocks noChangeAspect="1"/>
          </p:cNvPicPr>
          <p:nvPr/>
        </p:nvPicPr>
        <p:blipFill>
          <a:blip r:embed="rId1"/>
          <a:srcRect l="9035" r="9035" t="0" b="0"/>
          <a:stretch/>
        </p:blipFill>
        <p:spPr>
          <a:xfrm>
            <a:off x="6492240" y="960120"/>
            <a:ext cx="4617720" cy="3474720"/>
          </a:xfrm>
          <a:prstGeom prst="rect">
            <a:avLst/>
          </a:prstGeom>
        </p:spPr>
      </p:pic>
      <p:sp>
        <p:nvSpPr>
          <p:cNvPr id="11" name="Shape 8"/>
          <p:cNvSpPr/>
          <p:nvPr/>
        </p:nvSpPr>
        <p:spPr>
          <a:xfrm>
            <a:off x="6537960" y="4645152"/>
            <a:ext cx="4526280" cy="731520"/>
          </a:xfrm>
          <a:prstGeom prst="roundRect">
            <a:avLst>
              <a:gd name="adj" fmla="val 11250"/>
            </a:avLst>
          </a:prstGeom>
          <a:solidFill>
            <a:srgbClr val="F8FBFF"/>
          </a:solidFill>
          <a:ln w="12700">
            <a:solidFill>
              <a:srgbClr val="B7D7FF">
                <a:alpha val="80000"/>
              </a:srgbClr>
            </a:solidFill>
            <a:prstDash val="solid"/>
          </a:ln>
        </p:spPr>
      </p:sp>
      <p:sp>
        <p:nvSpPr>
          <p:cNvPr id="12" name="Text 9"/>
          <p:cNvSpPr/>
          <p:nvPr/>
        </p:nvSpPr>
        <p:spPr>
          <a:xfrm>
            <a:off x="6647688" y="4736592"/>
            <a:ext cx="4306824" cy="548640"/>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Strategi mengajar: setiap soal dipandu dengan “data diketahui → rumus → hitung → simpulkan”.</a:t>
            </a:r>
            <a:endParaRPr lang="en-US" sz="1350" dirty="0"/>
          </a:p>
        </p:txBody>
      </p:sp>
      <p:sp>
        <p:nvSpPr>
          <p:cNvPr id="13" name="Text 10"/>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CBD5E1"/>
                </a:solidFill>
              </a:rPr>
              <a:t>Soal &amp; Pembahasan Gerak Lurus • TKA Fisika SMA</a:t>
            </a:r>
            <a:endParaRPr lang="en-US" sz="850" dirty="0"/>
          </a:p>
        </p:txBody>
      </p:sp>
      <p:sp>
        <p:nvSpPr>
          <p:cNvPr id="14" name="Text 11"/>
          <p:cNvSpPr/>
          <p:nvPr/>
        </p:nvSpPr>
        <p:spPr>
          <a:xfrm>
            <a:off x="11109960" y="6300216"/>
            <a:ext cx="502920" cy="310896"/>
          </a:xfrm>
          <a:prstGeom prst="rect">
            <a:avLst/>
          </a:prstGeom>
          <a:solidFill>
            <a:srgbClr val="FFD23F"/>
          </a:solidFill>
          <a:ln/>
        </p:spPr>
        <p:txBody>
          <a:bodyPr wrap="square" lIns="254" tIns="254" rIns="254" bIns="254" rtlCol="0" anchor="ctr"/>
          <a:lstStyle/>
          <a:p>
            <a:pPr algn="ctr" indent="0" marL="0">
              <a:buNone/>
            </a:pPr>
            <a:r>
              <a:rPr lang="en-US" sz="1100" b="1" dirty="0">
                <a:solidFill>
                  <a:srgbClr val="0B1B31"/>
                </a:solidFill>
              </a:rPr>
              <a:t>01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Peta soal yang dibahas</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Soal Gerak Lurus pada PDF: 30 butir dengan beberapa bentuk soal</a:t>
            </a:r>
            <a:endParaRPr lang="en-US" sz="1150" dirty="0"/>
          </a:p>
        </p:txBody>
      </p:sp>
      <p:sp>
        <p:nvSpPr>
          <p:cNvPr id="7" name="Shape 5"/>
          <p:cNvSpPr/>
          <p:nvPr/>
        </p:nvSpPr>
        <p:spPr>
          <a:xfrm>
            <a:off x="640080" y="1234440"/>
            <a:ext cx="3246120" cy="1115568"/>
          </a:xfrm>
          <a:prstGeom prst="roundRect">
            <a:avLst>
              <a:gd name="adj" fmla="val 7377"/>
            </a:avLst>
          </a:prstGeom>
          <a:solidFill>
            <a:srgbClr val="F8FBFF"/>
          </a:solidFill>
          <a:ln w="12700">
            <a:solidFill>
              <a:srgbClr val="B7D7FF">
                <a:alpha val="80000"/>
              </a:srgbClr>
            </a:solidFill>
            <a:prstDash val="solid"/>
          </a:ln>
        </p:spPr>
      </p:sp>
      <p:sp>
        <p:nvSpPr>
          <p:cNvPr id="8" name="Shape 6"/>
          <p:cNvSpPr/>
          <p:nvPr/>
        </p:nvSpPr>
        <p:spPr>
          <a:xfrm>
            <a:off x="777240" y="1380744"/>
            <a:ext cx="713232" cy="292608"/>
          </a:xfrm>
          <a:prstGeom prst="roundRect">
            <a:avLst>
              <a:gd name="adj" fmla="val 18750"/>
            </a:avLst>
          </a:prstGeom>
          <a:solidFill>
            <a:srgbClr val="1967D2"/>
          </a:solidFill>
          <a:ln w="12700">
            <a:solidFill>
              <a:srgbClr val="1967D2">
                <a:alpha val="0"/>
              </a:srgbClr>
            </a:solidFill>
            <a:prstDash val="solid"/>
          </a:ln>
        </p:spPr>
      </p:sp>
      <p:sp>
        <p:nvSpPr>
          <p:cNvPr id="9" name="Text 7"/>
          <p:cNvSpPr/>
          <p:nvPr/>
        </p:nvSpPr>
        <p:spPr>
          <a:xfrm>
            <a:off x="822960" y="1412748"/>
            <a:ext cx="621792" cy="228600"/>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1–2</a:t>
            </a:r>
            <a:endParaRPr lang="en-US" sz="1050" dirty="0"/>
          </a:p>
        </p:txBody>
      </p:sp>
      <p:sp>
        <p:nvSpPr>
          <p:cNvPr id="10" name="Text 8"/>
          <p:cNvSpPr/>
          <p:nvPr/>
        </p:nvSpPr>
        <p:spPr>
          <a:xfrm>
            <a:off x="1600200" y="1399032"/>
            <a:ext cx="1965960" cy="530352"/>
          </a:xfrm>
          <a:prstGeom prst="rect">
            <a:avLst/>
          </a:prstGeom>
          <a:noFill/>
          <a:ln/>
        </p:spPr>
        <p:txBody>
          <a:bodyPr wrap="square" lIns="762" tIns="762" rIns="762" bIns="762" rtlCol="0" anchor="t">
            <a:normAutofit/>
          </a:bodyPr>
          <a:lstStyle/>
          <a:p>
            <a:pPr algn="l" indent="0" marL="0">
              <a:buNone/>
            </a:pPr>
            <a:r>
              <a:rPr lang="en-US" sz="1360" b="1" dirty="0">
                <a:solidFill>
                  <a:srgbClr val="0B1B31"/>
                </a:solidFill>
                <a:latin typeface="Aptos" pitchFamily="34" charset="0"/>
                <a:ea typeface="Aptos" pitchFamily="34" charset="-122"/>
                <a:cs typeface="Aptos" pitchFamily="34" charset="-120"/>
              </a:rPr>
              <a:t>Jarak, perpindahan, kecepatan rata-rata</a:t>
            </a:r>
            <a:endParaRPr lang="en-US" sz="1360" dirty="0"/>
          </a:p>
        </p:txBody>
      </p:sp>
      <p:sp>
        <p:nvSpPr>
          <p:cNvPr id="11" name="Shape 9"/>
          <p:cNvSpPr/>
          <p:nvPr/>
        </p:nvSpPr>
        <p:spPr>
          <a:xfrm>
            <a:off x="4343400" y="1234440"/>
            <a:ext cx="3246120" cy="1115568"/>
          </a:xfrm>
          <a:prstGeom prst="roundRect">
            <a:avLst>
              <a:gd name="adj" fmla="val 7377"/>
            </a:avLst>
          </a:prstGeom>
          <a:solidFill>
            <a:srgbClr val="FFFBEB"/>
          </a:solidFill>
          <a:ln w="12700">
            <a:solidFill>
              <a:srgbClr val="F4C430">
                <a:alpha val="80000"/>
              </a:srgbClr>
            </a:solidFill>
            <a:prstDash val="solid"/>
          </a:ln>
        </p:spPr>
      </p:sp>
      <p:sp>
        <p:nvSpPr>
          <p:cNvPr id="12" name="Shape 10"/>
          <p:cNvSpPr/>
          <p:nvPr/>
        </p:nvSpPr>
        <p:spPr>
          <a:xfrm>
            <a:off x="4480560" y="1380744"/>
            <a:ext cx="713232" cy="292608"/>
          </a:xfrm>
          <a:prstGeom prst="roundRect">
            <a:avLst>
              <a:gd name="adj" fmla="val 18750"/>
            </a:avLst>
          </a:prstGeom>
          <a:solidFill>
            <a:srgbClr val="F59E0B"/>
          </a:solidFill>
          <a:ln w="12700">
            <a:solidFill>
              <a:srgbClr val="F59E0B">
                <a:alpha val="0"/>
              </a:srgbClr>
            </a:solidFill>
            <a:prstDash val="solid"/>
          </a:ln>
        </p:spPr>
      </p:sp>
      <p:sp>
        <p:nvSpPr>
          <p:cNvPr id="13" name="Text 11"/>
          <p:cNvSpPr/>
          <p:nvPr/>
        </p:nvSpPr>
        <p:spPr>
          <a:xfrm>
            <a:off x="4526280" y="1412748"/>
            <a:ext cx="621792" cy="228600"/>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3–9</a:t>
            </a:r>
            <a:endParaRPr lang="en-US" sz="1050" dirty="0"/>
          </a:p>
        </p:txBody>
      </p:sp>
      <p:sp>
        <p:nvSpPr>
          <p:cNvPr id="14" name="Text 12"/>
          <p:cNvSpPr/>
          <p:nvPr/>
        </p:nvSpPr>
        <p:spPr>
          <a:xfrm>
            <a:off x="5303520" y="1399032"/>
            <a:ext cx="1965960" cy="530352"/>
          </a:xfrm>
          <a:prstGeom prst="rect">
            <a:avLst/>
          </a:prstGeom>
          <a:noFill/>
          <a:ln/>
        </p:spPr>
        <p:txBody>
          <a:bodyPr wrap="square" lIns="762" tIns="762" rIns="762" bIns="762" rtlCol="0" anchor="t">
            <a:normAutofit/>
          </a:bodyPr>
          <a:lstStyle/>
          <a:p>
            <a:pPr algn="l" indent="0" marL="0">
              <a:buNone/>
            </a:pPr>
            <a:r>
              <a:rPr lang="en-US" sz="1360" b="1" dirty="0">
                <a:solidFill>
                  <a:srgbClr val="0B1B31"/>
                </a:solidFill>
                <a:latin typeface="Aptos" pitchFamily="34" charset="0"/>
                <a:ea typeface="Aptos" pitchFamily="34" charset="-122"/>
                <a:cs typeface="Aptos" pitchFamily="34" charset="-120"/>
              </a:rPr>
              <a:t>GLB, GLBB, grafik v-t</a:t>
            </a:r>
            <a:endParaRPr lang="en-US" sz="1360" dirty="0"/>
          </a:p>
        </p:txBody>
      </p:sp>
      <p:sp>
        <p:nvSpPr>
          <p:cNvPr id="15" name="Shape 13"/>
          <p:cNvSpPr/>
          <p:nvPr/>
        </p:nvSpPr>
        <p:spPr>
          <a:xfrm>
            <a:off x="8046720" y="1234440"/>
            <a:ext cx="3246120" cy="1115568"/>
          </a:xfrm>
          <a:prstGeom prst="roundRect">
            <a:avLst>
              <a:gd name="adj" fmla="val 7377"/>
            </a:avLst>
          </a:prstGeom>
          <a:solidFill>
            <a:srgbClr val="F8FBFF"/>
          </a:solidFill>
          <a:ln w="12700">
            <a:solidFill>
              <a:srgbClr val="B7D7FF">
                <a:alpha val="80000"/>
              </a:srgbClr>
            </a:solidFill>
            <a:prstDash val="solid"/>
          </a:ln>
        </p:spPr>
      </p:sp>
      <p:sp>
        <p:nvSpPr>
          <p:cNvPr id="16" name="Shape 14"/>
          <p:cNvSpPr/>
          <p:nvPr/>
        </p:nvSpPr>
        <p:spPr>
          <a:xfrm>
            <a:off x="8183880" y="1380744"/>
            <a:ext cx="713232" cy="292608"/>
          </a:xfrm>
          <a:prstGeom prst="roundRect">
            <a:avLst>
              <a:gd name="adj" fmla="val 18750"/>
            </a:avLst>
          </a:prstGeom>
          <a:solidFill>
            <a:srgbClr val="1967D2"/>
          </a:solidFill>
          <a:ln w="12700">
            <a:solidFill>
              <a:srgbClr val="1967D2">
                <a:alpha val="0"/>
              </a:srgbClr>
            </a:solidFill>
            <a:prstDash val="solid"/>
          </a:ln>
        </p:spPr>
      </p:sp>
      <p:sp>
        <p:nvSpPr>
          <p:cNvPr id="17" name="Text 15"/>
          <p:cNvSpPr/>
          <p:nvPr/>
        </p:nvSpPr>
        <p:spPr>
          <a:xfrm>
            <a:off x="8229600" y="1412748"/>
            <a:ext cx="621792" cy="228600"/>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10–12</a:t>
            </a:r>
            <a:endParaRPr lang="en-US" sz="1050" dirty="0"/>
          </a:p>
        </p:txBody>
      </p:sp>
      <p:sp>
        <p:nvSpPr>
          <p:cNvPr id="18" name="Text 16"/>
          <p:cNvSpPr/>
          <p:nvPr/>
        </p:nvSpPr>
        <p:spPr>
          <a:xfrm>
            <a:off x="9006840" y="1399032"/>
            <a:ext cx="1965960" cy="530352"/>
          </a:xfrm>
          <a:prstGeom prst="rect">
            <a:avLst/>
          </a:prstGeom>
          <a:noFill/>
          <a:ln/>
        </p:spPr>
        <p:txBody>
          <a:bodyPr wrap="square" lIns="762" tIns="762" rIns="762" bIns="762" rtlCol="0" anchor="t">
            <a:normAutofit/>
          </a:bodyPr>
          <a:lstStyle/>
          <a:p>
            <a:pPr algn="l" indent="0" marL="0">
              <a:buNone/>
            </a:pPr>
            <a:r>
              <a:rPr lang="en-US" sz="1360" b="1" dirty="0">
                <a:solidFill>
                  <a:srgbClr val="0B1B31"/>
                </a:solidFill>
                <a:latin typeface="Aptos" pitchFamily="34" charset="0"/>
                <a:ea typeface="Aptos" pitchFamily="34" charset="-122"/>
                <a:cs typeface="Aptos" pitchFamily="34" charset="-120"/>
              </a:rPr>
              <a:t>Tabel posisi dan kecepatan</a:t>
            </a:r>
            <a:endParaRPr lang="en-US" sz="1360" dirty="0"/>
          </a:p>
        </p:txBody>
      </p:sp>
      <p:sp>
        <p:nvSpPr>
          <p:cNvPr id="19" name="Shape 17"/>
          <p:cNvSpPr/>
          <p:nvPr/>
        </p:nvSpPr>
        <p:spPr>
          <a:xfrm>
            <a:off x="640080" y="2807208"/>
            <a:ext cx="3246120" cy="1115568"/>
          </a:xfrm>
          <a:prstGeom prst="roundRect">
            <a:avLst>
              <a:gd name="adj" fmla="val 7377"/>
            </a:avLst>
          </a:prstGeom>
          <a:solidFill>
            <a:srgbClr val="FFFBEB"/>
          </a:solidFill>
          <a:ln w="12700">
            <a:solidFill>
              <a:srgbClr val="F4C430">
                <a:alpha val="80000"/>
              </a:srgbClr>
            </a:solidFill>
            <a:prstDash val="solid"/>
          </a:ln>
        </p:spPr>
      </p:sp>
      <p:sp>
        <p:nvSpPr>
          <p:cNvPr id="20" name="Shape 18"/>
          <p:cNvSpPr/>
          <p:nvPr/>
        </p:nvSpPr>
        <p:spPr>
          <a:xfrm>
            <a:off x="777240" y="2953512"/>
            <a:ext cx="713232" cy="292608"/>
          </a:xfrm>
          <a:prstGeom prst="roundRect">
            <a:avLst>
              <a:gd name="adj" fmla="val 18750"/>
            </a:avLst>
          </a:prstGeom>
          <a:solidFill>
            <a:srgbClr val="F59E0B"/>
          </a:solidFill>
          <a:ln w="12700">
            <a:solidFill>
              <a:srgbClr val="F59E0B">
                <a:alpha val="0"/>
              </a:srgbClr>
            </a:solidFill>
            <a:prstDash val="solid"/>
          </a:ln>
        </p:spPr>
      </p:sp>
      <p:sp>
        <p:nvSpPr>
          <p:cNvPr id="21" name="Text 19"/>
          <p:cNvSpPr/>
          <p:nvPr/>
        </p:nvSpPr>
        <p:spPr>
          <a:xfrm>
            <a:off x="822960" y="2985516"/>
            <a:ext cx="621792" cy="228600"/>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13–14</a:t>
            </a:r>
            <a:endParaRPr lang="en-US" sz="1050" dirty="0"/>
          </a:p>
        </p:txBody>
      </p:sp>
      <p:sp>
        <p:nvSpPr>
          <p:cNvPr id="22" name="Text 20"/>
          <p:cNvSpPr/>
          <p:nvPr/>
        </p:nvSpPr>
        <p:spPr>
          <a:xfrm>
            <a:off x="1600200" y="2971800"/>
            <a:ext cx="1965960" cy="530352"/>
          </a:xfrm>
          <a:prstGeom prst="rect">
            <a:avLst/>
          </a:prstGeom>
          <a:noFill/>
          <a:ln/>
        </p:spPr>
        <p:txBody>
          <a:bodyPr wrap="square" lIns="762" tIns="762" rIns="762" bIns="762" rtlCol="0" anchor="t">
            <a:normAutofit/>
          </a:bodyPr>
          <a:lstStyle/>
          <a:p>
            <a:pPr algn="l" indent="0" marL="0">
              <a:buNone/>
            </a:pPr>
            <a:r>
              <a:rPr lang="en-US" sz="1360" b="1" dirty="0">
                <a:solidFill>
                  <a:srgbClr val="0B1B31"/>
                </a:solidFill>
                <a:latin typeface="Aptos" pitchFamily="34" charset="0"/>
                <a:ea typeface="Aptos" pitchFamily="34" charset="-122"/>
                <a:cs typeface="Aptos" pitchFamily="34" charset="-120"/>
              </a:rPr>
              <a:t>Jarak reaksi dan pengereman</a:t>
            </a:r>
            <a:endParaRPr lang="en-US" sz="1360" dirty="0"/>
          </a:p>
        </p:txBody>
      </p:sp>
      <p:sp>
        <p:nvSpPr>
          <p:cNvPr id="23" name="Shape 21"/>
          <p:cNvSpPr/>
          <p:nvPr/>
        </p:nvSpPr>
        <p:spPr>
          <a:xfrm>
            <a:off x="4343400" y="2807208"/>
            <a:ext cx="3246120" cy="1115568"/>
          </a:xfrm>
          <a:prstGeom prst="roundRect">
            <a:avLst>
              <a:gd name="adj" fmla="val 7377"/>
            </a:avLst>
          </a:prstGeom>
          <a:solidFill>
            <a:srgbClr val="F8FBFF"/>
          </a:solidFill>
          <a:ln w="12700">
            <a:solidFill>
              <a:srgbClr val="B7D7FF">
                <a:alpha val="80000"/>
              </a:srgbClr>
            </a:solidFill>
            <a:prstDash val="solid"/>
          </a:ln>
        </p:spPr>
      </p:sp>
      <p:sp>
        <p:nvSpPr>
          <p:cNvPr id="24" name="Shape 22"/>
          <p:cNvSpPr/>
          <p:nvPr/>
        </p:nvSpPr>
        <p:spPr>
          <a:xfrm>
            <a:off x="4480560" y="2953512"/>
            <a:ext cx="713232" cy="292608"/>
          </a:xfrm>
          <a:prstGeom prst="roundRect">
            <a:avLst>
              <a:gd name="adj" fmla="val 18750"/>
            </a:avLst>
          </a:prstGeom>
          <a:solidFill>
            <a:srgbClr val="1967D2"/>
          </a:solidFill>
          <a:ln w="12700">
            <a:solidFill>
              <a:srgbClr val="1967D2">
                <a:alpha val="0"/>
              </a:srgbClr>
            </a:solidFill>
            <a:prstDash val="solid"/>
          </a:ln>
        </p:spPr>
      </p:sp>
      <p:sp>
        <p:nvSpPr>
          <p:cNvPr id="25" name="Text 23"/>
          <p:cNvSpPr/>
          <p:nvPr/>
        </p:nvSpPr>
        <p:spPr>
          <a:xfrm>
            <a:off x="4526280" y="2985516"/>
            <a:ext cx="621792" cy="228600"/>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15–17</a:t>
            </a:r>
            <a:endParaRPr lang="en-US" sz="1050" dirty="0"/>
          </a:p>
        </p:txBody>
      </p:sp>
      <p:sp>
        <p:nvSpPr>
          <p:cNvPr id="26" name="Text 24"/>
          <p:cNvSpPr/>
          <p:nvPr/>
        </p:nvSpPr>
        <p:spPr>
          <a:xfrm>
            <a:off x="5303520" y="2971800"/>
            <a:ext cx="1965960" cy="530352"/>
          </a:xfrm>
          <a:prstGeom prst="rect">
            <a:avLst/>
          </a:prstGeom>
          <a:noFill/>
          <a:ln/>
        </p:spPr>
        <p:txBody>
          <a:bodyPr wrap="square" lIns="762" tIns="762" rIns="762" bIns="762" rtlCol="0" anchor="t">
            <a:normAutofit/>
          </a:bodyPr>
          <a:lstStyle/>
          <a:p>
            <a:pPr algn="l" indent="0" marL="0">
              <a:buNone/>
            </a:pPr>
            <a:r>
              <a:rPr lang="en-US" sz="1360" b="1" dirty="0">
                <a:solidFill>
                  <a:srgbClr val="0B1B31"/>
                </a:solidFill>
                <a:latin typeface="Aptos" pitchFamily="34" charset="0"/>
                <a:ea typeface="Aptos" pitchFamily="34" charset="-122"/>
                <a:cs typeface="Aptos" pitchFamily="34" charset="-120"/>
              </a:rPr>
              <a:t>Dua benda saling mendekat</a:t>
            </a:r>
            <a:endParaRPr lang="en-US" sz="1360" dirty="0"/>
          </a:p>
        </p:txBody>
      </p:sp>
      <p:sp>
        <p:nvSpPr>
          <p:cNvPr id="27" name="Shape 25"/>
          <p:cNvSpPr/>
          <p:nvPr/>
        </p:nvSpPr>
        <p:spPr>
          <a:xfrm>
            <a:off x="8046720" y="2807208"/>
            <a:ext cx="3246120" cy="1115568"/>
          </a:xfrm>
          <a:prstGeom prst="roundRect">
            <a:avLst>
              <a:gd name="adj" fmla="val 7377"/>
            </a:avLst>
          </a:prstGeom>
          <a:solidFill>
            <a:srgbClr val="FFFBEB"/>
          </a:solidFill>
          <a:ln w="12700">
            <a:solidFill>
              <a:srgbClr val="F4C430">
                <a:alpha val="80000"/>
              </a:srgbClr>
            </a:solidFill>
            <a:prstDash val="solid"/>
          </a:ln>
        </p:spPr>
      </p:sp>
      <p:sp>
        <p:nvSpPr>
          <p:cNvPr id="28" name="Shape 26"/>
          <p:cNvSpPr/>
          <p:nvPr/>
        </p:nvSpPr>
        <p:spPr>
          <a:xfrm>
            <a:off x="8183880" y="2953512"/>
            <a:ext cx="713232" cy="292608"/>
          </a:xfrm>
          <a:prstGeom prst="roundRect">
            <a:avLst>
              <a:gd name="adj" fmla="val 18750"/>
            </a:avLst>
          </a:prstGeom>
          <a:solidFill>
            <a:srgbClr val="F59E0B"/>
          </a:solidFill>
          <a:ln w="12700">
            <a:solidFill>
              <a:srgbClr val="F59E0B">
                <a:alpha val="0"/>
              </a:srgbClr>
            </a:solidFill>
            <a:prstDash val="solid"/>
          </a:ln>
        </p:spPr>
      </p:sp>
      <p:sp>
        <p:nvSpPr>
          <p:cNvPr id="29" name="Text 27"/>
          <p:cNvSpPr/>
          <p:nvPr/>
        </p:nvSpPr>
        <p:spPr>
          <a:xfrm>
            <a:off x="8229600" y="2985516"/>
            <a:ext cx="621792" cy="228600"/>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18–19</a:t>
            </a:r>
            <a:endParaRPr lang="en-US" sz="1050" dirty="0"/>
          </a:p>
        </p:txBody>
      </p:sp>
      <p:sp>
        <p:nvSpPr>
          <p:cNvPr id="30" name="Text 28"/>
          <p:cNvSpPr/>
          <p:nvPr/>
        </p:nvSpPr>
        <p:spPr>
          <a:xfrm>
            <a:off x="9006840" y="2971800"/>
            <a:ext cx="1965960" cy="530352"/>
          </a:xfrm>
          <a:prstGeom prst="rect">
            <a:avLst/>
          </a:prstGeom>
          <a:noFill/>
          <a:ln/>
        </p:spPr>
        <p:txBody>
          <a:bodyPr wrap="square" lIns="762" tIns="762" rIns="762" bIns="762" rtlCol="0" anchor="t">
            <a:normAutofit/>
          </a:bodyPr>
          <a:lstStyle/>
          <a:p>
            <a:pPr algn="l" indent="0" marL="0">
              <a:buNone/>
            </a:pPr>
            <a:r>
              <a:rPr lang="en-US" sz="1360" b="1" dirty="0">
                <a:solidFill>
                  <a:srgbClr val="0B1B31"/>
                </a:solidFill>
                <a:latin typeface="Aptos" pitchFamily="34" charset="0"/>
                <a:ea typeface="Aptos" pitchFamily="34" charset="-122"/>
                <a:cs typeface="Aptos" pitchFamily="34" charset="-120"/>
              </a:rPr>
              <a:t>Jatuh bebas</a:t>
            </a:r>
            <a:endParaRPr lang="en-US" sz="1360" dirty="0"/>
          </a:p>
        </p:txBody>
      </p:sp>
      <p:sp>
        <p:nvSpPr>
          <p:cNvPr id="31" name="Shape 29"/>
          <p:cNvSpPr/>
          <p:nvPr/>
        </p:nvSpPr>
        <p:spPr>
          <a:xfrm>
            <a:off x="640080" y="4379976"/>
            <a:ext cx="3246120" cy="1115568"/>
          </a:xfrm>
          <a:prstGeom prst="roundRect">
            <a:avLst>
              <a:gd name="adj" fmla="val 7377"/>
            </a:avLst>
          </a:prstGeom>
          <a:solidFill>
            <a:srgbClr val="F8FBFF"/>
          </a:solidFill>
          <a:ln w="12700">
            <a:solidFill>
              <a:srgbClr val="B7D7FF">
                <a:alpha val="80000"/>
              </a:srgbClr>
            </a:solidFill>
            <a:prstDash val="solid"/>
          </a:ln>
        </p:spPr>
      </p:sp>
      <p:sp>
        <p:nvSpPr>
          <p:cNvPr id="32" name="Shape 30"/>
          <p:cNvSpPr/>
          <p:nvPr/>
        </p:nvSpPr>
        <p:spPr>
          <a:xfrm>
            <a:off x="777240" y="4526280"/>
            <a:ext cx="713232" cy="292608"/>
          </a:xfrm>
          <a:prstGeom prst="roundRect">
            <a:avLst>
              <a:gd name="adj" fmla="val 18750"/>
            </a:avLst>
          </a:prstGeom>
          <a:solidFill>
            <a:srgbClr val="1967D2"/>
          </a:solidFill>
          <a:ln w="12700">
            <a:solidFill>
              <a:srgbClr val="1967D2">
                <a:alpha val="0"/>
              </a:srgbClr>
            </a:solidFill>
            <a:prstDash val="solid"/>
          </a:ln>
        </p:spPr>
      </p:sp>
      <p:sp>
        <p:nvSpPr>
          <p:cNvPr id="33" name="Text 31"/>
          <p:cNvSpPr/>
          <p:nvPr/>
        </p:nvSpPr>
        <p:spPr>
          <a:xfrm>
            <a:off x="822960" y="4558284"/>
            <a:ext cx="621792" cy="228600"/>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20–22</a:t>
            </a:r>
            <a:endParaRPr lang="en-US" sz="1050" dirty="0"/>
          </a:p>
        </p:txBody>
      </p:sp>
      <p:sp>
        <p:nvSpPr>
          <p:cNvPr id="34" name="Text 32"/>
          <p:cNvSpPr/>
          <p:nvPr/>
        </p:nvSpPr>
        <p:spPr>
          <a:xfrm>
            <a:off x="1600200" y="4544568"/>
            <a:ext cx="1965960" cy="530352"/>
          </a:xfrm>
          <a:prstGeom prst="rect">
            <a:avLst/>
          </a:prstGeom>
          <a:noFill/>
          <a:ln/>
        </p:spPr>
        <p:txBody>
          <a:bodyPr wrap="square" lIns="762" tIns="762" rIns="762" bIns="762" rtlCol="0" anchor="t">
            <a:normAutofit/>
          </a:bodyPr>
          <a:lstStyle/>
          <a:p>
            <a:pPr algn="l" indent="0" marL="0">
              <a:buNone/>
            </a:pPr>
            <a:r>
              <a:rPr lang="en-US" sz="1360" b="1" dirty="0">
                <a:solidFill>
                  <a:srgbClr val="0B1B31"/>
                </a:solidFill>
                <a:latin typeface="Aptos" pitchFamily="34" charset="0"/>
                <a:ea typeface="Aptos" pitchFamily="34" charset="-122"/>
                <a:cs typeface="Aptos" pitchFamily="34" charset="-120"/>
              </a:rPr>
              <a:t>Keselamatan jalan</a:t>
            </a:r>
            <a:endParaRPr lang="en-US" sz="1360" dirty="0"/>
          </a:p>
        </p:txBody>
      </p:sp>
      <p:sp>
        <p:nvSpPr>
          <p:cNvPr id="35" name="Shape 33"/>
          <p:cNvSpPr/>
          <p:nvPr/>
        </p:nvSpPr>
        <p:spPr>
          <a:xfrm>
            <a:off x="4343400" y="4379976"/>
            <a:ext cx="3246120" cy="1115568"/>
          </a:xfrm>
          <a:prstGeom prst="roundRect">
            <a:avLst>
              <a:gd name="adj" fmla="val 7377"/>
            </a:avLst>
          </a:prstGeom>
          <a:solidFill>
            <a:srgbClr val="FFFBEB"/>
          </a:solidFill>
          <a:ln w="12700">
            <a:solidFill>
              <a:srgbClr val="F4C430">
                <a:alpha val="80000"/>
              </a:srgbClr>
            </a:solidFill>
            <a:prstDash val="solid"/>
          </a:ln>
        </p:spPr>
      </p:sp>
      <p:sp>
        <p:nvSpPr>
          <p:cNvPr id="36" name="Shape 34"/>
          <p:cNvSpPr/>
          <p:nvPr/>
        </p:nvSpPr>
        <p:spPr>
          <a:xfrm>
            <a:off x="4480560" y="4526280"/>
            <a:ext cx="713232" cy="292608"/>
          </a:xfrm>
          <a:prstGeom prst="roundRect">
            <a:avLst>
              <a:gd name="adj" fmla="val 18750"/>
            </a:avLst>
          </a:prstGeom>
          <a:solidFill>
            <a:srgbClr val="F59E0B"/>
          </a:solidFill>
          <a:ln w="12700">
            <a:solidFill>
              <a:srgbClr val="F59E0B">
                <a:alpha val="0"/>
              </a:srgbClr>
            </a:solidFill>
            <a:prstDash val="solid"/>
          </a:ln>
        </p:spPr>
      </p:sp>
      <p:sp>
        <p:nvSpPr>
          <p:cNvPr id="37" name="Text 35"/>
          <p:cNvSpPr/>
          <p:nvPr/>
        </p:nvSpPr>
        <p:spPr>
          <a:xfrm>
            <a:off x="4526280" y="4558284"/>
            <a:ext cx="621792" cy="228600"/>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23–24</a:t>
            </a:r>
            <a:endParaRPr lang="en-US" sz="1050" dirty="0"/>
          </a:p>
        </p:txBody>
      </p:sp>
      <p:sp>
        <p:nvSpPr>
          <p:cNvPr id="38" name="Text 36"/>
          <p:cNvSpPr/>
          <p:nvPr/>
        </p:nvSpPr>
        <p:spPr>
          <a:xfrm>
            <a:off x="5303520" y="4544568"/>
            <a:ext cx="1965960" cy="530352"/>
          </a:xfrm>
          <a:prstGeom prst="rect">
            <a:avLst/>
          </a:prstGeom>
          <a:noFill/>
          <a:ln/>
        </p:spPr>
        <p:txBody>
          <a:bodyPr wrap="square" lIns="762" tIns="762" rIns="762" bIns="762" rtlCol="0" anchor="t">
            <a:normAutofit/>
          </a:bodyPr>
          <a:lstStyle/>
          <a:p>
            <a:pPr algn="l" indent="0" marL="0">
              <a:buNone/>
            </a:pPr>
            <a:r>
              <a:rPr lang="en-US" sz="1360" b="1" dirty="0">
                <a:solidFill>
                  <a:srgbClr val="0B1B31"/>
                </a:solidFill>
                <a:latin typeface="Aptos" pitchFamily="34" charset="0"/>
                <a:ea typeface="Aptos" pitchFamily="34" charset="-122"/>
                <a:cs typeface="Aptos" pitchFamily="34" charset="-120"/>
              </a:rPr>
              <a:t>Kereta berpapasan</a:t>
            </a:r>
            <a:endParaRPr lang="en-US" sz="1360" dirty="0"/>
          </a:p>
        </p:txBody>
      </p:sp>
      <p:sp>
        <p:nvSpPr>
          <p:cNvPr id="39" name="Shape 37"/>
          <p:cNvSpPr/>
          <p:nvPr/>
        </p:nvSpPr>
        <p:spPr>
          <a:xfrm>
            <a:off x="8046720" y="4379976"/>
            <a:ext cx="3246120" cy="1115568"/>
          </a:xfrm>
          <a:prstGeom prst="roundRect">
            <a:avLst>
              <a:gd name="adj" fmla="val 7377"/>
            </a:avLst>
          </a:prstGeom>
          <a:solidFill>
            <a:srgbClr val="F8FBFF"/>
          </a:solidFill>
          <a:ln w="12700">
            <a:solidFill>
              <a:srgbClr val="B7D7FF">
                <a:alpha val="80000"/>
              </a:srgbClr>
            </a:solidFill>
            <a:prstDash val="solid"/>
          </a:ln>
        </p:spPr>
      </p:sp>
      <p:sp>
        <p:nvSpPr>
          <p:cNvPr id="40" name="Shape 38"/>
          <p:cNvSpPr/>
          <p:nvPr/>
        </p:nvSpPr>
        <p:spPr>
          <a:xfrm>
            <a:off x="8183880" y="4526280"/>
            <a:ext cx="713232" cy="292608"/>
          </a:xfrm>
          <a:prstGeom prst="roundRect">
            <a:avLst>
              <a:gd name="adj" fmla="val 18750"/>
            </a:avLst>
          </a:prstGeom>
          <a:solidFill>
            <a:srgbClr val="1967D2"/>
          </a:solidFill>
          <a:ln w="12700">
            <a:solidFill>
              <a:srgbClr val="1967D2">
                <a:alpha val="0"/>
              </a:srgbClr>
            </a:solidFill>
            <a:prstDash val="solid"/>
          </a:ln>
        </p:spPr>
      </p:sp>
      <p:sp>
        <p:nvSpPr>
          <p:cNvPr id="41" name="Text 39"/>
          <p:cNvSpPr/>
          <p:nvPr/>
        </p:nvSpPr>
        <p:spPr>
          <a:xfrm>
            <a:off x="8229600" y="4558284"/>
            <a:ext cx="621792" cy="228600"/>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25–30</a:t>
            </a:r>
            <a:endParaRPr lang="en-US" sz="1050" dirty="0"/>
          </a:p>
        </p:txBody>
      </p:sp>
      <p:sp>
        <p:nvSpPr>
          <p:cNvPr id="42" name="Text 40"/>
          <p:cNvSpPr/>
          <p:nvPr/>
        </p:nvSpPr>
        <p:spPr>
          <a:xfrm>
            <a:off x="9006840" y="4544568"/>
            <a:ext cx="1965960" cy="530352"/>
          </a:xfrm>
          <a:prstGeom prst="rect">
            <a:avLst/>
          </a:prstGeom>
          <a:noFill/>
          <a:ln/>
        </p:spPr>
        <p:txBody>
          <a:bodyPr wrap="square" lIns="762" tIns="762" rIns="762" bIns="762" rtlCol="0" anchor="t">
            <a:normAutofit/>
          </a:bodyPr>
          <a:lstStyle/>
          <a:p>
            <a:pPr algn="l" indent="0" marL="0">
              <a:buNone/>
            </a:pPr>
            <a:r>
              <a:rPr lang="en-US" sz="1360" b="1" dirty="0">
                <a:solidFill>
                  <a:srgbClr val="0B1B31"/>
                </a:solidFill>
                <a:latin typeface="Aptos" pitchFamily="34" charset="0"/>
                <a:ea typeface="Aptos" pitchFamily="34" charset="-122"/>
                <a:cs typeface="Aptos" pitchFamily="34" charset="-120"/>
              </a:rPr>
              <a:t>Rumus GLBB, atlet, robot</a:t>
            </a:r>
            <a:endParaRPr lang="en-US" sz="1360" dirty="0"/>
          </a:p>
        </p:txBody>
      </p:sp>
      <p:sp>
        <p:nvSpPr>
          <p:cNvPr id="43" name="Shape 41"/>
          <p:cNvSpPr/>
          <p:nvPr/>
        </p:nvSpPr>
        <p:spPr>
          <a:xfrm>
            <a:off x="822960" y="5650992"/>
            <a:ext cx="9966960" cy="502920"/>
          </a:xfrm>
          <a:prstGeom prst="roundRect">
            <a:avLst>
              <a:gd name="adj" fmla="val 16364"/>
            </a:avLst>
          </a:prstGeom>
          <a:solidFill>
            <a:srgbClr val="FFF1F2"/>
          </a:solidFill>
          <a:ln w="12700">
            <a:solidFill>
              <a:srgbClr val="FB7185">
                <a:alpha val="80000"/>
              </a:srgbClr>
            </a:solidFill>
            <a:prstDash val="solid"/>
          </a:ln>
        </p:spPr>
      </p:sp>
      <p:sp>
        <p:nvSpPr>
          <p:cNvPr id="44" name="Text 42"/>
          <p:cNvSpPr/>
          <p:nvPr/>
        </p:nvSpPr>
        <p:spPr>
          <a:xfrm>
            <a:off x="932688" y="5742432"/>
            <a:ext cx="9747504" cy="320040"/>
          </a:xfrm>
          <a:prstGeom prst="rect">
            <a:avLst/>
          </a:prstGeom>
          <a:noFill/>
          <a:ln/>
        </p:spPr>
        <p:txBody>
          <a:bodyPr wrap="square" lIns="381" tIns="381" rIns="381" bIns="381" rtlCol="0" anchor="ctr">
            <a:normAutofit/>
          </a:bodyPr>
          <a:lstStyle/>
          <a:p>
            <a:pPr indent="0" marL="0">
              <a:buNone/>
            </a:pPr>
            <a:r>
              <a:rPr lang="en-US" sz="1350" dirty="0">
                <a:solidFill>
                  <a:srgbClr val="E53935"/>
                </a:solidFill>
              </a:rPr>
              <a:t>Catatan guru: beberapa butir pada PDF memiliki kunci yang tidak konsisten. Pembahasan dibuat berdasarkan konsep fisika yang benar dan diberi catatan revisi.</a:t>
            </a:r>
            <a:endParaRPr lang="en-US" sz="1350" dirty="0"/>
          </a:p>
        </p:txBody>
      </p:sp>
      <p:sp>
        <p:nvSpPr>
          <p:cNvPr id="45" name="Text 43"/>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46" name="Text 44"/>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02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Bekal rumus sebelum masuk pembahasan</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Rumus ini akan berulang pada hampir semua soal</a:t>
            </a:r>
            <a:endParaRPr lang="en-US" sz="1150" dirty="0"/>
          </a:p>
        </p:txBody>
      </p:sp>
      <p:sp>
        <p:nvSpPr>
          <p:cNvPr id="7" name="Shape 5"/>
          <p:cNvSpPr/>
          <p:nvPr/>
        </p:nvSpPr>
        <p:spPr>
          <a:xfrm>
            <a:off x="777240" y="1261872"/>
            <a:ext cx="3474720" cy="749808"/>
          </a:xfrm>
          <a:prstGeom prst="roundRect">
            <a:avLst>
              <a:gd name="adj" fmla="val 10976"/>
            </a:avLst>
          </a:prstGeom>
          <a:solidFill>
            <a:srgbClr val="FFF7D6"/>
          </a:solidFill>
          <a:ln w="12700">
            <a:solidFill>
              <a:srgbClr val="F4C430">
                <a:alpha val="80000"/>
              </a:srgbClr>
            </a:solidFill>
            <a:prstDash val="solid"/>
          </a:ln>
        </p:spPr>
      </p:sp>
      <p:sp>
        <p:nvSpPr>
          <p:cNvPr id="8" name="Text 6"/>
          <p:cNvSpPr/>
          <p:nvPr/>
        </p:nvSpPr>
        <p:spPr>
          <a:xfrm>
            <a:off x="868680" y="1335024"/>
            <a:ext cx="3291840" cy="603504"/>
          </a:xfrm>
          <a:prstGeom prst="rect">
            <a:avLst/>
          </a:prstGeom>
          <a:noFill/>
          <a:ln/>
        </p:spPr>
        <p:txBody>
          <a:bodyPr wrap="square" lIns="254" tIns="254" rIns="254" bIns="254" rtlCol="0" anchor="ctr">
            <a:normAutofit/>
          </a:bodyPr>
          <a:lstStyle/>
          <a:p>
            <a:pPr algn="ctr" indent="0" marL="0">
              <a:buNone/>
            </a:pPr>
            <a:r>
              <a:rPr lang="en-US" sz="1550" b="1" dirty="0">
                <a:solidFill>
                  <a:srgbClr val="0B1B31"/>
                </a:solidFill>
              </a:rPr>
              <a:t>GLB: s = v t</a:t>
            </a:r>
            <a:endParaRPr lang="en-US" sz="1550" dirty="0"/>
          </a:p>
          <a:p>
            <a:pPr algn="ctr" indent="0" marL="0">
              <a:buNone/>
            </a:pPr>
            <a:r>
              <a:rPr lang="en-US" sz="1550" b="1" dirty="0">
                <a:solidFill>
                  <a:srgbClr val="0B1B31"/>
                </a:solidFill>
              </a:rPr>
              <a:t>kecepatan tetap</a:t>
            </a:r>
            <a:endParaRPr lang="en-US" sz="1550" dirty="0"/>
          </a:p>
        </p:txBody>
      </p:sp>
      <p:sp>
        <p:nvSpPr>
          <p:cNvPr id="9" name="Shape 7"/>
          <p:cNvSpPr/>
          <p:nvPr/>
        </p:nvSpPr>
        <p:spPr>
          <a:xfrm>
            <a:off x="4526280" y="1261872"/>
            <a:ext cx="3474720" cy="749808"/>
          </a:xfrm>
          <a:prstGeom prst="roundRect">
            <a:avLst>
              <a:gd name="adj" fmla="val 10976"/>
            </a:avLst>
          </a:prstGeom>
          <a:solidFill>
            <a:srgbClr val="FFF7D6"/>
          </a:solidFill>
          <a:ln w="12700">
            <a:solidFill>
              <a:srgbClr val="F4C430">
                <a:alpha val="80000"/>
              </a:srgbClr>
            </a:solidFill>
            <a:prstDash val="solid"/>
          </a:ln>
        </p:spPr>
      </p:sp>
      <p:sp>
        <p:nvSpPr>
          <p:cNvPr id="10" name="Text 8"/>
          <p:cNvSpPr/>
          <p:nvPr/>
        </p:nvSpPr>
        <p:spPr>
          <a:xfrm>
            <a:off x="4617720" y="1335024"/>
            <a:ext cx="3291840" cy="603504"/>
          </a:xfrm>
          <a:prstGeom prst="rect">
            <a:avLst/>
          </a:prstGeom>
          <a:noFill/>
          <a:ln/>
        </p:spPr>
        <p:txBody>
          <a:bodyPr wrap="square" lIns="254" tIns="254" rIns="254" bIns="254" rtlCol="0" anchor="ctr">
            <a:normAutofit/>
          </a:bodyPr>
          <a:lstStyle/>
          <a:p>
            <a:pPr algn="ctr" indent="0" marL="0">
              <a:buNone/>
            </a:pPr>
            <a:r>
              <a:rPr lang="en-US" sz="1550" b="1" dirty="0">
                <a:solidFill>
                  <a:srgbClr val="0B1B31"/>
                </a:solidFill>
              </a:rPr>
              <a:t>vₜ = v₀ + a t</a:t>
            </a:r>
            <a:endParaRPr lang="en-US" sz="1550" dirty="0"/>
          </a:p>
          <a:p>
            <a:pPr algn="ctr" indent="0" marL="0">
              <a:buNone/>
            </a:pPr>
            <a:r>
              <a:rPr lang="en-US" sz="1550" b="1" dirty="0">
                <a:solidFill>
                  <a:srgbClr val="0B1B31"/>
                </a:solidFill>
              </a:rPr>
              <a:t>mencari kecepatan akhir</a:t>
            </a:r>
            <a:endParaRPr lang="en-US" sz="1550" dirty="0"/>
          </a:p>
        </p:txBody>
      </p:sp>
      <p:sp>
        <p:nvSpPr>
          <p:cNvPr id="11" name="Shape 9"/>
          <p:cNvSpPr/>
          <p:nvPr/>
        </p:nvSpPr>
        <p:spPr>
          <a:xfrm>
            <a:off x="8275320" y="1261872"/>
            <a:ext cx="3063240" cy="749808"/>
          </a:xfrm>
          <a:prstGeom prst="roundRect">
            <a:avLst>
              <a:gd name="adj" fmla="val 10976"/>
            </a:avLst>
          </a:prstGeom>
          <a:solidFill>
            <a:srgbClr val="FFF7D6"/>
          </a:solidFill>
          <a:ln w="12700">
            <a:solidFill>
              <a:srgbClr val="F4C430">
                <a:alpha val="80000"/>
              </a:srgbClr>
            </a:solidFill>
            <a:prstDash val="solid"/>
          </a:ln>
        </p:spPr>
      </p:sp>
      <p:sp>
        <p:nvSpPr>
          <p:cNvPr id="12" name="Text 10"/>
          <p:cNvSpPr/>
          <p:nvPr/>
        </p:nvSpPr>
        <p:spPr>
          <a:xfrm>
            <a:off x="8366760" y="1335024"/>
            <a:ext cx="2880360" cy="603504"/>
          </a:xfrm>
          <a:prstGeom prst="rect">
            <a:avLst/>
          </a:prstGeom>
          <a:noFill/>
          <a:ln/>
        </p:spPr>
        <p:txBody>
          <a:bodyPr wrap="square" lIns="254" tIns="254" rIns="254" bIns="254" rtlCol="0" anchor="ctr">
            <a:normAutofit/>
          </a:bodyPr>
          <a:lstStyle/>
          <a:p>
            <a:pPr algn="ctr" indent="0" marL="0">
              <a:buNone/>
            </a:pPr>
            <a:r>
              <a:rPr lang="en-US" sz="1550" b="1" dirty="0">
                <a:solidFill>
                  <a:srgbClr val="0B1B31"/>
                </a:solidFill>
              </a:rPr>
              <a:t>s = v₀t + ½at²</a:t>
            </a:r>
            <a:endParaRPr lang="en-US" sz="1550" dirty="0"/>
          </a:p>
          <a:p>
            <a:pPr algn="ctr" indent="0" marL="0">
              <a:buNone/>
            </a:pPr>
            <a:r>
              <a:rPr lang="en-US" sz="1550" b="1" dirty="0">
                <a:solidFill>
                  <a:srgbClr val="0B1B31"/>
                </a:solidFill>
              </a:rPr>
              <a:t>ada waktu</a:t>
            </a:r>
            <a:endParaRPr lang="en-US" sz="1550" dirty="0"/>
          </a:p>
        </p:txBody>
      </p:sp>
      <p:sp>
        <p:nvSpPr>
          <p:cNvPr id="13" name="Shape 11"/>
          <p:cNvSpPr/>
          <p:nvPr/>
        </p:nvSpPr>
        <p:spPr>
          <a:xfrm>
            <a:off x="777240" y="2423160"/>
            <a:ext cx="3474720" cy="749808"/>
          </a:xfrm>
          <a:prstGeom prst="roundRect">
            <a:avLst>
              <a:gd name="adj" fmla="val 10976"/>
            </a:avLst>
          </a:prstGeom>
          <a:solidFill>
            <a:srgbClr val="FFF7D6"/>
          </a:solidFill>
          <a:ln w="12700">
            <a:solidFill>
              <a:srgbClr val="F4C430">
                <a:alpha val="80000"/>
              </a:srgbClr>
            </a:solidFill>
            <a:prstDash val="solid"/>
          </a:ln>
        </p:spPr>
      </p:sp>
      <p:sp>
        <p:nvSpPr>
          <p:cNvPr id="14" name="Text 12"/>
          <p:cNvSpPr/>
          <p:nvPr/>
        </p:nvSpPr>
        <p:spPr>
          <a:xfrm>
            <a:off x="868680" y="2496312"/>
            <a:ext cx="3291840" cy="603504"/>
          </a:xfrm>
          <a:prstGeom prst="rect">
            <a:avLst/>
          </a:prstGeom>
          <a:noFill/>
          <a:ln/>
        </p:spPr>
        <p:txBody>
          <a:bodyPr wrap="square" lIns="254" tIns="254" rIns="254" bIns="254" rtlCol="0" anchor="ctr">
            <a:normAutofit/>
          </a:bodyPr>
          <a:lstStyle/>
          <a:p>
            <a:pPr algn="ctr" indent="0" marL="0">
              <a:buNone/>
            </a:pPr>
            <a:r>
              <a:rPr lang="en-US" sz="1550" b="1" dirty="0">
                <a:solidFill>
                  <a:srgbClr val="0B1B31"/>
                </a:solidFill>
              </a:rPr>
              <a:t>vₜ² = v₀² + 2as</a:t>
            </a:r>
            <a:endParaRPr lang="en-US" sz="1550" dirty="0"/>
          </a:p>
          <a:p>
            <a:pPr algn="ctr" indent="0" marL="0">
              <a:buNone/>
            </a:pPr>
            <a:r>
              <a:rPr lang="en-US" sz="1550" b="1" dirty="0">
                <a:solidFill>
                  <a:srgbClr val="0B1B31"/>
                </a:solidFill>
              </a:rPr>
              <a:t>tidak ada waktu</a:t>
            </a:r>
            <a:endParaRPr lang="en-US" sz="1550" dirty="0"/>
          </a:p>
        </p:txBody>
      </p:sp>
      <p:sp>
        <p:nvSpPr>
          <p:cNvPr id="15" name="Shape 13"/>
          <p:cNvSpPr/>
          <p:nvPr/>
        </p:nvSpPr>
        <p:spPr>
          <a:xfrm>
            <a:off x="4526280" y="2423160"/>
            <a:ext cx="3474720" cy="749808"/>
          </a:xfrm>
          <a:prstGeom prst="roundRect">
            <a:avLst>
              <a:gd name="adj" fmla="val 10976"/>
            </a:avLst>
          </a:prstGeom>
          <a:solidFill>
            <a:srgbClr val="FFF7D6"/>
          </a:solidFill>
          <a:ln w="12700">
            <a:solidFill>
              <a:srgbClr val="F4C430">
                <a:alpha val="80000"/>
              </a:srgbClr>
            </a:solidFill>
            <a:prstDash val="solid"/>
          </a:ln>
        </p:spPr>
      </p:sp>
      <p:sp>
        <p:nvSpPr>
          <p:cNvPr id="16" name="Text 14"/>
          <p:cNvSpPr/>
          <p:nvPr/>
        </p:nvSpPr>
        <p:spPr>
          <a:xfrm>
            <a:off x="4617720" y="2496312"/>
            <a:ext cx="3291840" cy="603504"/>
          </a:xfrm>
          <a:prstGeom prst="rect">
            <a:avLst/>
          </a:prstGeom>
          <a:noFill/>
          <a:ln/>
        </p:spPr>
        <p:txBody>
          <a:bodyPr wrap="square" lIns="254" tIns="254" rIns="254" bIns="254" rtlCol="0" anchor="ctr">
            <a:normAutofit/>
          </a:bodyPr>
          <a:lstStyle/>
          <a:p>
            <a:pPr algn="ctr" indent="0" marL="0">
              <a:buNone/>
            </a:pPr>
            <a:r>
              <a:rPr lang="en-US" sz="1550" b="1" dirty="0">
                <a:solidFill>
                  <a:srgbClr val="0B1B31"/>
                </a:solidFill>
              </a:rPr>
              <a:t>luas grafik v-t = s</a:t>
            </a:r>
            <a:endParaRPr lang="en-US" sz="1550" dirty="0"/>
          </a:p>
          <a:p>
            <a:pPr algn="ctr" indent="0" marL="0">
              <a:buNone/>
            </a:pPr>
            <a:r>
              <a:rPr lang="en-US" sz="1550" b="1" dirty="0">
                <a:solidFill>
                  <a:srgbClr val="0B1B31"/>
                </a:solidFill>
              </a:rPr>
              <a:t>jarak/perpindahan</a:t>
            </a:r>
            <a:endParaRPr lang="en-US" sz="1550" dirty="0"/>
          </a:p>
        </p:txBody>
      </p:sp>
      <p:sp>
        <p:nvSpPr>
          <p:cNvPr id="17" name="Shape 15"/>
          <p:cNvSpPr/>
          <p:nvPr/>
        </p:nvSpPr>
        <p:spPr>
          <a:xfrm>
            <a:off x="8275320" y="2423160"/>
            <a:ext cx="3063240" cy="749808"/>
          </a:xfrm>
          <a:prstGeom prst="roundRect">
            <a:avLst>
              <a:gd name="adj" fmla="val 10976"/>
            </a:avLst>
          </a:prstGeom>
          <a:solidFill>
            <a:srgbClr val="FFF7D6"/>
          </a:solidFill>
          <a:ln w="12700">
            <a:solidFill>
              <a:srgbClr val="F4C430">
                <a:alpha val="80000"/>
              </a:srgbClr>
            </a:solidFill>
            <a:prstDash val="solid"/>
          </a:ln>
        </p:spPr>
      </p:sp>
      <p:sp>
        <p:nvSpPr>
          <p:cNvPr id="18" name="Text 16"/>
          <p:cNvSpPr/>
          <p:nvPr/>
        </p:nvSpPr>
        <p:spPr>
          <a:xfrm>
            <a:off x="8366760" y="2496312"/>
            <a:ext cx="2880360" cy="603504"/>
          </a:xfrm>
          <a:prstGeom prst="rect">
            <a:avLst/>
          </a:prstGeom>
          <a:noFill/>
          <a:ln/>
        </p:spPr>
        <p:txBody>
          <a:bodyPr wrap="square" lIns="254" tIns="254" rIns="254" bIns="254" rtlCol="0" anchor="ctr">
            <a:normAutofit/>
          </a:bodyPr>
          <a:lstStyle/>
          <a:p>
            <a:pPr algn="ctr" indent="0" marL="0">
              <a:buNone/>
            </a:pPr>
            <a:r>
              <a:rPr lang="en-US" sz="1550" b="1" dirty="0">
                <a:solidFill>
                  <a:srgbClr val="0B1B31"/>
                </a:solidFill>
              </a:rPr>
              <a:t>vᵣₑₗ = v₁ + v₂</a:t>
            </a:r>
            <a:endParaRPr lang="en-US" sz="1550" dirty="0"/>
          </a:p>
          <a:p>
            <a:pPr algn="ctr" indent="0" marL="0">
              <a:buNone/>
            </a:pPr>
            <a:r>
              <a:rPr lang="en-US" sz="1550" b="1" dirty="0">
                <a:solidFill>
                  <a:srgbClr val="0B1B31"/>
                </a:solidFill>
              </a:rPr>
              <a:t>saling mendekat</a:t>
            </a:r>
            <a:endParaRPr lang="en-US" sz="1550" dirty="0"/>
          </a:p>
        </p:txBody>
      </p:sp>
      <p:sp>
        <p:nvSpPr>
          <p:cNvPr id="19" name="Shape 17"/>
          <p:cNvSpPr/>
          <p:nvPr/>
        </p:nvSpPr>
        <p:spPr>
          <a:xfrm>
            <a:off x="914400" y="3886200"/>
            <a:ext cx="10332720" cy="1234440"/>
          </a:xfrm>
          <a:prstGeom prst="roundRect">
            <a:avLst>
              <a:gd name="adj" fmla="val 6667"/>
            </a:avLst>
          </a:prstGeom>
          <a:solidFill>
            <a:srgbClr val="F8FBFF"/>
          </a:solidFill>
          <a:ln w="12700">
            <a:solidFill>
              <a:srgbClr val="B7D7FF">
                <a:alpha val="80000"/>
              </a:srgbClr>
            </a:solidFill>
            <a:prstDash val="solid"/>
          </a:ln>
        </p:spPr>
      </p:sp>
      <p:sp>
        <p:nvSpPr>
          <p:cNvPr id="20" name="Text 18"/>
          <p:cNvSpPr/>
          <p:nvPr/>
        </p:nvSpPr>
        <p:spPr>
          <a:xfrm>
            <a:off x="1188720" y="4096512"/>
            <a:ext cx="3657600" cy="274320"/>
          </a:xfrm>
          <a:prstGeom prst="rect">
            <a:avLst/>
          </a:prstGeom>
          <a:noFill/>
          <a:ln/>
        </p:spPr>
        <p:txBody>
          <a:bodyPr wrap="square" lIns="762" tIns="762" rIns="762" bIns="762" rtlCol="0" anchor="t">
            <a:normAutofit/>
          </a:bodyPr>
          <a:lstStyle/>
          <a:p>
            <a:pPr algn="l" indent="0" marL="0">
              <a:buNone/>
            </a:pPr>
            <a:r>
              <a:rPr lang="en-US" sz="2000" b="1" dirty="0">
                <a:solidFill>
                  <a:srgbClr val="0B1B31"/>
                </a:solidFill>
                <a:latin typeface="Aptos" pitchFamily="34" charset="0"/>
                <a:ea typeface="Aptos" pitchFamily="34" charset="-122"/>
                <a:cs typeface="Aptos" pitchFamily="34" charset="-120"/>
              </a:rPr>
              <a:t>Cara kerja siswa:</a:t>
            </a:r>
            <a:endParaRPr lang="en-US" sz="2000" dirty="0"/>
          </a:p>
        </p:txBody>
      </p:sp>
      <p:sp>
        <p:nvSpPr>
          <p:cNvPr id="21" name="Text 19"/>
          <p:cNvSpPr/>
          <p:nvPr/>
        </p:nvSpPr>
        <p:spPr>
          <a:xfrm>
            <a:off x="1188720" y="4498848"/>
            <a:ext cx="9418320" cy="457200"/>
          </a:xfrm>
          <a:prstGeom prst="rect">
            <a:avLst/>
          </a:prstGeom>
          <a:noFill/>
          <a:ln/>
        </p:spPr>
        <p:txBody>
          <a:bodyPr wrap="square" lIns="762" tIns="762" rIns="762" bIns="762" rtlCol="0" anchor="t">
            <a:normAutofit/>
          </a:bodyPr>
          <a:lstStyle/>
          <a:p>
            <a:pPr algn="l" indent="0" marL="0">
              <a:buNone/>
            </a:pPr>
            <a:r>
              <a:rPr lang="en-US" sz="1700" dirty="0">
                <a:solidFill>
                  <a:srgbClr val="1F2937"/>
                </a:solidFill>
                <a:latin typeface="Aptos" pitchFamily="34" charset="0"/>
                <a:ea typeface="Aptos" pitchFamily="34" charset="-122"/>
                <a:cs typeface="Aptos" pitchFamily="34" charset="-120"/>
              </a:rPr>
              <a:t>1) Baca konteks → 2) tulis data → 3) pilih rumus → 4) hitung pelan-pelan → 5) cocokkan dengan pilihan jawaban.</a:t>
            </a:r>
            <a:endParaRPr lang="en-US" sz="1700" dirty="0"/>
          </a:p>
        </p:txBody>
      </p:sp>
      <p:sp>
        <p:nvSpPr>
          <p:cNvPr id="22" name="Text 20"/>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3" name="Text 21"/>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03</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 — Jarak &amp; Perpindahan</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Jarak &amp; Perpindahan</a:t>
            </a:r>
            <a:endParaRPr lang="en-US" sz="1050" dirty="0"/>
          </a:p>
        </p:txBody>
      </p:sp>
      <p:sp>
        <p:nvSpPr>
          <p:cNvPr id="10" name="Text 8"/>
          <p:cNvSpPr/>
          <p:nvPr/>
        </p:nvSpPr>
        <p:spPr>
          <a:xfrm>
            <a:off x="777240" y="1847088"/>
            <a:ext cx="4572000" cy="96012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Andi bergerak 800 m ke utara lalu 300 m ke timur. Berapakah jarak dan perpindahannya?</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1.100 m dan 1.100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1.100 m dan 500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500 m dan 1.100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800 m dan 300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1.100 m dan 700 m</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Konsep benar: jarak = 1.100 m; perpindahan ≈ 854 m. Tidak ada pilihan yang tepat.</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Jarak = seluruh lintasan = 800 + 300 = 1.100 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Perpindahan = garis lurus dari awal ke akhir. Karena arah utara dan timur membentuk siku-siku:</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Δx = √(800² + 300²) = √730.000 ≈ 854 m.</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1F2"/>
          </a:solidFill>
          <a:ln w="12700">
            <a:solidFill>
              <a:srgbClr val="FB7185">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E53935"/>
                </a:solidFill>
              </a:rPr>
              <a:t>Catatan revisi: jika ingin perpindahan 500 m, data seharusnya 400 m dan 300 m, bukan 800 m dan 300 m.</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04</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 — Kecepatan rata-rata</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Kecepatan rata-rata</a:t>
            </a:r>
            <a:endParaRPr lang="en-US" sz="1050" dirty="0"/>
          </a:p>
        </p:txBody>
      </p:sp>
      <p:sp>
        <p:nvSpPr>
          <p:cNvPr id="10" name="Text 8"/>
          <p:cNvSpPr/>
          <p:nvPr/>
        </p:nvSpPr>
        <p:spPr>
          <a:xfrm>
            <a:off x="777240" y="1847088"/>
            <a:ext cx="4572000" cy="77724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Waktu Andi sampai sekolah 5 menit. Berapa kecepatan rata-ratanya?</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1,67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2,85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3,67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4,25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5,00 m/s</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2,85 m/s</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Kecepatan rata-rata memakai perpindahan, bukan jarak.</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Perpindahan ≈ 854 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Waktu = 5 menit = 300 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v̄ = Δx/t = 854/300 ≈ 2,85 m/s.</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Jika yang ditanya kelajuan rata-rata, gunakan jarak 1.100 m sehingga hasilnya berbeda.</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05</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3 — GLB + GLBB</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GLB + GLBB</a:t>
            </a:r>
            <a:endParaRPr lang="en-US" sz="1050" dirty="0"/>
          </a:p>
        </p:txBody>
      </p:sp>
      <p:sp>
        <p:nvSpPr>
          <p:cNvPr id="10" name="Text 8"/>
          <p:cNvSpPr/>
          <p:nvPr/>
        </p:nvSpPr>
        <p:spPr>
          <a:xfrm>
            <a:off x="777240" y="1847088"/>
            <a:ext cx="4572000" cy="109728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Mobil otonom bergerak konstan 20 m/s selama 10 s, lalu direm dengan perlambatan 4 m/s² sampai berhenti. Berapa total perpindahannya?</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200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250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300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350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400 m</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250 m</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Bagi gerak menjadi 2 tahap.</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Tahap 1 GLB: s₁ = v t = 20 × 10 = 200 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Tahap 2 pengereman: 0² = 20² + 2(-4)s₂ → s₂ = 50 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Total = 200 + 50 = 250 m.</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Pada soal gabungan, jangan langsung satu rumus. Pecah menjadi beberapa tahap.</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06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4 — Kecepatan saat pengereman</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Kecepatan saat pengereman</a:t>
            </a:r>
            <a:endParaRPr lang="en-US" sz="1050" dirty="0"/>
          </a:p>
        </p:txBody>
      </p:sp>
      <p:sp>
        <p:nvSpPr>
          <p:cNvPr id="10" name="Text 8"/>
          <p:cNvSpPr/>
          <p:nvPr/>
        </p:nvSpPr>
        <p:spPr>
          <a:xfrm>
            <a:off x="777240" y="1847088"/>
            <a:ext cx="4572000" cy="77724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Pada detik ke-12, berapakah kecepatan mobil otonom?</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12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10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8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4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0 m/s</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A. 12 m/s</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Mobil mulai direm pada t = 10 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Pada t = 12 s berarti sudah direm selama 2 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vₜ = v₀ + aΔt = 20 + (-4)(2) = 12 m/s.</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Hitung waktu sejak rem mulai bekerja, bukan sejak awal gerak.</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07</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5 — Pilihan ganda kompleks</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Pilihan ganda kompleks</a:t>
            </a:r>
            <a:endParaRPr lang="en-US" sz="1050" dirty="0"/>
          </a:p>
        </p:txBody>
      </p:sp>
      <p:sp>
        <p:nvSpPr>
          <p:cNvPr id="10" name="Text 8"/>
          <p:cNvSpPr/>
          <p:nvPr/>
        </p:nvSpPr>
        <p:spPr>
          <a:xfrm>
            <a:off x="777240" y="1847088"/>
            <a:ext cx="4572000" cy="96012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Manakah pernyataan yang benar tentang mobil otonom? Pilih dua jawaban.</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150" dirty="0">
                <a:solidFill>
                  <a:srgbClr val="1F2937"/>
                </a:solidFill>
                <a:latin typeface="Aptos" pitchFamily="34" charset="0"/>
                <a:ea typeface="Aptos" pitchFamily="34" charset="-122"/>
                <a:cs typeface="Aptos" pitchFamily="34" charset="-120"/>
              </a:rPr>
              <a:t>A. 10 s pertama GLB</a:t>
            </a:r>
            <a:endParaRPr lang="en-US" sz="1150" dirty="0"/>
          </a:p>
          <a:p>
            <a:pPr algn="l" indent="0" marL="0">
              <a:buNone/>
            </a:pPr>
            <a:r>
              <a:rPr lang="en-US" sz="1150" dirty="0">
                <a:solidFill>
                  <a:srgbClr val="1F2937"/>
                </a:solidFill>
                <a:latin typeface="Aptos" pitchFamily="34" charset="0"/>
                <a:ea typeface="Aptos" pitchFamily="34" charset="-122"/>
                <a:cs typeface="Aptos" pitchFamily="34" charset="-120"/>
              </a:rPr>
              <a:t>B. Percepatan 5 s terakhir = +4 m/s²</a:t>
            </a:r>
            <a:endParaRPr lang="en-US" sz="1150" dirty="0"/>
          </a:p>
          <a:p>
            <a:pPr algn="l" indent="0" marL="0">
              <a:buNone/>
            </a:pPr>
            <a:r>
              <a:rPr lang="en-US" sz="1150" dirty="0">
                <a:solidFill>
                  <a:srgbClr val="1F2937"/>
                </a:solidFill>
                <a:latin typeface="Aptos" pitchFamily="34" charset="0"/>
                <a:ea typeface="Aptos" pitchFamily="34" charset="-122"/>
                <a:cs typeface="Aptos" pitchFamily="34" charset="-120"/>
              </a:rPr>
              <a:t>C. Waktu berhenti sejak rem diinjak = 5 s</a:t>
            </a:r>
            <a:endParaRPr lang="en-US" sz="1150" dirty="0"/>
          </a:p>
          <a:p>
            <a:pPr algn="l" indent="0" marL="0">
              <a:buNone/>
            </a:pPr>
            <a:r>
              <a:rPr lang="en-US" sz="1150" dirty="0">
                <a:solidFill>
                  <a:srgbClr val="1F2937"/>
                </a:solidFill>
                <a:latin typeface="Aptos" pitchFamily="34" charset="0"/>
                <a:ea typeface="Aptos" pitchFamily="34" charset="-122"/>
                <a:cs typeface="Aptos" pitchFamily="34" charset="-120"/>
              </a:rPr>
              <a:t>D. Jarak GLB dan pengereman sama</a:t>
            </a:r>
            <a:endParaRPr lang="en-US" sz="1150" dirty="0"/>
          </a:p>
          <a:p>
            <a:pPr algn="l" indent="0" marL="0">
              <a:buNone/>
            </a:pPr>
            <a:r>
              <a:rPr lang="en-US" sz="1150" dirty="0">
                <a:solidFill>
                  <a:srgbClr val="1F2937"/>
                </a:solidFill>
                <a:latin typeface="Aptos" pitchFamily="34" charset="0"/>
                <a:ea typeface="Aptos" pitchFamily="34" charset="-122"/>
                <a:cs typeface="Aptos" pitchFamily="34" charset="-120"/>
              </a:rPr>
              <a:t>E. Kecepatan rata-rata total = 15 m/s</a:t>
            </a:r>
            <a:endParaRPr lang="en-US" sz="115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A dan C</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A benar: 10 s pertama kecepatannya tetap 20 m/s, jadi GLB.</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C benar: waktu rem = (0−20)/(−4) = 5 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B kurang tepat karena percepatannya −4 m/s². D salah: 200 m dan 50 m. E salah: 250/15 = 16,67 m/s.</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Untuk PG kompleks, cek satu per satu; jangan hanya cari satu jawaban.</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08</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6 — Benar/Salah</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Benar/Salah</a:t>
            </a:r>
            <a:endParaRPr lang="en-US" sz="1050" dirty="0"/>
          </a:p>
        </p:txBody>
      </p:sp>
      <p:sp>
        <p:nvSpPr>
          <p:cNvPr id="10" name="Text 8"/>
          <p:cNvSpPr/>
          <p:nvPr/>
        </p:nvSpPr>
        <p:spPr>
          <a:xfrm>
            <a:off x="777240" y="1847088"/>
            <a:ext cx="4572000" cy="91440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Percepatan mobil pada fase pengereman bernilai negatif karena arahnya berlawanan dengan arah gerak.</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Benar</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Salah</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A. Benar</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Saat mobil bergerak maju, kecepatannya dianggap positif.</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Ketika direm, percepatan melawan arah gerak.</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Karena berlawanan arah, tanda percepatannya negatif: a = −4 m/s².</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Negatif bukan berarti mundur. Negatif berarti arah percepatan berlawanan dengan arah positif.</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09</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7 — Grafik v-t</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Grafik v-t</a:t>
            </a:r>
            <a:endParaRPr lang="en-US" sz="1050" dirty="0"/>
          </a:p>
        </p:txBody>
      </p:sp>
      <p:sp>
        <p:nvSpPr>
          <p:cNvPr id="10" name="Text 8"/>
          <p:cNvSpPr/>
          <p:nvPr/>
        </p:nvSpPr>
        <p:spPr>
          <a:xfrm>
            <a:off x="777240" y="1847088"/>
            <a:ext cx="4572000" cy="100584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Berdasarkan grafik v-t, berapakah total jarak mobil selama 20 detik pertama?</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200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250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300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350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400 m</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C. 300 m</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340" dirty="0">
                <a:solidFill>
                  <a:srgbClr val="1F2937"/>
                </a:solidFill>
                <a:latin typeface="Aptos" pitchFamily="34" charset="0"/>
                <a:ea typeface="Aptos" pitchFamily="34" charset="-122"/>
                <a:cs typeface="Aptos" pitchFamily="34" charset="-120"/>
              </a:rPr>
              <a:t>Pada grafik v-t, jarak = luas daerah di bawah grafik.</a:t>
            </a:r>
            <a:endParaRPr lang="en-US" sz="1340" dirty="0"/>
          </a:p>
          <a:p>
            <a:pPr algn="l" indent="0" marL="0">
              <a:buNone/>
            </a:pPr>
            <a:r>
              <a:rPr lang="en-US" sz="1340" dirty="0">
                <a:solidFill>
                  <a:srgbClr val="1F2937"/>
                </a:solidFill>
                <a:latin typeface="Aptos" pitchFamily="34" charset="0"/>
                <a:ea typeface="Aptos" pitchFamily="34" charset="-122"/>
                <a:cs typeface="Aptos" pitchFamily="34" charset="-120"/>
              </a:rPr>
              <a:t>0–5 s: segitiga = ½ × 5 × 20 = 50 m.</a:t>
            </a:r>
            <a:endParaRPr lang="en-US" sz="1340" dirty="0"/>
          </a:p>
          <a:p>
            <a:pPr algn="l" indent="0" marL="0">
              <a:buNone/>
            </a:pPr>
            <a:r>
              <a:rPr lang="en-US" sz="1340" dirty="0">
                <a:solidFill>
                  <a:srgbClr val="1F2937"/>
                </a:solidFill>
                <a:latin typeface="Aptos" pitchFamily="34" charset="0"/>
                <a:ea typeface="Aptos" pitchFamily="34" charset="-122"/>
                <a:cs typeface="Aptos" pitchFamily="34" charset="-120"/>
              </a:rPr>
              <a:t>5–15 s: persegi panjang = 10 × 20 = 200 m.</a:t>
            </a:r>
            <a:endParaRPr lang="en-US" sz="1340" dirty="0"/>
          </a:p>
          <a:p>
            <a:pPr algn="l" indent="0" marL="0">
              <a:buNone/>
            </a:pPr>
            <a:r>
              <a:rPr lang="en-US" sz="1340" dirty="0">
                <a:solidFill>
                  <a:srgbClr val="1F2937"/>
                </a:solidFill>
                <a:latin typeface="Aptos" pitchFamily="34" charset="0"/>
                <a:ea typeface="Aptos" pitchFamily="34" charset="-122"/>
                <a:cs typeface="Aptos" pitchFamily="34" charset="-120"/>
              </a:rPr>
              <a:t>15–20 s: segitiga = ½ × 5 × 20 = 50 m.</a:t>
            </a:r>
            <a:endParaRPr lang="en-US" sz="1340" dirty="0"/>
          </a:p>
          <a:p>
            <a:pPr algn="l" indent="0" marL="0">
              <a:buNone/>
            </a:pPr>
            <a:r>
              <a:rPr lang="en-US" sz="1340" dirty="0">
                <a:solidFill>
                  <a:srgbClr val="1F2937"/>
                </a:solidFill>
                <a:latin typeface="Aptos" pitchFamily="34" charset="0"/>
                <a:ea typeface="Aptos" pitchFamily="34" charset="-122"/>
                <a:cs typeface="Aptos" pitchFamily="34" charset="-120"/>
              </a:rPr>
              <a:t>Total = 300 m.</a:t>
            </a:r>
            <a:endParaRPr lang="en-US" sz="134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Grafik v-t bukan dibaca tingginya saja. Yang dicari jarak adalah luasnya.</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10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8 — Percepatan dari grafik</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Percepatan dari grafik</a:t>
            </a:r>
            <a:endParaRPr lang="en-US" sz="1050" dirty="0"/>
          </a:p>
        </p:txBody>
      </p:sp>
      <p:sp>
        <p:nvSpPr>
          <p:cNvPr id="10" name="Text 8"/>
          <p:cNvSpPr/>
          <p:nvPr/>
        </p:nvSpPr>
        <p:spPr>
          <a:xfrm>
            <a:off x="777240" y="1847088"/>
            <a:ext cx="4572000" cy="1115568"/>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Manakah pernyataan yang benar mengenai percepatan mobil berdasarkan grafik?</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120" dirty="0">
                <a:solidFill>
                  <a:srgbClr val="1F2937"/>
                </a:solidFill>
                <a:latin typeface="Aptos" pitchFamily="34" charset="0"/>
                <a:ea typeface="Aptos" pitchFamily="34" charset="-122"/>
                <a:cs typeface="Aptos" pitchFamily="34" charset="-120"/>
              </a:rPr>
              <a:t>A. 5 s pertama 2 m/s²</a:t>
            </a:r>
            <a:endParaRPr lang="en-US" sz="1120" dirty="0"/>
          </a:p>
          <a:p>
            <a:pPr algn="l" indent="0" marL="0">
              <a:buNone/>
            </a:pPr>
            <a:r>
              <a:rPr lang="en-US" sz="1120" dirty="0">
                <a:solidFill>
                  <a:srgbClr val="1F2937"/>
                </a:solidFill>
                <a:latin typeface="Aptos" pitchFamily="34" charset="0"/>
                <a:ea typeface="Aptos" pitchFamily="34" charset="-122"/>
                <a:cs typeface="Aptos" pitchFamily="34" charset="-120"/>
              </a:rPr>
              <a:t>B. Perlambatan 15–20 s = 4 m/s²</a:t>
            </a:r>
            <a:endParaRPr lang="en-US" sz="1120" dirty="0"/>
          </a:p>
          <a:p>
            <a:pPr algn="l" indent="0" marL="0">
              <a:buNone/>
            </a:pPr>
            <a:r>
              <a:rPr lang="en-US" sz="1120" dirty="0">
                <a:solidFill>
                  <a:srgbClr val="1F2937"/>
                </a:solidFill>
                <a:latin typeface="Aptos" pitchFamily="34" charset="0"/>
                <a:ea typeface="Aptos" pitchFamily="34" charset="-122"/>
                <a:cs typeface="Aptos" pitchFamily="34" charset="-120"/>
              </a:rPr>
              <a:t>C. Saat t=10 s percepatan 20 m/s²</a:t>
            </a:r>
            <a:endParaRPr lang="en-US" sz="1120" dirty="0"/>
          </a:p>
          <a:p>
            <a:pPr algn="l" indent="0" marL="0">
              <a:buNone/>
            </a:pPr>
            <a:r>
              <a:rPr lang="en-US" sz="1120" dirty="0">
                <a:solidFill>
                  <a:srgbClr val="1F2937"/>
                </a:solidFill>
                <a:latin typeface="Aptos" pitchFamily="34" charset="0"/>
                <a:ea typeface="Aptos" pitchFamily="34" charset="-122"/>
                <a:cs typeface="Aptos" pitchFamily="34" charset="-120"/>
              </a:rPr>
              <a:t>D. 5–15 s tidak mengalami percepatan</a:t>
            </a:r>
            <a:endParaRPr lang="en-US" sz="1120" dirty="0"/>
          </a:p>
          <a:p>
            <a:pPr algn="l" indent="0" marL="0">
              <a:buNone/>
            </a:pPr>
            <a:r>
              <a:rPr lang="en-US" sz="1120" dirty="0">
                <a:solidFill>
                  <a:srgbClr val="1F2937"/>
                </a:solidFill>
                <a:latin typeface="Aptos" pitchFamily="34" charset="0"/>
                <a:ea typeface="Aptos" pitchFamily="34" charset="-122"/>
                <a:cs typeface="Aptos" pitchFamily="34" charset="-120"/>
              </a:rPr>
              <a:t>E. Percepatan rata-rata 20 s = 1 m/s²</a:t>
            </a:r>
            <a:endParaRPr lang="en-US" sz="112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D. Mobil tidak mengalami percepatan pada 5–15 s</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Percepatan = kemiringan grafik v-t.</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Pada 5–15 s, grafik mendatar. Artinya kecepatan tetap, sehingga a = 0.</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Jadi mobil tidak mengalami percepatan pada selang tersebut.</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Garis mendatar pada grafik v-t artinya GLB, bukan diam.</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11</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9 — Berhenti mendadak</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Berhenti mendadak</a:t>
            </a:r>
            <a:endParaRPr lang="en-US" sz="1050" dirty="0"/>
          </a:p>
        </p:txBody>
      </p:sp>
      <p:sp>
        <p:nvSpPr>
          <p:cNvPr id="10" name="Text 8"/>
          <p:cNvSpPr/>
          <p:nvPr/>
        </p:nvSpPr>
        <p:spPr>
          <a:xfrm>
            <a:off x="777240" y="1847088"/>
            <a:ext cx="4572000" cy="91440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Pada t = 15 s, mobil direm dengan perlambatan maksimum 10 m/s². Pada detik berapa mobil berhenti?</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16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17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18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19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20 s</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17 detik</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Saat t = 15 s, kecepatan mobil = 20 m/s.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Gunakan vₜ = v₀ + at.</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0 = 20 + (−10)t_rem → t_rem = 2 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Waktu berhenti sejak awal = 15 + 2 = 17 s.</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Tambahkan waktu pengereman ke waktu awal pengereman.</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12</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10 — Kecepatan rata-rata tabel</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Kecepatan rata-rata tabel</a:t>
            </a:r>
            <a:endParaRPr lang="en-US" sz="1050" dirty="0"/>
          </a:p>
        </p:txBody>
      </p:sp>
      <p:sp>
        <p:nvSpPr>
          <p:cNvPr id="10" name="Text 8"/>
          <p:cNvSpPr/>
          <p:nvPr/>
        </p:nvSpPr>
        <p:spPr>
          <a:xfrm>
            <a:off x="777240" y="1847088"/>
            <a:ext cx="4572000" cy="100584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Dari tabel posisi pelari, berapakah kecepatan rata-rata pada t = 2 s hingga t = 6 s?</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5,00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7,50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8,75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9,00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11,25 m/s</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C. 8,75 m/s</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Dari tabel: pada t = 2 s, x = 10 m; pada t = 6 s, x = 45 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Kecepatan rata-rata = perubahan posisi / perubahan waktu.</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v̄ = (45 − 10)/(6 − 2) = 35/4 = 8,75 m/s.</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Ambil hanya data pada waktu yang diminta, bukan dari awal sampai akhir.</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13</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11 — PG kompleks tabel posisi</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PG kompleks tabel posisi</a:t>
            </a:r>
            <a:endParaRPr lang="en-US" sz="1050" dirty="0"/>
          </a:p>
        </p:txBody>
      </p:sp>
      <p:sp>
        <p:nvSpPr>
          <p:cNvPr id="10" name="Text 8"/>
          <p:cNvSpPr/>
          <p:nvPr/>
        </p:nvSpPr>
        <p:spPr>
          <a:xfrm>
            <a:off x="777240" y="1847088"/>
            <a:ext cx="4572000" cy="91440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Pilih dua kesimpulan yang tepat tentang gerak pelari dari tabel posisi.</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150" dirty="0">
                <a:solidFill>
                  <a:srgbClr val="1F2937"/>
                </a:solidFill>
                <a:latin typeface="Aptos" pitchFamily="34" charset="0"/>
                <a:ea typeface="Aptos" pitchFamily="34" charset="-122"/>
                <a:cs typeface="Aptos" pitchFamily="34" charset="-120"/>
              </a:rPr>
              <a:t>A. Kecepatan konstan</a:t>
            </a:r>
            <a:endParaRPr lang="en-US" sz="1150" dirty="0"/>
          </a:p>
          <a:p>
            <a:pPr algn="l" indent="0" marL="0">
              <a:buNone/>
            </a:pPr>
            <a:r>
              <a:rPr lang="en-US" sz="1150" dirty="0">
                <a:solidFill>
                  <a:srgbClr val="1F2937"/>
                </a:solidFill>
                <a:latin typeface="Aptos" pitchFamily="34" charset="0"/>
                <a:ea typeface="Aptos" pitchFamily="34" charset="-122"/>
                <a:cs typeface="Aptos" pitchFamily="34" charset="-120"/>
              </a:rPr>
              <a:t>B. Kecepatan meningkat tiap interval</a:t>
            </a:r>
            <a:endParaRPr lang="en-US" sz="1150" dirty="0"/>
          </a:p>
          <a:p>
            <a:pPr algn="l" indent="0" marL="0">
              <a:buNone/>
            </a:pPr>
            <a:r>
              <a:rPr lang="en-US" sz="1150" dirty="0">
                <a:solidFill>
                  <a:srgbClr val="1F2937"/>
                </a:solidFill>
                <a:latin typeface="Aptos" pitchFamily="34" charset="0"/>
                <a:ea typeface="Aptos" pitchFamily="34" charset="-122"/>
                <a:cs typeface="Aptos" pitchFamily="34" charset="-120"/>
              </a:rPr>
              <a:t>C. Percepatan konstan 1,25 m/s²</a:t>
            </a:r>
            <a:endParaRPr lang="en-US" sz="1150" dirty="0"/>
          </a:p>
          <a:p>
            <a:pPr algn="l" indent="0" marL="0">
              <a:buNone/>
            </a:pPr>
            <a:r>
              <a:rPr lang="en-US" sz="1150" dirty="0">
                <a:solidFill>
                  <a:srgbClr val="1F2937"/>
                </a:solidFill>
                <a:latin typeface="Aptos" pitchFamily="34" charset="0"/>
                <a:ea typeface="Aptos" pitchFamily="34" charset="-122"/>
                <a:cs typeface="Aptos" pitchFamily="34" charset="-120"/>
              </a:rPr>
              <a:t>D. Interval 6–8 s kecepatannya 12,5 m/s</a:t>
            </a:r>
            <a:endParaRPr lang="en-US" sz="1150" dirty="0"/>
          </a:p>
          <a:p>
            <a:pPr algn="l" indent="0" marL="0">
              <a:buNone/>
            </a:pPr>
            <a:r>
              <a:rPr lang="en-US" sz="1150" dirty="0">
                <a:solidFill>
                  <a:srgbClr val="1F2937"/>
                </a:solidFill>
                <a:latin typeface="Aptos" pitchFamily="34" charset="0"/>
                <a:ea typeface="Aptos" pitchFamily="34" charset="-122"/>
                <a:cs typeface="Aptos" pitchFamily="34" charset="-120"/>
              </a:rPr>
              <a:t>E. Setiap 2 s jaraknya selalu 10 m</a:t>
            </a:r>
            <a:endParaRPr lang="en-US" sz="115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dan D (catatan: C juga dapat benar jika tabel konsisten)</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Kecepatan tiap 2 s: 0–2 = 5 m/s, 2–4 = 7,5 m/s, 4–6 = 10 m/s, 6–8 = 12,5 m/s.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Maka B benar karena kecepatan meningkat.</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D benar karena kecepatan pada 6–8 s adalah (70−45)/2 = 12,5 m/s.</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1F2"/>
          </a:solidFill>
          <a:ln w="12700">
            <a:solidFill>
              <a:srgbClr val="FB7185">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E53935"/>
                </a:solidFill>
              </a:rPr>
              <a:t>Catatan guru: jika semua selisih kecepatan naik 2,5 m/s tiap 2 s, maka percepatan 1,25 m/s² juga benar. Soal perlu pembatasan agar tidak ambigu.</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14</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12 — Jarak vs perpindahan</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Jarak vs perpindahan</a:t>
            </a:r>
            <a:endParaRPr lang="en-US" sz="1050" dirty="0"/>
          </a:p>
        </p:txBody>
      </p:sp>
      <p:sp>
        <p:nvSpPr>
          <p:cNvPr id="10" name="Text 8"/>
          <p:cNvSpPr/>
          <p:nvPr/>
        </p:nvSpPr>
        <p:spPr>
          <a:xfrm>
            <a:off x="777240" y="1847088"/>
            <a:ext cx="4572000" cy="100584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Jika pelari berbalik arah kembali ke posisi awal setelah t = 8 s, total perpindahan lebih kecil daripada total jarak tempuh.</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Benar</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Salah</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A. Benar</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Jarak selalu menjumlahkan semua lintasan yang dilalui.</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Perpindahan hanya melihat posisi awal dan posisi akhir.</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Jika pelari berbalik arah menuju titik awal, jarak tetap bertambah, tetapi perpindahan mengecil.</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Contoh sederhana: jalan 10 m maju lalu 10 m balik. Jarak 20 m, perpindahan 0 m.</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15</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13 — Jarak reaksi + pengereman</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Jarak reaksi + pengereman</a:t>
            </a:r>
            <a:endParaRPr lang="en-US" sz="1050" dirty="0"/>
          </a:p>
        </p:txBody>
      </p:sp>
      <p:sp>
        <p:nvSpPr>
          <p:cNvPr id="10" name="Text 8"/>
          <p:cNvSpPr/>
          <p:nvPr/>
        </p:nvSpPr>
        <p:spPr>
          <a:xfrm>
            <a:off x="777240" y="1847088"/>
            <a:ext cx="4572000" cy="100584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Mobil bergerak 20 m/s. Waktu reaksi 0,5 s. Setelah direm, perlambatan 4 m/s². Berapa jarak total sampai berhenti?</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40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50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60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70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80 m</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C. 60 m</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Ada dua jarak.</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1) Jarak reaksi: s₁ = v t = 20 × 0,5 = 10 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2) Jarak rem: 0² = 20² + 2(−4)s₂ → s₂ = 50 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Total = 10 + 50 = 60 m.</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Saat waktu reaksi, mobil belum direm sehingga masih GLB.</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16</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14 — Kecepatan dilipatgandakan</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Kecepatan dilipatgandakan</a:t>
            </a:r>
            <a:endParaRPr lang="en-US" sz="1050" dirty="0"/>
          </a:p>
        </p:txBody>
      </p:sp>
      <p:sp>
        <p:nvSpPr>
          <p:cNvPr id="10" name="Text 8"/>
          <p:cNvSpPr/>
          <p:nvPr/>
        </p:nvSpPr>
        <p:spPr>
          <a:xfrm>
            <a:off x="777240" y="1847088"/>
            <a:ext cx="4572000" cy="91440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Jika kecepatan mobil menjadi dua kali lebih cepat, bagaimana jarak pengeremannya?</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2 kali lebih besar</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4 kali lebih besar</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Tetap sama</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8 kali lebih besar</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1,5 kali lebih besar</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4 kali lebih besar</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Jarak pengereman mengikuti rumus s = v₀²/(2a).</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Artinya jarak rem sebanding dengan kuadrat kecepatan.</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Jika v menjadi 2v, maka s menjadi (2v)² = 4v².</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Jadi jarak pengereman menjadi 4 kali.</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Ini pesan keselamatan: menambah kecepatan sedikit bisa membuat jarak rem jauh lebih besar.</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17</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15 — Dua kereta saling mendekat</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Dua kereta saling mendekat</a:t>
            </a:r>
            <a:endParaRPr lang="en-US" sz="1050" dirty="0"/>
          </a:p>
        </p:txBody>
      </p:sp>
      <p:sp>
        <p:nvSpPr>
          <p:cNvPr id="10" name="Text 8"/>
          <p:cNvSpPr/>
          <p:nvPr/>
        </p:nvSpPr>
        <p:spPr>
          <a:xfrm>
            <a:off x="777240" y="1847088"/>
            <a:ext cx="4572000" cy="114300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Whoosh A dan B berjarak 1200 m. A bergerak 40 m/s ke kanan, B bergerak 60 m/s ke kiri. Posisi papasan dari awal A?</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400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480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600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720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800 m</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480 m</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Karena saling mendekat, kecepatan relatif = 40 + 60 = 100 m/s.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Waktu bertemu = 1200/100 = 12 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Jarak yang ditempuh A = vA × t = 40 × 12 = 480 m.</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Saling mendekat → kecepatannya dijumlahkan.</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18</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16 — PG kompleks gerak relatif</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PG kompleks gerak relatif</a:t>
            </a:r>
            <a:endParaRPr lang="en-US" sz="1050" dirty="0"/>
          </a:p>
        </p:txBody>
      </p:sp>
      <p:sp>
        <p:nvSpPr>
          <p:cNvPr id="10" name="Text 8"/>
          <p:cNvSpPr/>
          <p:nvPr/>
        </p:nvSpPr>
        <p:spPr>
          <a:xfrm>
            <a:off x="777240" y="1847088"/>
            <a:ext cx="4572000" cy="987552"/>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Pilih dua pernyataan yang mendukung analisis papasan kedua kereta.</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140" dirty="0">
                <a:solidFill>
                  <a:srgbClr val="1F2937"/>
                </a:solidFill>
                <a:latin typeface="Aptos" pitchFamily="34" charset="0"/>
                <a:ea typeface="Aptos" pitchFamily="34" charset="-122"/>
                <a:cs typeface="Aptos" pitchFamily="34" charset="-120"/>
              </a:rPr>
              <a:t>A. Kecepatan relatif = 100 m/s</a:t>
            </a:r>
            <a:endParaRPr lang="en-US" sz="1140" dirty="0"/>
          </a:p>
          <a:p>
            <a:pPr algn="l" indent="0" marL="0">
              <a:buNone/>
            </a:pPr>
            <a:r>
              <a:rPr lang="en-US" sz="1140" dirty="0">
                <a:solidFill>
                  <a:srgbClr val="1F2937"/>
                </a:solidFill>
                <a:latin typeface="Aptos" pitchFamily="34" charset="0"/>
                <a:ea typeface="Aptos" pitchFamily="34" charset="-122"/>
                <a:cs typeface="Aptos" pitchFamily="34" charset="-120"/>
              </a:rPr>
              <a:t>B. Kereta B menempuh jarak lebih jauh</a:t>
            </a:r>
            <a:endParaRPr lang="en-US" sz="1140" dirty="0"/>
          </a:p>
          <a:p>
            <a:pPr algn="l" indent="0" marL="0">
              <a:buNone/>
            </a:pPr>
            <a:r>
              <a:rPr lang="en-US" sz="1140" dirty="0">
                <a:solidFill>
                  <a:srgbClr val="1F2937"/>
                </a:solidFill>
                <a:latin typeface="Aptos" pitchFamily="34" charset="0"/>
                <a:ea typeface="Aptos" pitchFamily="34" charset="-122"/>
                <a:cs typeface="Aptos" pitchFamily="34" charset="-120"/>
              </a:rPr>
              <a:t>C. Berpapasan setelah 12 menit</a:t>
            </a:r>
            <a:endParaRPr lang="en-US" sz="1140" dirty="0"/>
          </a:p>
          <a:p>
            <a:pPr algn="l" indent="0" marL="0">
              <a:buNone/>
            </a:pPr>
            <a:r>
              <a:rPr lang="en-US" sz="1140" dirty="0">
                <a:solidFill>
                  <a:srgbClr val="1F2937"/>
                </a:solidFill>
                <a:latin typeface="Aptos" pitchFamily="34" charset="0"/>
                <a:ea typeface="Aptos" pitchFamily="34" charset="-122"/>
                <a:cs typeface="Aptos" pitchFamily="34" charset="-120"/>
              </a:rPr>
              <a:t>D. Jika vA digandakan, waktu lebih lama</a:t>
            </a:r>
            <a:endParaRPr lang="en-US" sz="1140" dirty="0"/>
          </a:p>
          <a:p>
            <a:pPr algn="l" indent="0" marL="0">
              <a:buNone/>
            </a:pPr>
            <a:r>
              <a:rPr lang="en-US" sz="1140" dirty="0">
                <a:solidFill>
                  <a:srgbClr val="1F2937"/>
                </a:solidFill>
                <a:latin typeface="Aptos" pitchFamily="34" charset="0"/>
                <a:ea typeface="Aptos" pitchFamily="34" charset="-122"/>
                <a:cs typeface="Aptos" pitchFamily="34" charset="-120"/>
              </a:rPr>
              <a:t>E. Perpindahan A saat papasan 480 m</a:t>
            </a:r>
            <a:endParaRPr lang="en-US" sz="11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A dan B</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A benar: karena saling mendekat, vrel = 40 + 60 = 100 m/s.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B benar: dalam waktu yang sama, kereta yang lebih cepat menempuh jarak lebih jauh. B menempuh 60 × 12 = 720 m, A menempuh 480 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C salah karena waktunya 12 detik, bukan menit.</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E benar secara hasil, tetapi soal meminta dua pendukung analisis. A dan B adalah ide utama gerak relatif.</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19</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17 — Benar/Salah gerak relatif</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Benar/Salah gerak relatif</a:t>
            </a:r>
            <a:endParaRPr lang="en-US" sz="1050" dirty="0"/>
          </a:p>
        </p:txBody>
      </p:sp>
      <p:sp>
        <p:nvSpPr>
          <p:cNvPr id="10" name="Text 8"/>
          <p:cNvSpPr/>
          <p:nvPr/>
        </p:nvSpPr>
        <p:spPr>
          <a:xfrm>
            <a:off x="777240" y="1847088"/>
            <a:ext cx="4572000" cy="100584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Dua kereta akan berpapasan pada waktu yang sama meskipun salah satu kereta memiliki kecepatan dua kali lipat dari yang lain.</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Benar</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Salah</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Salah</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Waktu papasan bergantung pada kecepatan relatif.</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t = jarak / (v₁ + v₂).</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Jika salah satu kecepatan berubah, penyebut berubah, sehingga waktu papasan juga berubah.</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Makin besar kecepatan relatif, makin cepat mereka bertemu.</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20</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18 — Jatuh bebas</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Jatuh bebas</a:t>
            </a:r>
            <a:endParaRPr lang="en-US" sz="1050" dirty="0"/>
          </a:p>
        </p:txBody>
      </p:sp>
      <p:sp>
        <p:nvSpPr>
          <p:cNvPr id="10" name="Text 8"/>
          <p:cNvSpPr/>
          <p:nvPr/>
        </p:nvSpPr>
        <p:spPr>
          <a:xfrm>
            <a:off x="777240" y="1847088"/>
            <a:ext cx="4572000" cy="109728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Paket dilepaskan dari ketinggian 80 m tanpa kecepatan awal. g = 10 m/s². Berapa waktu sampai tanah?</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2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4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6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8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10 s</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4 detik</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Pada jatuh bebas dari keadaan diam: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h = ½gt².</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80 = ½ × 10 × t² = 5t².</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t² = 16 → t = 4 s.</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Tanpa kecepatan awal berarti v₀ = 0.</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21</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19 — Kecepatan jatuh bebas</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Kecepatan jatuh bebas</a:t>
            </a:r>
            <a:endParaRPr lang="en-US" sz="1050" dirty="0"/>
          </a:p>
        </p:txBody>
      </p:sp>
      <p:sp>
        <p:nvSpPr>
          <p:cNvPr id="10" name="Text 8"/>
          <p:cNvSpPr/>
          <p:nvPr/>
        </p:nvSpPr>
        <p:spPr>
          <a:xfrm>
            <a:off x="777240" y="1847088"/>
            <a:ext cx="4572000" cy="82296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Berapa kecepatan paket sesaat sebelum menyentuh tanah?</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20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30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40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50 m/s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60 m/s</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C. 40 m/s</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Gunakan vₜ = v₀ + gt.</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Karena v₀ = 0, g = 10 m/s², dan t = 4 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vₜ = 0 + 10 × 4 = 40 m/s.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Bisa juga memakai vₜ = √(2gh).</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Arah gerak ke bawah, tetapi yang ditanya besar kecepatan, jadi cukup 40 m/s.</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22</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20 — Keselamatan berkendara</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Keselamatan berkendara</a:t>
            </a:r>
            <a:endParaRPr lang="en-US" sz="1050" dirty="0"/>
          </a:p>
        </p:txBody>
      </p:sp>
      <p:sp>
        <p:nvSpPr>
          <p:cNvPr id="10" name="Text 8"/>
          <p:cNvSpPr/>
          <p:nvPr/>
        </p:nvSpPr>
        <p:spPr>
          <a:xfrm>
            <a:off x="777240" y="1847088"/>
            <a:ext cx="4572000" cy="109728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Mobil melihat dahan pada jarak 50 m. Kecepatan 72 km/jam, waktu reaksi 0,5 s, perlambatan 5 m/s². Apa yang terjadi?</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120" dirty="0">
                <a:solidFill>
                  <a:srgbClr val="1F2937"/>
                </a:solidFill>
                <a:latin typeface="Aptos" pitchFamily="34" charset="0"/>
                <a:ea typeface="Aptos" pitchFamily="34" charset="-122"/>
                <a:cs typeface="Aptos" pitchFamily="34" charset="-120"/>
              </a:rPr>
              <a:t>A. Berhenti 10 m sebelum dahan</a:t>
            </a:r>
            <a:endParaRPr lang="en-US" sz="1120" dirty="0"/>
          </a:p>
          <a:p>
            <a:pPr algn="l" indent="0" marL="0">
              <a:buNone/>
            </a:pPr>
            <a:r>
              <a:rPr lang="en-US" sz="1120" dirty="0">
                <a:solidFill>
                  <a:srgbClr val="1F2937"/>
                </a:solidFill>
                <a:latin typeface="Aptos" pitchFamily="34" charset="0"/>
                <a:ea typeface="Aptos" pitchFamily="34" charset="-122"/>
                <a:cs typeface="Aptos" pitchFamily="34" charset="-120"/>
              </a:rPr>
              <a:t>B. Berhenti tepat di depan dahan</a:t>
            </a:r>
            <a:endParaRPr lang="en-US" sz="1120" dirty="0"/>
          </a:p>
          <a:p>
            <a:pPr algn="l" indent="0" marL="0">
              <a:buNone/>
            </a:pPr>
            <a:r>
              <a:rPr lang="en-US" sz="1120" dirty="0">
                <a:solidFill>
                  <a:srgbClr val="1F2937"/>
                </a:solidFill>
                <a:latin typeface="Aptos" pitchFamily="34" charset="0"/>
                <a:ea typeface="Aptos" pitchFamily="34" charset="-122"/>
                <a:cs typeface="Aptos" pitchFamily="34" charset="-120"/>
              </a:rPr>
              <a:t>C. Menabrak dengan kecepatan rendah</a:t>
            </a:r>
            <a:endParaRPr lang="en-US" sz="1120" dirty="0"/>
          </a:p>
          <a:p>
            <a:pPr algn="l" indent="0" marL="0">
              <a:buNone/>
            </a:pPr>
            <a:r>
              <a:rPr lang="en-US" sz="1120" dirty="0">
                <a:solidFill>
                  <a:srgbClr val="1F2937"/>
                </a:solidFill>
                <a:latin typeface="Aptos" pitchFamily="34" charset="0"/>
                <a:ea typeface="Aptos" pitchFamily="34" charset="-122"/>
                <a:cs typeface="Aptos" pitchFamily="34" charset="-120"/>
              </a:rPr>
              <a:t>D. Berhenti pada 45 m</a:t>
            </a:r>
            <a:endParaRPr lang="en-US" sz="1120" dirty="0"/>
          </a:p>
          <a:p>
            <a:pPr algn="l" indent="0" marL="0">
              <a:buNone/>
            </a:pPr>
            <a:r>
              <a:rPr lang="en-US" sz="1120" dirty="0">
                <a:solidFill>
                  <a:srgbClr val="1F2937"/>
                </a:solidFill>
                <a:latin typeface="Aptos" pitchFamily="34" charset="0"/>
                <a:ea typeface="Aptos" pitchFamily="34" charset="-122"/>
                <a:cs typeface="Aptos" pitchFamily="34" charset="-120"/>
              </a:rPr>
              <a:t>E. Berhenti pada 55 m sehingga menabrak</a:t>
            </a:r>
            <a:endParaRPr lang="en-US" sz="112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Berhenti tepat di depan dahan</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300" dirty="0">
                <a:solidFill>
                  <a:srgbClr val="1F2937"/>
                </a:solidFill>
                <a:latin typeface="Aptos" pitchFamily="34" charset="0"/>
                <a:ea typeface="Aptos" pitchFamily="34" charset="-122"/>
                <a:cs typeface="Aptos" pitchFamily="34" charset="-120"/>
              </a:rPr>
              <a:t>Ubah dulu: 72 km/jam = 20 m/s.</a:t>
            </a:r>
            <a:endParaRPr lang="en-US" sz="1300" dirty="0"/>
          </a:p>
          <a:p>
            <a:pPr algn="l" indent="0" marL="0">
              <a:buNone/>
            </a:pPr>
            <a:r>
              <a:rPr lang="en-US" sz="1300" dirty="0">
                <a:solidFill>
                  <a:srgbClr val="1F2937"/>
                </a:solidFill>
                <a:latin typeface="Aptos" pitchFamily="34" charset="0"/>
                <a:ea typeface="Aptos" pitchFamily="34" charset="-122"/>
                <a:cs typeface="Aptos" pitchFamily="34" charset="-120"/>
              </a:rPr>
              <a:t>Jarak reaksi = 20 × 0,5 = 10 m.</a:t>
            </a:r>
            <a:endParaRPr lang="en-US" sz="1300" dirty="0"/>
          </a:p>
          <a:p>
            <a:pPr algn="l" indent="0" marL="0">
              <a:buNone/>
            </a:pPr>
            <a:r>
              <a:rPr lang="en-US" sz="1300" dirty="0">
                <a:solidFill>
                  <a:srgbClr val="1F2937"/>
                </a:solidFill>
                <a:latin typeface="Aptos" pitchFamily="34" charset="0"/>
                <a:ea typeface="Aptos" pitchFamily="34" charset="-122"/>
                <a:cs typeface="Aptos" pitchFamily="34" charset="-120"/>
              </a:rPr>
              <a:t>Jarak rem: 0² = 20² + 2(−5)s → s = 40 m.</a:t>
            </a:r>
            <a:endParaRPr lang="en-US" sz="1300" dirty="0"/>
          </a:p>
          <a:p>
            <a:pPr algn="l" indent="0" marL="0">
              <a:buNone/>
            </a:pPr>
            <a:r>
              <a:rPr lang="en-US" sz="1300" dirty="0">
                <a:solidFill>
                  <a:srgbClr val="1F2937"/>
                </a:solidFill>
                <a:latin typeface="Aptos" pitchFamily="34" charset="0"/>
                <a:ea typeface="Aptos" pitchFamily="34" charset="-122"/>
                <a:cs typeface="Aptos" pitchFamily="34" charset="-120"/>
              </a:rPr>
              <a:t>Total jarak berhenti = 10 + 40 = 50 m.</a:t>
            </a:r>
            <a:endParaRPr lang="en-US" sz="1300" dirty="0"/>
          </a:p>
          <a:p>
            <a:pPr algn="l" indent="0" marL="0">
              <a:buNone/>
            </a:pPr>
            <a:r>
              <a:rPr lang="en-US" sz="1300" dirty="0">
                <a:solidFill>
                  <a:srgbClr val="1F2937"/>
                </a:solidFill>
                <a:latin typeface="Aptos" pitchFamily="34" charset="0"/>
                <a:ea typeface="Aptos" pitchFamily="34" charset="-122"/>
                <a:cs typeface="Aptos" pitchFamily="34" charset="-120"/>
              </a:rPr>
              <a:t>Dahan berada 50 m, jadi mobil berhenti tepat di depan dahan.</a:t>
            </a:r>
            <a:endParaRPr lang="en-US" sz="1300" dirty="0"/>
          </a:p>
        </p:txBody>
      </p:sp>
      <p:sp>
        <p:nvSpPr>
          <p:cNvPr id="18" name="Shape 16"/>
          <p:cNvSpPr/>
          <p:nvPr/>
        </p:nvSpPr>
        <p:spPr>
          <a:xfrm>
            <a:off x="5989320" y="5532120"/>
            <a:ext cx="5623560" cy="566928"/>
          </a:xfrm>
          <a:prstGeom prst="roundRect">
            <a:avLst>
              <a:gd name="adj" fmla="val 14516"/>
            </a:avLst>
          </a:prstGeom>
          <a:solidFill>
            <a:srgbClr val="FFF1F2"/>
          </a:solidFill>
          <a:ln w="12700">
            <a:solidFill>
              <a:srgbClr val="FB7185">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E53935"/>
                </a:solidFill>
              </a:rPr>
              <a:t>Catatan: pada kunci PDF ada pilihan E, tetapi pembahasan akhirnya mengoreksi bahwa total jaraknya 50 m. Secara konsep jawabannya B.</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23</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21 — PG kompleks keselamatan</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PG kompleks keselamatan</a:t>
            </a:r>
            <a:endParaRPr lang="en-US" sz="1050" dirty="0"/>
          </a:p>
        </p:txBody>
      </p:sp>
      <p:sp>
        <p:nvSpPr>
          <p:cNvPr id="10" name="Text 8"/>
          <p:cNvSpPr/>
          <p:nvPr/>
        </p:nvSpPr>
        <p:spPr>
          <a:xfrm>
            <a:off x="777240" y="1847088"/>
            <a:ext cx="4572000" cy="932688"/>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Langkah mana yang memperkecil jarak berhenti total mobil? Pilih dua.</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140" dirty="0">
                <a:solidFill>
                  <a:srgbClr val="1F2937"/>
                </a:solidFill>
                <a:latin typeface="Aptos" pitchFamily="34" charset="0"/>
                <a:ea typeface="Aptos" pitchFamily="34" charset="-122"/>
                <a:cs typeface="Aptos" pitchFamily="34" charset="-120"/>
              </a:rPr>
              <a:t>A. Meningkatkan kecepatan awal</a:t>
            </a:r>
            <a:endParaRPr lang="en-US" sz="1140" dirty="0"/>
          </a:p>
          <a:p>
            <a:pPr algn="l" indent="0" marL="0">
              <a:buNone/>
            </a:pPr>
            <a:r>
              <a:rPr lang="en-US" sz="1140" dirty="0">
                <a:solidFill>
                  <a:srgbClr val="1F2937"/>
                </a:solidFill>
                <a:latin typeface="Aptos" pitchFamily="34" charset="0"/>
                <a:ea typeface="Aptos" pitchFamily="34" charset="-122"/>
                <a:cs typeface="Aptos" pitchFamily="34" charset="-120"/>
              </a:rPr>
              <a:t>B. Sensor memperkecil waktu reaksi</a:t>
            </a:r>
            <a:endParaRPr lang="en-US" sz="1140" dirty="0"/>
          </a:p>
          <a:p>
            <a:pPr algn="l" indent="0" marL="0">
              <a:buNone/>
            </a:pPr>
            <a:r>
              <a:rPr lang="en-US" sz="1140" dirty="0">
                <a:solidFill>
                  <a:srgbClr val="1F2937"/>
                </a:solidFill>
                <a:latin typeface="Aptos" pitchFamily="34" charset="0"/>
                <a:ea typeface="Aptos" pitchFamily="34" charset="-122"/>
                <a:cs typeface="Aptos" pitchFamily="34" charset="-120"/>
              </a:rPr>
              <a:t>C. Ban lebih baik sehingga perlambatan meningkat</a:t>
            </a:r>
            <a:endParaRPr lang="en-US" sz="1140" dirty="0"/>
          </a:p>
          <a:p>
            <a:pPr algn="l" indent="0" marL="0">
              <a:buNone/>
            </a:pPr>
            <a:r>
              <a:rPr lang="en-US" sz="1140" dirty="0">
                <a:solidFill>
                  <a:srgbClr val="1F2937"/>
                </a:solidFill>
                <a:latin typeface="Aptos" pitchFamily="34" charset="0"/>
                <a:ea typeface="Aptos" pitchFamily="34" charset="-122"/>
                <a:cs typeface="Aptos" pitchFamily="34" charset="-120"/>
              </a:rPr>
              <a:t>D. Dahan dibuat lebih jauh</a:t>
            </a:r>
            <a:endParaRPr lang="en-US" sz="1140" dirty="0"/>
          </a:p>
          <a:p>
            <a:pPr algn="l" indent="0" marL="0">
              <a:buNone/>
            </a:pPr>
            <a:r>
              <a:rPr lang="en-US" sz="1140" dirty="0">
                <a:solidFill>
                  <a:srgbClr val="1F2937"/>
                </a:solidFill>
                <a:latin typeface="Aptos" pitchFamily="34" charset="0"/>
                <a:ea typeface="Aptos" pitchFamily="34" charset="-122"/>
                <a:cs typeface="Aptos" pitchFamily="34" charset="-120"/>
              </a:rPr>
              <a:t>E. Massa mobil dikurangi tanpa mengubah pengereman</a:t>
            </a:r>
            <a:endParaRPr lang="en-US" sz="11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dan C</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Jarak berhenti = jarak reaksi + jarak pengereman.</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B benar: waktu reaksi lebih kecil → jarak reaksi lebih kecil.</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C benar: perlambatan lebih besar → jarak rem lebih pendek.</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A salah karena kecepatan lebih besar membuat jarak berhenti makin panjang.</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Perubahan yang memperbaiki kendaraan adalah waktu reaksi kecil dan rem/ban lebih efektif.</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24</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22 — Benar/Salah jarak rem</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Benar/Salah jarak rem</a:t>
            </a:r>
            <a:endParaRPr lang="en-US" sz="1050" dirty="0"/>
          </a:p>
        </p:txBody>
      </p:sp>
      <p:sp>
        <p:nvSpPr>
          <p:cNvPr id="10" name="Text 8"/>
          <p:cNvSpPr/>
          <p:nvPr/>
        </p:nvSpPr>
        <p:spPr>
          <a:xfrm>
            <a:off x="777240" y="1847088"/>
            <a:ext cx="4572000" cy="91440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Jika kecepatan awal mobil dijadikan dua kali lipat, maka jarak pengereman menjadi empat kali lipat.</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Benar</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Salah</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A. Benar</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Rumus jarak rem saat berhenti:</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s = v₀²/(2a).</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Karena ada v₀², maka jarak rem bergantung pada kuadrat kecepatan.</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Jika v₀ menjadi 2v₀, jarak rem menjadi 4 kali.</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Ini alasan mengapa ngebut sangat berisiko walaupun rem mobil bagus.</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25</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23 — Kereta berpapasan</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Kereta berpapasan</a:t>
            </a:r>
            <a:endParaRPr lang="en-US" sz="1050" dirty="0"/>
          </a:p>
        </p:txBody>
      </p:sp>
      <p:sp>
        <p:nvSpPr>
          <p:cNvPr id="10" name="Text 8"/>
          <p:cNvSpPr/>
          <p:nvPr/>
        </p:nvSpPr>
        <p:spPr>
          <a:xfrm>
            <a:off x="777240" y="1847088"/>
            <a:ext cx="4572000" cy="109728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Kereta Malabar dan Mutiara berjarak 20 km dan saling mendekat. Kecepatan 60 km/jam dan 40 km/jam. Kapan berpapasan?</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10 menit</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12 menit</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15 menit</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20 menit</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25 menit</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12 menit</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Kecepatan relatif = 60 + 40 = 100 km/jam.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Waktu = jarak / kecepatan relatif = 20/100 = 0,2 jam.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0,2 jam × 60 menit = 12 menit.</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Karena satuan jarak km dan kecepatan km/jam, waktu awalnya dalam jam.</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26</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24 — Posisi papasan</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Posisi papasan</a:t>
            </a:r>
            <a:endParaRPr lang="en-US" sz="1050" dirty="0"/>
          </a:p>
        </p:txBody>
      </p:sp>
      <p:sp>
        <p:nvSpPr>
          <p:cNvPr id="10" name="Text 8"/>
          <p:cNvSpPr/>
          <p:nvPr/>
        </p:nvSpPr>
        <p:spPr>
          <a:xfrm>
            <a:off x="777240" y="1847088"/>
            <a:ext cx="4572000" cy="86868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Di manakah posisi papasan diukur dari posisi awal Kereta Malabar?</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8 km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10 km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12 km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14 km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16 km</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C. 12 km</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Dari soal sebelumnya, waktu papasan = 0,2 jam.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Jarak Malabar = v × t = 60 × 0,2 = 12 km.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Jadi titik papasan berjarak 12 km dari posisi awal Malabar.</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Setelah waktu bertemu ditemukan, masukkan ke kereta yang ditanya.</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27</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25 — PG kompleks rumus GLBB</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PG kompleks rumus GLBB</a:t>
            </a:r>
            <a:endParaRPr lang="en-US" sz="1050" dirty="0"/>
          </a:p>
        </p:txBody>
      </p:sp>
      <p:sp>
        <p:nvSpPr>
          <p:cNvPr id="10" name="Text 8"/>
          <p:cNvSpPr/>
          <p:nvPr/>
        </p:nvSpPr>
        <p:spPr>
          <a:xfrm>
            <a:off x="777240" y="1847088"/>
            <a:ext cx="4572000" cy="96012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Besaran apa yang cukup untuk menentukan kecepatan akhir drone pada GLBB? Pilih dua.</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v₀, a, dan t</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s dan t saja</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v₀, s, dan a</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massa, gaya mesin, dan waktu</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hanya v₀ dan s</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A dan C</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A benar karena rumus vₜ = v₀ + at.</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C benar karena rumus vₜ² = v₀² + 2as.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B tidak cukup untuk GLBB jika percepatan tidak diketahui.</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D bukan kinematika murni karena memakai gaya dan massa.</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Pilih data yang bisa masuk langsung ke rumus kinematika.</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28</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26 — Benar/Salah a = 0</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Benar/Salah a = 0</a:t>
            </a:r>
            <a:endParaRPr lang="en-US" sz="1050" dirty="0"/>
          </a:p>
        </p:txBody>
      </p:sp>
      <p:sp>
        <p:nvSpPr>
          <p:cNvPr id="10" name="Text 8"/>
          <p:cNvSpPr/>
          <p:nvPr/>
        </p:nvSpPr>
        <p:spPr>
          <a:xfrm>
            <a:off x="777240" y="1847088"/>
            <a:ext cx="4572000" cy="91440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Sebuah drone yang bergerak dengan percepatan tetap a = 0 berarti drone tersebut sedang diam.</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Benar</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Salah</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Salah</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a = 0 artinya kecepatan tidak berubah.</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Ada dua kemungkinan:</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1) v = 0 → benda diam.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2) v tetap tetapi bukan nol → benda bergerak GLB.</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Jadi a = 0 tidak selalu diam.</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Diam pasti a = 0, tetapi a = 0 belum tentu diam.</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29</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27 — Gerak atlet</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Gerak atlet</a:t>
            </a:r>
            <a:endParaRPr lang="en-US" sz="1050" dirty="0"/>
          </a:p>
        </p:txBody>
      </p:sp>
      <p:sp>
        <p:nvSpPr>
          <p:cNvPr id="10" name="Text 8"/>
          <p:cNvSpPr/>
          <p:nvPr/>
        </p:nvSpPr>
        <p:spPr>
          <a:xfrm>
            <a:off x="777240" y="1847088"/>
            <a:ext cx="4572000" cy="100584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Atlet lari 100 m mulai dari diam, dipercepat 2 m/s² selama 5 s, lalu kecepatannya konstan hingga finis. Berapa jarak total finis?</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80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90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100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110 m</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120 m</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C. 100 m</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Soal ini jebakan sederhana. Di stimulus sudah disebutkan lomba lari 100 meter.</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Jadi jarak total ketika atlet menyentuh garis finis adalah 100 m.</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Tidak semua soal harus dihitung. Baca pertanyaan dengan teliti.</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30</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28 — Waktu total atlet</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Waktu total atlet</a:t>
            </a:r>
            <a:endParaRPr lang="en-US" sz="1050" dirty="0"/>
          </a:p>
        </p:txBody>
      </p:sp>
      <p:sp>
        <p:nvSpPr>
          <p:cNvPr id="10" name="Text 8"/>
          <p:cNvSpPr/>
          <p:nvPr/>
        </p:nvSpPr>
        <p:spPr>
          <a:xfrm>
            <a:off x="777240" y="1847088"/>
            <a:ext cx="4572000" cy="86868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Berapa waktu total atlet untuk menyelesaikan lomba 100 m?</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10,0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12,5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13,5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15,0 s</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17,5 s</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B. 12,5 detik</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320" dirty="0">
                <a:solidFill>
                  <a:srgbClr val="1F2937"/>
                </a:solidFill>
                <a:latin typeface="Aptos" pitchFamily="34" charset="0"/>
                <a:ea typeface="Aptos" pitchFamily="34" charset="-122"/>
                <a:cs typeface="Aptos" pitchFamily="34" charset="-120"/>
              </a:rPr>
              <a:t>Tahap 1 dipercepat selama 5 s:</a:t>
            </a:r>
            <a:endParaRPr lang="en-US" sz="1320" dirty="0"/>
          </a:p>
          <a:p>
            <a:pPr algn="l" indent="0" marL="0">
              <a:buNone/>
            </a:pPr>
            <a:r>
              <a:rPr lang="en-US" sz="1320" dirty="0">
                <a:solidFill>
                  <a:srgbClr val="1F2937"/>
                </a:solidFill>
                <a:latin typeface="Aptos" pitchFamily="34" charset="0"/>
                <a:ea typeface="Aptos" pitchFamily="34" charset="-122"/>
                <a:cs typeface="Aptos" pitchFamily="34" charset="-120"/>
              </a:rPr>
              <a:t>s₁ = ½ × 2 × 5² = 25 m.</a:t>
            </a:r>
            <a:endParaRPr lang="en-US" sz="1320" dirty="0"/>
          </a:p>
          <a:p>
            <a:pPr algn="l" indent="0" marL="0">
              <a:buNone/>
            </a:pPr>
            <a:r>
              <a:rPr lang="en-US" sz="1320" dirty="0">
                <a:solidFill>
                  <a:srgbClr val="1F2937"/>
                </a:solidFill>
                <a:latin typeface="Aptos" pitchFamily="34" charset="0"/>
                <a:ea typeface="Aptos" pitchFamily="34" charset="-122"/>
                <a:cs typeface="Aptos" pitchFamily="34" charset="-120"/>
              </a:rPr>
              <a:t>v akhir = 2 × 5 = 10 m/s.</a:t>
            </a:r>
            <a:endParaRPr lang="en-US" sz="1320" dirty="0"/>
          </a:p>
          <a:p>
            <a:pPr algn="l" indent="0" marL="0">
              <a:buNone/>
            </a:pPr>
            <a:r>
              <a:rPr lang="en-US" sz="1320" dirty="0">
                <a:solidFill>
                  <a:srgbClr val="1F2937"/>
                </a:solidFill>
                <a:latin typeface="Aptos" pitchFamily="34" charset="0"/>
                <a:ea typeface="Aptos" pitchFamily="34" charset="-122"/>
                <a:cs typeface="Aptos" pitchFamily="34" charset="-120"/>
              </a:rPr>
              <a:t>Sisa jarak = 100 − 25 = 75 m.</a:t>
            </a:r>
            <a:endParaRPr lang="en-US" sz="1320" dirty="0"/>
          </a:p>
          <a:p>
            <a:pPr algn="l" indent="0" marL="0">
              <a:buNone/>
            </a:pPr>
            <a:r>
              <a:rPr lang="en-US" sz="1320" dirty="0">
                <a:solidFill>
                  <a:srgbClr val="1F2937"/>
                </a:solidFill>
                <a:latin typeface="Aptos" pitchFamily="34" charset="0"/>
                <a:ea typeface="Aptos" pitchFamily="34" charset="-122"/>
                <a:cs typeface="Aptos" pitchFamily="34" charset="-120"/>
              </a:rPr>
              <a:t>Tahap 2 GLB: t₂ = 75/10 = 7,5 s.</a:t>
            </a:r>
            <a:endParaRPr lang="en-US" sz="1320" dirty="0"/>
          </a:p>
          <a:p>
            <a:pPr algn="l" indent="0" marL="0">
              <a:buNone/>
            </a:pPr>
            <a:r>
              <a:rPr lang="en-US" sz="1320" dirty="0">
                <a:solidFill>
                  <a:srgbClr val="1F2937"/>
                </a:solidFill>
                <a:latin typeface="Aptos" pitchFamily="34" charset="0"/>
                <a:ea typeface="Aptos" pitchFamily="34" charset="-122"/>
                <a:cs typeface="Aptos" pitchFamily="34" charset="-120"/>
              </a:rPr>
              <a:t>Total = 5 + 7,5 = 12,5 s.</a:t>
            </a:r>
            <a:endParaRPr lang="en-US" sz="13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Tahap pertama GLBB, tahap kedua GLB. Hitung terpisah.</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31</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29 — Robot pengereman</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Robot pengereman</a:t>
            </a:r>
            <a:endParaRPr lang="en-US" sz="1050" dirty="0"/>
          </a:p>
        </p:txBody>
      </p:sp>
      <p:sp>
        <p:nvSpPr>
          <p:cNvPr id="10" name="Text 8"/>
          <p:cNvSpPr/>
          <p:nvPr/>
        </p:nvSpPr>
        <p:spPr>
          <a:xfrm>
            <a:off x="777240" y="1847088"/>
            <a:ext cx="4572000" cy="109728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Robot bergerak 1 m/s. Rintangan berjarak 2 m. Berapa perlambatan agar tepat berhenti di depan rintangan?</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240" dirty="0">
                <a:solidFill>
                  <a:srgbClr val="1F2937"/>
                </a:solidFill>
                <a:latin typeface="Aptos" pitchFamily="34" charset="0"/>
                <a:ea typeface="Aptos" pitchFamily="34" charset="-122"/>
                <a:cs typeface="Aptos" pitchFamily="34" charset="-120"/>
              </a:rPr>
              <a:t>A. 0,25 m/s²</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B. 0,50 m/s²</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C. 1,00 m/s²</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D. 1,25 m/s²</a:t>
            </a:r>
            <a:endParaRPr lang="en-US" sz="1240" dirty="0"/>
          </a:p>
          <a:p>
            <a:pPr algn="l" indent="0" marL="0">
              <a:buNone/>
            </a:pPr>
            <a:r>
              <a:rPr lang="en-US" sz="1240" dirty="0">
                <a:solidFill>
                  <a:srgbClr val="1F2937"/>
                </a:solidFill>
                <a:latin typeface="Aptos" pitchFamily="34" charset="0"/>
                <a:ea typeface="Aptos" pitchFamily="34" charset="-122"/>
                <a:cs typeface="Aptos" pitchFamily="34" charset="-120"/>
              </a:rPr>
              <a:t>E. 2,00 m/s²</a:t>
            </a:r>
            <a:endParaRPr lang="en-US" sz="124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A. 0,25 m/s²</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Diketahui v₀ = 1 m/s, vₜ = 0, s = 2 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Gunakan vₜ² = v₀² + 2as.</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0 = 1² + 2a(2) → 0 = 1 + 4a.</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a = −0,25 m/s².</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Besar perlambatan = 0,25 m/s².</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Tanda minus menunjukkan perlambatan; pilihan jawaban biasanya memakai besarannya.</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32</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1967D2"/>
          </a:solidFill>
          <a:ln w="12700">
            <a:solidFill>
              <a:srgbClr val="1967D2">
                <a:alpha val="0"/>
              </a:srgbClr>
            </a:solidFill>
            <a:prstDash val="solid"/>
          </a:ln>
        </p:spPr>
      </p:sp>
      <p:sp>
        <p:nvSpPr>
          <p:cNvPr id="3" name="Shape 1"/>
          <p:cNvSpPr/>
          <p:nvPr/>
        </p:nvSpPr>
        <p:spPr>
          <a:xfrm>
            <a:off x="0" y="6748272"/>
            <a:ext cx="12191695" cy="109728"/>
          </a:xfrm>
          <a:prstGeom prst="rect">
            <a:avLst/>
          </a:prstGeom>
          <a:solidFill>
            <a:srgbClr val="1967D2"/>
          </a:solidFill>
          <a:ln w="12700">
            <a:solidFill>
              <a:srgbClr val="1967D2">
                <a:alpha val="0"/>
              </a:srgbClr>
            </a:solidFill>
            <a:prstDash val="solid"/>
          </a:ln>
        </p:spPr>
      </p:sp>
      <p:sp>
        <p:nvSpPr>
          <p:cNvPr id="4" name="Shape 2"/>
          <p:cNvSpPr/>
          <p:nvPr/>
        </p:nvSpPr>
        <p:spPr>
          <a:xfrm>
            <a:off x="0" y="146304"/>
            <a:ext cx="137160" cy="6601968"/>
          </a:xfrm>
          <a:prstGeom prst="rect">
            <a:avLst/>
          </a:prstGeom>
          <a:solidFill>
            <a:srgbClr val="1967D2"/>
          </a:solidFill>
          <a:ln w="12700">
            <a:solidFill>
              <a:srgbClr val="1967D2">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0B1B31"/>
                </a:solidFill>
                <a:latin typeface="Aptos Display" pitchFamily="34" charset="0"/>
                <a:ea typeface="Aptos Display" pitchFamily="34" charset="-122"/>
                <a:cs typeface="Aptos Display" pitchFamily="34" charset="-120"/>
              </a:rPr>
              <a:t>Soal 30 — Evaluasi jarak henti robot</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6B7280"/>
                </a:solidFill>
              </a:rPr>
              <a:t>Bahasa pembahasan dibuat sederhana untuk siswa yang masih perlu penguatan</a:t>
            </a:r>
            <a:endParaRPr lang="en-US" sz="1150" dirty="0"/>
          </a:p>
        </p:txBody>
      </p:sp>
      <p:sp>
        <p:nvSpPr>
          <p:cNvPr id="7" name="Shape 5"/>
          <p:cNvSpPr/>
          <p:nvPr/>
        </p:nvSpPr>
        <p:spPr>
          <a:xfrm>
            <a:off x="502920" y="1170432"/>
            <a:ext cx="5166360" cy="5074920"/>
          </a:xfrm>
          <a:prstGeom prst="roundRect">
            <a:avLst>
              <a:gd name="adj" fmla="val 1622"/>
            </a:avLst>
          </a:prstGeom>
          <a:solidFill>
            <a:srgbClr val="F8FBFF"/>
          </a:solidFill>
          <a:ln w="12700">
            <a:solidFill>
              <a:srgbClr val="B7D7FF">
                <a:alpha val="80000"/>
              </a:srgbClr>
            </a:solidFill>
            <a:prstDash val="solid"/>
          </a:ln>
        </p:spPr>
      </p:sp>
      <p:sp>
        <p:nvSpPr>
          <p:cNvPr id="8" name="Shape 6"/>
          <p:cNvSpPr/>
          <p:nvPr/>
        </p:nvSpPr>
        <p:spPr>
          <a:xfrm>
            <a:off x="749808" y="1417320"/>
            <a:ext cx="1417320" cy="301752"/>
          </a:xfrm>
          <a:prstGeom prst="roundRect">
            <a:avLst>
              <a:gd name="adj" fmla="val 18182"/>
            </a:avLst>
          </a:prstGeom>
          <a:solidFill>
            <a:srgbClr val="1967D2"/>
          </a:solidFill>
          <a:ln w="12700">
            <a:solidFill>
              <a:srgbClr val="1967D2">
                <a:alpha val="0"/>
              </a:srgbClr>
            </a:solidFill>
            <a:prstDash val="solid"/>
          </a:ln>
        </p:spPr>
      </p:sp>
      <p:sp>
        <p:nvSpPr>
          <p:cNvPr id="9" name="Text 7"/>
          <p:cNvSpPr/>
          <p:nvPr/>
        </p:nvSpPr>
        <p:spPr>
          <a:xfrm>
            <a:off x="795528" y="1449324"/>
            <a:ext cx="1325880" cy="237744"/>
          </a:xfrm>
          <a:prstGeom prst="rect">
            <a:avLst/>
          </a:prstGeom>
          <a:noFill/>
          <a:ln/>
        </p:spPr>
        <p:txBody>
          <a:bodyPr wrap="square" lIns="127" tIns="127" rIns="127" bIns="127" rtlCol="0" anchor="ctr">
            <a:normAutofit/>
          </a:bodyPr>
          <a:lstStyle/>
          <a:p>
            <a:pPr algn="ctr" indent="0" marL="0">
              <a:buNone/>
            </a:pPr>
            <a:r>
              <a:rPr lang="en-US" sz="1050" b="1" dirty="0">
                <a:solidFill>
                  <a:srgbClr val="FFFFFF"/>
                </a:solidFill>
              </a:rPr>
              <a:t>Evaluasi jarak henti robot</a:t>
            </a:r>
            <a:endParaRPr lang="en-US" sz="1050" dirty="0"/>
          </a:p>
        </p:txBody>
      </p:sp>
      <p:sp>
        <p:nvSpPr>
          <p:cNvPr id="10" name="Text 8"/>
          <p:cNvSpPr/>
          <p:nvPr/>
        </p:nvSpPr>
        <p:spPr>
          <a:xfrm>
            <a:off x="777240" y="1847088"/>
            <a:ext cx="4572000" cy="1051560"/>
          </a:xfrm>
          <a:prstGeom prst="rect">
            <a:avLst/>
          </a:prstGeom>
          <a:noFill/>
          <a:ln/>
        </p:spPr>
        <p:txBody>
          <a:bodyPr wrap="square" lIns="762" tIns="762" rIns="762" bIns="762" rtlCol="0" anchor="t">
            <a:normAutofit/>
          </a:bodyPr>
          <a:lstStyle/>
          <a:p>
            <a:pPr algn="l" indent="0" marL="0">
              <a:buNone/>
            </a:pPr>
            <a:r>
              <a:rPr lang="en-US" sz="1580" b="1" dirty="0">
                <a:solidFill>
                  <a:srgbClr val="0B1B31"/>
                </a:solidFill>
                <a:latin typeface="Aptos" pitchFamily="34" charset="0"/>
                <a:ea typeface="Aptos" pitchFamily="34" charset="-122"/>
                <a:cs typeface="Aptos" pitchFamily="34" charset="-120"/>
              </a:rPr>
              <a:t>Jika rem robot hanya mampu memberi perlambatan 0,2 m/s², apa yang terjadi?</a:t>
            </a:r>
            <a:endParaRPr lang="en-US" sz="1580" dirty="0"/>
          </a:p>
        </p:txBody>
      </p:sp>
      <p:sp>
        <p:nvSpPr>
          <p:cNvPr id="11" name="Text 9"/>
          <p:cNvSpPr/>
          <p:nvPr/>
        </p:nvSpPr>
        <p:spPr>
          <a:xfrm>
            <a:off x="822960" y="3063240"/>
            <a:ext cx="4526280" cy="2468880"/>
          </a:xfrm>
          <a:prstGeom prst="rect">
            <a:avLst/>
          </a:prstGeom>
          <a:noFill/>
          <a:ln/>
        </p:spPr>
        <p:txBody>
          <a:bodyPr wrap="square" lIns="762" tIns="762" rIns="762" bIns="762" rtlCol="0" anchor="t">
            <a:normAutofit/>
          </a:bodyPr>
          <a:lstStyle/>
          <a:p>
            <a:pPr algn="l" indent="0" marL="0">
              <a:buNone/>
            </a:pPr>
            <a:r>
              <a:rPr lang="en-US" sz="1100" dirty="0">
                <a:solidFill>
                  <a:srgbClr val="1F2937"/>
                </a:solidFill>
                <a:latin typeface="Aptos" pitchFamily="34" charset="0"/>
                <a:ea typeface="Aptos" pitchFamily="34" charset="-122"/>
                <a:cs typeface="Aptos" pitchFamily="34" charset="-120"/>
              </a:rPr>
              <a:t>A. Berhenti 0,5 m sebelum rintangan</a:t>
            </a:r>
            <a:endParaRPr lang="en-US" sz="1100" dirty="0"/>
          </a:p>
          <a:p>
            <a:pPr algn="l" indent="0" marL="0">
              <a:buNone/>
            </a:pPr>
            <a:r>
              <a:rPr lang="en-US" sz="1100" dirty="0">
                <a:solidFill>
                  <a:srgbClr val="1F2937"/>
                </a:solidFill>
                <a:latin typeface="Aptos" pitchFamily="34" charset="0"/>
                <a:ea typeface="Aptos" pitchFamily="34" charset="-122"/>
                <a:cs typeface="Aptos" pitchFamily="34" charset="-120"/>
              </a:rPr>
              <a:t>B. Berhenti tepat di depan rintangan</a:t>
            </a:r>
            <a:endParaRPr lang="en-US" sz="1100" dirty="0"/>
          </a:p>
          <a:p>
            <a:pPr algn="l" indent="0" marL="0">
              <a:buNone/>
            </a:pPr>
            <a:r>
              <a:rPr lang="en-US" sz="1100" dirty="0">
                <a:solidFill>
                  <a:srgbClr val="1F2937"/>
                </a:solidFill>
                <a:latin typeface="Aptos" pitchFamily="34" charset="0"/>
                <a:ea typeface="Aptos" pitchFamily="34" charset="-122"/>
                <a:cs typeface="Aptos" pitchFamily="34" charset="-120"/>
              </a:rPr>
              <a:t>C. Menabrak rintangan dengan kecepatan tertentu</a:t>
            </a:r>
            <a:endParaRPr lang="en-US" sz="1100" dirty="0"/>
          </a:p>
          <a:p>
            <a:pPr algn="l" indent="0" marL="0">
              <a:buNone/>
            </a:pPr>
            <a:r>
              <a:rPr lang="en-US" sz="1100" dirty="0">
                <a:solidFill>
                  <a:srgbClr val="1F2937"/>
                </a:solidFill>
                <a:latin typeface="Aptos" pitchFamily="34" charset="0"/>
                <a:ea typeface="Aptos" pitchFamily="34" charset="-122"/>
                <a:cs typeface="Aptos" pitchFamily="34" charset="-120"/>
              </a:rPr>
              <a:t>D. Berbalik arah sebelum menyentuh</a:t>
            </a:r>
            <a:endParaRPr lang="en-US" sz="1100" dirty="0"/>
          </a:p>
          <a:p>
            <a:pPr algn="l" indent="0" marL="0">
              <a:buNone/>
            </a:pPr>
            <a:r>
              <a:rPr lang="en-US" sz="1100" dirty="0">
                <a:solidFill>
                  <a:srgbClr val="1F2937"/>
                </a:solidFill>
                <a:latin typeface="Aptos" pitchFamily="34" charset="0"/>
                <a:ea typeface="Aptos" pitchFamily="34" charset="-122"/>
                <a:cs typeface="Aptos" pitchFamily="34" charset="-120"/>
              </a:rPr>
              <a:t>E. Membutuhkan jarak 10 m</a:t>
            </a:r>
            <a:endParaRPr lang="en-US" sz="1100" dirty="0"/>
          </a:p>
        </p:txBody>
      </p:sp>
      <p:sp>
        <p:nvSpPr>
          <p:cNvPr id="12" name="Shape 10"/>
          <p:cNvSpPr/>
          <p:nvPr/>
        </p:nvSpPr>
        <p:spPr>
          <a:xfrm>
            <a:off x="5989320" y="1170432"/>
            <a:ext cx="5623560" cy="868680"/>
          </a:xfrm>
          <a:prstGeom prst="roundRect">
            <a:avLst>
              <a:gd name="adj" fmla="val 9474"/>
            </a:avLst>
          </a:prstGeom>
          <a:solidFill>
            <a:srgbClr val="E9F8EF"/>
          </a:solidFill>
          <a:ln w="12700">
            <a:solidFill>
              <a:srgbClr val="5AC58B">
                <a:alpha val="80000"/>
              </a:srgbClr>
            </a:solidFill>
            <a:prstDash val="solid"/>
          </a:ln>
        </p:spPr>
      </p:sp>
      <p:sp>
        <p:nvSpPr>
          <p:cNvPr id="13" name="Text 11"/>
          <p:cNvSpPr/>
          <p:nvPr/>
        </p:nvSpPr>
        <p:spPr>
          <a:xfrm>
            <a:off x="6099048" y="1234440"/>
            <a:ext cx="914400" cy="201168"/>
          </a:xfrm>
          <a:prstGeom prst="rect">
            <a:avLst/>
          </a:prstGeom>
          <a:noFill/>
          <a:ln/>
        </p:spPr>
        <p:txBody>
          <a:bodyPr wrap="square" lIns="0" tIns="0" rIns="0" bIns="0" rtlCol="0" anchor="ctr"/>
          <a:lstStyle/>
          <a:p>
            <a:pPr indent="0" marL="0">
              <a:buNone/>
            </a:pPr>
            <a:r>
              <a:rPr lang="en-US" sz="1050" b="1" dirty="0">
                <a:solidFill>
                  <a:srgbClr val="0B8F5A"/>
                </a:solidFill>
              </a:rPr>
              <a:t>Jawaban</a:t>
            </a:r>
            <a:endParaRPr lang="en-US" sz="1050" dirty="0"/>
          </a:p>
        </p:txBody>
      </p:sp>
      <p:sp>
        <p:nvSpPr>
          <p:cNvPr id="14" name="Text 12"/>
          <p:cNvSpPr/>
          <p:nvPr/>
        </p:nvSpPr>
        <p:spPr>
          <a:xfrm>
            <a:off x="6099048" y="1463040"/>
            <a:ext cx="5404104" cy="521208"/>
          </a:xfrm>
          <a:prstGeom prst="rect">
            <a:avLst/>
          </a:prstGeom>
          <a:noFill/>
          <a:ln/>
        </p:spPr>
        <p:txBody>
          <a:bodyPr wrap="square" lIns="254" tIns="254" rIns="254" bIns="254" rtlCol="0" anchor="ctr">
            <a:normAutofit/>
          </a:bodyPr>
          <a:lstStyle/>
          <a:p>
            <a:pPr indent="0" marL="0">
              <a:buNone/>
            </a:pPr>
            <a:r>
              <a:rPr lang="en-US" sz="1550" b="1" dirty="0">
                <a:solidFill>
                  <a:srgbClr val="1F2937"/>
                </a:solidFill>
              </a:rPr>
              <a:t>C. Robot akan menabrak rintangan</a:t>
            </a:r>
            <a:endParaRPr lang="en-US" sz="1550" dirty="0"/>
          </a:p>
        </p:txBody>
      </p:sp>
      <p:sp>
        <p:nvSpPr>
          <p:cNvPr id="15" name="Shape 13"/>
          <p:cNvSpPr/>
          <p:nvPr/>
        </p:nvSpPr>
        <p:spPr>
          <a:xfrm>
            <a:off x="5989320" y="2240280"/>
            <a:ext cx="5623560" cy="3127248"/>
          </a:xfrm>
          <a:prstGeom prst="roundRect">
            <a:avLst>
              <a:gd name="adj" fmla="val 2632"/>
            </a:avLst>
          </a:prstGeom>
          <a:solidFill>
            <a:srgbClr val="FFFFFF"/>
          </a:solidFill>
          <a:ln w="12700">
            <a:solidFill>
              <a:srgbClr val="D8E3F0">
                <a:alpha val="80000"/>
              </a:srgbClr>
            </a:solidFill>
            <a:prstDash val="solid"/>
          </a:ln>
        </p:spPr>
      </p:sp>
      <p:sp>
        <p:nvSpPr>
          <p:cNvPr id="16" name="Text 14"/>
          <p:cNvSpPr/>
          <p:nvPr/>
        </p:nvSpPr>
        <p:spPr>
          <a:xfrm>
            <a:off x="6263640" y="2450592"/>
            <a:ext cx="2468880" cy="246888"/>
          </a:xfrm>
          <a:prstGeom prst="rect">
            <a:avLst/>
          </a:prstGeom>
          <a:noFill/>
          <a:ln/>
        </p:spPr>
        <p:txBody>
          <a:bodyPr wrap="square" lIns="762" tIns="762" rIns="762" bIns="762" rtlCol="0" anchor="t">
            <a:normAutofit/>
          </a:bodyPr>
          <a:lstStyle/>
          <a:p>
            <a:pPr algn="l" indent="0" marL="0">
              <a:buNone/>
            </a:pPr>
            <a:r>
              <a:rPr lang="en-US" sz="1550" b="1" dirty="0">
                <a:solidFill>
                  <a:srgbClr val="1967D2"/>
                </a:solidFill>
                <a:latin typeface="Aptos" pitchFamily="34" charset="0"/>
                <a:ea typeface="Aptos" pitchFamily="34" charset="-122"/>
                <a:cs typeface="Aptos" pitchFamily="34" charset="-120"/>
              </a:rPr>
              <a:t>Pembahasan mudah:</a:t>
            </a:r>
            <a:endParaRPr lang="en-US" sz="1550" dirty="0"/>
          </a:p>
        </p:txBody>
      </p:sp>
      <p:sp>
        <p:nvSpPr>
          <p:cNvPr id="17" name="Text 15"/>
          <p:cNvSpPr/>
          <p:nvPr/>
        </p:nvSpPr>
        <p:spPr>
          <a:xfrm>
            <a:off x="6263640" y="2788920"/>
            <a:ext cx="5166360" cy="2240280"/>
          </a:xfrm>
          <a:prstGeom prst="rect">
            <a:avLst/>
          </a:prstGeom>
          <a:noFill/>
          <a:ln/>
        </p:spPr>
        <p:txBody>
          <a:bodyPr wrap="square" lIns="762" tIns="762" rIns="762" bIns="762" rtlCol="0" anchor="t">
            <a:normAutofit/>
          </a:bodyPr>
          <a:lstStyle/>
          <a:p>
            <a:pPr algn="l" indent="0" marL="0">
              <a:buNone/>
            </a:pPr>
            <a:r>
              <a:rPr lang="en-US" sz="1420" dirty="0">
                <a:solidFill>
                  <a:srgbClr val="1F2937"/>
                </a:solidFill>
                <a:latin typeface="Aptos" pitchFamily="34" charset="0"/>
                <a:ea typeface="Aptos" pitchFamily="34" charset="-122"/>
                <a:cs typeface="Aptos" pitchFamily="34" charset="-120"/>
              </a:rPr>
              <a:t>Hitung jarak yang dibutuhkan untuk berhenti.</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s = v₀²/(2a) = 1²/(2 × 0,2) = 1/0,4 = 2,5 m.</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Rintangan hanya 2 m di depan.</a:t>
            </a:r>
            <a:endParaRPr lang="en-US" sz="1420" dirty="0"/>
          </a:p>
          <a:p>
            <a:pPr algn="l" indent="0" marL="0">
              <a:buNone/>
            </a:pPr>
            <a:r>
              <a:rPr lang="en-US" sz="1420" dirty="0">
                <a:solidFill>
                  <a:srgbClr val="1F2937"/>
                </a:solidFill>
                <a:latin typeface="Aptos" pitchFamily="34" charset="0"/>
                <a:ea typeface="Aptos" pitchFamily="34" charset="-122"/>
                <a:cs typeface="Aptos" pitchFamily="34" charset="-120"/>
              </a:rPr>
              <a:t>Karena robot butuh 2,5 m tetapi jaraknya hanya 2 m, robot belum sempat berhenti dan akan menabrak.</a:t>
            </a:r>
            <a:endParaRPr lang="en-US" sz="1420" dirty="0"/>
          </a:p>
        </p:txBody>
      </p:sp>
      <p:sp>
        <p:nvSpPr>
          <p:cNvPr id="18" name="Shape 16"/>
          <p:cNvSpPr/>
          <p:nvPr/>
        </p:nvSpPr>
        <p:spPr>
          <a:xfrm>
            <a:off x="5989320" y="5532120"/>
            <a:ext cx="5623560" cy="566928"/>
          </a:xfrm>
          <a:prstGeom prst="roundRect">
            <a:avLst>
              <a:gd name="adj" fmla="val 14516"/>
            </a:avLst>
          </a:prstGeom>
          <a:solidFill>
            <a:srgbClr val="FFFBEB"/>
          </a:solidFill>
          <a:ln w="12700">
            <a:solidFill>
              <a:srgbClr val="F4C430">
                <a:alpha val="80000"/>
              </a:srgbClr>
            </a:solidFill>
            <a:prstDash val="solid"/>
          </a:ln>
        </p:spPr>
      </p:sp>
      <p:sp>
        <p:nvSpPr>
          <p:cNvPr id="19" name="Text 17"/>
          <p:cNvSpPr/>
          <p:nvPr/>
        </p:nvSpPr>
        <p:spPr>
          <a:xfrm>
            <a:off x="6099048" y="5623560"/>
            <a:ext cx="5404104" cy="384048"/>
          </a:xfrm>
          <a:prstGeom prst="rect">
            <a:avLst/>
          </a:prstGeom>
          <a:noFill/>
          <a:ln/>
        </p:spPr>
        <p:txBody>
          <a:bodyPr wrap="square" lIns="381" tIns="381" rIns="381" bIns="381" rtlCol="0" anchor="ctr">
            <a:normAutofit/>
          </a:bodyPr>
          <a:lstStyle/>
          <a:p>
            <a:pPr indent="0" marL="0">
              <a:buNone/>
            </a:pPr>
            <a:r>
              <a:rPr lang="en-US" sz="1350" dirty="0">
                <a:solidFill>
                  <a:srgbClr val="1F2937"/>
                </a:solidFill>
              </a:rPr>
              <a:t>Bandingkan jarak henti yang dibutuhkan dengan jarak rintangan.</a:t>
            </a:r>
            <a:endParaRPr lang="en-US" sz="1350" dirty="0"/>
          </a:p>
        </p:txBody>
      </p:sp>
      <p:sp>
        <p:nvSpPr>
          <p:cNvPr id="20" name="Text 18"/>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6B7280"/>
                </a:solidFill>
              </a:rPr>
              <a:t>Soal &amp; Pembahasan Gerak Lurus • TKA Fisika SMA</a:t>
            </a:r>
            <a:endParaRPr lang="en-US" sz="850" dirty="0"/>
          </a:p>
        </p:txBody>
      </p:sp>
      <p:sp>
        <p:nvSpPr>
          <p:cNvPr id="21" name="Text 19"/>
          <p:cNvSpPr/>
          <p:nvPr/>
        </p:nvSpPr>
        <p:spPr>
          <a:xfrm>
            <a:off x="11109960" y="6300216"/>
            <a:ext cx="502920" cy="310896"/>
          </a:xfrm>
          <a:prstGeom prst="rect">
            <a:avLst/>
          </a:prstGeom>
          <a:solidFill>
            <a:srgbClr val="1967D2"/>
          </a:solidFill>
          <a:ln/>
        </p:spPr>
        <p:txBody>
          <a:bodyPr wrap="square" lIns="254" tIns="254" rIns="254" bIns="254" rtlCol="0" anchor="ctr"/>
          <a:lstStyle/>
          <a:p>
            <a:pPr algn="ctr" indent="0" marL="0">
              <a:buNone/>
            </a:pPr>
            <a:r>
              <a:rPr lang="en-US" sz="1100" b="1" dirty="0">
                <a:solidFill>
                  <a:srgbClr val="FFFFFF"/>
                </a:solidFill>
              </a:rPr>
              <a:t>33</a:t>
            </a:r>
            <a:endParaRPr lang="en-US" sz="1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B1B31"/>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FFD23F"/>
          </a:solidFill>
          <a:ln w="12700">
            <a:solidFill>
              <a:srgbClr val="FFD23F">
                <a:alpha val="0"/>
              </a:srgbClr>
            </a:solidFill>
            <a:prstDash val="solid"/>
          </a:ln>
        </p:spPr>
      </p:sp>
      <p:sp>
        <p:nvSpPr>
          <p:cNvPr id="3" name="Shape 1"/>
          <p:cNvSpPr/>
          <p:nvPr/>
        </p:nvSpPr>
        <p:spPr>
          <a:xfrm>
            <a:off x="0" y="6748272"/>
            <a:ext cx="12191695" cy="109728"/>
          </a:xfrm>
          <a:prstGeom prst="rect">
            <a:avLst/>
          </a:prstGeom>
          <a:solidFill>
            <a:srgbClr val="FFD23F"/>
          </a:solidFill>
          <a:ln w="12700">
            <a:solidFill>
              <a:srgbClr val="FFD23F">
                <a:alpha val="0"/>
              </a:srgbClr>
            </a:solidFill>
            <a:prstDash val="solid"/>
          </a:ln>
        </p:spPr>
      </p:sp>
      <p:sp>
        <p:nvSpPr>
          <p:cNvPr id="4" name="Shape 2"/>
          <p:cNvSpPr/>
          <p:nvPr/>
        </p:nvSpPr>
        <p:spPr>
          <a:xfrm>
            <a:off x="0" y="146304"/>
            <a:ext cx="137160" cy="6601968"/>
          </a:xfrm>
          <a:prstGeom prst="rect">
            <a:avLst/>
          </a:prstGeom>
          <a:solidFill>
            <a:srgbClr val="FFD23F"/>
          </a:solidFill>
          <a:ln w="12700">
            <a:solidFill>
              <a:srgbClr val="FFD23F">
                <a:alpha val="0"/>
              </a:srgbClr>
            </a:solidFill>
            <a:prstDash val="solid"/>
          </a:ln>
        </p:spPr>
      </p:sp>
      <p:sp>
        <p:nvSpPr>
          <p:cNvPr id="5" name="Text 3"/>
          <p:cNvSpPr/>
          <p:nvPr/>
        </p:nvSpPr>
        <p:spPr>
          <a:xfrm>
            <a:off x="502920" y="310896"/>
            <a:ext cx="9235440" cy="411480"/>
          </a:xfrm>
          <a:prstGeom prst="rect">
            <a:avLst/>
          </a:prstGeom>
          <a:noFill/>
          <a:ln/>
        </p:spPr>
        <p:txBody>
          <a:bodyPr wrap="square" lIns="254" tIns="254" rIns="254" bIns="254" rtlCol="0" anchor="ctr">
            <a:normAutofit/>
          </a:bodyPr>
          <a:lstStyle/>
          <a:p>
            <a:pPr indent="0" marL="0">
              <a:buNone/>
            </a:pPr>
            <a:r>
              <a:rPr lang="en-US" sz="2600" b="1" dirty="0">
                <a:solidFill>
                  <a:srgbClr val="FFFFFF"/>
                </a:solidFill>
                <a:latin typeface="Aptos Display" pitchFamily="34" charset="0"/>
                <a:ea typeface="Aptos Display" pitchFamily="34" charset="-122"/>
                <a:cs typeface="Aptos Display" pitchFamily="34" charset="-120"/>
              </a:rPr>
              <a:t>Strategi cepat mengerjakan soal Gerak Lurus</a:t>
            </a:r>
            <a:endParaRPr lang="en-US" sz="2600" dirty="0"/>
          </a:p>
        </p:txBody>
      </p:sp>
      <p:sp>
        <p:nvSpPr>
          <p:cNvPr id="6" name="Text 4"/>
          <p:cNvSpPr/>
          <p:nvPr/>
        </p:nvSpPr>
        <p:spPr>
          <a:xfrm>
            <a:off x="530352" y="786384"/>
            <a:ext cx="8961120" cy="256032"/>
          </a:xfrm>
          <a:prstGeom prst="rect">
            <a:avLst/>
          </a:prstGeom>
          <a:noFill/>
          <a:ln/>
        </p:spPr>
        <p:txBody>
          <a:bodyPr wrap="square" lIns="127" tIns="127" rIns="127" bIns="127" rtlCol="0" anchor="ctr">
            <a:normAutofit/>
          </a:bodyPr>
          <a:lstStyle/>
          <a:p>
            <a:pPr indent="0" marL="0">
              <a:buNone/>
            </a:pPr>
            <a:r>
              <a:rPr lang="en-US" sz="1150" dirty="0">
                <a:solidFill>
                  <a:srgbClr val="CBD5E1"/>
                </a:solidFill>
              </a:rPr>
              <a:t>Gunakan langkah yang sama pada soal lain</a:t>
            </a:r>
            <a:endParaRPr lang="en-US" sz="1150" dirty="0"/>
          </a:p>
        </p:txBody>
      </p:sp>
      <p:sp>
        <p:nvSpPr>
          <p:cNvPr id="7" name="Shape 5"/>
          <p:cNvSpPr/>
          <p:nvPr/>
        </p:nvSpPr>
        <p:spPr>
          <a:xfrm>
            <a:off x="685800" y="1234440"/>
            <a:ext cx="5166360" cy="4480560"/>
          </a:xfrm>
          <a:prstGeom prst="roundRect">
            <a:avLst>
              <a:gd name="adj" fmla="val 1837"/>
            </a:avLst>
          </a:prstGeom>
          <a:solidFill>
            <a:srgbClr val="15233A"/>
          </a:solidFill>
          <a:ln w="12700">
            <a:solidFill>
              <a:srgbClr val="334155">
                <a:alpha val="80000"/>
              </a:srgbClr>
            </a:solidFill>
            <a:prstDash val="solid"/>
          </a:ln>
        </p:spPr>
      </p:sp>
      <p:sp>
        <p:nvSpPr>
          <p:cNvPr id="8" name="Text 6"/>
          <p:cNvSpPr/>
          <p:nvPr/>
        </p:nvSpPr>
        <p:spPr>
          <a:xfrm>
            <a:off x="1005840" y="1572768"/>
            <a:ext cx="3291840" cy="457200"/>
          </a:xfrm>
          <a:prstGeom prst="rect">
            <a:avLst/>
          </a:prstGeom>
          <a:noFill/>
          <a:ln/>
        </p:spPr>
        <p:txBody>
          <a:bodyPr wrap="square" lIns="762" tIns="762" rIns="762" bIns="762" rtlCol="0" anchor="t">
            <a:normAutofit/>
          </a:bodyPr>
          <a:lstStyle/>
          <a:p>
            <a:pPr algn="l" indent="0" marL="0">
              <a:buNone/>
            </a:pPr>
            <a:r>
              <a:rPr lang="en-US" sz="2600" b="1" dirty="0">
                <a:solidFill>
                  <a:srgbClr val="FFD23F"/>
                </a:solidFill>
                <a:latin typeface="Aptos" pitchFamily="34" charset="0"/>
                <a:ea typeface="Aptos" pitchFamily="34" charset="-122"/>
                <a:cs typeface="Aptos" pitchFamily="34" charset="-120"/>
              </a:rPr>
              <a:t>Langkah 5D</a:t>
            </a:r>
            <a:endParaRPr lang="en-US" sz="2600" dirty="0"/>
          </a:p>
        </p:txBody>
      </p:sp>
      <p:sp>
        <p:nvSpPr>
          <p:cNvPr id="9" name="Text 7"/>
          <p:cNvSpPr/>
          <p:nvPr/>
        </p:nvSpPr>
        <p:spPr>
          <a:xfrm>
            <a:off x="1005840" y="2240280"/>
            <a:ext cx="4526280" cy="2148840"/>
          </a:xfrm>
          <a:prstGeom prst="rect">
            <a:avLst/>
          </a:prstGeom>
          <a:noFill/>
          <a:ln/>
        </p:spPr>
        <p:txBody>
          <a:bodyPr wrap="square" lIns="762" tIns="762" rIns="762" bIns="762" rtlCol="0" anchor="t">
            <a:normAutofit/>
          </a:bodyPr>
          <a:lstStyle/>
          <a:p>
            <a:pPr algn="l" indent="0" marL="0">
              <a:buNone/>
            </a:pPr>
            <a:r>
              <a:rPr lang="en-US" sz="1700" dirty="0">
                <a:solidFill>
                  <a:srgbClr val="FFFFFF"/>
                </a:solidFill>
                <a:latin typeface="Aptos" pitchFamily="34" charset="0"/>
                <a:ea typeface="Aptos" pitchFamily="34" charset="-122"/>
                <a:cs typeface="Aptos" pitchFamily="34" charset="-120"/>
              </a:rPr>
              <a:t>1. Diketahui: tulis v₀, vₜ, a, s, t</a:t>
            </a:r>
            <a:endParaRPr lang="en-US" sz="1700" dirty="0"/>
          </a:p>
          <a:p>
            <a:pPr algn="l" indent="0" marL="0">
              <a:buNone/>
            </a:pPr>
            <a:r>
              <a:rPr lang="en-US" sz="1700" dirty="0">
                <a:solidFill>
                  <a:srgbClr val="FFFFFF"/>
                </a:solidFill>
                <a:latin typeface="Aptos" pitchFamily="34" charset="0"/>
                <a:ea typeface="Aptos" pitchFamily="34" charset="-122"/>
                <a:cs typeface="Aptos" pitchFamily="34" charset="-120"/>
              </a:rPr>
              <a:t>2. Ditanya: jangan sampai salah baca</a:t>
            </a:r>
            <a:endParaRPr lang="en-US" sz="1700" dirty="0"/>
          </a:p>
          <a:p>
            <a:pPr algn="l" indent="0" marL="0">
              <a:buNone/>
            </a:pPr>
            <a:r>
              <a:rPr lang="en-US" sz="1700" dirty="0">
                <a:solidFill>
                  <a:srgbClr val="FFFFFF"/>
                </a:solidFill>
                <a:latin typeface="Aptos" pitchFamily="34" charset="0"/>
                <a:ea typeface="Aptos" pitchFamily="34" charset="-122"/>
                <a:cs typeface="Aptos" pitchFamily="34" charset="-120"/>
              </a:rPr>
              <a:t>3. Deteksi jenis gerak: GLB, GLBB, grafik, atau gerak relatif</a:t>
            </a:r>
            <a:endParaRPr lang="en-US" sz="1700" dirty="0"/>
          </a:p>
          <a:p>
            <a:pPr algn="l" indent="0" marL="0">
              <a:buNone/>
            </a:pPr>
            <a:r>
              <a:rPr lang="en-US" sz="1700" dirty="0">
                <a:solidFill>
                  <a:srgbClr val="FFFFFF"/>
                </a:solidFill>
                <a:latin typeface="Aptos" pitchFamily="34" charset="0"/>
                <a:ea typeface="Aptos" pitchFamily="34" charset="-122"/>
                <a:cs typeface="Aptos" pitchFamily="34" charset="-120"/>
              </a:rPr>
              <a:t>4. Dipilih rumus yang tidak memuat data hilang</a:t>
            </a:r>
            <a:endParaRPr lang="en-US" sz="1700" dirty="0"/>
          </a:p>
          <a:p>
            <a:pPr algn="l" indent="0" marL="0">
              <a:buNone/>
            </a:pPr>
            <a:r>
              <a:rPr lang="en-US" sz="1700" dirty="0">
                <a:solidFill>
                  <a:srgbClr val="FFFFFF"/>
                </a:solidFill>
                <a:latin typeface="Aptos" pitchFamily="34" charset="0"/>
                <a:ea typeface="Aptos" pitchFamily="34" charset="-122"/>
                <a:cs typeface="Aptos" pitchFamily="34" charset="-120"/>
              </a:rPr>
              <a:t>5. Dicek satuan dan pilihan jawaban</a:t>
            </a:r>
            <a:endParaRPr lang="en-US" sz="1700" dirty="0"/>
          </a:p>
        </p:txBody>
      </p:sp>
      <p:sp>
        <p:nvSpPr>
          <p:cNvPr id="10" name="Shape 8"/>
          <p:cNvSpPr/>
          <p:nvPr/>
        </p:nvSpPr>
        <p:spPr>
          <a:xfrm>
            <a:off x="6400800" y="1234440"/>
            <a:ext cx="5074920" cy="4480560"/>
          </a:xfrm>
          <a:prstGeom prst="roundRect">
            <a:avLst>
              <a:gd name="adj" fmla="val 1837"/>
            </a:avLst>
          </a:prstGeom>
          <a:solidFill>
            <a:srgbClr val="FFF7D6"/>
          </a:solidFill>
          <a:ln w="12700">
            <a:solidFill>
              <a:srgbClr val="F4C430">
                <a:alpha val="80000"/>
              </a:srgbClr>
            </a:solidFill>
            <a:prstDash val="solid"/>
          </a:ln>
        </p:spPr>
      </p:sp>
      <p:sp>
        <p:nvSpPr>
          <p:cNvPr id="11" name="Text 9"/>
          <p:cNvSpPr/>
          <p:nvPr/>
        </p:nvSpPr>
        <p:spPr>
          <a:xfrm>
            <a:off x="6720840" y="1572768"/>
            <a:ext cx="4023360" cy="384048"/>
          </a:xfrm>
          <a:prstGeom prst="rect">
            <a:avLst/>
          </a:prstGeom>
          <a:noFill/>
          <a:ln/>
        </p:spPr>
        <p:txBody>
          <a:bodyPr wrap="square" lIns="762" tIns="762" rIns="762" bIns="762" rtlCol="0" anchor="t">
            <a:normAutofit/>
          </a:bodyPr>
          <a:lstStyle/>
          <a:p>
            <a:pPr algn="l" indent="0" marL="0">
              <a:buNone/>
            </a:pPr>
            <a:r>
              <a:rPr lang="en-US" sz="2300" b="1" dirty="0">
                <a:solidFill>
                  <a:srgbClr val="0B1B31"/>
                </a:solidFill>
                <a:latin typeface="Aptos" pitchFamily="34" charset="0"/>
                <a:ea typeface="Aptos" pitchFamily="34" charset="-122"/>
                <a:cs typeface="Aptos" pitchFamily="34" charset="-120"/>
              </a:rPr>
              <a:t>Kalimat penguat untuk siswa</a:t>
            </a:r>
            <a:endParaRPr lang="en-US" sz="2300" dirty="0"/>
          </a:p>
        </p:txBody>
      </p:sp>
      <p:sp>
        <p:nvSpPr>
          <p:cNvPr id="12" name="Text 10"/>
          <p:cNvSpPr/>
          <p:nvPr/>
        </p:nvSpPr>
        <p:spPr>
          <a:xfrm>
            <a:off x="6812280" y="2331720"/>
            <a:ext cx="4160520" cy="1234440"/>
          </a:xfrm>
          <a:prstGeom prst="rect">
            <a:avLst/>
          </a:prstGeom>
          <a:noFill/>
          <a:ln/>
        </p:spPr>
        <p:txBody>
          <a:bodyPr wrap="square" lIns="762" tIns="762" rIns="762" bIns="762" rtlCol="0" anchor="t">
            <a:normAutofit/>
          </a:bodyPr>
          <a:lstStyle/>
          <a:p>
            <a:pPr algn="l" indent="0" marL="0">
              <a:buNone/>
            </a:pPr>
            <a:r>
              <a:rPr lang="en-US" sz="2100" b="1" dirty="0">
                <a:solidFill>
                  <a:srgbClr val="1F2937"/>
                </a:solidFill>
                <a:latin typeface="Aptos" pitchFamily="34" charset="0"/>
                <a:ea typeface="Aptos" pitchFamily="34" charset="-122"/>
                <a:cs typeface="Aptos" pitchFamily="34" charset="-120"/>
              </a:rPr>
              <a:t>“Fisika bukan menghafal semua rumus. Fisika adalah memilih informasi yang tepat, menggambar arah, lalu menghitung dengan tenang.”</a:t>
            </a:r>
            <a:endParaRPr lang="en-US" sz="2100" dirty="0"/>
          </a:p>
        </p:txBody>
      </p:sp>
      <p:sp>
        <p:nvSpPr>
          <p:cNvPr id="13" name="Text 11"/>
          <p:cNvSpPr/>
          <p:nvPr/>
        </p:nvSpPr>
        <p:spPr>
          <a:xfrm>
            <a:off x="6812280" y="4133088"/>
            <a:ext cx="4160520" cy="777240"/>
          </a:xfrm>
          <a:prstGeom prst="rect">
            <a:avLst/>
          </a:prstGeom>
          <a:noFill/>
          <a:ln/>
        </p:spPr>
        <p:txBody>
          <a:bodyPr wrap="square" lIns="762" tIns="762" rIns="762" bIns="762" rtlCol="0" anchor="t">
            <a:normAutofit/>
          </a:bodyPr>
          <a:lstStyle/>
          <a:p>
            <a:pPr algn="l" indent="0" marL="0">
              <a:buNone/>
            </a:pPr>
            <a:r>
              <a:rPr lang="en-US" sz="1700" dirty="0">
                <a:solidFill>
                  <a:srgbClr val="1F2937"/>
                </a:solidFill>
                <a:latin typeface="Aptos" pitchFamily="34" charset="0"/>
                <a:ea typeface="Aptos" pitchFamily="34" charset="-122"/>
                <a:cs typeface="Aptos" pitchFamily="34" charset="-120"/>
              </a:rPr>
              <a:t>Fokus latihan berikutnya: grafik v-t, pengereman, dan gerak relatif karena paling sering membuat siswa keliru.</a:t>
            </a:r>
            <a:endParaRPr lang="en-US" sz="1700" dirty="0"/>
          </a:p>
        </p:txBody>
      </p:sp>
      <p:sp>
        <p:nvSpPr>
          <p:cNvPr id="14" name="Text 12"/>
          <p:cNvSpPr/>
          <p:nvPr/>
        </p:nvSpPr>
        <p:spPr>
          <a:xfrm>
            <a:off x="502920" y="6473952"/>
            <a:ext cx="6217920" cy="201168"/>
          </a:xfrm>
          <a:prstGeom prst="rect">
            <a:avLst/>
          </a:prstGeom>
          <a:noFill/>
          <a:ln/>
        </p:spPr>
        <p:txBody>
          <a:bodyPr wrap="square" lIns="0" tIns="0" rIns="0" bIns="0" rtlCol="0" anchor="ctr"/>
          <a:lstStyle/>
          <a:p>
            <a:pPr indent="0" marL="0">
              <a:buNone/>
            </a:pPr>
            <a:r>
              <a:rPr lang="en-US" sz="850" dirty="0">
                <a:solidFill>
                  <a:srgbClr val="CBD5E1"/>
                </a:solidFill>
              </a:rPr>
              <a:t>Soal &amp; Pembahasan Gerak Lurus • TKA Fisika SMA</a:t>
            </a:r>
            <a:endParaRPr lang="en-US" sz="850" dirty="0"/>
          </a:p>
        </p:txBody>
      </p:sp>
      <p:sp>
        <p:nvSpPr>
          <p:cNvPr id="15" name="Text 13"/>
          <p:cNvSpPr/>
          <p:nvPr/>
        </p:nvSpPr>
        <p:spPr>
          <a:xfrm>
            <a:off x="11109960" y="6300216"/>
            <a:ext cx="502920" cy="310896"/>
          </a:xfrm>
          <a:prstGeom prst="rect">
            <a:avLst/>
          </a:prstGeom>
          <a:solidFill>
            <a:srgbClr val="FFD23F"/>
          </a:solidFill>
          <a:ln/>
        </p:spPr>
        <p:txBody>
          <a:bodyPr wrap="square" lIns="254" tIns="254" rIns="254" bIns="254" rtlCol="0" anchor="ctr"/>
          <a:lstStyle/>
          <a:p>
            <a:pPr algn="ctr" indent="0" marL="0">
              <a:buNone/>
            </a:pPr>
            <a:r>
              <a:rPr lang="en-US" sz="1100" b="1" dirty="0">
                <a:solidFill>
                  <a:srgbClr val="0B1B31"/>
                </a:solidFill>
              </a:rPr>
              <a:t>34</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SMAN 5 Takengon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Soal dan Pembahasan Gerak Lurus</dc:title>
  <dc:subject>Soal dan Pembahasan Gerak Lurus TKA Fisika</dc:subject>
  <dc:creator>OpenAI</dc:creator>
  <cp:lastModifiedBy>OpenAI</cp:lastModifiedBy>
  <cp:revision>1</cp:revision>
  <dcterms:created xsi:type="dcterms:W3CDTF">2026-08-20T07:07:48Z</dcterms:created>
  <dcterms:modified xsi:type="dcterms:W3CDTF">2026-08-20T07:07:48Z</dcterms:modified>
</cp:coreProperties>
</file>