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10"/>
  </p:normalViewPr>
  <p:slideViewPr>
    <p:cSldViewPr snapToGrid="0" snapToObjects="1">
      <p:cViewPr>
        <p:scale>
          <a:sx n="80" d="100"/>
          <a:sy n="80" d="100"/>
        </p:scale>
        <p:origin x="1168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914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Pembukaan: sambut siswa dengan hangat. Sampaikan tujuan: bukan menilai atau menghakimi, tetapi mengenal diri, menguatkan karakter, belajar mengelola tekanan, dan menentukan satu langkah yang realistis.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Tekankan rasa aman, privasi, dan tidak wajib berbagi cerita sensitif.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Angka diambil dari tabel topik pembekalan yang paling diminati, halaman 2 dokumen pemetaan SMK N 1 Bireuen. Jangan menyebut data ini mewakili seluruh sekolah; hanya responden.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120 menit. Jika jadwal mengalami keterlambatan, persingkat diskusi sukarela, jangan hilangkan latihan emosi dan penutupan.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Alokasi: 2 menit instruksi, 3 menit refleksi, 5 menit respons sukarela. Tidak meminta anak mengungkap masalah pribadi.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Transisi menuju Johari Window; jelaskan bahwa alat ini membantu memikirkan apa yang diketahui diri dan orang lain.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Johari Window oleh Joseph Luft dan Harrington Ingham. Hindari menganggap kuadran sebagai diagnosis atau ukuran karakter. Contoh area buta: seseorang dipersepsikan pandai menenangkan teman, tetapi belum menyadari kemampuannya.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menit tulis kekuatan; 5 menit pertukaran umpan balik sukarela; 3 menit refleksi. Siswa boleh mengerjakan secara individual tanpa pasangannya.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Minta 2–3 sukarelawan. Jangan memaksa; lanjutkan jika tidak ada yang bersedia.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Beri contoh relevan jurusan SMK: proyek praktik, komunikasi pelanggan, ketelitian, kerja tim, kreativitas, dan ketekunan.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Tekankan pendekatan ini sebagai pemantik diskusi keragaman kemampuan; klasifikasi kecerdasan majemuk tidak tervalidasi untuk menetapkan profil bakat atau cara belajar yang tetap.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Alokasi 6 menit menulis mandiri, 4 menit berbagi sukarela. Siswa memilih satu kemampuan untuk dilatih.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Hubungkan contoh dengan konteks siswa SMK seperti praktik kerja, tugas kelompok, dan magang. Hindari menyamakan kesulitan mental dengan kurangnya karakter.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Growth mindset bukan jaminan semua tujuan langsung berhasil dan bukan tuntutan untuk selalu positif. Bahas usaha efektif, dukungan, strategi, dan istirahat.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Minta pasangan menyusun satu respons baru terhadap pengalaman kesulitan umum. Hindari meminta kisah kegagalan yang memalukan.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Ajarkan bahwa emosi dapat berubah dan bisa dipengaruhi tidur, sekolah, hubungan, dan lingkungan. Perasaan tidak sama dengan tindakan.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Contoh: khawatir tidak mendapat pekerjaan. Yang dapat dilakukan: membuat CV, bertanya informasi, berlatih wawancara; hasil akhir tidak sepenuhnya terkendali.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Pandu latihan tanpa memaksa menutup mata. Tarik napas normal dan tenang; hindari teknik tahan napas panjang. Alternatif grounding: sebut tiga benda yang terlihat.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Dari pemetaan banyak siswa cenderung memendam masalah. Sampaikan bahwa privasi penting, tetapi ada batas kerahasiaan jika keselamatan terancam. Sesuaikan alur rujukan dengan prosedur sekolah.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Role play situasi fiktif (tidak harus pengalaman asli). 2 menit demonstrasi, 5 menit berpasangan, 3 menit refleksi. Tekankan mendengarkan, tidak menghakimi, dan menawarkan bantuan.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Berikan 8 menit menulis, 4 menit refleksi dan 3 menit menutup. Siswa boleh menyimpan suratnya sendiri.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Berikan contoh tujuan spesifik, bisa dilakukan, realistis, dan tidak terlalu banyak.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Ajak siswa membacakan afirmasi jika nyaman. Jangan menjanjikan hasil instan atau menggantikan dukungan profesional.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Sumber primer angka berasal dari dokumen yang diberikan sekolah. Ulasan teori digunakan untuk edukasi umum.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5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01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686800" y="-914400"/>
            <a:ext cx="4846320" cy="4846320"/>
          </a:xfrm>
          <a:prstGeom prst="ellipse">
            <a:avLst/>
          </a:prstGeom>
          <a:solidFill>
            <a:srgbClr val="19A698">
              <a:alpha val="68000"/>
            </a:srgbClr>
          </a:solidFill>
          <a:ln w="12700">
            <a:solidFill>
              <a:srgbClr val="19A69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418320" y="3200400"/>
            <a:ext cx="3291840" cy="3291840"/>
          </a:xfrm>
          <a:prstGeom prst="ellipse">
            <a:avLst/>
          </a:prstGeom>
          <a:solidFill>
            <a:srgbClr val="FFA755">
              <a:alpha val="45000"/>
            </a:srgbClr>
          </a:solidFill>
          <a:ln w="12700">
            <a:solidFill>
              <a:srgbClr val="FFA75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365760"/>
            <a:ext cx="11061192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  <a:ea typeface="Aptos" pitchFamily="34" charset="-122"/>
                <a:cs typeface="Aptos" pitchFamily="34" charset="-120"/>
              </a:rPr>
              <a:t>PSIKOEDUKASI • 120 MENIT: </a:t>
            </a:r>
            <a:r>
              <a:rPr lang="en-US" sz="2800" dirty="0" err="1">
                <a:solidFill>
                  <a:schemeClr val="bg1"/>
                </a:solidFill>
              </a:rPr>
              <a:t>Suara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nyata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dibalik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seragam</a:t>
            </a:r>
            <a:r>
              <a:rPr lang="en-US" sz="2800" dirty="0">
                <a:solidFill>
                  <a:schemeClr val="bg1"/>
                </a:solidFill>
              </a:rPr>
              <a:t> SMK; </a:t>
            </a:r>
            <a:r>
              <a:rPr lang="en-US" sz="2800" dirty="0" err="1">
                <a:solidFill>
                  <a:schemeClr val="bg1"/>
                </a:solidFill>
              </a:rPr>
              <a:t>pengalaman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didengar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kesehatan</a:t>
            </a:r>
            <a:r>
              <a:rPr lang="en-US" sz="2800" dirty="0">
                <a:solidFill>
                  <a:schemeClr val="bg1"/>
                </a:solidFill>
              </a:rPr>
              <a:t> mental </a:t>
            </a:r>
            <a:r>
              <a:rPr lang="en-US" sz="2800" dirty="0" err="1">
                <a:solidFill>
                  <a:schemeClr val="bg1"/>
                </a:solidFill>
              </a:rPr>
              <a:t>terjaga</a:t>
            </a:r>
            <a:r>
              <a:rPr lang="en-US" sz="2800" dirty="0">
                <a:solidFill>
                  <a:schemeClr val="bg1"/>
                </a:solidFill>
              </a:rPr>
              <a:t> dan masa </a:t>
            </a:r>
            <a:r>
              <a:rPr lang="en-US" sz="2800" dirty="0" err="1">
                <a:solidFill>
                  <a:schemeClr val="bg1"/>
                </a:solidFill>
              </a:rPr>
              <a:t>depan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tertata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749808" y="2294021"/>
            <a:ext cx="10881360" cy="25522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KENALI DIRIMU,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TEMUKAN POTENSIMU,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BANGUN MASA DEPANMU</a:t>
            </a:r>
          </a:p>
          <a:p>
            <a:pPr marL="0" indent="0">
              <a:buNone/>
            </a:pPr>
            <a:endParaRPr lang="en-US" sz="2800" b="1" dirty="0">
              <a:solidFill>
                <a:srgbClr val="FFFFFF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Oleh : Dr. Hera </a:t>
            </a:r>
            <a:r>
              <a:rPr lang="en-US" sz="28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Yanti</a:t>
            </a: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28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M.Psi</a:t>
            </a: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645408" y="5870448"/>
            <a:ext cx="7190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D5E4F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|  World Mental Health Day 2026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02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PEMBUKA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Hari ini bukan tentang menjadi sempurna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627632"/>
            <a:ext cx="107899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 tentang mengenal diri, bertumbuh, dan tidak harus menghadapi semuanya sendirian.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85800" y="2514600"/>
            <a:ext cx="3474720" cy="2423160"/>
          </a:xfrm>
          <a:prstGeom prst="roundRect">
            <a:avLst>
              <a:gd name="adj" fmla="val 603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2724912"/>
            <a:ext cx="86868" cy="200253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06424" y="2715768"/>
            <a:ext cx="2843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mengenal diriku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106424" y="3227832"/>
            <a:ext cx="277063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Apa kekuatan, nilai, dan perasaan yang perlu aku pahami?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4361688" y="2514600"/>
            <a:ext cx="3474720" cy="2423160"/>
          </a:xfrm>
          <a:prstGeom prst="roundRect">
            <a:avLst>
              <a:gd name="adj" fmla="val 603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544568" y="2724912"/>
            <a:ext cx="86868" cy="200253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82312" y="2715768"/>
            <a:ext cx="2843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punya potensi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4782312" y="3227832"/>
            <a:ext cx="277063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Kemampuan bisa diasah melalui kesempatan dan latihan.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46720" y="2514600"/>
            <a:ext cx="3474720" cy="2423160"/>
          </a:xfrm>
          <a:prstGeom prst="roundRect">
            <a:avLst>
              <a:gd name="adj" fmla="val 603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229600" y="2724912"/>
            <a:ext cx="86868" cy="2002536"/>
          </a:xfrm>
          <a:prstGeom prst="roundRect">
            <a:avLst/>
          </a:prstGeom>
          <a:solidFill>
            <a:srgbClr val="FFA755"/>
          </a:solidFill>
          <a:ln w="12700">
            <a:solidFill>
              <a:srgbClr val="FFA7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467344" y="2715768"/>
            <a:ext cx="2843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bisa bertumbuh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8467344" y="3227832"/>
            <a:ext cx="277063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Kesalahan bukan akhir perjalanan.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Tidak ada jawaban yang harus dibagikan jika kamu belum nyaman.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03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MENGAPA MATERI INI PENTING?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Suara teman-teman kita perlu didengar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627632"/>
            <a:ext cx="107899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Pemetaan kebutuhan: 367 responden kelas X dan XI.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77240" y="2176272"/>
            <a:ext cx="10652760" cy="704088"/>
          </a:xfrm>
          <a:prstGeom prst="roundRect">
            <a:avLst>
              <a:gd name="adj" fmla="val 14286"/>
            </a:avLst>
          </a:prstGeom>
          <a:solidFill>
            <a:srgbClr val="EAF4FA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42416" y="2295144"/>
            <a:ext cx="2148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45D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190 siswa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3108960" y="2313432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Ingin belajar membangun kepercayaan diri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77240" y="3099816"/>
            <a:ext cx="10652760" cy="70408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42416" y="3218688"/>
            <a:ext cx="2148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45D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136 siswa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3108960" y="3236976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Ingin membahas masa depan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77240" y="4023360"/>
            <a:ext cx="10652760" cy="704088"/>
          </a:xfrm>
          <a:prstGeom prst="roundRect">
            <a:avLst>
              <a:gd name="adj" fmla="val 14286"/>
            </a:avLst>
          </a:prstGeom>
          <a:solidFill>
            <a:srgbClr val="EAF4FA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42416" y="4142232"/>
            <a:ext cx="2148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45D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126 siswa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3108960" y="4160520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Ingin mengenali dan mengelola emosi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77240" y="4946904"/>
            <a:ext cx="10652760" cy="70408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42416" y="5065776"/>
            <a:ext cx="2148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45D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121 siswa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3108960" y="5084064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Ingin mengatasi overthinking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04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PETA PERJALANAN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 menit untuk mengenal dan menguatkan diri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13232" y="1856232"/>
            <a:ext cx="5303520" cy="1143000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96112" y="2066544"/>
            <a:ext cx="86868" cy="72237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33856" y="2057400"/>
            <a:ext cx="46725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10’  Pemanasan &amp; rasa aman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133856" y="2569464"/>
            <a:ext cx="4599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13232" y="3163824"/>
            <a:ext cx="5303520" cy="1143000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96112" y="3374136"/>
            <a:ext cx="86868" cy="72237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33856" y="3364992"/>
            <a:ext cx="46725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25’  Who Am I? — Johari Window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133856" y="3877056"/>
            <a:ext cx="4599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13232" y="4471416"/>
            <a:ext cx="5303520" cy="1143000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96112" y="4681728"/>
            <a:ext cx="86868" cy="72237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33856" y="4672584"/>
            <a:ext cx="46725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20’  I Have Potential — Potensi diri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1133856" y="5184648"/>
            <a:ext cx="4599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181344" y="1856232"/>
            <a:ext cx="5303520" cy="1143000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364224" y="2066544"/>
            <a:ext cx="86868" cy="72237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01968" y="2057400"/>
            <a:ext cx="46725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25’  I Can Grow — Karakter &amp; growth mindset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6601968" y="2569464"/>
            <a:ext cx="4599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6181344" y="3163824"/>
            <a:ext cx="5303520" cy="1143000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364224" y="3374136"/>
            <a:ext cx="86868" cy="72237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601968" y="3364992"/>
            <a:ext cx="46725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25’  I Can Handle It — Emosi &amp; overthinking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6601968" y="3877056"/>
            <a:ext cx="4599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550" dirty="0"/>
          </a:p>
        </p:txBody>
      </p:sp>
      <p:sp>
        <p:nvSpPr>
          <p:cNvPr id="27" name="Shape 25"/>
          <p:cNvSpPr/>
          <p:nvPr/>
        </p:nvSpPr>
        <p:spPr>
          <a:xfrm>
            <a:off x="6181344" y="4471416"/>
            <a:ext cx="5303520" cy="1143000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6364224" y="4681728"/>
            <a:ext cx="86868" cy="72237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601968" y="4672584"/>
            <a:ext cx="46725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15’  My Next Step — Komitmen kecil</a:t>
            </a:r>
            <a:endParaRPr lang="en-US" sz="1900" dirty="0"/>
          </a:p>
        </p:txBody>
      </p:sp>
      <p:sp>
        <p:nvSpPr>
          <p:cNvPr id="30" name="Text 28"/>
          <p:cNvSpPr/>
          <p:nvPr/>
        </p:nvSpPr>
        <p:spPr>
          <a:xfrm>
            <a:off x="6601968" y="5184648"/>
            <a:ext cx="4599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05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ICEBREAKER  •  10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Selesaikan kalimat ini…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627632"/>
            <a:ext cx="107899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Pilih satu kalimat. Tulis sendiri atau bagikan secara sukarela.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49808" y="2487168"/>
            <a:ext cx="5212080" cy="2423160"/>
          </a:xfrm>
          <a:prstGeom prst="roundRect">
            <a:avLst>
              <a:gd name="adj" fmla="val 603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32688" y="2697480"/>
            <a:ext cx="86868" cy="200253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70432" y="2688336"/>
            <a:ext cx="4581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“Aku adalah orang yang…”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170432" y="3200400"/>
            <a:ext cx="450799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Contoh: suka membantu, mudah penasaran, atau sedang belajar lebih berani.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72200" y="2487168"/>
            <a:ext cx="5212080" cy="2423160"/>
          </a:xfrm>
          <a:prstGeom prst="roundRect">
            <a:avLst>
              <a:gd name="adj" fmla="val 603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355080" y="2697480"/>
            <a:ext cx="86868" cy="2002536"/>
          </a:xfrm>
          <a:prstGeom prst="roundRect">
            <a:avLst/>
          </a:prstGeom>
          <a:solidFill>
            <a:srgbClr val="FFA755"/>
          </a:solidFill>
          <a:ln w="12700">
            <a:solidFill>
              <a:srgbClr val="FFA7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92824" y="2688336"/>
            <a:ext cx="4581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“Aku ingin menjadi pribadi yang…”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592824" y="3200400"/>
            <a:ext cx="450799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Contoh: lebih sabar, percaya diri, atau berani mencoba.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Tidak ada jawaban benar atau salah.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06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AM I?  •  25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Mengenal diri = awal dari bertumbuh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77240" y="2286000"/>
            <a:ext cx="5074920" cy="25603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60120" y="2496312"/>
            <a:ext cx="86868" cy="213969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97864" y="2487168"/>
            <a:ext cx="44439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Apa yang aku ketahui?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197864" y="2999232"/>
            <a:ext cx="4370832" cy="1655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Kekuatan, kebiasaan, nilai penting, emosi yang sering muncul.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099048" y="2286000"/>
            <a:ext cx="5074920" cy="25603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81928" y="2496312"/>
            <a:ext cx="86868" cy="213969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19672" y="2487168"/>
            <a:ext cx="44439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Apa yang bisa kupelajari?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519672" y="2999232"/>
            <a:ext cx="4370832" cy="1655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Masukan yang membangun, pengalaman baru, dan perspektif teman.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Mengenal diri bukan mencari kekurangan untuk disalahkan.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07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JOHARI WINDOW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Empat jendela untuk memahami diri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627632"/>
            <a:ext cx="107899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refleksi tentang informasi diri yang diketahui atau belum diketahui.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86384" y="2148840"/>
            <a:ext cx="5212080" cy="14630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69264" y="2359152"/>
            <a:ext cx="86868" cy="104241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207008" y="2350008"/>
            <a:ext cx="4581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AREA TERBUKA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207008" y="2862072"/>
            <a:ext cx="45079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tahu • orang lain tahu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309360" y="2148840"/>
            <a:ext cx="5212080" cy="14630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492240" y="2359152"/>
            <a:ext cx="86868" cy="104241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729984" y="2350008"/>
            <a:ext cx="4581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AREA BUTA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729984" y="2862072"/>
            <a:ext cx="45079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belum tahu • orang lain tahu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86384" y="3822192"/>
            <a:ext cx="5212080" cy="14630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69264" y="4032504"/>
            <a:ext cx="86868" cy="1042416"/>
          </a:xfrm>
          <a:prstGeom prst="roundRect">
            <a:avLst/>
          </a:prstGeom>
          <a:solidFill>
            <a:srgbClr val="7866A5"/>
          </a:solidFill>
          <a:ln w="12700">
            <a:solidFill>
              <a:srgbClr val="7866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207008" y="4023360"/>
            <a:ext cx="4581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AREA TERSEMBUNYI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07008" y="4535424"/>
            <a:ext cx="45079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tahu • orang lain belum tahu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309360" y="3822192"/>
            <a:ext cx="5212080" cy="14630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492240" y="4032504"/>
            <a:ext cx="86868" cy="1042416"/>
          </a:xfrm>
          <a:prstGeom prst="roundRect">
            <a:avLst/>
          </a:prstGeom>
          <a:solidFill>
            <a:srgbClr val="FFA755"/>
          </a:solidFill>
          <a:ln w="12700">
            <a:solidFill>
              <a:srgbClr val="FFA7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729984" y="4023360"/>
            <a:ext cx="4581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AREA TAK DIKENAL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6729984" y="4535424"/>
            <a:ext cx="45079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dan orang lain belum tahu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08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LATIHAN JOHARI WINDOW  •  12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Dua kekuatan yang aku lihat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31520" y="2221992"/>
            <a:ext cx="3429000" cy="254203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14400" y="2432304"/>
            <a:ext cx="86868" cy="2121408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52144" y="2423160"/>
            <a:ext cx="2798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Langkah 1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152144" y="2935224"/>
            <a:ext cx="2724912" cy="1636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Tulis dua kekuatan yang kamu rasakan ada dalam dirimu.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4379976" y="2221992"/>
            <a:ext cx="3429000" cy="254203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62856" y="2432304"/>
            <a:ext cx="86868" cy="2121408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2423160"/>
            <a:ext cx="2798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Langkah 2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800600" y="2935224"/>
            <a:ext cx="2724912" cy="1636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Teman (yang bersedia) menuliskan satu kekuatan positif yang mereka lihat.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8028432" y="2221992"/>
            <a:ext cx="3429000" cy="254203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11312" y="2432304"/>
            <a:ext cx="86868" cy="2121408"/>
          </a:xfrm>
          <a:prstGeom prst="roundRect">
            <a:avLst/>
          </a:prstGeom>
          <a:solidFill>
            <a:srgbClr val="FFA755"/>
          </a:solidFill>
          <a:ln w="12700">
            <a:solidFill>
              <a:srgbClr val="FFA7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449056" y="2423160"/>
            <a:ext cx="2798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Langkah 3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449056" y="2935224"/>
            <a:ext cx="2724912" cy="1636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Bandingkan. Adakah kekuatan yang baru kamu sadari?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Umpan balik harus sopan, positif, dan tidak membahas kelemahan pribadi.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09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REFLEKSI BERSAMA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Apa yang baru kamu sadari?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60120" y="2231136"/>
            <a:ext cx="102870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45D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“Mungkin ada kebaikan dalam diriku yang selama ini belum aku lihat.”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1143000" y="4096512"/>
            <a:ext cx="9738360" cy="1042416"/>
          </a:xfrm>
          <a:prstGeom prst="roundRect">
            <a:avLst>
              <a:gd name="adj" fmla="val 14035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325880" y="4306824"/>
            <a:ext cx="86868" cy="621792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563624" y="4297680"/>
            <a:ext cx="91074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Pertanyaan untuk diri sendiri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563624" y="4809744"/>
            <a:ext cx="9034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Kekuatan apa yang ingin aku kembangkan mulai minggu ini?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10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HAVE POTENTIAL  •  20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Setiap orang punya jalur berkembang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627632"/>
            <a:ext cx="107899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Nilai akademik penting, tetapi bukan satu-satunya ukuran kemampuan.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77240" y="2258568"/>
            <a:ext cx="5120640" cy="2514600"/>
          </a:xfrm>
          <a:prstGeom prst="roundRect">
            <a:avLst>
              <a:gd name="adj" fmla="val 581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60120" y="2468880"/>
            <a:ext cx="86868" cy="209397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97864" y="2459736"/>
            <a:ext cx="44897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Potensi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197864" y="2971800"/>
            <a:ext cx="4416552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 yang menarik, kemampuan yang mulai terlihat, nilai diri, dan pengalaman yang membentuk kita.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44768" y="2258568"/>
            <a:ext cx="5120640" cy="2514600"/>
          </a:xfrm>
          <a:prstGeom prst="roundRect">
            <a:avLst>
              <a:gd name="adj" fmla="val 581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327648" y="2468880"/>
            <a:ext cx="86868" cy="209397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65392" y="2459736"/>
            <a:ext cx="44897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Keterampilan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565392" y="2971800"/>
            <a:ext cx="4416552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Potensi berkembang melalui belajar, latihan, kesempatan, umpan balik, dan dukungan.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Jangan membatasi dirimu dengan label “aku hanya bisa…”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EKSPLORASI POTENSI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Beragam cara menunjukkan kekuatan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640080" y="1965960"/>
            <a:ext cx="2679192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22960" y="2176272"/>
            <a:ext cx="86868" cy="127101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60704" y="2167128"/>
            <a:ext cx="2048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Bahasa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060704" y="2679192"/>
            <a:ext cx="19751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Menjelaskan ide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3547872" y="1965960"/>
            <a:ext cx="2679192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730752" y="2176272"/>
            <a:ext cx="86868" cy="127101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968496" y="2167128"/>
            <a:ext cx="2048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Logika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3968496" y="2679192"/>
            <a:ext cx="19751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Memecahkan masalah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455664" y="1965960"/>
            <a:ext cx="2679192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638544" y="2176272"/>
            <a:ext cx="86868" cy="127101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876288" y="2167128"/>
            <a:ext cx="2048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6876288" y="2679192"/>
            <a:ext cx="19751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Membayangkan desain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9363456" y="1965960"/>
            <a:ext cx="2679192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546336" y="2176272"/>
            <a:ext cx="86868" cy="127101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784080" y="2167128"/>
            <a:ext cx="2048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Gerak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9784080" y="2679192"/>
            <a:ext cx="19751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Terampil praktik</a:t>
            </a: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640080" y="3931920"/>
            <a:ext cx="2679192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22960" y="4142232"/>
            <a:ext cx="86868" cy="127101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60704" y="4133088"/>
            <a:ext cx="2048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Musik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1060704" y="4645152"/>
            <a:ext cx="19751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Mengenali pola bunyi</a:t>
            </a:r>
            <a:endParaRPr lang="en-US" sz="1550" dirty="0"/>
          </a:p>
        </p:txBody>
      </p:sp>
      <p:sp>
        <p:nvSpPr>
          <p:cNvPr id="27" name="Shape 25"/>
          <p:cNvSpPr/>
          <p:nvPr/>
        </p:nvSpPr>
        <p:spPr>
          <a:xfrm>
            <a:off x="3547872" y="3931920"/>
            <a:ext cx="2679192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3730752" y="4142232"/>
            <a:ext cx="86868" cy="127101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3968496" y="4133088"/>
            <a:ext cx="2048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Sosial</a:t>
            </a:r>
            <a:endParaRPr lang="en-US" sz="1900" dirty="0"/>
          </a:p>
        </p:txBody>
      </p:sp>
      <p:sp>
        <p:nvSpPr>
          <p:cNvPr id="30" name="Text 28"/>
          <p:cNvSpPr/>
          <p:nvPr/>
        </p:nvSpPr>
        <p:spPr>
          <a:xfrm>
            <a:off x="3968496" y="4645152"/>
            <a:ext cx="19751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Bekerja sama</a:t>
            </a:r>
            <a:endParaRPr lang="en-US" sz="1550" dirty="0"/>
          </a:p>
        </p:txBody>
      </p:sp>
      <p:sp>
        <p:nvSpPr>
          <p:cNvPr id="31" name="Shape 29"/>
          <p:cNvSpPr/>
          <p:nvPr/>
        </p:nvSpPr>
        <p:spPr>
          <a:xfrm>
            <a:off x="6455664" y="3931920"/>
            <a:ext cx="2679192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638544" y="4142232"/>
            <a:ext cx="86868" cy="127101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876288" y="4133088"/>
            <a:ext cx="2048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Refleksi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6876288" y="4645152"/>
            <a:ext cx="19751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Memahami diri</a:t>
            </a:r>
            <a:endParaRPr lang="en-US" sz="1550" dirty="0"/>
          </a:p>
        </p:txBody>
      </p:sp>
      <p:sp>
        <p:nvSpPr>
          <p:cNvPr id="35" name="Shape 33"/>
          <p:cNvSpPr/>
          <p:nvPr/>
        </p:nvSpPr>
        <p:spPr>
          <a:xfrm>
            <a:off x="9363456" y="3931920"/>
            <a:ext cx="2679192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9546336" y="4142232"/>
            <a:ext cx="86868" cy="127101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9784080" y="4133088"/>
            <a:ext cx="2048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Alam</a:t>
            </a:r>
            <a:endParaRPr lang="en-US" sz="1900" dirty="0"/>
          </a:p>
        </p:txBody>
      </p:sp>
      <p:sp>
        <p:nvSpPr>
          <p:cNvPr id="38" name="Text 36"/>
          <p:cNvSpPr/>
          <p:nvPr/>
        </p:nvSpPr>
        <p:spPr>
          <a:xfrm>
            <a:off x="9784080" y="4645152"/>
            <a:ext cx="19751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Mengamati lingkungan</a:t>
            </a:r>
            <a:endParaRPr lang="en-US" sz="1550" dirty="0"/>
          </a:p>
        </p:txBody>
      </p:sp>
      <p:sp>
        <p:nvSpPr>
          <p:cNvPr id="39" name="Text 37"/>
          <p:cNvSpPr/>
          <p:nvPr/>
        </p:nvSpPr>
        <p:spPr>
          <a:xfrm>
            <a:off x="758952" y="6108192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Terinspirasi dari Multiple Intelligences; ini bukan tes penentu tipe kecerdasan atau gaya belajar.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AKTIVITAS  •  10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Peta kekuatanku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868680" y="1984248"/>
            <a:ext cx="10424160" cy="704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70432" y="2139696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 Yang membuatku bersemangat: …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868680" y="2907792"/>
            <a:ext cx="10424160" cy="704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70432" y="3063240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 Hal yang pernah berhasil kulakukan: …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868680" y="3831336"/>
            <a:ext cx="10424160" cy="704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70432" y="3986784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 Kemampuan yang ingin kulatih: …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68680" y="4754880"/>
            <a:ext cx="10424160" cy="704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70432" y="491032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 Orang yang bisa mendukungku: …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13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CAN GROW  •  25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Karakter dibentuk oleh pilihan kecil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627632"/>
            <a:ext cx="107899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Karakter bukan semata-mata label diri; ia tampak dari perilaku yang kita latih.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77240" y="2011680"/>
            <a:ext cx="5193792" cy="1499616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60120" y="2221992"/>
            <a:ext cx="86868" cy="1078992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97864" y="2212848"/>
            <a:ext cx="45628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Tanggung jawab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197864" y="2724912"/>
            <a:ext cx="4489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Menepati komitmen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309360" y="2011680"/>
            <a:ext cx="5193792" cy="1499616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492240" y="2221992"/>
            <a:ext cx="86868" cy="1078992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729984" y="2212848"/>
            <a:ext cx="45628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Empati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729984" y="2724912"/>
            <a:ext cx="4489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Menghargai perasaan orang lain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77240" y="3749040"/>
            <a:ext cx="5193792" cy="1499616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60120" y="3959352"/>
            <a:ext cx="86868" cy="1078992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97864" y="3950208"/>
            <a:ext cx="45628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Disiplin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197864" y="4462272"/>
            <a:ext cx="4489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Berlatih walau tidak selalu mudah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309360" y="3749040"/>
            <a:ext cx="5193792" cy="1499616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492240" y="3959352"/>
            <a:ext cx="86868" cy="1078992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729984" y="3950208"/>
            <a:ext cx="45628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Keberanian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6729984" y="4462272"/>
            <a:ext cx="4489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Mencoba meskipun belum sempurna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14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GROWTH MINDSET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Dari “belum bisa” menjadi “sedang belajar”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13232" y="1956816"/>
            <a:ext cx="5148072" cy="1133856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96112" y="2167128"/>
            <a:ext cx="86868" cy="713232"/>
          </a:xfrm>
          <a:prstGeom prst="roundRect">
            <a:avLst/>
          </a:prstGeom>
          <a:solidFill>
            <a:srgbClr val="FFA755"/>
          </a:solidFill>
          <a:ln w="12700">
            <a:solidFill>
              <a:srgbClr val="FFA7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33856" y="2157984"/>
            <a:ext cx="4517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PIKIRAN YANG MENGHAMBAT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133856" y="2670048"/>
            <a:ext cx="44439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gagal. Aku memang tidak mampu.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44768" y="1956816"/>
            <a:ext cx="5285232" cy="1133856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27648" y="2167128"/>
            <a:ext cx="86868" cy="713232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65392" y="2157984"/>
            <a:ext cx="46542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PIKIRAN YANG MEMBANTU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565392" y="2670048"/>
            <a:ext cx="45811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belum berhasil. Apa yang bisa kuubah?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13232" y="3291840"/>
            <a:ext cx="5148072" cy="1133856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96112" y="3502152"/>
            <a:ext cx="86868" cy="713232"/>
          </a:xfrm>
          <a:prstGeom prst="roundRect">
            <a:avLst/>
          </a:prstGeom>
          <a:solidFill>
            <a:srgbClr val="FFA755"/>
          </a:solidFill>
          <a:ln w="12700">
            <a:solidFill>
              <a:srgbClr val="FFA7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33856" y="3493008"/>
            <a:ext cx="4517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PIKIRAN YANG MENGHAMBAT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1133856" y="4005072"/>
            <a:ext cx="44439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Temanku lebih hebat, berarti aku kalah.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144768" y="3291840"/>
            <a:ext cx="5285232" cy="1133856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327648" y="3502152"/>
            <a:ext cx="86868" cy="713232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565392" y="3493008"/>
            <a:ext cx="46542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PIKIRAN YANG MEMBANTU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6565392" y="4005072"/>
            <a:ext cx="45811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bisa belajar dari caranya berlatih.</a:t>
            </a: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713232" y="4626864"/>
            <a:ext cx="5148072" cy="1133856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96112" y="4837176"/>
            <a:ext cx="86868" cy="713232"/>
          </a:xfrm>
          <a:prstGeom prst="roundRect">
            <a:avLst/>
          </a:prstGeom>
          <a:solidFill>
            <a:srgbClr val="FFA755"/>
          </a:solidFill>
          <a:ln w="12700">
            <a:solidFill>
              <a:srgbClr val="FFA7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133856" y="4828032"/>
            <a:ext cx="4517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PIKIRAN YANG MENGHAMBAT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1133856" y="5340096"/>
            <a:ext cx="44439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takut salah, jadi tidak mencoba.</a:t>
            </a:r>
            <a:endParaRPr lang="en-US" sz="1550" dirty="0"/>
          </a:p>
        </p:txBody>
      </p:sp>
      <p:sp>
        <p:nvSpPr>
          <p:cNvPr id="27" name="Shape 25"/>
          <p:cNvSpPr/>
          <p:nvPr/>
        </p:nvSpPr>
        <p:spPr>
          <a:xfrm>
            <a:off x="6144768" y="4626864"/>
            <a:ext cx="5285232" cy="1133856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6327648" y="4837176"/>
            <a:ext cx="86868" cy="713232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565392" y="4828032"/>
            <a:ext cx="46542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PIKIRAN YANG MEMBANTU</a:t>
            </a:r>
            <a:endParaRPr lang="en-US" sz="1900" dirty="0"/>
          </a:p>
        </p:txBody>
      </p:sp>
      <p:sp>
        <p:nvSpPr>
          <p:cNvPr id="30" name="Text 28"/>
          <p:cNvSpPr/>
          <p:nvPr/>
        </p:nvSpPr>
        <p:spPr>
          <a:xfrm>
            <a:off x="6565392" y="5340096"/>
            <a:ext cx="45811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bisa mulai dari satu langkah kecil.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15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DISKUSI MINI  •  10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Kalau kamu gagal dalam ujian praktik…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627632"/>
            <a:ext cx="107899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Apa satu respons yang lebih membantu?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377440"/>
            <a:ext cx="5102352" cy="2404872"/>
          </a:xfrm>
          <a:prstGeom prst="roundRect">
            <a:avLst>
              <a:gd name="adj" fmla="val 6084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005840" y="2587752"/>
            <a:ext cx="86868" cy="1984248"/>
          </a:xfrm>
          <a:prstGeom prst="roundRect">
            <a:avLst/>
          </a:prstGeom>
          <a:solidFill>
            <a:srgbClr val="FFA755"/>
          </a:solidFill>
          <a:ln w="12700">
            <a:solidFill>
              <a:srgbClr val="FFA7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243584" y="2578608"/>
            <a:ext cx="4471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 otomatis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243584" y="3090672"/>
            <a:ext cx="4398264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“Aku memang tidak berbakat. Lebih baik menyerah.”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81344" y="2377440"/>
            <a:ext cx="5102352" cy="2404872"/>
          </a:xfrm>
          <a:prstGeom prst="roundRect">
            <a:avLst>
              <a:gd name="adj" fmla="val 6084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364224" y="2587752"/>
            <a:ext cx="86868" cy="1984248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01968" y="2578608"/>
            <a:ext cx="4471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 bertumbuh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601968" y="3090672"/>
            <a:ext cx="4398264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“Aku kecewa. Aku bisa cari tahu bagian mana yang perlu dilatih dan meminta masukan.”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Merasa kecewa itu wajar. Yang bisa dilatih adalah langkah setelahnya.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16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CAN HANDLE IT  •  25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Emosi adalah sinyal, bukan musuh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49808" y="2157984"/>
            <a:ext cx="3447288" cy="2514600"/>
          </a:xfrm>
          <a:prstGeom prst="roundRect">
            <a:avLst>
              <a:gd name="adj" fmla="val 581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32688" y="2368296"/>
            <a:ext cx="86868" cy="2093976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70432" y="2359152"/>
            <a:ext cx="28163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Sadari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170432" y="2871216"/>
            <a:ext cx="2743200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Apa yang kurasakan sekarang?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4370832" y="2157984"/>
            <a:ext cx="3447288" cy="2514600"/>
          </a:xfrm>
          <a:prstGeom prst="roundRect">
            <a:avLst>
              <a:gd name="adj" fmla="val 581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53712" y="2368296"/>
            <a:ext cx="86868" cy="2093976"/>
          </a:xfrm>
          <a:prstGeom prst="roundRect">
            <a:avLst/>
          </a:prstGeom>
          <a:solidFill>
            <a:srgbClr val="7866A5"/>
          </a:solidFill>
          <a:ln w="12700">
            <a:solidFill>
              <a:srgbClr val="7866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791456" y="2359152"/>
            <a:ext cx="28163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Namai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791456" y="2871216"/>
            <a:ext cx="2743200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Marah, takut, sedih, cemas, kecewa, atau lelah?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991856" y="2157984"/>
            <a:ext cx="3447288" cy="2514600"/>
          </a:xfrm>
          <a:prstGeom prst="roundRect">
            <a:avLst>
              <a:gd name="adj" fmla="val 581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174736" y="2368296"/>
            <a:ext cx="86868" cy="209397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412480" y="2359152"/>
            <a:ext cx="28163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Pilih respons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412480" y="2871216"/>
            <a:ext cx="2743200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Apa tindakan aman dan membantu yang bisa kulakukan?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Semua emosi boleh dirasakan; tidak semua tindakan aman untuk dilakukan.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17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OVERTHINKING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Saat pikiran terasa berputar-putar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49808" y="2231136"/>
            <a:ext cx="5148072" cy="25603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32688" y="2441448"/>
            <a:ext cx="86868" cy="2139696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70432" y="2432304"/>
            <a:ext cx="4517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 yang bisa kukendalikan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170432" y="2944368"/>
            <a:ext cx="4443984" cy="1655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Waktu belajar, langkah hari ini, cara meminta bantuan, istirahat, dan responsku.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81344" y="2231136"/>
            <a:ext cx="5148072" cy="25603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64224" y="2441448"/>
            <a:ext cx="86868" cy="2139696"/>
          </a:xfrm>
          <a:prstGeom prst="roundRect">
            <a:avLst/>
          </a:prstGeom>
          <a:solidFill>
            <a:srgbClr val="FFA755"/>
          </a:solidFill>
          <a:ln w="12700">
            <a:solidFill>
              <a:srgbClr val="FFA7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601968" y="2432304"/>
            <a:ext cx="4517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 yang tidak sepenuhnya kukendalikan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01968" y="2944368"/>
            <a:ext cx="4443984" cy="1655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Penilaian orang lain, masa lalu, semua kemungkinan masa depan.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Fokuskan energi pada satu langkah yang bisa dilakukan sekarang.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18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LATIHAN MENENANGKAN DIRI  •  5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• Tarik napas • Amati • Pilih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49808" y="1993392"/>
            <a:ext cx="5212080" cy="1444752"/>
          </a:xfrm>
          <a:prstGeom prst="roundRect">
            <a:avLst>
              <a:gd name="adj" fmla="val 10127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32688" y="2203704"/>
            <a:ext cx="86868" cy="1024128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70432" y="2194560"/>
            <a:ext cx="4581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Berhenti sejenak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170432" y="2706624"/>
            <a:ext cx="450799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254496" y="1993392"/>
            <a:ext cx="5212080" cy="1444752"/>
          </a:xfrm>
          <a:prstGeom prst="roundRect">
            <a:avLst>
              <a:gd name="adj" fmla="val 10127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437376" y="2203704"/>
            <a:ext cx="86868" cy="1024128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675120" y="2194560"/>
            <a:ext cx="4581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Tarik dan embuskan napas perlahan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75120" y="2706624"/>
            <a:ext cx="450799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49808" y="3611880"/>
            <a:ext cx="5212080" cy="1444752"/>
          </a:xfrm>
          <a:prstGeom prst="roundRect">
            <a:avLst>
              <a:gd name="adj" fmla="val 10127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932688" y="3822192"/>
            <a:ext cx="86868" cy="1024128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70432" y="3813048"/>
            <a:ext cx="4581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 Amati apa yang dirasakan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1170432" y="4325112"/>
            <a:ext cx="450799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254496" y="3611880"/>
            <a:ext cx="5212080" cy="1444752"/>
          </a:xfrm>
          <a:prstGeom prst="roundRect">
            <a:avLst>
              <a:gd name="adj" fmla="val 10127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437376" y="3822192"/>
            <a:ext cx="86868" cy="1024128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75120" y="3813048"/>
            <a:ext cx="4581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 Pilih langkah kecil yang aman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6675120" y="4325112"/>
            <a:ext cx="450799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Kalau latihan napas tidak nyaman, cukup rasakan telapak kaki menyentuh lantai.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19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MENCARI DUKUNGAN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Meminta bantuan bukan tanda lemah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77240" y="2221992"/>
            <a:ext cx="5102352" cy="2587752"/>
          </a:xfrm>
          <a:prstGeom prst="roundRect">
            <a:avLst>
              <a:gd name="adj" fmla="val 5654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60120" y="2432304"/>
            <a:ext cx="86868" cy="2167128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97864" y="2423160"/>
            <a:ext cx="4471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Kepada siapa?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197864" y="2935224"/>
            <a:ext cx="4398264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Guru BK, wali kelas, orang tua/wali, keluarga, atau orang dewasa yang dapat dipercaya.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53912" y="2221992"/>
            <a:ext cx="5102352" cy="2587752"/>
          </a:xfrm>
          <a:prstGeom prst="roundRect">
            <a:avLst>
              <a:gd name="adj" fmla="val 5654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36792" y="2432304"/>
            <a:ext cx="86868" cy="2167128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74536" y="2423160"/>
            <a:ext cx="4471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Bagaimana memulai?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574536" y="2935224"/>
            <a:ext cx="4398264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“Saya sedang menghadapi hal berat. Bolehkah saya bicara dan dibantu mencari langkah berikutnya?”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Jika keselamatanmu terancam, segera beri tahu orang dewasa tepercaya.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20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 PLAY  •  10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Mendengar tanpa menghakimi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86384" y="2221992"/>
            <a:ext cx="5138928" cy="248716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69264" y="2432304"/>
            <a:ext cx="86868" cy="2066544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207008" y="2423160"/>
            <a:ext cx="4507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Teman 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207008" y="2935224"/>
            <a:ext cx="4434840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“Aku sedang kewalahan dengan tugas dan masa depan. Aku belum tahu harus cerita ke siapa.”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63056" y="2221992"/>
            <a:ext cx="5138928" cy="248716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45936" y="2432304"/>
            <a:ext cx="86868" cy="2066544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83680" y="2423160"/>
            <a:ext cx="4507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Teman B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583680" y="2935224"/>
            <a:ext cx="4434840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“Terima kasih sudah cerita. Mau aku dengarkan dulu atau kita cari bantuan bersama?”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Jangan memaksa teman bercerita atau berjanji merahasiakan bahaya.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21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MY NEXT STEP  •  15 MENIT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Surat untuk diriku di masa depan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627632"/>
            <a:ext cx="107899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Tulis sebagai hadiah untuk dirimu sendiri. Tidak wajib dibacakan.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50392" y="1865376"/>
            <a:ext cx="10424160" cy="612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201168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Satu kekuatan yang kusyukuri adalah…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850392" y="2660904"/>
            <a:ext cx="10424160" cy="612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78992" y="2807208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Satu hal yang ingin aku pelajari adalah…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850392" y="3456432"/>
            <a:ext cx="10424160" cy="612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78992" y="3602736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Saat tertekan, langkah sehat yang akan kucoba…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850392" y="4251960"/>
            <a:ext cx="10424160" cy="612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78992" y="439826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Orang yang bisa kuhubungi ketika perlu bantuan…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850392" y="5047488"/>
            <a:ext cx="10424160" cy="612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78992" y="5193792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Dalam 7 hari, satu langkah kecilku adalah…</a:t>
            </a:r>
            <a:endParaRPr lang="en-US" sz="1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22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CONTOH KOMITMEN YANG REALISTIS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Mulai kecil. Ulangi. Evaluasi.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86384" y="2249424"/>
            <a:ext cx="3401568" cy="2368296"/>
          </a:xfrm>
          <a:prstGeom prst="roundRect">
            <a:avLst>
              <a:gd name="adj" fmla="val 617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69264" y="2459736"/>
            <a:ext cx="86868" cy="1947672"/>
          </a:xfrm>
          <a:prstGeom prst="roundRect">
            <a:avLst/>
          </a:prstGeom>
          <a:solidFill>
            <a:srgbClr val="245D90"/>
          </a:solidFill>
          <a:ln w="12700">
            <a:solidFill>
              <a:srgbClr val="245D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207008" y="2450592"/>
            <a:ext cx="2770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Belajar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207008" y="2962656"/>
            <a:ext cx="2697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akan belajar satu topik sulit selama 15 menit pada tiga hari minggu ini.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4398264" y="2249424"/>
            <a:ext cx="3401568" cy="2368296"/>
          </a:xfrm>
          <a:prstGeom prst="roundRect">
            <a:avLst>
              <a:gd name="adj" fmla="val 617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81144" y="2459736"/>
            <a:ext cx="86868" cy="1947672"/>
          </a:xfrm>
          <a:prstGeom prst="round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18888" y="2450592"/>
            <a:ext cx="2770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Emosi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818888" y="2962656"/>
            <a:ext cx="2697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Saat cemas, aku akan berhenti sejenak dan menuliskan satu langkah yang bisa kulakukan.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8001000" y="2249424"/>
            <a:ext cx="3401568" cy="2368296"/>
          </a:xfrm>
          <a:prstGeom prst="roundRect">
            <a:avLst>
              <a:gd name="adj" fmla="val 6178"/>
            </a:avLst>
          </a:prstGeom>
          <a:solidFill>
            <a:srgbClr val="FFFFFF"/>
          </a:solidFill>
          <a:ln w="10160">
            <a:solidFill>
              <a:srgbClr val="D8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183880" y="2459736"/>
            <a:ext cx="86868" cy="1947672"/>
          </a:xfrm>
          <a:prstGeom prst="roundRect">
            <a:avLst/>
          </a:prstGeom>
          <a:solidFill>
            <a:srgbClr val="FFA755"/>
          </a:solidFill>
          <a:ln w="12700">
            <a:solidFill>
              <a:srgbClr val="FFA7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421624" y="2450592"/>
            <a:ext cx="2770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Relasi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421624" y="2962656"/>
            <a:ext cx="2697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akan menyapa teman dan mendengarkan tanpa mengejek atau menghakimi.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Kemajuan bukan harus besar; yang penting ada langkah nyata.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23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PENUTUP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BERHARGA. AKU MAMPU BELAJAR.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AKU BOLEH MEMINTA BANTUAN.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60120" y="2916936"/>
            <a:ext cx="10241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45D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Tidak perlu membandingkan seluruh perjalananmu dengan satu halaman perjalanan orang lain.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58368" y="5879592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77824" y="5952744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Hari ini, pilih satu langkah baik untuk dirimu.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698"/>
          </a:solidFill>
          <a:ln w="12700">
            <a:solidFill>
              <a:srgbClr val="19A6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6510528"/>
            <a:ext cx="8961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27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SMK NEGERI 1 BIREUEN  •  WORLD MENTAL HEALTH DAY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09960" y="6492240"/>
            <a:ext cx="502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2748A"/>
                </a:solidFill>
              </a:rPr>
              <a:t>25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10058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10" dirty="0">
                <a:solidFill>
                  <a:srgbClr val="19A6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SUMBER DAN PENDEKATAN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859536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025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Dasar pengembangan materi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868680" y="1901952"/>
            <a:ext cx="10396728" cy="4142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Ringkasan Pemetaan Suara dan Kebutuhan Siswa, Psikoedukasi World Mental Health Day 2026, SMK Negeri 1 Bireuen (367 responden).</a:t>
            </a:r>
            <a:endParaRPr lang="en-US" sz="1750" dirty="0"/>
          </a:p>
          <a:p>
            <a:pPr marL="0" indent="0">
              <a:buNone/>
            </a:pP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Johari Window: model kesadaran diri dan umpan balik (Joseph Luft &amp; Harrington Ingham).</a:t>
            </a:r>
            <a:endParaRPr lang="en-US" sz="1750" dirty="0"/>
          </a:p>
          <a:p>
            <a:pPr marL="0" indent="0">
              <a:buNone/>
            </a:pP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Growth mindset: gagasan bahwa kemampuan dapat dikembangkan melalui strategi, pembelajaran, dukungan, dan latihan (Carol Dweck).</a:t>
            </a:r>
            <a:endParaRPr lang="en-US" sz="1750" dirty="0"/>
          </a:p>
          <a:p>
            <a:pPr marL="0" indent="0">
              <a:buNone/>
            </a:pP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Multiple Intelligences (Howard Gardner): digunakan sebagai refleksi keragaman kemampuan, bukan pengukuran ilmiah tipe belajar.</a:t>
            </a:r>
            <a:endParaRPr lang="en-US" sz="1750" dirty="0"/>
          </a:p>
          <a:p>
            <a:pPr marL="0" indent="0">
              <a:buNone/>
            </a:pP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263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Strategi regulasi emosi dan dukungan sosial: latihan psikoedukasi umum, bukan terapi atau diagnosis.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2185</Words>
  <Application>Microsoft Macintosh PowerPoint</Application>
  <PresentationFormat>Widescreen</PresentationFormat>
  <Paragraphs>307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Kenali Dirimu, Temukan Potensimu, Bangun Masa Depanmu</dc:title>
  <dc:subject>Pembekalan siswa SMK 120 menit</dc:subject>
  <dc:creator>Materi Psikoedukasi</dc:creator>
  <cp:lastModifiedBy>Rima Shah Putra</cp:lastModifiedBy>
  <cp:revision>3</cp:revision>
  <dcterms:created xsi:type="dcterms:W3CDTF">2026-10-15T02:51:56Z</dcterms:created>
  <dcterms:modified xsi:type="dcterms:W3CDTF">2026-10-15T14:40:57Z</dcterms:modified>
</cp:coreProperties>
</file>