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68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5" r:id="rId11"/>
    <p:sldId id="266" r:id="rId12"/>
    <p:sldId id="269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100" d="100"/>
          <a:sy n="100" d="100"/>
        </p:scale>
        <p:origin x="954" y="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10/24/2026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10/24/2026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10/24/2026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10/24/2026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C314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8778240" y="640080"/>
            <a:ext cx="2377440" cy="2377440"/>
          </a:xfrm>
          <a:prstGeom prst="ellipse">
            <a:avLst/>
          </a:prstGeom>
          <a:solidFill>
            <a:srgbClr val="19847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Oval 2"/>
          <p:cNvSpPr/>
          <p:nvPr/>
        </p:nvSpPr>
        <p:spPr>
          <a:xfrm>
            <a:off x="9784080" y="3474720"/>
            <a:ext cx="1508760" cy="1508760"/>
          </a:xfrm>
          <a:prstGeom prst="ellipse">
            <a:avLst/>
          </a:prstGeom>
          <a:solidFill>
            <a:srgbClr val="EEB8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Oval 3"/>
          <p:cNvSpPr/>
          <p:nvPr/>
        </p:nvSpPr>
        <p:spPr>
          <a:xfrm>
            <a:off x="7818120" y="4160520"/>
            <a:ext cx="960120" cy="960120"/>
          </a:xfrm>
          <a:prstGeom prst="ellipse">
            <a:avLst/>
          </a:prstGeom>
          <a:solidFill>
            <a:srgbClr val="4B71A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777240" y="1051560"/>
            <a:ext cx="7955279" cy="1554480"/>
          </a:xfrm>
          <a:prstGeom prst="rect">
            <a:avLst/>
          </a:prstGeom>
          <a:noFill/>
        </p:spPr>
        <p:txBody>
          <a:bodyPr wrap="square" lIns="54864" tIns="36576" rIns="54864" bIns="27432" anchor="t">
            <a:spAutoFit/>
          </a:bodyPr>
          <a:lstStyle/>
          <a:p>
            <a:pPr>
              <a:defRPr sz="3400" b="1">
                <a:solidFill>
                  <a:srgbClr val="FFFFFF"/>
                </a:solidFill>
                <a:latin typeface="Aptos"/>
              </a:defRPr>
            </a:pPr>
            <a:r>
              <a:t>KOLABORASI GURU BK</a:t>
            </a:r>
            <a:br/>
            <a:r>
              <a:t>DAN KESISWAAN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2880360"/>
            <a:ext cx="7223760" cy="594360"/>
          </a:xfrm>
          <a:prstGeom prst="rect">
            <a:avLst/>
          </a:prstGeom>
          <a:noFill/>
        </p:spPr>
        <p:txBody>
          <a:bodyPr wrap="square" lIns="54864" tIns="36576" rIns="54864" bIns="27432" anchor="t">
            <a:spAutoFit/>
          </a:bodyPr>
          <a:lstStyle/>
          <a:p>
            <a:pPr>
              <a:defRPr sz="2200" b="1">
                <a:solidFill>
                  <a:srgbClr val="DAEBEB"/>
                </a:solidFill>
                <a:latin typeface="Aptos"/>
              </a:defRPr>
            </a:pPr>
            <a:r>
              <a:t>Dalam Penanganan Disiplin Siswa SMK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60" y="3703320"/>
            <a:ext cx="7040880" cy="960120"/>
          </a:xfrm>
          <a:prstGeom prst="rect">
            <a:avLst/>
          </a:prstGeom>
          <a:noFill/>
        </p:spPr>
        <p:txBody>
          <a:bodyPr wrap="square" lIns="54864" tIns="36576" rIns="54864" bIns="27432" anchor="t">
            <a:spAutoFit/>
          </a:bodyPr>
          <a:lstStyle/>
          <a:p>
            <a:pPr>
              <a:defRPr sz="1700" b="0">
                <a:solidFill>
                  <a:srgbClr val="FFFFFF"/>
                </a:solidFill>
                <a:latin typeface="Aptos"/>
              </a:defRPr>
            </a:pPr>
            <a:r>
              <a:t>Menyatukan pembinaan, penegakan tata tertib, dan tindak lanjut yang berpihak pada perkembangan siswa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22960" y="4572000"/>
            <a:ext cx="6858000" cy="264688"/>
          </a:xfrm>
          <a:prstGeom prst="rect">
            <a:avLst/>
          </a:prstGeom>
          <a:noFill/>
        </p:spPr>
        <p:txBody>
          <a:bodyPr wrap="square" lIns="54864" tIns="36576" rIns="54864" bIns="27432" anchor="t">
            <a:spAutoFit/>
          </a:bodyPr>
          <a:lstStyle/>
          <a:p>
            <a:pPr>
              <a:defRPr sz="1300" b="0">
                <a:solidFill>
                  <a:srgbClr val="D0DDE5"/>
                </a:solidFill>
                <a:latin typeface="Aptos"/>
              </a:defRPr>
            </a:pPr>
            <a:r>
              <a:rPr dirty="0" err="1"/>
              <a:t>Bahan</a:t>
            </a:r>
            <a:r>
              <a:rPr dirty="0"/>
              <a:t> </a:t>
            </a:r>
            <a:r>
              <a:rPr dirty="0" err="1"/>
              <a:t>presentasi</a:t>
            </a:r>
            <a:r>
              <a:rPr dirty="0"/>
              <a:t> </a:t>
            </a:r>
            <a:r>
              <a:rPr lang="en-US" dirty="0" err="1"/>
              <a:t>pertemuan</a:t>
            </a:r>
            <a:r>
              <a:rPr lang="en-US" dirty="0"/>
              <a:t> </a:t>
            </a:r>
            <a:r>
              <a:rPr lang="en-US" dirty="0" err="1"/>
              <a:t>rutin</a:t>
            </a:r>
            <a:r>
              <a:rPr lang="en-US" dirty="0"/>
              <a:t> MGBK SMK </a:t>
            </a:r>
            <a:r>
              <a:rPr lang="en-US" dirty="0" err="1"/>
              <a:t>Kab</a:t>
            </a:r>
            <a:r>
              <a:rPr lang="en-US" dirty="0"/>
              <a:t>. </a:t>
            </a:r>
            <a:r>
              <a:rPr lang="en-US" dirty="0" err="1"/>
              <a:t>Bireuen</a:t>
            </a:r>
            <a:endParaRPr dirty="0"/>
          </a:p>
        </p:txBody>
      </p:sp>
      <p:sp>
        <p:nvSpPr>
          <p:cNvPr id="9" name="TextBox 8"/>
          <p:cNvSpPr txBox="1"/>
          <p:nvPr/>
        </p:nvSpPr>
        <p:spPr>
          <a:xfrm>
            <a:off x="899160" y="4919832"/>
            <a:ext cx="5486400" cy="310854"/>
          </a:xfrm>
          <a:prstGeom prst="rect">
            <a:avLst/>
          </a:prstGeom>
          <a:noFill/>
        </p:spPr>
        <p:txBody>
          <a:bodyPr wrap="square" lIns="54864" tIns="36576" rIns="54864" bIns="27432" anchor="t">
            <a:spAutoFit/>
          </a:bodyPr>
          <a:lstStyle/>
          <a:p>
            <a:pPr>
              <a:defRPr sz="1000" b="0">
                <a:solidFill>
                  <a:srgbClr val="D0DDE5"/>
                </a:solidFill>
                <a:latin typeface="Aptos"/>
              </a:defRPr>
            </a:pPr>
            <a:r>
              <a:rPr lang="en-US" sz="1600" dirty="0"/>
              <a:t>OLEH : NAZIRA ULFA, </a:t>
            </a:r>
            <a:r>
              <a:rPr lang="en-US" sz="1600" dirty="0" err="1"/>
              <a:t>S.Psi</a:t>
            </a:r>
            <a:endParaRPr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9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20040"/>
            <a:ext cx="10972800" cy="449354"/>
          </a:xfrm>
          <a:prstGeom prst="rect">
            <a:avLst/>
          </a:prstGeom>
          <a:noFill/>
        </p:spPr>
        <p:txBody>
          <a:bodyPr wrap="square" lIns="54864" tIns="36576" rIns="54864" bIns="27432" anchor="t">
            <a:spAutoFit/>
          </a:bodyPr>
          <a:lstStyle/>
          <a:p>
            <a:pPr>
              <a:defRPr sz="2500" b="1">
                <a:solidFill>
                  <a:srgbClr val="1C314E"/>
                </a:solidFill>
                <a:latin typeface="Aptos"/>
              </a:defRPr>
            </a:pPr>
            <a:r>
              <a:rPr lang="en-US" dirty="0" err="1"/>
              <a:t>Bahan</a:t>
            </a:r>
            <a:r>
              <a:rPr dirty="0"/>
              <a:t> </a:t>
            </a:r>
            <a:r>
              <a:rPr dirty="0" err="1"/>
              <a:t>Diskusi</a:t>
            </a:r>
            <a:r>
              <a:rPr dirty="0"/>
              <a:t> </a:t>
            </a:r>
            <a:r>
              <a:rPr dirty="0" err="1"/>
              <a:t>Komunitas</a:t>
            </a:r>
            <a:r>
              <a:rPr dirty="0"/>
              <a:t> </a:t>
            </a:r>
            <a:r>
              <a:rPr dirty="0" err="1"/>
              <a:t>Belajar</a:t>
            </a:r>
            <a:endParaRPr dirty="0"/>
          </a:p>
        </p:txBody>
      </p:sp>
      <p:sp>
        <p:nvSpPr>
          <p:cNvPr id="3" name="Rectangle 2"/>
          <p:cNvSpPr/>
          <p:nvPr/>
        </p:nvSpPr>
        <p:spPr>
          <a:xfrm>
            <a:off x="621792" y="969264"/>
            <a:ext cx="1005840" cy="54864"/>
          </a:xfrm>
          <a:prstGeom prst="rect">
            <a:avLst/>
          </a:prstGeom>
          <a:solidFill>
            <a:srgbClr val="19847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621792" y="6510528"/>
            <a:ext cx="10972800" cy="203133"/>
          </a:xfrm>
          <a:prstGeom prst="rect">
            <a:avLst/>
          </a:prstGeom>
          <a:noFill/>
        </p:spPr>
        <p:txBody>
          <a:bodyPr wrap="square" lIns="54864" tIns="36576" rIns="54864" bIns="27432" anchor="t">
            <a:spAutoFit/>
          </a:bodyPr>
          <a:lstStyle/>
          <a:p>
            <a:pPr>
              <a:defRPr sz="900" b="0">
                <a:solidFill>
                  <a:srgbClr val="687480"/>
                </a:solidFill>
                <a:latin typeface="Aptos"/>
              </a:defRPr>
            </a:pPr>
            <a:r>
              <a:rPr lang="en-US" dirty="0"/>
              <a:t>MGBK SMK KAB. BIREUEN </a:t>
            </a:r>
            <a:r>
              <a:rPr dirty="0"/>
              <a:t>•  KOLABORASI BK &amp; KESISWAAN  •  13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325880"/>
            <a:ext cx="10698480" cy="4937760"/>
          </a:xfrm>
          <a:prstGeom prst="rect">
            <a:avLst/>
          </a:prstGeom>
          <a:noFill/>
        </p:spPr>
        <p:txBody>
          <a:bodyPr wrap="square" lIns="73152" tIns="54864" rIns="73152">
            <a:spAutoFit/>
          </a:bodyPr>
          <a:lstStyle/>
          <a:p>
            <a:pPr>
              <a:spcAft>
                <a:spcPts val="1800"/>
              </a:spcAft>
              <a:defRPr sz="2100">
                <a:solidFill>
                  <a:srgbClr val="2C3641"/>
                </a:solidFill>
                <a:latin typeface="Aptos"/>
              </a:defRPr>
            </a:pPr>
            <a:r>
              <a:t>Kasus disiplin apa yang paling sering berulang di sekolah kita?</a:t>
            </a:r>
          </a:p>
          <a:p>
            <a:pPr>
              <a:spcAft>
                <a:spcPts val="1800"/>
              </a:spcAft>
              <a:defRPr sz="2100">
                <a:solidFill>
                  <a:srgbClr val="2C3641"/>
                </a:solidFill>
                <a:latin typeface="Aptos"/>
              </a:defRPr>
            </a:pPr>
            <a:r>
              <a:t>Pada bagian mana koordinasi BK dan kesiswaan selama ini belum berjalan optimal?</a:t>
            </a:r>
          </a:p>
          <a:p>
            <a:pPr>
              <a:spcAft>
                <a:spcPts val="1800"/>
              </a:spcAft>
              <a:defRPr sz="2100">
                <a:solidFill>
                  <a:srgbClr val="2C3641"/>
                </a:solidFill>
                <a:latin typeface="Aptos"/>
              </a:defRPr>
            </a:pPr>
            <a:r>
              <a:t>Informasi apa yang perlu dibagikan, dan informasi apa yang harus dijaga kerahasiaannya?</a:t>
            </a:r>
          </a:p>
          <a:p>
            <a:pPr>
              <a:spcAft>
                <a:spcPts val="1800"/>
              </a:spcAft>
              <a:defRPr sz="2100">
                <a:solidFill>
                  <a:srgbClr val="2C3641"/>
                </a:solidFill>
                <a:latin typeface="Aptos"/>
              </a:defRPr>
            </a:pPr>
            <a:r>
              <a:t>Kesepakatan sederhana apa yang realistis kita mulai minggu ini?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9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20040"/>
            <a:ext cx="10972800" cy="502920"/>
          </a:xfrm>
          <a:prstGeom prst="rect">
            <a:avLst/>
          </a:prstGeom>
          <a:noFill/>
        </p:spPr>
        <p:txBody>
          <a:bodyPr wrap="square" lIns="54864" tIns="36576" rIns="54864" bIns="27432" anchor="t">
            <a:spAutoFit/>
          </a:bodyPr>
          <a:lstStyle/>
          <a:p>
            <a:pPr>
              <a:defRPr sz="2500" b="1">
                <a:solidFill>
                  <a:srgbClr val="1C314E"/>
                </a:solidFill>
                <a:latin typeface="Aptos"/>
              </a:defRPr>
            </a:pPr>
            <a:r>
              <a:t>Tujuan Presentasi</a:t>
            </a:r>
          </a:p>
        </p:txBody>
      </p:sp>
      <p:sp>
        <p:nvSpPr>
          <p:cNvPr id="3" name="Rectangle 2"/>
          <p:cNvSpPr/>
          <p:nvPr/>
        </p:nvSpPr>
        <p:spPr>
          <a:xfrm>
            <a:off x="621792" y="969264"/>
            <a:ext cx="1005840" cy="54864"/>
          </a:xfrm>
          <a:prstGeom prst="rect">
            <a:avLst/>
          </a:prstGeom>
          <a:solidFill>
            <a:srgbClr val="19847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621792" y="6510528"/>
            <a:ext cx="10972800" cy="203133"/>
          </a:xfrm>
          <a:prstGeom prst="rect">
            <a:avLst/>
          </a:prstGeom>
          <a:noFill/>
        </p:spPr>
        <p:txBody>
          <a:bodyPr wrap="square" lIns="54864" tIns="36576" rIns="54864" bIns="27432" anchor="t">
            <a:spAutoFit/>
          </a:bodyPr>
          <a:lstStyle/>
          <a:p>
            <a:pPr>
              <a:defRPr sz="900" b="0">
                <a:solidFill>
                  <a:srgbClr val="687480"/>
                </a:solidFill>
                <a:latin typeface="Aptos"/>
              </a:defRPr>
            </a:pPr>
            <a:r>
              <a:rPr lang="en-US" dirty="0"/>
              <a:t>MGBK</a:t>
            </a:r>
            <a:r>
              <a:rPr dirty="0"/>
              <a:t> SMK </a:t>
            </a:r>
            <a:r>
              <a:rPr lang="en-US" dirty="0"/>
              <a:t>KAB. BIREUEN</a:t>
            </a:r>
            <a:r>
              <a:rPr dirty="0"/>
              <a:t> •  KOLABORASI BK &amp; KESISWAAN  •  02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417320"/>
            <a:ext cx="3520440" cy="1828800"/>
          </a:xfrm>
          <a:prstGeom prst="roundRect">
            <a:avLst/>
          </a:prstGeom>
          <a:solidFill>
            <a:srgbClr val="FFFFFF"/>
          </a:solidFill>
          <a:ln>
            <a:solidFill>
              <a:srgbClr val="DCE4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731520" y="1417320"/>
            <a:ext cx="91440" cy="1828800"/>
          </a:xfrm>
          <a:prstGeom prst="rect">
            <a:avLst/>
          </a:prstGeom>
          <a:solidFill>
            <a:srgbClr val="19847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960120" y="1563624"/>
            <a:ext cx="3136392" cy="384048"/>
          </a:xfrm>
          <a:prstGeom prst="rect">
            <a:avLst/>
          </a:prstGeom>
          <a:noFill/>
        </p:spPr>
        <p:txBody>
          <a:bodyPr wrap="square" lIns="54864" tIns="36576" rIns="54864" bIns="27432" anchor="t">
            <a:spAutoFit/>
          </a:bodyPr>
          <a:lstStyle/>
          <a:p>
            <a:pPr>
              <a:defRPr sz="1700" b="1">
                <a:solidFill>
                  <a:srgbClr val="1C314E"/>
                </a:solidFill>
                <a:latin typeface="Aptos"/>
              </a:defRPr>
            </a:pPr>
            <a:r>
              <a:t>Memahami peran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60120" y="2039112"/>
            <a:ext cx="3136392" cy="1097280"/>
          </a:xfrm>
          <a:prstGeom prst="rect">
            <a:avLst/>
          </a:prstGeom>
          <a:noFill/>
        </p:spPr>
        <p:txBody>
          <a:bodyPr wrap="square" lIns="54864" tIns="36576" rIns="54864" bIns="27432" anchor="t">
            <a:spAutoFit/>
          </a:bodyPr>
          <a:lstStyle/>
          <a:p>
            <a:pPr>
              <a:defRPr sz="1400" b="0">
                <a:solidFill>
                  <a:srgbClr val="2C3641"/>
                </a:solidFill>
                <a:latin typeface="Aptos"/>
              </a:defRPr>
            </a:pPr>
            <a:r>
              <a:t>Membedakan peran BK, kesiswaan, wali kelas, dan guru piket.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343400" y="1417320"/>
            <a:ext cx="3520440" cy="1828800"/>
          </a:xfrm>
          <a:prstGeom prst="roundRect">
            <a:avLst/>
          </a:prstGeom>
          <a:solidFill>
            <a:srgbClr val="FFFFFF"/>
          </a:solidFill>
          <a:ln>
            <a:solidFill>
              <a:srgbClr val="DCE4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4343400" y="1417320"/>
            <a:ext cx="91440" cy="1828800"/>
          </a:xfrm>
          <a:prstGeom prst="rect">
            <a:avLst/>
          </a:prstGeom>
          <a:solidFill>
            <a:srgbClr val="EEB8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4572000" y="1563624"/>
            <a:ext cx="3136392" cy="384048"/>
          </a:xfrm>
          <a:prstGeom prst="rect">
            <a:avLst/>
          </a:prstGeom>
          <a:noFill/>
        </p:spPr>
        <p:txBody>
          <a:bodyPr wrap="square" lIns="54864" tIns="36576" rIns="54864" bIns="27432" anchor="t">
            <a:spAutoFit/>
          </a:bodyPr>
          <a:lstStyle/>
          <a:p>
            <a:pPr>
              <a:defRPr sz="1700" b="1">
                <a:solidFill>
                  <a:srgbClr val="1C314E"/>
                </a:solidFill>
                <a:latin typeface="Aptos"/>
              </a:defRPr>
            </a:pPr>
            <a:r>
              <a:t>Menyamakan langkah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72000" y="2039112"/>
            <a:ext cx="3136392" cy="1097280"/>
          </a:xfrm>
          <a:prstGeom prst="rect">
            <a:avLst/>
          </a:prstGeom>
          <a:noFill/>
        </p:spPr>
        <p:txBody>
          <a:bodyPr wrap="square" lIns="54864" tIns="36576" rIns="54864" bIns="27432" anchor="t">
            <a:spAutoFit/>
          </a:bodyPr>
          <a:lstStyle/>
          <a:p>
            <a:pPr>
              <a:defRPr sz="1400" b="0">
                <a:solidFill>
                  <a:srgbClr val="2C3641"/>
                </a:solidFill>
                <a:latin typeface="Aptos"/>
              </a:defRPr>
            </a:pPr>
            <a:r>
              <a:t>Membangun alur penanganan yang jelas, konsisten, dan terdokumentasi.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7955279" y="1417320"/>
            <a:ext cx="3520440" cy="1828800"/>
          </a:xfrm>
          <a:prstGeom prst="roundRect">
            <a:avLst/>
          </a:prstGeom>
          <a:solidFill>
            <a:srgbClr val="FFFFFF"/>
          </a:solidFill>
          <a:ln>
            <a:solidFill>
              <a:srgbClr val="DCE4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ectangle 13"/>
          <p:cNvSpPr/>
          <p:nvPr/>
        </p:nvSpPr>
        <p:spPr>
          <a:xfrm>
            <a:off x="7955279" y="1417320"/>
            <a:ext cx="91440" cy="1828800"/>
          </a:xfrm>
          <a:prstGeom prst="rect">
            <a:avLst/>
          </a:prstGeom>
          <a:solidFill>
            <a:srgbClr val="4B71A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8183879" y="1563624"/>
            <a:ext cx="3136392" cy="384048"/>
          </a:xfrm>
          <a:prstGeom prst="rect">
            <a:avLst/>
          </a:prstGeom>
          <a:noFill/>
        </p:spPr>
        <p:txBody>
          <a:bodyPr wrap="square" lIns="54864" tIns="36576" rIns="54864" bIns="27432" anchor="t">
            <a:spAutoFit/>
          </a:bodyPr>
          <a:lstStyle/>
          <a:p>
            <a:pPr>
              <a:defRPr sz="1700" b="1">
                <a:solidFill>
                  <a:srgbClr val="1C314E"/>
                </a:solidFill>
                <a:latin typeface="Aptos"/>
              </a:defRPr>
            </a:pPr>
            <a:r>
              <a:t>Memperbaiki hasil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183879" y="2039112"/>
            <a:ext cx="3136392" cy="1097280"/>
          </a:xfrm>
          <a:prstGeom prst="rect">
            <a:avLst/>
          </a:prstGeom>
          <a:noFill/>
        </p:spPr>
        <p:txBody>
          <a:bodyPr wrap="square" lIns="54864" tIns="36576" rIns="54864" bIns="27432" anchor="t">
            <a:spAutoFit/>
          </a:bodyPr>
          <a:lstStyle/>
          <a:p>
            <a:pPr>
              <a:defRPr sz="1400" b="0">
                <a:solidFill>
                  <a:srgbClr val="2C3641"/>
                </a:solidFill>
                <a:latin typeface="Aptos"/>
              </a:defRPr>
            </a:pPr>
            <a:r>
              <a:t>Membantu siswa berubah melalui pembinaan dan tindak lanjut.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68680" y="3977639"/>
            <a:ext cx="2834640" cy="365760"/>
          </a:xfrm>
          <a:prstGeom prst="rect">
            <a:avLst/>
          </a:prstGeom>
          <a:noFill/>
        </p:spPr>
        <p:txBody>
          <a:bodyPr wrap="square" lIns="54864" tIns="36576" rIns="54864" bIns="27432" anchor="t">
            <a:spAutoFit/>
          </a:bodyPr>
          <a:lstStyle/>
          <a:p>
            <a:pPr>
              <a:defRPr sz="1900" b="1">
                <a:solidFill>
                  <a:srgbClr val="1C314E"/>
                </a:solidFill>
                <a:latin typeface="Aptos"/>
              </a:defRPr>
            </a:pPr>
            <a:r>
              <a:t>Hasil yang diharapkan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68680" y="4480560"/>
            <a:ext cx="10332720" cy="822960"/>
          </a:xfrm>
          <a:prstGeom prst="rect">
            <a:avLst/>
          </a:prstGeom>
          <a:noFill/>
        </p:spPr>
        <p:txBody>
          <a:bodyPr wrap="square" lIns="54864" tIns="36576" rIns="54864" bIns="27432" anchor="t">
            <a:spAutoFit/>
          </a:bodyPr>
          <a:lstStyle/>
          <a:p>
            <a:pPr>
              <a:defRPr sz="2200" b="1">
                <a:solidFill>
                  <a:srgbClr val="19847E"/>
                </a:solidFill>
                <a:latin typeface="Aptos"/>
              </a:defRPr>
            </a:pPr>
            <a:r>
              <a:t>Setiap pihak mengetahui kapan bertindak, kapan berkoordinasi, dan bagaimana memantau perubahan perilaku siswa.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9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20040"/>
            <a:ext cx="10972800" cy="502920"/>
          </a:xfrm>
          <a:prstGeom prst="rect">
            <a:avLst/>
          </a:prstGeom>
          <a:noFill/>
        </p:spPr>
        <p:txBody>
          <a:bodyPr wrap="square" lIns="54864" tIns="36576" rIns="54864" bIns="27432" anchor="t">
            <a:spAutoFit/>
          </a:bodyPr>
          <a:lstStyle/>
          <a:p>
            <a:pPr>
              <a:defRPr sz="2500" b="1">
                <a:solidFill>
                  <a:srgbClr val="1C314E"/>
                </a:solidFill>
                <a:latin typeface="Aptos"/>
              </a:defRPr>
            </a:pPr>
            <a:r>
              <a:t>Mengapa BK dan Kesiswaan Perlu Berkolaborasi?</a:t>
            </a:r>
          </a:p>
        </p:txBody>
      </p:sp>
      <p:sp>
        <p:nvSpPr>
          <p:cNvPr id="3" name="Rectangle 2"/>
          <p:cNvSpPr/>
          <p:nvPr/>
        </p:nvSpPr>
        <p:spPr>
          <a:xfrm>
            <a:off x="621792" y="969264"/>
            <a:ext cx="1005840" cy="54864"/>
          </a:xfrm>
          <a:prstGeom prst="rect">
            <a:avLst/>
          </a:prstGeom>
          <a:solidFill>
            <a:srgbClr val="19847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621792" y="6510528"/>
            <a:ext cx="10972800" cy="203133"/>
          </a:xfrm>
          <a:prstGeom prst="rect">
            <a:avLst/>
          </a:prstGeom>
          <a:noFill/>
        </p:spPr>
        <p:txBody>
          <a:bodyPr wrap="square" lIns="54864" tIns="36576" rIns="54864" bIns="27432" anchor="t">
            <a:spAutoFit/>
          </a:bodyPr>
          <a:lstStyle/>
          <a:p>
            <a:pPr>
              <a:defRPr sz="900" b="0">
                <a:solidFill>
                  <a:srgbClr val="687480"/>
                </a:solidFill>
                <a:latin typeface="Aptos"/>
              </a:defRPr>
            </a:pPr>
            <a:r>
              <a:rPr lang="en-US" dirty="0"/>
              <a:t>MGBK SMK KAB. BIREUEN </a:t>
            </a:r>
            <a:r>
              <a:rPr dirty="0"/>
              <a:t>•  KOLABORASI BK &amp; KESISWAAN  •  03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325880"/>
            <a:ext cx="10698480" cy="4937760"/>
          </a:xfrm>
          <a:prstGeom prst="rect">
            <a:avLst/>
          </a:prstGeom>
          <a:noFill/>
        </p:spPr>
        <p:txBody>
          <a:bodyPr wrap="square" lIns="73152" tIns="54864" rIns="73152">
            <a:spAutoFit/>
          </a:bodyPr>
          <a:lstStyle/>
          <a:p>
            <a:pPr>
              <a:spcAft>
                <a:spcPts val="1400"/>
              </a:spcAft>
              <a:defRPr sz="1900">
                <a:solidFill>
                  <a:srgbClr val="2C3641"/>
                </a:solidFill>
                <a:latin typeface="Aptos"/>
              </a:defRPr>
            </a:pPr>
            <a:r>
              <a:t>Masalah disiplin sering memiliki lebih dari satu penyebab: kebiasaan, lingkungan, relasi, atau hambatan pribadi.</a:t>
            </a:r>
          </a:p>
          <a:p>
            <a:pPr>
              <a:spcAft>
                <a:spcPts val="1400"/>
              </a:spcAft>
              <a:defRPr sz="1900">
                <a:solidFill>
                  <a:srgbClr val="2C3641"/>
                </a:solidFill>
                <a:latin typeface="Aptos"/>
              </a:defRPr>
            </a:pPr>
            <a:r>
              <a:t>Penegakan aturan tanpa pembinaan dapat membuat masalah berulang; konseling tanpa koordinasi dapat kehilangan tindak lanjut.</a:t>
            </a:r>
          </a:p>
          <a:p>
            <a:pPr>
              <a:spcAft>
                <a:spcPts val="1400"/>
              </a:spcAft>
              <a:defRPr sz="1900">
                <a:solidFill>
                  <a:srgbClr val="2C3641"/>
                </a:solidFill>
                <a:latin typeface="Aptos"/>
              </a:defRPr>
            </a:pPr>
            <a:r>
              <a:t>Kolaborasi menyatukan ketegasan terhadap aturan dengan pemahaman terhadap kebutuhan siswa.</a:t>
            </a:r>
          </a:p>
          <a:p>
            <a:pPr>
              <a:spcAft>
                <a:spcPts val="1400"/>
              </a:spcAft>
              <a:defRPr sz="1900">
                <a:solidFill>
                  <a:srgbClr val="2C3641"/>
                </a:solidFill>
                <a:latin typeface="Aptos"/>
              </a:defRPr>
            </a:pPr>
            <a:r>
              <a:t>Tujuannya bukan saling mengambil alih tugas, melainkan memastikan respons sekolah terarah dan konsisten.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68680" y="5715000"/>
            <a:ext cx="10424160" cy="411480"/>
          </a:xfrm>
          <a:prstGeom prst="rect">
            <a:avLst/>
          </a:prstGeom>
          <a:noFill/>
        </p:spPr>
        <p:txBody>
          <a:bodyPr wrap="square" lIns="54864" tIns="36576" rIns="54864" bIns="27432" anchor="t">
            <a:spAutoFit/>
          </a:bodyPr>
          <a:lstStyle/>
          <a:p>
            <a:pPr>
              <a:defRPr sz="1700" b="1">
                <a:solidFill>
                  <a:srgbClr val="19847E"/>
                </a:solidFill>
                <a:latin typeface="Aptos"/>
              </a:defRPr>
            </a:pPr>
            <a:r>
              <a:t>Prinsip: satu tujuan bersama, peran jelas, komunikasi aman, dan tindak lanjut terukur.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9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20040"/>
            <a:ext cx="10972800" cy="502920"/>
          </a:xfrm>
          <a:prstGeom prst="rect">
            <a:avLst/>
          </a:prstGeom>
          <a:noFill/>
        </p:spPr>
        <p:txBody>
          <a:bodyPr wrap="square" lIns="54864" tIns="36576" rIns="54864" bIns="27432" anchor="t">
            <a:spAutoFit/>
          </a:bodyPr>
          <a:lstStyle/>
          <a:p>
            <a:pPr>
              <a:defRPr sz="2500" b="1">
                <a:solidFill>
                  <a:srgbClr val="1C314E"/>
                </a:solidFill>
                <a:latin typeface="Aptos"/>
              </a:defRPr>
            </a:pPr>
            <a:r>
              <a:t>Prinsip Penanganan Disiplin yang Sehat</a:t>
            </a:r>
          </a:p>
        </p:txBody>
      </p:sp>
      <p:sp>
        <p:nvSpPr>
          <p:cNvPr id="3" name="Rectangle 2"/>
          <p:cNvSpPr/>
          <p:nvPr/>
        </p:nvSpPr>
        <p:spPr>
          <a:xfrm>
            <a:off x="621792" y="969264"/>
            <a:ext cx="1005840" cy="54864"/>
          </a:xfrm>
          <a:prstGeom prst="rect">
            <a:avLst/>
          </a:prstGeom>
          <a:solidFill>
            <a:srgbClr val="19847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621792" y="6510528"/>
            <a:ext cx="10972800" cy="203133"/>
          </a:xfrm>
          <a:prstGeom prst="rect">
            <a:avLst/>
          </a:prstGeom>
          <a:noFill/>
        </p:spPr>
        <p:txBody>
          <a:bodyPr wrap="square" lIns="54864" tIns="36576" rIns="54864" bIns="27432" anchor="t">
            <a:spAutoFit/>
          </a:bodyPr>
          <a:lstStyle/>
          <a:p>
            <a:pPr>
              <a:defRPr sz="900" b="0">
                <a:solidFill>
                  <a:srgbClr val="687480"/>
                </a:solidFill>
                <a:latin typeface="Aptos"/>
              </a:defRPr>
            </a:pPr>
            <a:r>
              <a:rPr lang="en-US" dirty="0"/>
              <a:t>MGBK SMK KAB. BIREUEN </a:t>
            </a:r>
            <a:r>
              <a:rPr dirty="0"/>
              <a:t>•  KOLABORASI BK &amp; KESISWAAN  •  04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325880"/>
            <a:ext cx="3520440" cy="1645920"/>
          </a:xfrm>
          <a:prstGeom prst="roundRect">
            <a:avLst/>
          </a:prstGeom>
          <a:solidFill>
            <a:srgbClr val="FFFFFF"/>
          </a:solidFill>
          <a:ln>
            <a:solidFill>
              <a:srgbClr val="DCE4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731520" y="1325880"/>
            <a:ext cx="91440" cy="1645920"/>
          </a:xfrm>
          <a:prstGeom prst="rect">
            <a:avLst/>
          </a:prstGeom>
          <a:solidFill>
            <a:srgbClr val="19847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960120" y="1472184"/>
            <a:ext cx="3136392" cy="384048"/>
          </a:xfrm>
          <a:prstGeom prst="rect">
            <a:avLst/>
          </a:prstGeom>
          <a:noFill/>
        </p:spPr>
        <p:txBody>
          <a:bodyPr wrap="square" lIns="54864" tIns="36576" rIns="54864" bIns="27432" anchor="t">
            <a:spAutoFit/>
          </a:bodyPr>
          <a:lstStyle/>
          <a:p>
            <a:pPr>
              <a:defRPr sz="1700" b="1">
                <a:solidFill>
                  <a:srgbClr val="1C314E"/>
                </a:solidFill>
                <a:latin typeface="Aptos"/>
              </a:defRPr>
            </a:pPr>
            <a:r>
              <a:t>Tegas dan konsisten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60120" y="1947672"/>
            <a:ext cx="3136392" cy="914400"/>
          </a:xfrm>
          <a:prstGeom prst="rect">
            <a:avLst/>
          </a:prstGeom>
          <a:noFill/>
        </p:spPr>
        <p:txBody>
          <a:bodyPr wrap="square" lIns="54864" tIns="36576" rIns="54864" bIns="27432" anchor="t">
            <a:spAutoFit/>
          </a:bodyPr>
          <a:lstStyle/>
          <a:p>
            <a:pPr>
              <a:defRPr sz="1400" b="0">
                <a:solidFill>
                  <a:srgbClr val="2C3641"/>
                </a:solidFill>
                <a:latin typeface="Aptos"/>
              </a:defRPr>
            </a:pPr>
            <a:r>
              <a:t>Aturan dipahami dan diterapkan sesuai tata tertib.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343400" y="1325880"/>
            <a:ext cx="3520440" cy="1645920"/>
          </a:xfrm>
          <a:prstGeom prst="roundRect">
            <a:avLst/>
          </a:prstGeom>
          <a:solidFill>
            <a:srgbClr val="FFFFFF"/>
          </a:solidFill>
          <a:ln>
            <a:solidFill>
              <a:srgbClr val="DCE4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4343400" y="1325880"/>
            <a:ext cx="91440" cy="1645920"/>
          </a:xfrm>
          <a:prstGeom prst="rect">
            <a:avLst/>
          </a:prstGeom>
          <a:solidFill>
            <a:srgbClr val="EEB8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4572000" y="1472184"/>
            <a:ext cx="3136392" cy="384048"/>
          </a:xfrm>
          <a:prstGeom prst="rect">
            <a:avLst/>
          </a:prstGeom>
          <a:noFill/>
        </p:spPr>
        <p:txBody>
          <a:bodyPr wrap="square" lIns="54864" tIns="36576" rIns="54864" bIns="27432" anchor="t">
            <a:spAutoFit/>
          </a:bodyPr>
          <a:lstStyle/>
          <a:p>
            <a:pPr>
              <a:defRPr sz="1700" b="1">
                <a:solidFill>
                  <a:srgbClr val="1C314E"/>
                </a:solidFill>
                <a:latin typeface="Aptos"/>
              </a:defRPr>
            </a:pPr>
            <a:r>
              <a:t>Adil dan proporsional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72000" y="1947672"/>
            <a:ext cx="3136392" cy="914400"/>
          </a:xfrm>
          <a:prstGeom prst="rect">
            <a:avLst/>
          </a:prstGeom>
          <a:noFill/>
        </p:spPr>
        <p:txBody>
          <a:bodyPr wrap="square" lIns="54864" tIns="36576" rIns="54864" bIns="27432" anchor="t">
            <a:spAutoFit/>
          </a:bodyPr>
          <a:lstStyle/>
          <a:p>
            <a:pPr>
              <a:defRPr sz="1400" b="0">
                <a:solidFill>
                  <a:srgbClr val="2C3641"/>
                </a:solidFill>
                <a:latin typeface="Aptos"/>
              </a:defRPr>
            </a:pPr>
            <a:r>
              <a:t>Respons mempertimbangkan konteks dan tingkat pelanggaran.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7955279" y="1325880"/>
            <a:ext cx="3520440" cy="1645920"/>
          </a:xfrm>
          <a:prstGeom prst="roundRect">
            <a:avLst/>
          </a:prstGeom>
          <a:solidFill>
            <a:srgbClr val="FFFFFF"/>
          </a:solidFill>
          <a:ln>
            <a:solidFill>
              <a:srgbClr val="DCE4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ectangle 13"/>
          <p:cNvSpPr/>
          <p:nvPr/>
        </p:nvSpPr>
        <p:spPr>
          <a:xfrm>
            <a:off x="7955279" y="1325880"/>
            <a:ext cx="91440" cy="1645920"/>
          </a:xfrm>
          <a:prstGeom prst="rect">
            <a:avLst/>
          </a:prstGeom>
          <a:solidFill>
            <a:srgbClr val="4B71A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8183879" y="1472184"/>
            <a:ext cx="3136392" cy="384048"/>
          </a:xfrm>
          <a:prstGeom prst="rect">
            <a:avLst/>
          </a:prstGeom>
          <a:noFill/>
        </p:spPr>
        <p:txBody>
          <a:bodyPr wrap="square" lIns="54864" tIns="36576" rIns="54864" bIns="27432" anchor="t">
            <a:spAutoFit/>
          </a:bodyPr>
          <a:lstStyle/>
          <a:p>
            <a:pPr>
              <a:defRPr sz="1700" b="1">
                <a:solidFill>
                  <a:srgbClr val="1C314E"/>
                </a:solidFill>
                <a:latin typeface="Aptos"/>
              </a:defRPr>
            </a:pPr>
            <a:r>
              <a:t>Mendidik, bukan mempermalukan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183879" y="1947672"/>
            <a:ext cx="3136392" cy="914400"/>
          </a:xfrm>
          <a:prstGeom prst="rect">
            <a:avLst/>
          </a:prstGeom>
          <a:noFill/>
        </p:spPr>
        <p:txBody>
          <a:bodyPr wrap="square" lIns="54864" tIns="36576" rIns="54864" bIns="27432" anchor="t">
            <a:spAutoFit/>
          </a:bodyPr>
          <a:lstStyle/>
          <a:p>
            <a:pPr>
              <a:defRPr sz="1400" b="0">
                <a:solidFill>
                  <a:srgbClr val="2C3641"/>
                </a:solidFill>
                <a:latin typeface="Aptos"/>
              </a:defRPr>
            </a:pPr>
            <a:r>
              <a:t>Fokus pada tanggung jawab, pemulihan, dan perubahan.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2514600" y="3520440"/>
            <a:ext cx="3520440" cy="1645920"/>
          </a:xfrm>
          <a:prstGeom prst="roundRect">
            <a:avLst/>
          </a:prstGeom>
          <a:solidFill>
            <a:srgbClr val="FFFFFF"/>
          </a:solidFill>
          <a:ln>
            <a:solidFill>
              <a:srgbClr val="DCE4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ectangle 17"/>
          <p:cNvSpPr/>
          <p:nvPr/>
        </p:nvSpPr>
        <p:spPr>
          <a:xfrm>
            <a:off x="2514600" y="3520440"/>
            <a:ext cx="91440" cy="1645920"/>
          </a:xfrm>
          <a:prstGeom prst="rect">
            <a:avLst/>
          </a:prstGeom>
          <a:solidFill>
            <a:srgbClr val="B84A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2743200" y="3666744"/>
            <a:ext cx="3136392" cy="384048"/>
          </a:xfrm>
          <a:prstGeom prst="rect">
            <a:avLst/>
          </a:prstGeom>
          <a:noFill/>
        </p:spPr>
        <p:txBody>
          <a:bodyPr wrap="square" lIns="54864" tIns="36576" rIns="54864" bIns="27432" anchor="t">
            <a:spAutoFit/>
          </a:bodyPr>
          <a:lstStyle/>
          <a:p>
            <a:pPr>
              <a:defRPr sz="1700" b="1">
                <a:solidFill>
                  <a:srgbClr val="1C314E"/>
                </a:solidFill>
                <a:latin typeface="Aptos"/>
              </a:defRPr>
            </a:pPr>
            <a:r>
              <a:t>Aman dan menghormati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2743200" y="4142232"/>
            <a:ext cx="3136392" cy="914400"/>
          </a:xfrm>
          <a:prstGeom prst="rect">
            <a:avLst/>
          </a:prstGeom>
          <a:noFill/>
        </p:spPr>
        <p:txBody>
          <a:bodyPr wrap="square" lIns="54864" tIns="36576" rIns="54864" bIns="27432" anchor="t">
            <a:spAutoFit/>
          </a:bodyPr>
          <a:lstStyle/>
          <a:p>
            <a:pPr>
              <a:defRPr sz="1400" b="0">
                <a:solidFill>
                  <a:srgbClr val="2C3641"/>
                </a:solidFill>
                <a:latin typeface="Aptos"/>
              </a:defRPr>
            </a:pPr>
            <a:r>
              <a:t>Tanpa kekerasan, penghinaan, atau pelabelan.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172200" y="3520440"/>
            <a:ext cx="3520440" cy="1645920"/>
          </a:xfrm>
          <a:prstGeom prst="roundRect">
            <a:avLst/>
          </a:prstGeom>
          <a:solidFill>
            <a:srgbClr val="FFFFFF"/>
          </a:solidFill>
          <a:ln>
            <a:solidFill>
              <a:srgbClr val="DCE4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Rectangle 21"/>
          <p:cNvSpPr/>
          <p:nvPr/>
        </p:nvSpPr>
        <p:spPr>
          <a:xfrm>
            <a:off x="6172200" y="3520440"/>
            <a:ext cx="91440" cy="1645920"/>
          </a:xfrm>
          <a:prstGeom prst="rect">
            <a:avLst/>
          </a:prstGeom>
          <a:solidFill>
            <a:srgbClr val="19847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6400800" y="3666744"/>
            <a:ext cx="3136392" cy="384048"/>
          </a:xfrm>
          <a:prstGeom prst="rect">
            <a:avLst/>
          </a:prstGeom>
          <a:noFill/>
        </p:spPr>
        <p:txBody>
          <a:bodyPr wrap="square" lIns="54864" tIns="36576" rIns="54864" bIns="27432" anchor="t">
            <a:spAutoFit/>
          </a:bodyPr>
          <a:lstStyle/>
          <a:p>
            <a:pPr>
              <a:defRPr sz="1700" b="1">
                <a:solidFill>
                  <a:srgbClr val="1C314E"/>
                </a:solidFill>
                <a:latin typeface="Aptos"/>
              </a:defRPr>
            </a:pPr>
            <a:r>
              <a:t>Rahasia seperlunya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400800" y="4142232"/>
            <a:ext cx="3136392" cy="914400"/>
          </a:xfrm>
          <a:prstGeom prst="rect">
            <a:avLst/>
          </a:prstGeom>
          <a:noFill/>
        </p:spPr>
        <p:txBody>
          <a:bodyPr wrap="square" lIns="54864" tIns="36576" rIns="54864" bIns="27432" anchor="t">
            <a:spAutoFit/>
          </a:bodyPr>
          <a:lstStyle/>
          <a:p>
            <a:pPr>
              <a:defRPr sz="1400" b="0">
                <a:solidFill>
                  <a:srgbClr val="2C3641"/>
                </a:solidFill>
                <a:latin typeface="Aptos"/>
              </a:defRPr>
            </a:pPr>
            <a:r>
              <a:t>Informasi dibagikan hanya kepada pihak yang berkepentingan.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9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20040"/>
            <a:ext cx="10972800" cy="502920"/>
          </a:xfrm>
          <a:prstGeom prst="rect">
            <a:avLst/>
          </a:prstGeom>
          <a:noFill/>
        </p:spPr>
        <p:txBody>
          <a:bodyPr wrap="square" lIns="54864" tIns="36576" rIns="54864" bIns="27432" anchor="t">
            <a:spAutoFit/>
          </a:bodyPr>
          <a:lstStyle/>
          <a:p>
            <a:pPr>
              <a:defRPr sz="2500" b="1">
                <a:solidFill>
                  <a:srgbClr val="1C314E"/>
                </a:solidFill>
                <a:latin typeface="Aptos"/>
              </a:defRPr>
            </a:pPr>
            <a:r>
              <a:t>Pembagian Peran: Siapa Melakukan Apa?</a:t>
            </a:r>
          </a:p>
        </p:txBody>
      </p:sp>
      <p:sp>
        <p:nvSpPr>
          <p:cNvPr id="3" name="Rectangle 2"/>
          <p:cNvSpPr/>
          <p:nvPr/>
        </p:nvSpPr>
        <p:spPr>
          <a:xfrm>
            <a:off x="621792" y="969264"/>
            <a:ext cx="1005840" cy="54864"/>
          </a:xfrm>
          <a:prstGeom prst="rect">
            <a:avLst/>
          </a:prstGeom>
          <a:solidFill>
            <a:srgbClr val="19847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621792" y="6510528"/>
            <a:ext cx="10972800" cy="203133"/>
          </a:xfrm>
          <a:prstGeom prst="rect">
            <a:avLst/>
          </a:prstGeom>
          <a:noFill/>
        </p:spPr>
        <p:txBody>
          <a:bodyPr wrap="square" lIns="54864" tIns="36576" rIns="54864" bIns="27432" anchor="t">
            <a:spAutoFit/>
          </a:bodyPr>
          <a:lstStyle/>
          <a:p>
            <a:pPr>
              <a:defRPr sz="900" b="0">
                <a:solidFill>
                  <a:srgbClr val="687480"/>
                </a:solidFill>
                <a:latin typeface="Aptos"/>
              </a:defRPr>
            </a:pPr>
            <a:r>
              <a:rPr lang="en-US" dirty="0"/>
              <a:t>MGBK SMK KAB. BIREUEN </a:t>
            </a:r>
            <a:r>
              <a:rPr dirty="0"/>
              <a:t>•  KOLABORASI BK &amp; KESISWAAN  •  05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85800" y="1280160"/>
            <a:ext cx="2743200" cy="4160520"/>
          </a:xfrm>
          <a:prstGeom prst="roundRect">
            <a:avLst/>
          </a:prstGeom>
          <a:solidFill>
            <a:srgbClr val="FFFFFF"/>
          </a:solidFill>
          <a:ln>
            <a:solidFill>
              <a:srgbClr val="DCE4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685800" y="1280160"/>
            <a:ext cx="91440" cy="4160520"/>
          </a:xfrm>
          <a:prstGeom prst="rect">
            <a:avLst/>
          </a:prstGeom>
          <a:solidFill>
            <a:srgbClr val="19847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914400" y="1426463"/>
            <a:ext cx="2359152" cy="384048"/>
          </a:xfrm>
          <a:prstGeom prst="rect">
            <a:avLst/>
          </a:prstGeom>
          <a:noFill/>
        </p:spPr>
        <p:txBody>
          <a:bodyPr wrap="square" lIns="54864" tIns="36576" rIns="54864" bIns="27432" anchor="t">
            <a:spAutoFit/>
          </a:bodyPr>
          <a:lstStyle/>
          <a:p>
            <a:pPr>
              <a:defRPr sz="1600" b="1">
                <a:solidFill>
                  <a:srgbClr val="1C314E"/>
                </a:solidFill>
                <a:latin typeface="Aptos"/>
              </a:defRPr>
            </a:pPr>
            <a:r>
              <a:t>Bidang Kesiswaan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14400" y="1901952"/>
            <a:ext cx="2359152" cy="3429000"/>
          </a:xfrm>
          <a:prstGeom prst="rect">
            <a:avLst/>
          </a:prstGeom>
          <a:noFill/>
        </p:spPr>
        <p:txBody>
          <a:bodyPr wrap="square" lIns="54864" tIns="36576" rIns="54864" bIns="27432" anchor="t">
            <a:spAutoFit/>
          </a:bodyPr>
          <a:lstStyle/>
          <a:p>
            <a:pPr>
              <a:defRPr sz="1400" b="0">
                <a:solidFill>
                  <a:srgbClr val="2C3641"/>
                </a:solidFill>
                <a:latin typeface="Aptos"/>
              </a:defRPr>
            </a:pPr>
            <a:r>
              <a:t>• Mengelola pelaksanaan tata tertib dan SOP</a:t>
            </a:r>
            <a:br/>
            <a:r>
              <a:t>• Mengkoordinasikan piket dan tindak lanjut administratif</a:t>
            </a:r>
            <a:br/>
            <a:r>
              <a:t>• Meninjau pola pelanggaran</a:t>
            </a:r>
            <a:br/>
            <a:r>
              <a:t>• Menghubungkan pihak terkait sesuai kewenangan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3611880" y="1280160"/>
            <a:ext cx="2743200" cy="4160520"/>
          </a:xfrm>
          <a:prstGeom prst="roundRect">
            <a:avLst/>
          </a:prstGeom>
          <a:solidFill>
            <a:srgbClr val="FFFFFF"/>
          </a:solidFill>
          <a:ln>
            <a:solidFill>
              <a:srgbClr val="DCE4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3611880" y="1280160"/>
            <a:ext cx="91440" cy="4160520"/>
          </a:xfrm>
          <a:prstGeom prst="rect">
            <a:avLst/>
          </a:prstGeom>
          <a:solidFill>
            <a:srgbClr val="EEB8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3840480" y="1426463"/>
            <a:ext cx="2359152" cy="384048"/>
          </a:xfrm>
          <a:prstGeom prst="rect">
            <a:avLst/>
          </a:prstGeom>
          <a:noFill/>
        </p:spPr>
        <p:txBody>
          <a:bodyPr wrap="square" lIns="54864" tIns="36576" rIns="54864" bIns="27432" anchor="t">
            <a:spAutoFit/>
          </a:bodyPr>
          <a:lstStyle/>
          <a:p>
            <a:pPr>
              <a:defRPr sz="1600" b="1">
                <a:solidFill>
                  <a:srgbClr val="1C314E"/>
                </a:solidFill>
                <a:latin typeface="Aptos"/>
              </a:defRPr>
            </a:pPr>
            <a:r>
              <a:t>Guru BK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840480" y="1901952"/>
            <a:ext cx="2359152" cy="3429000"/>
          </a:xfrm>
          <a:prstGeom prst="rect">
            <a:avLst/>
          </a:prstGeom>
          <a:noFill/>
        </p:spPr>
        <p:txBody>
          <a:bodyPr wrap="square" lIns="54864" tIns="36576" rIns="54864" bIns="27432" anchor="t">
            <a:spAutoFit/>
          </a:bodyPr>
          <a:lstStyle/>
          <a:p>
            <a:pPr>
              <a:defRPr sz="1400" b="0">
                <a:solidFill>
                  <a:srgbClr val="2C3641"/>
                </a:solidFill>
                <a:latin typeface="Aptos"/>
              </a:defRPr>
            </a:pPr>
            <a:r>
              <a:t>• Menggali kebutuhan dan faktor penyebab</a:t>
            </a:r>
            <a:br/>
            <a:r>
              <a:t>• Memberikan layanan/konseling sesuai kompetensi</a:t>
            </a:r>
            <a:br/>
            <a:r>
              <a:t>• Menyusun rencana perubahan bersama siswa</a:t>
            </a:r>
            <a:br/>
            <a:r>
              <a:t>• Memantau perkembangan dan merujuk bila diperlukan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537960" y="1280160"/>
            <a:ext cx="2240280" cy="4160520"/>
          </a:xfrm>
          <a:prstGeom prst="roundRect">
            <a:avLst/>
          </a:prstGeom>
          <a:solidFill>
            <a:srgbClr val="FFFFFF"/>
          </a:solidFill>
          <a:ln>
            <a:solidFill>
              <a:srgbClr val="DCE4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ectangle 13"/>
          <p:cNvSpPr/>
          <p:nvPr/>
        </p:nvSpPr>
        <p:spPr>
          <a:xfrm>
            <a:off x="6537960" y="1280160"/>
            <a:ext cx="91440" cy="4160520"/>
          </a:xfrm>
          <a:prstGeom prst="rect">
            <a:avLst/>
          </a:prstGeom>
          <a:solidFill>
            <a:srgbClr val="4B71A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6766560" y="1426463"/>
            <a:ext cx="1856232" cy="384048"/>
          </a:xfrm>
          <a:prstGeom prst="rect">
            <a:avLst/>
          </a:prstGeom>
          <a:noFill/>
        </p:spPr>
        <p:txBody>
          <a:bodyPr wrap="square" lIns="54864" tIns="36576" rIns="54864" bIns="27432" anchor="t">
            <a:spAutoFit/>
          </a:bodyPr>
          <a:lstStyle/>
          <a:p>
            <a:pPr>
              <a:defRPr sz="1600" b="1">
                <a:solidFill>
                  <a:srgbClr val="1C314E"/>
                </a:solidFill>
                <a:latin typeface="Aptos"/>
              </a:defRPr>
            </a:pPr>
            <a:r>
              <a:t>Wali Kelas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766560" y="1901952"/>
            <a:ext cx="1856232" cy="3429000"/>
          </a:xfrm>
          <a:prstGeom prst="rect">
            <a:avLst/>
          </a:prstGeom>
          <a:noFill/>
        </p:spPr>
        <p:txBody>
          <a:bodyPr wrap="square" lIns="54864" tIns="36576" rIns="54864" bIns="27432" anchor="t">
            <a:spAutoFit/>
          </a:bodyPr>
          <a:lstStyle/>
          <a:p>
            <a:pPr>
              <a:defRPr sz="1400" b="0">
                <a:solidFill>
                  <a:srgbClr val="2C3641"/>
                </a:solidFill>
                <a:latin typeface="Aptos"/>
              </a:defRPr>
            </a:pPr>
            <a:r>
              <a:t>• Memantau kehadiran dan perilaku</a:t>
            </a:r>
            <a:br/>
            <a:r>
              <a:t>• Berkomunikasi dengan keluarga</a:t>
            </a:r>
            <a:br/>
            <a:r>
              <a:t>• Menguatkan kesepakatan tindak lanjut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8961120" y="1280160"/>
            <a:ext cx="2514600" cy="4160520"/>
          </a:xfrm>
          <a:prstGeom prst="roundRect">
            <a:avLst/>
          </a:prstGeom>
          <a:solidFill>
            <a:srgbClr val="FFFFFF"/>
          </a:solidFill>
          <a:ln>
            <a:solidFill>
              <a:srgbClr val="DCE4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ectangle 17"/>
          <p:cNvSpPr/>
          <p:nvPr/>
        </p:nvSpPr>
        <p:spPr>
          <a:xfrm>
            <a:off x="8961120" y="1280160"/>
            <a:ext cx="91440" cy="4160520"/>
          </a:xfrm>
          <a:prstGeom prst="rect">
            <a:avLst/>
          </a:prstGeom>
          <a:solidFill>
            <a:srgbClr val="B84A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9189720" y="1426463"/>
            <a:ext cx="2130552" cy="384048"/>
          </a:xfrm>
          <a:prstGeom prst="rect">
            <a:avLst/>
          </a:prstGeom>
          <a:noFill/>
        </p:spPr>
        <p:txBody>
          <a:bodyPr wrap="square" lIns="54864" tIns="36576" rIns="54864" bIns="27432" anchor="t">
            <a:spAutoFit/>
          </a:bodyPr>
          <a:lstStyle/>
          <a:p>
            <a:pPr>
              <a:defRPr sz="1600" b="1">
                <a:solidFill>
                  <a:srgbClr val="1C314E"/>
                </a:solidFill>
                <a:latin typeface="Aptos"/>
              </a:defRPr>
            </a:pPr>
            <a:r>
              <a:t>Guru Piket / Mapel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9189720" y="1901952"/>
            <a:ext cx="2130552" cy="3429000"/>
          </a:xfrm>
          <a:prstGeom prst="rect">
            <a:avLst/>
          </a:prstGeom>
          <a:noFill/>
        </p:spPr>
        <p:txBody>
          <a:bodyPr wrap="square" lIns="54864" tIns="36576" rIns="54864" bIns="27432" anchor="t">
            <a:spAutoFit/>
          </a:bodyPr>
          <a:lstStyle/>
          <a:p>
            <a:pPr>
              <a:defRPr sz="1400" b="0">
                <a:solidFill>
                  <a:srgbClr val="2C3641"/>
                </a:solidFill>
                <a:latin typeface="Aptos"/>
              </a:defRPr>
            </a:pPr>
            <a:r>
              <a:t>• Mencatat fakta kejadian</a:t>
            </a:r>
            <a:br/>
            <a:r>
              <a:t>• Menangani situasi awal dengan aman</a:t>
            </a:r>
            <a:br/>
            <a:r>
              <a:t>• Menyampaikan informasi melalui jalur sekolah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9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20040"/>
            <a:ext cx="10972800" cy="502920"/>
          </a:xfrm>
          <a:prstGeom prst="rect">
            <a:avLst/>
          </a:prstGeom>
          <a:noFill/>
        </p:spPr>
        <p:txBody>
          <a:bodyPr wrap="square" lIns="54864" tIns="36576" rIns="54864" bIns="27432" anchor="t">
            <a:spAutoFit/>
          </a:bodyPr>
          <a:lstStyle/>
          <a:p>
            <a:pPr>
              <a:defRPr sz="2500" b="1">
                <a:solidFill>
                  <a:srgbClr val="1C314E"/>
                </a:solidFill>
                <a:latin typeface="Aptos"/>
              </a:defRPr>
            </a:pPr>
            <a:r>
              <a:t>Alur Kolaborasi Penanganan Kasus</a:t>
            </a:r>
          </a:p>
        </p:txBody>
      </p:sp>
      <p:sp>
        <p:nvSpPr>
          <p:cNvPr id="3" name="Rectangle 2"/>
          <p:cNvSpPr/>
          <p:nvPr/>
        </p:nvSpPr>
        <p:spPr>
          <a:xfrm>
            <a:off x="621792" y="969264"/>
            <a:ext cx="1005840" cy="54864"/>
          </a:xfrm>
          <a:prstGeom prst="rect">
            <a:avLst/>
          </a:prstGeom>
          <a:solidFill>
            <a:srgbClr val="19847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621792" y="6510528"/>
            <a:ext cx="10972800" cy="203133"/>
          </a:xfrm>
          <a:prstGeom prst="rect">
            <a:avLst/>
          </a:prstGeom>
          <a:noFill/>
        </p:spPr>
        <p:txBody>
          <a:bodyPr wrap="square" lIns="54864" tIns="36576" rIns="54864" bIns="27432" anchor="t">
            <a:spAutoFit/>
          </a:bodyPr>
          <a:lstStyle/>
          <a:p>
            <a:pPr>
              <a:defRPr sz="900" b="0">
                <a:solidFill>
                  <a:srgbClr val="687480"/>
                </a:solidFill>
                <a:latin typeface="Aptos"/>
              </a:defRPr>
            </a:pPr>
            <a:r>
              <a:rPr lang="en-US" dirty="0"/>
              <a:t>MGBK SMK KAB. BIREUEN </a:t>
            </a:r>
            <a:r>
              <a:rPr dirty="0"/>
              <a:t>•  KOLABORASI BK &amp; KESISWAAN  •  06</a:t>
            </a:r>
          </a:p>
        </p:txBody>
      </p:sp>
      <p:sp>
        <p:nvSpPr>
          <p:cNvPr id="5" name="Oval 4"/>
          <p:cNvSpPr/>
          <p:nvPr/>
        </p:nvSpPr>
        <p:spPr>
          <a:xfrm>
            <a:off x="804672" y="1225296"/>
            <a:ext cx="475488" cy="475488"/>
          </a:xfrm>
          <a:prstGeom prst="ellipse">
            <a:avLst/>
          </a:prstGeom>
          <a:solidFill>
            <a:srgbClr val="19847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905256" y="1298448"/>
            <a:ext cx="274320" cy="228600"/>
          </a:xfrm>
          <a:prstGeom prst="rect">
            <a:avLst/>
          </a:prstGeom>
          <a:noFill/>
        </p:spPr>
        <p:txBody>
          <a:bodyPr wrap="square" lIns="54864" tIns="36576" rIns="54864" bIns="27432" anchor="t">
            <a:spAutoFit/>
          </a:bodyPr>
          <a:lstStyle/>
          <a:p>
            <a:pPr algn="ctr">
              <a:defRPr sz="1400" b="1">
                <a:solidFill>
                  <a:srgbClr val="FFFFFF"/>
                </a:solidFill>
                <a:latin typeface="Aptos"/>
              </a:defRPr>
            </a:pPr>
            <a: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170432"/>
            <a:ext cx="2377440" cy="384048"/>
          </a:xfrm>
          <a:prstGeom prst="rect">
            <a:avLst/>
          </a:prstGeom>
          <a:noFill/>
        </p:spPr>
        <p:txBody>
          <a:bodyPr wrap="square" lIns="54864" tIns="36576" rIns="54864" bIns="27432" anchor="t">
            <a:spAutoFit/>
          </a:bodyPr>
          <a:lstStyle/>
          <a:p>
            <a:pPr>
              <a:defRPr sz="1700" b="1">
                <a:solidFill>
                  <a:srgbClr val="1C314E"/>
                </a:solidFill>
                <a:latin typeface="Aptos"/>
              </a:defRPr>
            </a:pPr>
            <a:r>
              <a:t>1. Temukan &amp; catat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886200" y="1170432"/>
            <a:ext cx="7406640" cy="566928"/>
          </a:xfrm>
          <a:prstGeom prst="rect">
            <a:avLst/>
          </a:prstGeom>
          <a:noFill/>
        </p:spPr>
        <p:txBody>
          <a:bodyPr wrap="square" lIns="54864" tIns="36576" rIns="54864" bIns="27432" anchor="t">
            <a:spAutoFit/>
          </a:bodyPr>
          <a:lstStyle/>
          <a:p>
            <a:pPr>
              <a:defRPr sz="1600" b="0">
                <a:solidFill>
                  <a:srgbClr val="2C3641"/>
                </a:solidFill>
                <a:latin typeface="Aptos"/>
              </a:defRPr>
            </a:pPr>
            <a:r>
              <a:t>Catat fakta: waktu, tempat, perilaku, pihak terkait.</a:t>
            </a:r>
          </a:p>
        </p:txBody>
      </p:sp>
      <p:sp>
        <p:nvSpPr>
          <p:cNvPr id="9" name="Oval 8"/>
          <p:cNvSpPr/>
          <p:nvPr/>
        </p:nvSpPr>
        <p:spPr>
          <a:xfrm>
            <a:off x="804672" y="2212848"/>
            <a:ext cx="475488" cy="475488"/>
          </a:xfrm>
          <a:prstGeom prst="ellipse">
            <a:avLst/>
          </a:prstGeom>
          <a:solidFill>
            <a:srgbClr val="19847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905256" y="2286000"/>
            <a:ext cx="274320" cy="228600"/>
          </a:xfrm>
          <a:prstGeom prst="rect">
            <a:avLst/>
          </a:prstGeom>
          <a:noFill/>
        </p:spPr>
        <p:txBody>
          <a:bodyPr wrap="square" lIns="54864" tIns="36576" rIns="54864" bIns="27432" anchor="t">
            <a:spAutoFit/>
          </a:bodyPr>
          <a:lstStyle/>
          <a:p>
            <a:pPr algn="ctr">
              <a:defRPr sz="1400" b="1">
                <a:solidFill>
                  <a:srgbClr val="FFFFFF"/>
                </a:solidFill>
                <a:latin typeface="Aptos"/>
              </a:defRPr>
            </a:pPr>
            <a:r>
              <a:t>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508760" y="2157984"/>
            <a:ext cx="2377440" cy="384048"/>
          </a:xfrm>
          <a:prstGeom prst="rect">
            <a:avLst/>
          </a:prstGeom>
          <a:noFill/>
        </p:spPr>
        <p:txBody>
          <a:bodyPr wrap="square" lIns="54864" tIns="36576" rIns="54864" bIns="27432" anchor="t">
            <a:spAutoFit/>
          </a:bodyPr>
          <a:lstStyle/>
          <a:p>
            <a:pPr>
              <a:defRPr sz="1700" b="1">
                <a:solidFill>
                  <a:srgbClr val="1C314E"/>
                </a:solidFill>
                <a:latin typeface="Aptos"/>
              </a:defRPr>
            </a:pPr>
            <a:r>
              <a:t>2. Respons awal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886200" y="2157984"/>
            <a:ext cx="7406640" cy="566928"/>
          </a:xfrm>
          <a:prstGeom prst="rect">
            <a:avLst/>
          </a:prstGeom>
          <a:noFill/>
        </p:spPr>
        <p:txBody>
          <a:bodyPr wrap="square" lIns="54864" tIns="36576" rIns="54864" bIns="27432" anchor="t">
            <a:spAutoFit/>
          </a:bodyPr>
          <a:lstStyle/>
          <a:p>
            <a:pPr>
              <a:defRPr sz="1600" b="0">
                <a:solidFill>
                  <a:srgbClr val="2C3641"/>
                </a:solidFill>
                <a:latin typeface="Aptos"/>
              </a:defRPr>
            </a:pPr>
            <a:r>
              <a:t>Pastikan keamanan, dengarkan singkat, hindari mempermalukan.</a:t>
            </a:r>
          </a:p>
        </p:txBody>
      </p:sp>
      <p:sp>
        <p:nvSpPr>
          <p:cNvPr id="13" name="Oval 12"/>
          <p:cNvSpPr/>
          <p:nvPr/>
        </p:nvSpPr>
        <p:spPr>
          <a:xfrm>
            <a:off x="804672" y="3200400"/>
            <a:ext cx="475488" cy="475488"/>
          </a:xfrm>
          <a:prstGeom prst="ellipse">
            <a:avLst/>
          </a:prstGeom>
          <a:solidFill>
            <a:srgbClr val="19847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905256" y="3273552"/>
            <a:ext cx="274320" cy="228600"/>
          </a:xfrm>
          <a:prstGeom prst="rect">
            <a:avLst/>
          </a:prstGeom>
          <a:noFill/>
        </p:spPr>
        <p:txBody>
          <a:bodyPr wrap="square" lIns="54864" tIns="36576" rIns="54864" bIns="27432" anchor="t">
            <a:spAutoFit/>
          </a:bodyPr>
          <a:lstStyle/>
          <a:p>
            <a:pPr algn="ctr">
              <a:defRPr sz="1400" b="1">
                <a:solidFill>
                  <a:srgbClr val="FFFFFF"/>
                </a:solidFill>
                <a:latin typeface="Aptos"/>
              </a:defRPr>
            </a:pPr>
            <a:r>
              <a:t>3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508760" y="3145536"/>
            <a:ext cx="2377440" cy="384048"/>
          </a:xfrm>
          <a:prstGeom prst="rect">
            <a:avLst/>
          </a:prstGeom>
          <a:noFill/>
        </p:spPr>
        <p:txBody>
          <a:bodyPr wrap="square" lIns="54864" tIns="36576" rIns="54864" bIns="27432" anchor="t">
            <a:spAutoFit/>
          </a:bodyPr>
          <a:lstStyle/>
          <a:p>
            <a:pPr>
              <a:defRPr sz="1700" b="1">
                <a:solidFill>
                  <a:srgbClr val="1C314E"/>
                </a:solidFill>
                <a:latin typeface="Aptos"/>
              </a:defRPr>
            </a:pPr>
            <a:r>
              <a:t>3. Telaah bersama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886200" y="3145536"/>
            <a:ext cx="7406640" cy="566928"/>
          </a:xfrm>
          <a:prstGeom prst="rect">
            <a:avLst/>
          </a:prstGeom>
          <a:noFill/>
        </p:spPr>
        <p:txBody>
          <a:bodyPr wrap="square" lIns="54864" tIns="36576" rIns="54864" bIns="27432" anchor="t">
            <a:spAutoFit/>
          </a:bodyPr>
          <a:lstStyle/>
          <a:p>
            <a:pPr>
              <a:defRPr sz="1600" b="0">
                <a:solidFill>
                  <a:srgbClr val="2C3641"/>
                </a:solidFill>
                <a:latin typeface="Aptos"/>
              </a:defRPr>
            </a:pPr>
            <a:r>
              <a:t>Kesiswaan dan BK menentukan jalur sesuai jenis dan tingkat kasus.</a:t>
            </a:r>
          </a:p>
        </p:txBody>
      </p:sp>
      <p:sp>
        <p:nvSpPr>
          <p:cNvPr id="17" name="Oval 16"/>
          <p:cNvSpPr/>
          <p:nvPr/>
        </p:nvSpPr>
        <p:spPr>
          <a:xfrm>
            <a:off x="804672" y="4187952"/>
            <a:ext cx="475488" cy="475488"/>
          </a:xfrm>
          <a:prstGeom prst="ellipse">
            <a:avLst/>
          </a:prstGeom>
          <a:solidFill>
            <a:srgbClr val="19847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905256" y="4261104"/>
            <a:ext cx="274320" cy="228600"/>
          </a:xfrm>
          <a:prstGeom prst="rect">
            <a:avLst/>
          </a:prstGeom>
          <a:noFill/>
        </p:spPr>
        <p:txBody>
          <a:bodyPr wrap="square" lIns="54864" tIns="36576" rIns="54864" bIns="27432" anchor="t">
            <a:spAutoFit/>
          </a:bodyPr>
          <a:lstStyle/>
          <a:p>
            <a:pPr algn="ctr">
              <a:defRPr sz="1400" b="1">
                <a:solidFill>
                  <a:srgbClr val="FFFFFF"/>
                </a:solidFill>
                <a:latin typeface="Aptos"/>
              </a:defRPr>
            </a:pPr>
            <a:r>
              <a:t>4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508760" y="4133088"/>
            <a:ext cx="2377440" cy="384048"/>
          </a:xfrm>
          <a:prstGeom prst="rect">
            <a:avLst/>
          </a:prstGeom>
          <a:noFill/>
        </p:spPr>
        <p:txBody>
          <a:bodyPr wrap="square" lIns="54864" tIns="36576" rIns="54864" bIns="27432" anchor="t">
            <a:spAutoFit/>
          </a:bodyPr>
          <a:lstStyle/>
          <a:p>
            <a:pPr>
              <a:defRPr sz="1700" b="1">
                <a:solidFill>
                  <a:srgbClr val="1C314E"/>
                </a:solidFill>
                <a:latin typeface="Aptos"/>
              </a:defRPr>
            </a:pPr>
            <a:r>
              <a:t>4. Rencana tindak lanjut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886200" y="4133088"/>
            <a:ext cx="7406640" cy="566928"/>
          </a:xfrm>
          <a:prstGeom prst="rect">
            <a:avLst/>
          </a:prstGeom>
          <a:noFill/>
        </p:spPr>
        <p:txBody>
          <a:bodyPr wrap="square" lIns="54864" tIns="36576" rIns="54864" bIns="27432" anchor="t">
            <a:spAutoFit/>
          </a:bodyPr>
          <a:lstStyle/>
          <a:p>
            <a:pPr>
              <a:defRPr sz="1600" b="0">
                <a:solidFill>
                  <a:srgbClr val="2C3641"/>
                </a:solidFill>
                <a:latin typeface="Aptos"/>
              </a:defRPr>
            </a:pPr>
            <a:r>
              <a:t>Tetapkan tindakan sesuai tata tertib dan dukungan/pembinaan yang dibutuhkan.</a:t>
            </a:r>
          </a:p>
        </p:txBody>
      </p:sp>
      <p:sp>
        <p:nvSpPr>
          <p:cNvPr id="21" name="Oval 20"/>
          <p:cNvSpPr/>
          <p:nvPr/>
        </p:nvSpPr>
        <p:spPr>
          <a:xfrm>
            <a:off x="804672" y="5175504"/>
            <a:ext cx="475488" cy="475488"/>
          </a:xfrm>
          <a:prstGeom prst="ellipse">
            <a:avLst/>
          </a:prstGeom>
          <a:solidFill>
            <a:srgbClr val="EEB8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905256" y="5248656"/>
            <a:ext cx="274320" cy="228600"/>
          </a:xfrm>
          <a:prstGeom prst="rect">
            <a:avLst/>
          </a:prstGeom>
          <a:noFill/>
        </p:spPr>
        <p:txBody>
          <a:bodyPr wrap="square" lIns="54864" tIns="36576" rIns="54864" bIns="27432" anchor="t">
            <a:spAutoFit/>
          </a:bodyPr>
          <a:lstStyle/>
          <a:p>
            <a:pPr algn="ctr">
              <a:defRPr sz="1400" b="1">
                <a:solidFill>
                  <a:srgbClr val="FFFFFF"/>
                </a:solidFill>
                <a:latin typeface="Aptos"/>
              </a:defRPr>
            </a:pPr>
            <a:r>
              <a:t>5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508760" y="5120640"/>
            <a:ext cx="2377440" cy="384048"/>
          </a:xfrm>
          <a:prstGeom prst="rect">
            <a:avLst/>
          </a:prstGeom>
          <a:noFill/>
        </p:spPr>
        <p:txBody>
          <a:bodyPr wrap="square" lIns="54864" tIns="36576" rIns="54864" bIns="27432" anchor="t">
            <a:spAutoFit/>
          </a:bodyPr>
          <a:lstStyle/>
          <a:p>
            <a:pPr>
              <a:defRPr sz="1700" b="1">
                <a:solidFill>
                  <a:srgbClr val="1C314E"/>
                </a:solidFill>
                <a:latin typeface="Aptos"/>
              </a:defRPr>
            </a:pPr>
            <a:r>
              <a:t>5. Pantau &amp; evaluasi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886200" y="5120640"/>
            <a:ext cx="7406640" cy="566928"/>
          </a:xfrm>
          <a:prstGeom prst="rect">
            <a:avLst/>
          </a:prstGeom>
          <a:noFill/>
        </p:spPr>
        <p:txBody>
          <a:bodyPr wrap="square" lIns="54864" tIns="36576" rIns="54864" bIns="27432" anchor="t">
            <a:spAutoFit/>
          </a:bodyPr>
          <a:lstStyle/>
          <a:p>
            <a:pPr>
              <a:defRPr sz="1600" b="0">
                <a:solidFill>
                  <a:srgbClr val="2C3641"/>
                </a:solidFill>
                <a:latin typeface="Aptos"/>
              </a:defRPr>
            </a:pPr>
            <a:r>
              <a:t>Tentukan penanggung jawab, tenggat, dan waktu evaluasi.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9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20040"/>
            <a:ext cx="10972800" cy="502920"/>
          </a:xfrm>
          <a:prstGeom prst="rect">
            <a:avLst/>
          </a:prstGeom>
          <a:noFill/>
        </p:spPr>
        <p:txBody>
          <a:bodyPr wrap="square" lIns="54864" tIns="36576" rIns="54864" bIns="27432" anchor="t">
            <a:spAutoFit/>
          </a:bodyPr>
          <a:lstStyle/>
          <a:p>
            <a:pPr>
              <a:defRPr sz="2500" b="1">
                <a:solidFill>
                  <a:srgbClr val="1C314E"/>
                </a:solidFill>
                <a:latin typeface="Aptos"/>
              </a:defRPr>
            </a:pPr>
            <a:r>
              <a:t>Studi Kasus 1: Siswa Terlambat Berulang</a:t>
            </a:r>
          </a:p>
        </p:txBody>
      </p:sp>
      <p:sp>
        <p:nvSpPr>
          <p:cNvPr id="3" name="Rectangle 2"/>
          <p:cNvSpPr/>
          <p:nvPr/>
        </p:nvSpPr>
        <p:spPr>
          <a:xfrm>
            <a:off x="621792" y="969264"/>
            <a:ext cx="1005840" cy="54864"/>
          </a:xfrm>
          <a:prstGeom prst="rect">
            <a:avLst/>
          </a:prstGeom>
          <a:solidFill>
            <a:srgbClr val="19847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621792" y="6510528"/>
            <a:ext cx="10972800" cy="203133"/>
          </a:xfrm>
          <a:prstGeom prst="rect">
            <a:avLst/>
          </a:prstGeom>
          <a:noFill/>
        </p:spPr>
        <p:txBody>
          <a:bodyPr wrap="square" lIns="54864" tIns="36576" rIns="54864" bIns="27432" anchor="t">
            <a:spAutoFit/>
          </a:bodyPr>
          <a:lstStyle/>
          <a:p>
            <a:pPr>
              <a:defRPr sz="900" b="0">
                <a:solidFill>
                  <a:srgbClr val="687480"/>
                </a:solidFill>
                <a:latin typeface="Aptos"/>
              </a:defRPr>
            </a:pPr>
            <a:r>
              <a:rPr lang="en-US" dirty="0"/>
              <a:t>MGBK SMK KAB. BIREUEN </a:t>
            </a:r>
            <a:r>
              <a:rPr dirty="0"/>
              <a:t>•  KOLABORASI BK &amp; KESISWAAN  •  07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280160"/>
            <a:ext cx="3657600" cy="3611880"/>
          </a:xfrm>
          <a:prstGeom prst="roundRect">
            <a:avLst/>
          </a:prstGeom>
          <a:solidFill>
            <a:srgbClr val="FFFFFF"/>
          </a:solidFill>
          <a:ln>
            <a:solidFill>
              <a:srgbClr val="DCE4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731520" y="1280160"/>
            <a:ext cx="91440" cy="3611880"/>
          </a:xfrm>
          <a:prstGeom prst="rect">
            <a:avLst/>
          </a:prstGeom>
          <a:solidFill>
            <a:srgbClr val="EEB8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960120" y="1426463"/>
            <a:ext cx="3273552" cy="384048"/>
          </a:xfrm>
          <a:prstGeom prst="rect">
            <a:avLst/>
          </a:prstGeom>
          <a:noFill/>
        </p:spPr>
        <p:txBody>
          <a:bodyPr wrap="square" lIns="54864" tIns="36576" rIns="54864" bIns="27432" anchor="t">
            <a:spAutoFit/>
          </a:bodyPr>
          <a:lstStyle/>
          <a:p>
            <a:pPr>
              <a:defRPr sz="1700" b="1">
                <a:solidFill>
                  <a:srgbClr val="1C314E"/>
                </a:solidFill>
                <a:latin typeface="Aptos"/>
              </a:defRPr>
            </a:pPr>
            <a:r>
              <a:t>Situasi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60120" y="1901952"/>
            <a:ext cx="3273552" cy="2880360"/>
          </a:xfrm>
          <a:prstGeom prst="rect">
            <a:avLst/>
          </a:prstGeom>
          <a:noFill/>
        </p:spPr>
        <p:txBody>
          <a:bodyPr wrap="square" lIns="54864" tIns="36576" rIns="54864" bIns="27432" anchor="t">
            <a:spAutoFit/>
          </a:bodyPr>
          <a:lstStyle/>
          <a:p>
            <a:pPr>
              <a:defRPr sz="1600" b="0">
                <a:solidFill>
                  <a:srgbClr val="2C3641"/>
                </a:solidFill>
                <a:latin typeface="Aptos"/>
              </a:defRPr>
            </a:pPr>
            <a:r>
              <a:t>Siswa kelas X terlambat 4 kali dalam dua minggu. Sudah diingatkan, tetapi kembali terlambat. Belum diketahui penyebabnya.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617720" y="1280160"/>
            <a:ext cx="3108960" cy="3611880"/>
          </a:xfrm>
          <a:prstGeom prst="roundRect">
            <a:avLst/>
          </a:prstGeom>
          <a:solidFill>
            <a:srgbClr val="FFFFFF"/>
          </a:solidFill>
          <a:ln>
            <a:solidFill>
              <a:srgbClr val="DCE4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4617720" y="1280160"/>
            <a:ext cx="91440" cy="3611880"/>
          </a:xfrm>
          <a:prstGeom prst="rect">
            <a:avLst/>
          </a:prstGeom>
          <a:solidFill>
            <a:srgbClr val="19847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4846320" y="1426463"/>
            <a:ext cx="2724912" cy="384048"/>
          </a:xfrm>
          <a:prstGeom prst="rect">
            <a:avLst/>
          </a:prstGeom>
          <a:noFill/>
        </p:spPr>
        <p:txBody>
          <a:bodyPr wrap="square" lIns="54864" tIns="36576" rIns="54864" bIns="27432" anchor="t">
            <a:spAutoFit/>
          </a:bodyPr>
          <a:lstStyle/>
          <a:p>
            <a:pPr>
              <a:defRPr sz="1700" b="1">
                <a:solidFill>
                  <a:srgbClr val="1C314E"/>
                </a:solidFill>
                <a:latin typeface="Aptos"/>
              </a:defRPr>
            </a:pPr>
            <a:r>
              <a:t>Peran Kesiswaan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846320" y="1901952"/>
            <a:ext cx="2724912" cy="2880360"/>
          </a:xfrm>
          <a:prstGeom prst="rect">
            <a:avLst/>
          </a:prstGeom>
          <a:noFill/>
        </p:spPr>
        <p:txBody>
          <a:bodyPr wrap="square" lIns="54864" tIns="36576" rIns="54864" bIns="27432" anchor="t">
            <a:spAutoFit/>
          </a:bodyPr>
          <a:lstStyle/>
          <a:p>
            <a:pPr>
              <a:defRPr sz="1600" b="0">
                <a:solidFill>
                  <a:srgbClr val="2C3641"/>
                </a:solidFill>
                <a:latin typeface="Aptos"/>
              </a:defRPr>
            </a:pPr>
            <a:r>
              <a:t>• Verifikasi catatan</a:t>
            </a:r>
            <a:br/>
            <a:r>
              <a:t>• Jelaskan aturan yang berlaku</a:t>
            </a:r>
            <a:br/>
            <a:r>
              <a:t>• Terapkan tindak lanjut sesuai SOP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7955279" y="1280160"/>
            <a:ext cx="3474720" cy="3611880"/>
          </a:xfrm>
          <a:prstGeom prst="roundRect">
            <a:avLst/>
          </a:prstGeom>
          <a:solidFill>
            <a:srgbClr val="FFFFFF"/>
          </a:solidFill>
          <a:ln>
            <a:solidFill>
              <a:srgbClr val="DCE4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ectangle 13"/>
          <p:cNvSpPr/>
          <p:nvPr/>
        </p:nvSpPr>
        <p:spPr>
          <a:xfrm>
            <a:off x="7955279" y="1280160"/>
            <a:ext cx="91440" cy="3611880"/>
          </a:xfrm>
          <a:prstGeom prst="rect">
            <a:avLst/>
          </a:prstGeom>
          <a:solidFill>
            <a:srgbClr val="4B71A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8183879" y="1426463"/>
            <a:ext cx="3090672" cy="384048"/>
          </a:xfrm>
          <a:prstGeom prst="rect">
            <a:avLst/>
          </a:prstGeom>
          <a:noFill/>
        </p:spPr>
        <p:txBody>
          <a:bodyPr wrap="square" lIns="54864" tIns="36576" rIns="54864" bIns="27432" anchor="t">
            <a:spAutoFit/>
          </a:bodyPr>
          <a:lstStyle/>
          <a:p>
            <a:pPr>
              <a:defRPr sz="1700" b="1">
                <a:solidFill>
                  <a:srgbClr val="1C314E"/>
                </a:solidFill>
                <a:latin typeface="Aptos"/>
              </a:defRPr>
            </a:pPr>
            <a:r>
              <a:t>Peran BK &amp; Wali Kelas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183879" y="1901952"/>
            <a:ext cx="3090672" cy="2880360"/>
          </a:xfrm>
          <a:prstGeom prst="rect">
            <a:avLst/>
          </a:prstGeom>
          <a:noFill/>
        </p:spPr>
        <p:txBody>
          <a:bodyPr wrap="square" lIns="54864" tIns="36576" rIns="54864" bIns="27432" anchor="t">
            <a:spAutoFit/>
          </a:bodyPr>
          <a:lstStyle/>
          <a:p>
            <a:pPr>
              <a:defRPr sz="1600" b="0">
                <a:solidFill>
                  <a:srgbClr val="2C3641"/>
                </a:solidFill>
                <a:latin typeface="Aptos"/>
              </a:defRPr>
            </a:pPr>
            <a:r>
              <a:t>• Wawancara privat</a:t>
            </a:r>
            <a:br/>
            <a:r>
              <a:t>• Cari hambatan dan kebiasaan</a:t>
            </a:r>
            <a:br/>
            <a:r>
              <a:t>• Buat target realistis</a:t>
            </a:r>
            <a:br/>
            <a:r>
              <a:t>• Pantau selama 2 minggu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68680" y="5303520"/>
            <a:ext cx="10515600" cy="594360"/>
          </a:xfrm>
          <a:prstGeom prst="rect">
            <a:avLst/>
          </a:prstGeom>
          <a:noFill/>
        </p:spPr>
        <p:txBody>
          <a:bodyPr wrap="square" lIns="54864" tIns="36576" rIns="54864" bIns="27432" anchor="t">
            <a:spAutoFit/>
          </a:bodyPr>
          <a:lstStyle/>
          <a:p>
            <a:pPr>
              <a:defRPr sz="1800" b="1">
                <a:solidFill>
                  <a:srgbClr val="1C314E"/>
                </a:solidFill>
                <a:latin typeface="Aptos"/>
              </a:defRPr>
            </a:pPr>
            <a:r>
              <a:t>Pertanyaan diskusi: Informasi apa yang perlu dikumpulkan sebelum memutuskan tindak lanjut?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9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20040"/>
            <a:ext cx="10972800" cy="502920"/>
          </a:xfrm>
          <a:prstGeom prst="rect">
            <a:avLst/>
          </a:prstGeom>
          <a:noFill/>
        </p:spPr>
        <p:txBody>
          <a:bodyPr wrap="square" lIns="54864" tIns="36576" rIns="54864" bIns="27432" anchor="t">
            <a:spAutoFit/>
          </a:bodyPr>
          <a:lstStyle/>
          <a:p>
            <a:pPr>
              <a:defRPr sz="2500" b="1">
                <a:solidFill>
                  <a:srgbClr val="1C314E"/>
                </a:solidFill>
                <a:latin typeface="Aptos"/>
              </a:defRPr>
            </a:pPr>
            <a:r>
              <a:t>Studi Kasus 2: Konflik Antarsiswa</a:t>
            </a:r>
          </a:p>
        </p:txBody>
      </p:sp>
      <p:sp>
        <p:nvSpPr>
          <p:cNvPr id="3" name="Rectangle 2"/>
          <p:cNvSpPr/>
          <p:nvPr/>
        </p:nvSpPr>
        <p:spPr>
          <a:xfrm>
            <a:off x="621792" y="969264"/>
            <a:ext cx="1005840" cy="54864"/>
          </a:xfrm>
          <a:prstGeom prst="rect">
            <a:avLst/>
          </a:prstGeom>
          <a:solidFill>
            <a:srgbClr val="19847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621792" y="6510528"/>
            <a:ext cx="10972800" cy="203133"/>
          </a:xfrm>
          <a:prstGeom prst="rect">
            <a:avLst/>
          </a:prstGeom>
          <a:noFill/>
        </p:spPr>
        <p:txBody>
          <a:bodyPr wrap="square" lIns="54864" tIns="36576" rIns="54864" bIns="27432" anchor="t">
            <a:spAutoFit/>
          </a:bodyPr>
          <a:lstStyle/>
          <a:p>
            <a:pPr>
              <a:defRPr sz="900" b="0">
                <a:solidFill>
                  <a:srgbClr val="687480"/>
                </a:solidFill>
                <a:latin typeface="Aptos"/>
              </a:defRPr>
            </a:pPr>
            <a:r>
              <a:rPr lang="en-US" dirty="0"/>
              <a:t>MGBK SMK KAB. BIREUEN </a:t>
            </a:r>
            <a:r>
              <a:rPr dirty="0"/>
              <a:t>•  KOLABORASI BK &amp; KESISWAAN  •  08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325880"/>
            <a:ext cx="10698480" cy="4937760"/>
          </a:xfrm>
          <a:prstGeom prst="rect">
            <a:avLst/>
          </a:prstGeom>
          <a:noFill/>
        </p:spPr>
        <p:txBody>
          <a:bodyPr wrap="square" lIns="73152" tIns="54864" rIns="73152">
            <a:spAutoFit/>
          </a:bodyPr>
          <a:lstStyle/>
          <a:p>
            <a:pPr>
              <a:spcAft>
                <a:spcPts val="1000"/>
              </a:spcAft>
              <a:defRPr sz="1800">
                <a:solidFill>
                  <a:srgbClr val="2C3641"/>
                </a:solidFill>
                <a:latin typeface="Aptos"/>
              </a:defRPr>
            </a:pPr>
            <a:r>
              <a:t>Dua siswa bertengkar di lingkungan sekolah; teman-teman mulai merekam dan menyebarkan video.</a:t>
            </a:r>
          </a:p>
          <a:p>
            <a:pPr>
              <a:spcAft>
                <a:spcPts val="1000"/>
              </a:spcAft>
              <a:defRPr sz="1800">
                <a:solidFill>
                  <a:srgbClr val="2C3641"/>
                </a:solidFill>
                <a:latin typeface="Aptos"/>
              </a:defRPr>
            </a:pPr>
            <a:r>
              <a:t>Langkah awal: hentikan situasi dengan aman, pisahkan pihak yang terlibat, periksa kebutuhan pertolongan, dan amankan informasi.</a:t>
            </a:r>
          </a:p>
          <a:p>
            <a:pPr>
              <a:spcAft>
                <a:spcPts val="1000"/>
              </a:spcAft>
              <a:defRPr sz="1800">
                <a:solidFill>
                  <a:srgbClr val="2C3641"/>
                </a:solidFill>
                <a:latin typeface="Aptos"/>
              </a:defRPr>
            </a:pPr>
            <a:r>
              <a:t>Kesiswaan mengoordinasikan penanganan sesuai prosedur sekolah; BK melakukan dukungan dan asesmen kebutuhan siswa secara tepat.</a:t>
            </a:r>
          </a:p>
          <a:p>
            <a:pPr>
              <a:spcAft>
                <a:spcPts val="1000"/>
              </a:spcAft>
              <a:defRPr sz="1800">
                <a:solidFill>
                  <a:srgbClr val="2C3641"/>
                </a:solidFill>
                <a:latin typeface="Aptos"/>
              </a:defRPr>
            </a:pPr>
            <a:r>
              <a:t>Jangan memaksa perdamaian instan atau mempertemukan siswa tanpa menilai keamanan dan kesiapan.</a:t>
            </a:r>
          </a:p>
          <a:p>
            <a:pPr>
              <a:spcAft>
                <a:spcPts val="1000"/>
              </a:spcAft>
              <a:defRPr sz="1800">
                <a:solidFill>
                  <a:srgbClr val="2C3641"/>
                </a:solidFill>
                <a:latin typeface="Aptos"/>
              </a:defRPr>
            </a:pPr>
            <a:r>
              <a:t>Jika ada dugaan kekerasan serius, ancaman, atau risiko keselamatan, ikuti prosedur perlindungan dan pelaporan yang berlaku.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68680" y="5760720"/>
            <a:ext cx="10332720" cy="411480"/>
          </a:xfrm>
          <a:prstGeom prst="rect">
            <a:avLst/>
          </a:prstGeom>
          <a:noFill/>
        </p:spPr>
        <p:txBody>
          <a:bodyPr wrap="square" lIns="54864" tIns="36576" rIns="54864" bIns="27432" anchor="t">
            <a:spAutoFit/>
          </a:bodyPr>
          <a:lstStyle/>
          <a:p>
            <a:pPr>
              <a:defRPr sz="1600" b="1">
                <a:solidFill>
                  <a:srgbClr val="19847E"/>
                </a:solidFill>
                <a:latin typeface="Aptos"/>
              </a:defRPr>
            </a:pPr>
            <a:r>
              <a:t>Diskusikan: Apa yang harus dilakukan segera, dan apa yang sebaiknya ditangani pada tahap berikutnya?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9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20040"/>
            <a:ext cx="10972800" cy="502920"/>
          </a:xfrm>
          <a:prstGeom prst="rect">
            <a:avLst/>
          </a:prstGeom>
          <a:noFill/>
        </p:spPr>
        <p:txBody>
          <a:bodyPr wrap="square" lIns="54864" tIns="36576" rIns="54864" bIns="27432" anchor="t">
            <a:spAutoFit/>
          </a:bodyPr>
          <a:lstStyle/>
          <a:p>
            <a:pPr>
              <a:defRPr sz="2500" b="1">
                <a:solidFill>
                  <a:srgbClr val="1C314E"/>
                </a:solidFill>
                <a:latin typeface="Aptos"/>
              </a:defRPr>
            </a:pPr>
            <a:r>
              <a:t>Dokumentasi dan Kerahasiaan</a:t>
            </a:r>
          </a:p>
        </p:txBody>
      </p:sp>
      <p:sp>
        <p:nvSpPr>
          <p:cNvPr id="3" name="Rectangle 2"/>
          <p:cNvSpPr/>
          <p:nvPr/>
        </p:nvSpPr>
        <p:spPr>
          <a:xfrm>
            <a:off x="621792" y="969264"/>
            <a:ext cx="1005840" cy="54864"/>
          </a:xfrm>
          <a:prstGeom prst="rect">
            <a:avLst/>
          </a:prstGeom>
          <a:solidFill>
            <a:srgbClr val="19847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621792" y="6510528"/>
            <a:ext cx="10972800" cy="203133"/>
          </a:xfrm>
          <a:prstGeom prst="rect">
            <a:avLst/>
          </a:prstGeom>
          <a:noFill/>
        </p:spPr>
        <p:txBody>
          <a:bodyPr wrap="square" lIns="54864" tIns="36576" rIns="54864" bIns="27432" anchor="t">
            <a:spAutoFit/>
          </a:bodyPr>
          <a:lstStyle/>
          <a:p>
            <a:pPr>
              <a:defRPr sz="900" b="0">
                <a:solidFill>
                  <a:srgbClr val="687480"/>
                </a:solidFill>
                <a:latin typeface="Aptos"/>
              </a:defRPr>
            </a:pPr>
            <a:r>
              <a:rPr lang="en-US" dirty="0"/>
              <a:t>MGBK SMK KAB. BIREUEN </a:t>
            </a:r>
            <a:r>
              <a:rPr dirty="0"/>
              <a:t>•  KOLABORASI BK &amp; KESISWAAN  •  10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1325880"/>
            <a:ext cx="10698480" cy="4937760"/>
          </a:xfrm>
          <a:prstGeom prst="rect">
            <a:avLst/>
          </a:prstGeom>
          <a:noFill/>
        </p:spPr>
        <p:txBody>
          <a:bodyPr wrap="square" lIns="73152" tIns="54864" rIns="73152">
            <a:spAutoFit/>
          </a:bodyPr>
          <a:lstStyle/>
          <a:p>
            <a:pPr>
              <a:spcAft>
                <a:spcPts val="1200"/>
              </a:spcAft>
              <a:defRPr sz="1900">
                <a:solidFill>
                  <a:srgbClr val="2C3641"/>
                </a:solidFill>
                <a:latin typeface="Aptos"/>
              </a:defRPr>
            </a:pPr>
            <a:r>
              <a:t>Catat fakta yang dapat diverifikasi, tindakan yang dilakukan, keputusan, dan rencana tindak lanjut.</a:t>
            </a:r>
          </a:p>
          <a:p>
            <a:pPr>
              <a:spcAft>
                <a:spcPts val="1200"/>
              </a:spcAft>
              <a:defRPr sz="1900">
                <a:solidFill>
                  <a:srgbClr val="2C3641"/>
                </a:solidFill>
                <a:latin typeface="Aptos"/>
              </a:defRPr>
            </a:pPr>
            <a:r>
              <a:t>Pisahkan catatan tata tertib dari catatan konseling yang bersifat lebih sensitif.</a:t>
            </a:r>
          </a:p>
          <a:p>
            <a:pPr>
              <a:spcAft>
                <a:spcPts val="1200"/>
              </a:spcAft>
              <a:defRPr sz="1900">
                <a:solidFill>
                  <a:srgbClr val="2C3641"/>
                </a:solidFill>
                <a:latin typeface="Aptos"/>
              </a:defRPr>
            </a:pPr>
            <a:r>
              <a:t>Batasi akses berdasarkan kebutuhan dan kewenangan; jangan membahas kasus dengan pihak yang tidak berkepentingan.</a:t>
            </a:r>
          </a:p>
          <a:p>
            <a:pPr>
              <a:spcAft>
                <a:spcPts val="1200"/>
              </a:spcAft>
              <a:defRPr sz="1900">
                <a:solidFill>
                  <a:srgbClr val="2C3641"/>
                </a:solidFill>
                <a:latin typeface="Aptos"/>
              </a:defRPr>
            </a:pPr>
            <a:r>
              <a:t>Hindari label atau dugaan sebagai fakta. Koreksi catatan jika ada informasi baru yang relevan.</a:t>
            </a:r>
          </a:p>
          <a:p>
            <a:pPr>
              <a:spcAft>
                <a:spcPts val="1200"/>
              </a:spcAft>
              <a:defRPr sz="1900">
                <a:solidFill>
                  <a:srgbClr val="2C3641"/>
                </a:solidFill>
                <a:latin typeface="Aptos"/>
              </a:defRPr>
            </a:pPr>
            <a:r>
              <a:t>Ikuti SOP sekolah, ketentuan perlindungan peserta didik, dan aturan yang berlaku.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9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94360" y="320040"/>
            <a:ext cx="10972800" cy="502920"/>
          </a:xfrm>
          <a:prstGeom prst="rect">
            <a:avLst/>
          </a:prstGeom>
          <a:noFill/>
        </p:spPr>
        <p:txBody>
          <a:bodyPr wrap="square" lIns="54864" tIns="36576" rIns="54864" bIns="27432" anchor="t">
            <a:spAutoFit/>
          </a:bodyPr>
          <a:lstStyle/>
          <a:p>
            <a:pPr>
              <a:defRPr sz="2500" b="1">
                <a:solidFill>
                  <a:srgbClr val="1C314E"/>
                </a:solidFill>
                <a:latin typeface="Aptos"/>
              </a:defRPr>
            </a:pPr>
            <a:r>
              <a:t>Kesepakatan Kerja yang Perlu Dibuat Bersama</a:t>
            </a:r>
          </a:p>
        </p:txBody>
      </p:sp>
      <p:sp>
        <p:nvSpPr>
          <p:cNvPr id="3" name="Rectangle 2"/>
          <p:cNvSpPr/>
          <p:nvPr/>
        </p:nvSpPr>
        <p:spPr>
          <a:xfrm>
            <a:off x="621792" y="969264"/>
            <a:ext cx="1005840" cy="54864"/>
          </a:xfrm>
          <a:prstGeom prst="rect">
            <a:avLst/>
          </a:prstGeom>
          <a:solidFill>
            <a:srgbClr val="19847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621792" y="6510528"/>
            <a:ext cx="10972800" cy="203133"/>
          </a:xfrm>
          <a:prstGeom prst="rect">
            <a:avLst/>
          </a:prstGeom>
          <a:noFill/>
        </p:spPr>
        <p:txBody>
          <a:bodyPr wrap="square" lIns="54864" tIns="36576" rIns="54864" bIns="27432" anchor="t">
            <a:spAutoFit/>
          </a:bodyPr>
          <a:lstStyle/>
          <a:p>
            <a:pPr>
              <a:defRPr sz="900" b="0">
                <a:solidFill>
                  <a:srgbClr val="687480"/>
                </a:solidFill>
                <a:latin typeface="Aptos"/>
              </a:defRPr>
            </a:pPr>
            <a:r>
              <a:rPr lang="en-US" dirty="0"/>
              <a:t>MGBK SMK KAB. BIREUEN </a:t>
            </a:r>
            <a:r>
              <a:rPr dirty="0"/>
              <a:t>•  KOLABORASI BK &amp; KESISWAAN  •  11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325880"/>
            <a:ext cx="3520440" cy="1874519"/>
          </a:xfrm>
          <a:prstGeom prst="roundRect">
            <a:avLst/>
          </a:prstGeom>
          <a:solidFill>
            <a:srgbClr val="FFFFFF"/>
          </a:solidFill>
          <a:ln>
            <a:solidFill>
              <a:srgbClr val="DCE4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731520" y="1325880"/>
            <a:ext cx="91440" cy="1874519"/>
          </a:xfrm>
          <a:prstGeom prst="rect">
            <a:avLst/>
          </a:prstGeom>
          <a:solidFill>
            <a:srgbClr val="19847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960120" y="1472184"/>
            <a:ext cx="3136392" cy="384048"/>
          </a:xfrm>
          <a:prstGeom prst="rect">
            <a:avLst/>
          </a:prstGeom>
          <a:noFill/>
        </p:spPr>
        <p:txBody>
          <a:bodyPr wrap="square" lIns="54864" tIns="36576" rIns="54864" bIns="27432" anchor="t">
            <a:spAutoFit/>
          </a:bodyPr>
          <a:lstStyle/>
          <a:p>
            <a:pPr>
              <a:defRPr sz="1700" b="1">
                <a:solidFill>
                  <a:srgbClr val="1C314E"/>
                </a:solidFill>
                <a:latin typeface="Aptos"/>
              </a:defRPr>
            </a:pPr>
            <a:r>
              <a:t>1. Jalur pelaporan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60120" y="1947672"/>
            <a:ext cx="3136392" cy="1142999"/>
          </a:xfrm>
          <a:prstGeom prst="rect">
            <a:avLst/>
          </a:prstGeom>
          <a:noFill/>
        </p:spPr>
        <p:txBody>
          <a:bodyPr wrap="square" lIns="54864" tIns="36576" rIns="54864" bIns="27432" anchor="t">
            <a:spAutoFit/>
          </a:bodyPr>
          <a:lstStyle/>
          <a:p>
            <a:pPr>
              <a:defRPr sz="1400" b="0">
                <a:solidFill>
                  <a:srgbClr val="2C3641"/>
                </a:solidFill>
                <a:latin typeface="Aptos"/>
              </a:defRPr>
            </a:pPr>
            <a:r>
              <a:t>Siapa melaporkan kejadian, kepada siapa, dan melalui media apa.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343400" y="1325880"/>
            <a:ext cx="3520440" cy="1874519"/>
          </a:xfrm>
          <a:prstGeom prst="roundRect">
            <a:avLst/>
          </a:prstGeom>
          <a:solidFill>
            <a:srgbClr val="FFFFFF"/>
          </a:solidFill>
          <a:ln>
            <a:solidFill>
              <a:srgbClr val="DCE4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4343400" y="1325880"/>
            <a:ext cx="91440" cy="1874519"/>
          </a:xfrm>
          <a:prstGeom prst="rect">
            <a:avLst/>
          </a:prstGeom>
          <a:solidFill>
            <a:srgbClr val="EEB8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4572000" y="1472184"/>
            <a:ext cx="3136392" cy="384048"/>
          </a:xfrm>
          <a:prstGeom prst="rect">
            <a:avLst/>
          </a:prstGeom>
          <a:noFill/>
        </p:spPr>
        <p:txBody>
          <a:bodyPr wrap="square" lIns="54864" tIns="36576" rIns="54864" bIns="27432" anchor="t">
            <a:spAutoFit/>
          </a:bodyPr>
          <a:lstStyle/>
          <a:p>
            <a:pPr>
              <a:defRPr sz="1700" b="1">
                <a:solidFill>
                  <a:srgbClr val="1C314E"/>
                </a:solidFill>
                <a:latin typeface="Aptos"/>
              </a:defRPr>
            </a:pPr>
            <a:r>
              <a:t>2. Kriteria eskalasi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72000" y="1947672"/>
            <a:ext cx="3136392" cy="1142999"/>
          </a:xfrm>
          <a:prstGeom prst="rect">
            <a:avLst/>
          </a:prstGeom>
          <a:noFill/>
        </p:spPr>
        <p:txBody>
          <a:bodyPr wrap="square" lIns="54864" tIns="36576" rIns="54864" bIns="27432" anchor="t">
            <a:spAutoFit/>
          </a:bodyPr>
          <a:lstStyle/>
          <a:p>
            <a:pPr>
              <a:defRPr sz="1400" b="0">
                <a:solidFill>
                  <a:srgbClr val="2C3641"/>
                </a:solidFill>
                <a:latin typeface="Aptos"/>
              </a:defRPr>
            </a:pPr>
            <a:r>
              <a:t>Kapan cukup ditangani guru/wali kelas, kapan perlu BK/kesiswaan, dan kapan perlu bantuan eksternal.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7955279" y="1325880"/>
            <a:ext cx="3520440" cy="1874519"/>
          </a:xfrm>
          <a:prstGeom prst="roundRect">
            <a:avLst/>
          </a:prstGeom>
          <a:solidFill>
            <a:srgbClr val="FFFFFF"/>
          </a:solidFill>
          <a:ln>
            <a:solidFill>
              <a:srgbClr val="DCE4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ectangle 13"/>
          <p:cNvSpPr/>
          <p:nvPr/>
        </p:nvSpPr>
        <p:spPr>
          <a:xfrm>
            <a:off x="7955279" y="1325880"/>
            <a:ext cx="91440" cy="1874519"/>
          </a:xfrm>
          <a:prstGeom prst="rect">
            <a:avLst/>
          </a:prstGeom>
          <a:solidFill>
            <a:srgbClr val="4B71A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8183879" y="1472184"/>
            <a:ext cx="3136392" cy="384048"/>
          </a:xfrm>
          <a:prstGeom prst="rect">
            <a:avLst/>
          </a:prstGeom>
          <a:noFill/>
        </p:spPr>
        <p:txBody>
          <a:bodyPr wrap="square" lIns="54864" tIns="36576" rIns="54864" bIns="27432" anchor="t">
            <a:spAutoFit/>
          </a:bodyPr>
          <a:lstStyle/>
          <a:p>
            <a:pPr>
              <a:defRPr sz="1700" b="1">
                <a:solidFill>
                  <a:srgbClr val="1C314E"/>
                </a:solidFill>
                <a:latin typeface="Aptos"/>
              </a:defRPr>
            </a:pPr>
            <a:r>
              <a:t>3. Standar dokumentasi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183879" y="1947672"/>
            <a:ext cx="3136392" cy="1142999"/>
          </a:xfrm>
          <a:prstGeom prst="rect">
            <a:avLst/>
          </a:prstGeom>
          <a:noFill/>
        </p:spPr>
        <p:txBody>
          <a:bodyPr wrap="square" lIns="54864" tIns="36576" rIns="54864" bIns="27432" anchor="t">
            <a:spAutoFit/>
          </a:bodyPr>
          <a:lstStyle/>
          <a:p>
            <a:pPr>
              <a:defRPr sz="1400" b="0">
                <a:solidFill>
                  <a:srgbClr val="2C3641"/>
                </a:solidFill>
                <a:latin typeface="Aptos"/>
              </a:defRPr>
            </a:pPr>
            <a:r>
              <a:t>Data minimal yang dicatat, penyimpanan, akses, dan kerahasiaan.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2514600" y="3657600"/>
            <a:ext cx="3520440" cy="1554480"/>
          </a:xfrm>
          <a:prstGeom prst="roundRect">
            <a:avLst/>
          </a:prstGeom>
          <a:solidFill>
            <a:srgbClr val="FFFFFF"/>
          </a:solidFill>
          <a:ln>
            <a:solidFill>
              <a:srgbClr val="DCE4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ectangle 17"/>
          <p:cNvSpPr/>
          <p:nvPr/>
        </p:nvSpPr>
        <p:spPr>
          <a:xfrm>
            <a:off x="2514600" y="3657600"/>
            <a:ext cx="91440" cy="1554480"/>
          </a:xfrm>
          <a:prstGeom prst="rect">
            <a:avLst/>
          </a:prstGeom>
          <a:solidFill>
            <a:srgbClr val="B84A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TextBox 18"/>
          <p:cNvSpPr txBox="1"/>
          <p:nvPr/>
        </p:nvSpPr>
        <p:spPr>
          <a:xfrm>
            <a:off x="2743200" y="3803904"/>
            <a:ext cx="3136392" cy="384048"/>
          </a:xfrm>
          <a:prstGeom prst="rect">
            <a:avLst/>
          </a:prstGeom>
          <a:noFill/>
        </p:spPr>
        <p:txBody>
          <a:bodyPr wrap="square" lIns="54864" tIns="36576" rIns="54864" bIns="27432" anchor="t">
            <a:spAutoFit/>
          </a:bodyPr>
          <a:lstStyle/>
          <a:p>
            <a:pPr>
              <a:defRPr sz="1700" b="1">
                <a:solidFill>
                  <a:srgbClr val="1C314E"/>
                </a:solidFill>
                <a:latin typeface="Aptos"/>
              </a:defRPr>
            </a:pPr>
            <a:r>
              <a:t>4. Tindak lanjut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2743200" y="4279392"/>
            <a:ext cx="3136392" cy="822959"/>
          </a:xfrm>
          <a:prstGeom prst="rect">
            <a:avLst/>
          </a:prstGeom>
          <a:noFill/>
        </p:spPr>
        <p:txBody>
          <a:bodyPr wrap="square" lIns="54864" tIns="36576" rIns="54864" bIns="27432" anchor="t">
            <a:spAutoFit/>
          </a:bodyPr>
          <a:lstStyle/>
          <a:p>
            <a:pPr>
              <a:defRPr sz="1400" b="0">
                <a:solidFill>
                  <a:srgbClr val="2C3641"/>
                </a:solidFill>
                <a:latin typeface="Aptos"/>
              </a:defRPr>
            </a:pPr>
            <a:r>
              <a:t>Penanggung jawab, target perubahan, jadwal pemantauan.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172200" y="3657600"/>
            <a:ext cx="3520440" cy="1554480"/>
          </a:xfrm>
          <a:prstGeom prst="roundRect">
            <a:avLst/>
          </a:prstGeom>
          <a:solidFill>
            <a:srgbClr val="FFFFFF"/>
          </a:solidFill>
          <a:ln>
            <a:solidFill>
              <a:srgbClr val="DCE4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Rectangle 21"/>
          <p:cNvSpPr/>
          <p:nvPr/>
        </p:nvSpPr>
        <p:spPr>
          <a:xfrm>
            <a:off x="6172200" y="3657600"/>
            <a:ext cx="91440" cy="1554480"/>
          </a:xfrm>
          <a:prstGeom prst="rect">
            <a:avLst/>
          </a:prstGeom>
          <a:solidFill>
            <a:srgbClr val="19847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6400800" y="3803904"/>
            <a:ext cx="3136392" cy="384048"/>
          </a:xfrm>
          <a:prstGeom prst="rect">
            <a:avLst/>
          </a:prstGeom>
          <a:noFill/>
        </p:spPr>
        <p:txBody>
          <a:bodyPr wrap="square" lIns="54864" tIns="36576" rIns="54864" bIns="27432" anchor="t">
            <a:spAutoFit/>
          </a:bodyPr>
          <a:lstStyle/>
          <a:p>
            <a:pPr>
              <a:defRPr sz="1700" b="1">
                <a:solidFill>
                  <a:srgbClr val="1C314E"/>
                </a:solidFill>
                <a:latin typeface="Aptos"/>
              </a:defRPr>
            </a:pPr>
            <a:r>
              <a:t>5. Evaluasi berkala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400800" y="4279392"/>
            <a:ext cx="3136392" cy="822959"/>
          </a:xfrm>
          <a:prstGeom prst="rect">
            <a:avLst/>
          </a:prstGeom>
          <a:noFill/>
        </p:spPr>
        <p:txBody>
          <a:bodyPr wrap="square" lIns="54864" tIns="36576" rIns="54864" bIns="27432" anchor="t">
            <a:spAutoFit/>
          </a:bodyPr>
          <a:lstStyle/>
          <a:p>
            <a:pPr>
              <a:defRPr sz="1400" b="0">
                <a:solidFill>
                  <a:srgbClr val="2C3641"/>
                </a:solidFill>
                <a:latin typeface="Aptos"/>
              </a:defRPr>
            </a:pPr>
            <a:r>
              <a:t>Tinjau data tren dan perbaiki prosedur secara kolaboratif.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C314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31520" y="1143000"/>
            <a:ext cx="10789920" cy="777240"/>
          </a:xfrm>
          <a:prstGeom prst="rect">
            <a:avLst/>
          </a:prstGeom>
          <a:noFill/>
        </p:spPr>
        <p:txBody>
          <a:bodyPr wrap="square" lIns="54864" tIns="36576" rIns="54864" bIns="27432" anchor="t">
            <a:spAutoFit/>
          </a:bodyPr>
          <a:lstStyle/>
          <a:p>
            <a:pPr algn="ctr">
              <a:defRPr sz="2700" b="1">
                <a:solidFill>
                  <a:srgbClr val="FFFFFF"/>
                </a:solidFill>
                <a:latin typeface="Aptos"/>
              </a:defRPr>
            </a:pPr>
            <a:r>
              <a:t>DISIPLIN YANG BAIK LAHIR DARI KERJA SAMA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234440" y="2423160"/>
            <a:ext cx="9692640" cy="1554480"/>
          </a:xfrm>
          <a:prstGeom prst="rect">
            <a:avLst/>
          </a:prstGeom>
          <a:noFill/>
        </p:spPr>
        <p:txBody>
          <a:bodyPr wrap="square" lIns="54864" tIns="36576" rIns="54864" bIns="27432" anchor="t">
            <a:spAutoFit/>
          </a:bodyPr>
          <a:lstStyle/>
          <a:p>
            <a:pPr algn="ctr">
              <a:defRPr sz="2200" b="0">
                <a:solidFill>
                  <a:srgbClr val="DBECEC"/>
                </a:solidFill>
                <a:latin typeface="Aptos"/>
              </a:defRPr>
            </a:pPr>
            <a:r>
              <a:t>Kesiswaan memastikan aturan dijalankan.</a:t>
            </a:r>
            <a:br/>
            <a:r>
              <a:t>BK membantu memahami kebutuhan dan perubahan perilaku.</a:t>
            </a:r>
            <a:br/>
            <a:r>
              <a:t>Bersama-sama, kita menciptakan lingkungan belajar yang aman, adil, dan mendidik.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68680" y="4800600"/>
            <a:ext cx="10515600" cy="594360"/>
          </a:xfrm>
          <a:prstGeom prst="rect">
            <a:avLst/>
          </a:prstGeom>
          <a:noFill/>
        </p:spPr>
        <p:txBody>
          <a:bodyPr wrap="square" lIns="54864" tIns="36576" rIns="54864" bIns="27432" anchor="t">
            <a:spAutoFit/>
          </a:bodyPr>
          <a:lstStyle/>
          <a:p>
            <a:pPr algn="ctr">
              <a:defRPr sz="1800" b="1">
                <a:solidFill>
                  <a:srgbClr val="EEB84C"/>
                </a:solidFill>
                <a:latin typeface="Aptos"/>
              </a:defRPr>
            </a:pPr>
            <a:r>
              <a:t>Tegas pada aturan • Kolaboratif dalam tindakan • Peduli pada perkembangan siswa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548640"/>
            <a:ext cx="10332720" cy="310854"/>
          </a:xfrm>
          <a:prstGeom prst="rect">
            <a:avLst/>
          </a:prstGeom>
          <a:noFill/>
        </p:spPr>
        <p:txBody>
          <a:bodyPr wrap="square" lIns="54864" tIns="36576" rIns="54864" bIns="27432" anchor="t">
            <a:spAutoFit/>
          </a:bodyPr>
          <a:lstStyle/>
          <a:p>
            <a:pPr algn="ctr">
              <a:defRPr sz="1300" b="1">
                <a:solidFill>
                  <a:srgbClr val="CDDCE5"/>
                </a:solidFill>
                <a:latin typeface="Aptos"/>
              </a:defRPr>
            </a:pPr>
            <a:r>
              <a:rPr sz="1600" dirty="0"/>
              <a:t>TERIMA KASIH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6172200"/>
            <a:ext cx="10515600" cy="218521"/>
          </a:xfrm>
          <a:prstGeom prst="rect">
            <a:avLst/>
          </a:prstGeom>
          <a:noFill/>
        </p:spPr>
        <p:txBody>
          <a:bodyPr wrap="square" lIns="54864" tIns="36576" rIns="54864" bIns="27432" anchor="t">
            <a:spAutoFit/>
          </a:bodyPr>
          <a:lstStyle/>
          <a:p>
            <a:pPr algn="ctr">
              <a:defRPr sz="1000" b="0">
                <a:solidFill>
                  <a:srgbClr val="FFFFFF"/>
                </a:solidFill>
                <a:latin typeface="Aptos"/>
              </a:defRPr>
            </a:pPr>
            <a:r>
              <a:rPr lang="en-US" dirty="0"/>
              <a:t>MGBK SMK KAB. BIREUEN </a:t>
            </a:r>
            <a:r>
              <a:rPr dirty="0"/>
              <a:t>•  SMK NEGERI 1 BIREUEN  •  2026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</TotalTime>
  <Words>1036</Words>
  <Application>Microsoft Office PowerPoint</Application>
  <PresentationFormat>Widescreen</PresentationFormat>
  <Paragraphs>108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6" baseType="lpstr">
      <vt:lpstr>Aptos</vt:lpstr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>KESISWAAN</dc:creator>
  <cp:keywords/>
  <dc:description>generated using python-pptx</dc:description>
  <cp:lastModifiedBy>KESISWAAN</cp:lastModifiedBy>
  <cp:revision>2</cp:revision>
  <dcterms:created xsi:type="dcterms:W3CDTF">2013-01-27T09:14:16Z</dcterms:created>
  <dcterms:modified xsi:type="dcterms:W3CDTF">2026-10-24T02:20:57Z</dcterms:modified>
  <cp:category/>
</cp:coreProperties>
</file>