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95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42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660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6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673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54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74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06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502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13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05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87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35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914400"/>
            <a:ext cx="1060704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200" b="1">
                <a:solidFill>
                  <a:srgbClr val="FFFFFF"/>
                </a:solidFill>
                <a:latin typeface="Aptos Display"/>
              </a:rPr>
              <a:t>MERANCANG LK 3
MAPEL INFORMATIKA</a:t>
            </a:r>
          </a:p>
          <a:p>
            <a:r>
              <a:rPr sz="2100" b="1">
                <a:solidFill>
                  <a:srgbClr val="DCE8F2"/>
                </a:solidFill>
              </a:rPr>
              <a:t>Panduan Praktis Penyusunan Lembar Kerja untuk Kegiatan MGMP</a:t>
            </a:r>
          </a:p>
          <a:p>
            <a:r>
              <a:rPr sz="1600">
                <a:solidFill>
                  <a:srgbClr val="CDDCEB"/>
                </a:solidFill>
              </a:rPr>
              <a:t>Dari analisis tujuan pembelajaran hingga produk LK 3 yang siap digunakan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530352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D2E1EE"/>
                </a:solidFill>
              </a:rPr>
              <a:t>MGMP INFORMATIKA • KOLABORASI • PRAKTIK • REFLEKSI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Tujuan LK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D2D2D"/>
                </a:solidFill>
                <a:latin typeface="Aptos"/>
              </a:defRPr>
            </a:pPr>
            <a:r>
              <a:t>Menyusun rancangan perangkat/lembar kerja pembelajaran Informatika secara sistematis.</a:t>
            </a:r>
          </a:p>
          <a:p>
            <a:pPr>
              <a:spcAft>
                <a:spcPts val="900"/>
              </a:spcAft>
              <a:defRPr sz="1900">
                <a:solidFill>
                  <a:srgbClr val="2D2D2D"/>
                </a:solidFill>
                <a:latin typeface="Aptos"/>
              </a:defRPr>
            </a:pPr>
            <a:r>
              <a:t>Memastikan LK 3 selaras dengan CP, TP, materi, aktivitas, dan asesmen.</a:t>
            </a:r>
          </a:p>
          <a:p>
            <a:pPr>
              <a:spcAft>
                <a:spcPts val="900"/>
              </a:spcAft>
              <a:defRPr sz="1900">
                <a:solidFill>
                  <a:srgbClr val="2D2D2D"/>
                </a:solidFill>
                <a:latin typeface="Aptos"/>
              </a:defRPr>
            </a:pPr>
            <a:r>
              <a:t>Merancang aktivitas yang mendorong berpikir komputasional, pemecahan masalah, kreativitas, dan kolaborasi.</a:t>
            </a:r>
          </a:p>
          <a:p>
            <a:pPr>
              <a:spcAft>
                <a:spcPts val="900"/>
              </a:spcAft>
              <a:defRPr sz="1900">
                <a:solidFill>
                  <a:srgbClr val="2D2D2D"/>
                </a:solidFill>
                <a:latin typeface="Aptos"/>
              </a:defRPr>
            </a:pPr>
            <a:r>
              <a:t>Menghasilkan LK 3 yang kontekstual, terukur, dan siap diuji coba di kelas.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Apa yang Dimaksud LK 3?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303520" cy="21945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2194560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54480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LK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39112"/>
            <a:ext cx="4937759" cy="14447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Lembar kerja/tugas yang digunakan peserta dalam kegiatan perancangan perangkat ajar. Isinya dapat disesuaikan dengan format LK 3 yang digunakan dalam program MGMP/pelatihan.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17320"/>
            <a:ext cx="5303520" cy="21945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417320"/>
            <a:ext cx="73152" cy="2194560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19088" y="1554480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Fokus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2039112"/>
            <a:ext cx="4937759" cy="14447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Mengubah hasil analisis kurikulum menjadi rancangan pembelajaran Informatika yang konkret: tujuan, aktivitas, sumber, produk, dan asesmen.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14600" y="3977639"/>
            <a:ext cx="7132320" cy="146304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514600" y="3977639"/>
            <a:ext cx="73152" cy="1463040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715768" y="4114800"/>
            <a:ext cx="67665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Prinsip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15768" y="4599431"/>
            <a:ext cx="6766559" cy="7132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Selaras • kontekstual • berpusat pada peserta didik • dapat dilaksanakan • dapat dinilai • dapat direvisi.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Struktur LK 3 yang Disarankan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7160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71600"/>
            <a:ext cx="73152" cy="1874519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50876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Identitas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99339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Mapel, fase/kelas, topik, kelompok, waktu.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7160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371600"/>
            <a:ext cx="73152" cy="1874519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8" y="150876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Analisis tujuan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199339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CP/TP yang menjadi dasar kegiatan.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37160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75320" y="1371600"/>
            <a:ext cx="73152" cy="1874519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76488" y="150876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Materi esensial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6488" y="199339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Konsep dan keterampilan yang diperlukan.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61188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3611880"/>
            <a:ext cx="73152" cy="1874519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" y="374904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Aktivitas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423367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Langkah belajar yang harus dilakukan siswa.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61188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611880"/>
            <a:ext cx="73152" cy="1874519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36008" y="374904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Produk/bukti belajar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36008" y="423367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Hasil yang dapat diamati atau dinilai.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75320" y="361188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75320" y="3611880"/>
            <a:ext cx="73152" cy="1874519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76488" y="374904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Asesmen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76488" y="423367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Teknik, instrumen, indikator, dan rubrik.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Langkah 1 — Menentukan Topik Informatika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Pilih topik yang sesuai CP/TP dan kebutuhan peserta didik.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Contoh Fase E: berpikir komputasional, jaringan komputer, analisis data, algoritma dan pemrograman.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Contoh Fase F: strategi algoritmik, analisis data, jaringan, keamanan digital, pengembangan produk digital.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Tentukan konteks nyata agar siswa memahami manfaat konsep Informatika.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Batasi ruang lingkup agar LK 3 dapat diselesaikan dalam alokasi waktu yang tersedia.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Langkah 2 — Menentukan TP dan Indikator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74720" cy="205740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2057400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5448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TP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39112"/>
            <a:ext cx="3108960" cy="1307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Nyatakan kemampuan yang harus dikuasai siswa setelah kegiatan pembelajaran.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474720" cy="205740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73152" cy="2057400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55448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Indikator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2039112"/>
            <a:ext cx="3108960" cy="1307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Tentukan bukti yang dapat diamati untuk menunjukkan siswa telah mencapai tujuan.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474720" cy="205740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2057400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155448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Kata kerja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039112"/>
            <a:ext cx="3108960" cy="1307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Gunakan kata kerja operasional: menjelaskan, menerapkan, menganalisis, merancang, menguji, mengevaluasi, mencipta.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977639"/>
            <a:ext cx="1024128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Contoh TP: Peserta didik mampu menganalisis data sederhana, menyajikan hasil dalam bentuk visualisasi, dan menarik kesimpulan berdasarkan bukti.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Indikator: ketepatan pengolahan data, ketepatan grafik, kualitas interpretasi, dan argumentasi.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Langkah 3 — Merancang Aktivitas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Orientasi masalah: berikan kasus, data, fenomena, atau pertanyaan pemantik.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Eksplorasi: siswa mengamati, mencari informasi, mencoba alat, atau menguji solusi.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Kolaborasi: siswa berdiskusi, membagi tugas, dan menyusun strategi.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Produksi: siswa menghasilkan algoritma, program, analisis data, grafik, jaringan, atau produk digital.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Presentasi dan refleksi: siswa menjelaskan proses, menerima umpan balik, dan memperbaiki hasil.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Langkah 4 — Menentukan Produk/Bukti Belajar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7160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71600"/>
            <a:ext cx="73152" cy="1874519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50876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Algoritma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99339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Pseudocode, flowchart, atau solusi langkah demi langkah.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7160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371600"/>
            <a:ext cx="73152" cy="1874519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8" y="150876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Pemrograman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199339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Kode program, hasil uji, dan dokumentasi perbaikan.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37160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75320" y="1371600"/>
            <a:ext cx="73152" cy="1874519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76488" y="150876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Analisis 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6488" y="199339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Dataset, tabel, grafik, interpretasi, dan kesimpulan.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61188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3611880"/>
            <a:ext cx="73152" cy="1874519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" y="374904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Jaringan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423367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Diagram jaringan, konfigurasi, hasil troubleshooting.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61188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611880"/>
            <a:ext cx="73152" cy="1874519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36008" y="374904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Produk Digital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36008" y="423367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Prototype, desain, konten, atau aplikasi sederhana.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75320" y="3611880"/>
            <a:ext cx="3520440" cy="1874519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75320" y="3611880"/>
            <a:ext cx="73152" cy="1874519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76488" y="374904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Refleksi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76488" y="4233672"/>
            <a:ext cx="3154680" cy="1124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Catatan proses, kendala, solusi, dan pembelajaran.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Langkah 5 — Merancang Asesmen dan Rubrik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74720" cy="21945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2194560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5448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Kriteria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39112"/>
            <a:ext cx="3108960" cy="14447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Tentukan aspek yang dinilai: ketepatan konsep, proses, produk, pemecahan masalah, komunikasi, dan kolaborasi.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474720" cy="21945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73152" cy="2194560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55448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Level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2039112"/>
            <a:ext cx="3108960" cy="14447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Gunakan deskripsi kualitas yang jelas, misalnya sangat baik, baik, cukup, dan perlu bimbingan.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474720" cy="21945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2194560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155448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Bukti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039112"/>
            <a:ext cx="3108960" cy="14447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Pastikan setiap kriteria memiliki bukti nyata dari pekerjaan siswa.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069080"/>
            <a:ext cx="10241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Contoh rubrik analisis data: akurasi pengolahan 30%; visualisasi 25%; interpretasi 25%; komunikasi 20%.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Bobot dapat disesuaikan dengan karakteristik tugas dan kebijakan satuan pendidikan.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Integrasi Pembelajaran Mendalam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63040"/>
            <a:ext cx="3474720" cy="228600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63040"/>
            <a:ext cx="73152" cy="2286000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60020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Berkesadaran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84832"/>
            <a:ext cx="3108960" cy="1536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Siswa memahami tujuan, kriteria keberhasilan, dan memonitor proses belajarnya.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63040"/>
            <a:ext cx="3474720" cy="228600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463040"/>
            <a:ext cx="73152" cy="2286000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60020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Bermakna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2084832"/>
            <a:ext cx="3108960" cy="1536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Tugas dikaitkan dengan masalah nyata dan kebutuhan kehidupan digital.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63040"/>
            <a:ext cx="3474720" cy="228600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63040"/>
            <a:ext cx="73152" cy="2286000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160020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Menggembirakan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084832"/>
            <a:ext cx="3108960" cy="1536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Ada pilihan, tantangan, kolaborasi, kreativitas, dan apresiasi terhadap proses.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29768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Dalam LK 3, pastikan aktivitas tidak berhenti pada mengerjakan soal, tetapi memberi pengalaman memahami, menerapkan, mencipta, dan merefleksi.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Contoh LK 3 — Informatika Fase F: Analisis Data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474720" cy="164592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1645920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463039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Topik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947672"/>
            <a:ext cx="3108960" cy="89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Pengumpulan dan Persiapan 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474720" cy="164592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73152" cy="1645920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463039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TP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1947672"/>
            <a:ext cx="3108960" cy="89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Peserta didik mampu mengumpulkan, memeriksa, dan membersihkan data sederhana sebelum dianalisis.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325880"/>
            <a:ext cx="3474720" cy="164592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325880"/>
            <a:ext cx="73152" cy="1645920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1463039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Aktivitas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1947672"/>
            <a:ext cx="3108960" cy="89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Kelompok memilih dataset, memeriksa data kosong/duplikat, memperbaiki format, dan mendokumentasikan perubahan.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14600" y="3520440"/>
            <a:ext cx="3474720" cy="164592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514600" y="3520440"/>
            <a:ext cx="73152" cy="1645920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715768" y="365760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Produk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15768" y="4142232"/>
            <a:ext cx="3108960" cy="89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Dataset bersih + tabel perubahan + alasan perbaikan + refleksi.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3520440"/>
            <a:ext cx="3474720" cy="164592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7920" y="3520440"/>
            <a:ext cx="73152" cy="1645920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19088" y="365760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Asesmen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142232"/>
            <a:ext cx="3108960" cy="89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Ketepatan proses, kualitas dataset, alasan keputusan, dan dokumentasi.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Contoh LK 3 — Informatika Fase E: Berpikir Komputasional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Masalah: sekolah ingin mengatur antrean peminjaman perangkat komputer agar lebih efisien.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Decomposition: pecah masalah menjadi data pengguna, perangkat, waktu, dan urutan antrean.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Pattern recognition: cari pola waktu ramai dan penggunaan perangkat.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Abstraction: tentukan informasi penting dan abaikan informasi yang tidak diperlukan.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Algorithm: susun langkah solusi dan tampilkan dalam pseudocode/flowchart.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Bukti belajar: flowchart + alasan strategi + simulasi solusi.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Pemanfaatan Teknologi dan AI dalam LK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Spreadsheet: pengolahan dan validasi data.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Pemrograman: IDE/editor atau platform coding untuk membuat dan menguji program.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Kolaborasi: dokumen daring, papan kerja digital, dan repositori.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AI: membantu ideasi, memberikan contoh, atau umpan balik awal dengan tetap diverifikasi guru dan siswa.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Etika: lindungi data pribadi, cantumkan sumber, transparan dalam penggunaan AI, dan verifikasi informasi.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Checklist Kualitas LK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Topik sesuai CP/TP dan kebutuhan peserta didik.</a:t>
            </a:r>
          </a:p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Tujuan pembelajaran jelas dan dapat diukur.</a:t>
            </a:r>
          </a:p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Aktivitas mendorong proses berpikir dan pemecahan masalah.</a:t>
            </a:r>
          </a:p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Petunjuk kerja mudah dipahami.</a:t>
            </a:r>
          </a:p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Produk/bukti belajar jelas.</a:t>
            </a:r>
          </a:p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Asesmen dan rubrik selaras dengan tujuan.</a:t>
            </a:r>
          </a:p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Ada aktivitas refleksi dan umpan balik.</a:t>
            </a:r>
          </a:p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Konteks dan sumber belajar relevan serta terpercaya.</a:t>
            </a:r>
          </a:p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Teknologi/AI digunakan secara tepat dan etis.</a:t>
            </a:r>
          </a:p>
          <a:p>
            <a:pPr>
              <a:spcAft>
                <a:spcPts val="9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t>☐ LK 3 realistis diselesaikan dalam waktu yang tersedia.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3891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C3554"/>
                </a:solidFill>
                <a:latin typeface="Aptos Display"/>
              </a:rPr>
              <a:t>Aktivitas Workshop MGMP — Menyusun LK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3520440" cy="19659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25880"/>
            <a:ext cx="73152" cy="1965960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463039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1. Pilih topik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947672"/>
            <a:ext cx="3154680" cy="12161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Tentukan fase, kelas, elemen, dan materi.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520440" cy="19659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325880"/>
            <a:ext cx="73152" cy="1965960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8" y="1463039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2. Rumuskan TP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1947672"/>
            <a:ext cx="3154680" cy="12161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Tuliskan kemampuan yang harus dicapai.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325880"/>
            <a:ext cx="3520440" cy="19659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75320" y="1325880"/>
            <a:ext cx="73152" cy="1965960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76488" y="1463039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3. Rancang aktivitas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6488" y="1947672"/>
            <a:ext cx="3154680" cy="12161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Susun masalah, langkah kerja, dan kolaborasi.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657600"/>
            <a:ext cx="3520440" cy="19659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3657600"/>
            <a:ext cx="73152" cy="1965960"/>
          </a:xfrm>
          <a:prstGeom prst="rect">
            <a:avLst/>
          </a:prstGeom>
          <a:solidFill>
            <a:srgbClr val="377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" y="379476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4. Tentukan produk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4279392"/>
            <a:ext cx="3154680" cy="12161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Tentukan bukti belajar yang akan dikumpulkan.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657600"/>
            <a:ext cx="3520440" cy="19659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657600"/>
            <a:ext cx="73152" cy="1965960"/>
          </a:xfrm>
          <a:prstGeom prst="rect">
            <a:avLst/>
          </a:prstGeom>
          <a:solidFill>
            <a:srgbClr val="438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36008" y="379476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5. Susun asesmen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36008" y="4279392"/>
            <a:ext cx="3154680" cy="12161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Buat indikator dan rubrik.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75320" y="3657600"/>
            <a:ext cx="3520440" cy="1965960"/>
          </a:xfrm>
          <a:prstGeom prst="roundRect">
            <a:avLst/>
          </a:prstGeom>
          <a:solidFill>
            <a:srgbClr val="F2F7F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75320" y="3657600"/>
            <a:ext cx="73152" cy="1965960"/>
          </a:xfrm>
          <a:prstGeom prst="rect">
            <a:avLst/>
          </a:prstGeom>
          <a:solidFill>
            <a:srgbClr val="DA8B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76488" y="3794760"/>
            <a:ext cx="3154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C3554"/>
                </a:solidFill>
              </a:rPr>
              <a:t>6. Reviu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76488" y="4279392"/>
            <a:ext cx="3154680" cy="12161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2D2D2D"/>
                </a:solidFill>
              </a:rPr>
              <a:t>Tukar LK 3 dan berikan umpan balik.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35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91440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</a:rPr>
              <a:t>REFLEKSI LK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" y="1828800"/>
            <a:ext cx="10149840" cy="822960"/>
          </a:xfrm>
          <a:prstGeom prst="roundRect">
            <a:avLst/>
          </a:prstGeom>
          <a:solidFill>
            <a:srgbClr val="2D4869"/>
          </a:solidFill>
          <a:ln>
            <a:solidFill>
              <a:srgbClr val="4B69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34440" y="1993392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>
                <a:solidFill>
                  <a:srgbClr val="FFFFFF"/>
                </a:solidFill>
              </a:rPr>
              <a:t>Apakah LK 3 yang saya rancang benar-benar mengarah pada TP?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" y="2971800"/>
            <a:ext cx="10149840" cy="822960"/>
          </a:xfrm>
          <a:prstGeom prst="roundRect">
            <a:avLst/>
          </a:prstGeom>
          <a:solidFill>
            <a:srgbClr val="2D4869"/>
          </a:solidFill>
          <a:ln>
            <a:solidFill>
              <a:srgbClr val="4B69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3136392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>
                <a:solidFill>
                  <a:srgbClr val="FFFFFF"/>
                </a:solidFill>
              </a:rPr>
              <a:t>Apakah siswa menghasilkan bukti belajar yang dapat dinilai?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4114800"/>
            <a:ext cx="10149840" cy="822960"/>
          </a:xfrm>
          <a:prstGeom prst="roundRect">
            <a:avLst/>
          </a:prstGeom>
          <a:solidFill>
            <a:srgbClr val="2D4869"/>
          </a:solidFill>
          <a:ln>
            <a:solidFill>
              <a:srgbClr val="4B69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34440" y="4279392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>
                <a:solidFill>
                  <a:srgbClr val="FFFFFF"/>
                </a:solidFill>
              </a:rPr>
              <a:t>Bagian mana yang perlu diperbaiki setelah mendapat masukan dari rekan MGMP?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669280"/>
            <a:ext cx="10241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E1EBF5"/>
                </a:solidFill>
              </a:rPr>
              <a:t>LK 3 yang baik = tujuan jelas + aktivitas bermakna + bukti belajar + asesmen selaras.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eri">
  <a:themeElements>
    <a:clrScheme name="Ga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</TotalTime>
  <Words>1180</Words>
  <Application>Microsoft Office PowerPoint</Application>
  <PresentationFormat>Layar Lebar</PresentationFormat>
  <Paragraphs>148</Paragraphs>
  <Slides>16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Gill Sans MT</vt:lpstr>
      <vt:lpstr>Galeri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subject/>
  <dc:creator/>
  <cp:keywords/>
  <dc:description>generated using python-pptx</dc:description>
  <cp:lastModifiedBy>indri.mujawar72@gmail.com</cp:lastModifiedBy>
  <cp:revision>2</cp:revision>
  <dcterms:created xsi:type="dcterms:W3CDTF">2013-01-27T09:14:16Z</dcterms:created>
  <dcterms:modified xsi:type="dcterms:W3CDTF">2026-09-22T14:31:45Z</dcterms:modified>
  <cp:category/>
</cp:coreProperties>
</file>