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sldIdLst>
    <p:sldId id="256" r:id="rId2"/>
    <p:sldId id="257" r:id="rId3"/>
    <p:sldId id="258" r:id="rId4"/>
    <p:sldId id="261" r:id="rId5"/>
    <p:sldId id="262" r:id="rId6"/>
    <p:sldId id="280" r:id="rId7"/>
    <p:sldId id="277" r:id="rId8"/>
    <p:sldId id="282" r:id="rId9"/>
    <p:sldId id="283" r:id="rId10"/>
    <p:sldId id="284" r:id="rId11"/>
    <p:sldId id="285" r:id="rId12"/>
    <p:sldId id="278" r:id="rId13"/>
    <p:sldId id="279" r:id="rId14"/>
    <p:sldId id="281" r:id="rId15"/>
    <p:sldId id="270" r:id="rId16"/>
    <p:sldId id="272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40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1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8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9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3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7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7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4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04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3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56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37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16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20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44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81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7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7681D83-1ED8-444C-B3FE-9142BF1B45E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3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7912" y="972293"/>
            <a:ext cx="8689976" cy="2509213"/>
          </a:xfrm>
        </p:spPr>
        <p:txBody>
          <a:bodyPr/>
          <a:lstStyle/>
          <a:p>
            <a:r>
              <a:rPr lang="en-ID" dirty="0" smtClean="0">
                <a:latin typeface="Algerian" panose="04020705040A02060702" pitchFamily="82" charset="0"/>
              </a:rPr>
              <a:t>SHIFATUL HURUF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8084" y="4347074"/>
            <a:ext cx="8825658" cy="861420"/>
          </a:xfrm>
        </p:spPr>
        <p:txBody>
          <a:bodyPr/>
          <a:lstStyle/>
          <a:p>
            <a:r>
              <a:rPr lang="en-ID" dirty="0" err="1" smtClean="0">
                <a:latin typeface="Algerian" panose="04020705040A02060702" pitchFamily="82" charset="0"/>
              </a:rPr>
              <a:t>Siti</a:t>
            </a:r>
            <a:r>
              <a:rPr lang="en-ID" dirty="0" smtClean="0">
                <a:latin typeface="Algerian" panose="04020705040A02060702" pitchFamily="82" charset="0"/>
              </a:rPr>
              <a:t> </a:t>
            </a:r>
            <a:r>
              <a:rPr lang="en-ID" dirty="0" err="1" smtClean="0">
                <a:latin typeface="Algerian" panose="04020705040A02060702" pitchFamily="82" charset="0"/>
              </a:rPr>
              <a:t>Rahmah</a:t>
            </a:r>
            <a:endParaRPr lang="en-US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75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Pengertian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manfaat</a:t>
            </a:r>
            <a:r>
              <a:rPr lang="en-ID" dirty="0" smtClean="0"/>
              <a:t> </a:t>
            </a:r>
            <a:r>
              <a:rPr lang="en-ID" dirty="0" err="1" smtClean="0"/>
              <a:t>mengetahui</a:t>
            </a:r>
            <a:r>
              <a:rPr lang="en-ID" dirty="0" smtClean="0"/>
              <a:t> </a:t>
            </a:r>
            <a:r>
              <a:rPr lang="en-ID" dirty="0" err="1" smtClean="0"/>
              <a:t>shifatul</a:t>
            </a:r>
            <a:r>
              <a:rPr lang="en-ID" dirty="0" smtClean="0"/>
              <a:t> </a:t>
            </a:r>
            <a:r>
              <a:rPr lang="en-ID" dirty="0" err="1" smtClean="0"/>
              <a:t>huruf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D" dirty="0" smtClean="0"/>
              <a:t>I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H="1">
            <a:off x="107574" y="2017059"/>
            <a:ext cx="5150225" cy="47019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Snip Diagonal Corner Rectangle 8"/>
          <p:cNvSpPr/>
          <p:nvPr/>
        </p:nvSpPr>
        <p:spPr>
          <a:xfrm>
            <a:off x="913775" y="2367093"/>
            <a:ext cx="2837329" cy="2649071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Pengertian</a:t>
            </a:r>
            <a:r>
              <a:rPr lang="en-ID" dirty="0" smtClean="0"/>
              <a:t> </a:t>
            </a:r>
          </a:p>
          <a:p>
            <a:pPr algn="ctr"/>
            <a:r>
              <a:rPr lang="en-ID" dirty="0" err="1" smtClean="0"/>
              <a:t>Kayfiyyah</a:t>
            </a:r>
            <a:r>
              <a:rPr lang="en-ID" dirty="0" smtClean="0"/>
              <a:t> (</a:t>
            </a:r>
            <a:r>
              <a:rPr lang="en-ID" dirty="0" err="1" smtClean="0"/>
              <a:t>keadaan</a:t>
            </a:r>
            <a:r>
              <a:rPr lang="en-ID" dirty="0" smtClean="0"/>
              <a:t>)/ </a:t>
            </a:r>
            <a:r>
              <a:rPr lang="en-ID" dirty="0" err="1" smtClean="0"/>
              <a:t>karakteristik</a:t>
            </a:r>
            <a:r>
              <a:rPr lang="en-ID" dirty="0" smtClean="0"/>
              <a:t> </a:t>
            </a:r>
            <a:r>
              <a:rPr lang="en-ID" dirty="0" err="1" smtClean="0"/>
              <a:t>suara</a:t>
            </a:r>
            <a:r>
              <a:rPr lang="en-ID" dirty="0" smtClean="0"/>
              <a:t> </a:t>
            </a:r>
            <a:r>
              <a:rPr lang="en-ID" dirty="0" err="1" smtClean="0"/>
              <a:t>huruf</a:t>
            </a:r>
            <a:r>
              <a:rPr lang="en-ID" dirty="0" smtClean="0"/>
              <a:t> </a:t>
            </a:r>
            <a:r>
              <a:rPr lang="en-ID" dirty="0" err="1" smtClean="0"/>
              <a:t>ketika</a:t>
            </a:r>
            <a:r>
              <a:rPr lang="en-ID" dirty="0" smtClean="0"/>
              <a:t> </a:t>
            </a:r>
            <a:r>
              <a:rPr lang="en-ID" dirty="0" err="1" smtClean="0"/>
              <a:t>dikeluarkan</a:t>
            </a:r>
            <a:r>
              <a:rPr lang="en-ID" dirty="0" smtClean="0"/>
              <a:t> </a:t>
            </a:r>
            <a:r>
              <a:rPr lang="en-ID" dirty="0" err="1" smtClean="0"/>
              <a:t>dari</a:t>
            </a:r>
            <a:r>
              <a:rPr lang="en-ID" dirty="0" smtClean="0"/>
              <a:t> </a:t>
            </a:r>
            <a:r>
              <a:rPr lang="en-ID" dirty="0" err="1" smtClean="0"/>
              <a:t>makhrajnya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6064000" y="2474463"/>
            <a:ext cx="5234449" cy="305289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Manfaat</a:t>
            </a:r>
            <a:endParaRPr lang="en-ID" dirty="0" smtClean="0"/>
          </a:p>
          <a:p>
            <a:pPr marL="342900" indent="-342900" algn="ctr">
              <a:buAutoNum type="arabicPeriod"/>
            </a:pP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membedakan</a:t>
            </a:r>
            <a:r>
              <a:rPr lang="en-ID" dirty="0" smtClean="0"/>
              <a:t> </a:t>
            </a:r>
            <a:r>
              <a:rPr lang="en-ID" dirty="0" err="1" smtClean="0"/>
              <a:t>huruf-huruf</a:t>
            </a:r>
            <a:r>
              <a:rPr lang="en-ID" dirty="0" smtClean="0"/>
              <a:t> yang </a:t>
            </a:r>
            <a:r>
              <a:rPr lang="en-ID" dirty="0" err="1" smtClean="0"/>
              <a:t>semakhraj</a:t>
            </a:r>
            <a:r>
              <a:rPr lang="en-ID" dirty="0" smtClean="0"/>
              <a:t> (</a:t>
            </a:r>
            <a:r>
              <a:rPr lang="ar-SA" dirty="0" smtClean="0"/>
              <a:t>س</a:t>
            </a:r>
            <a:r>
              <a:rPr lang="en-ID" dirty="0" smtClean="0"/>
              <a:t>  </a:t>
            </a:r>
            <a:r>
              <a:rPr lang="ar-SA" dirty="0" smtClean="0"/>
              <a:t> ط ت ص</a:t>
            </a:r>
            <a:r>
              <a:rPr lang="en-US" dirty="0" smtClean="0"/>
              <a:t> )</a:t>
            </a:r>
            <a:endParaRPr lang="en-ID" dirty="0" smtClean="0"/>
          </a:p>
          <a:p>
            <a:pPr marL="342900" indent="-342900" algn="ctr">
              <a:buAutoNum type="arabicPeriod"/>
            </a:pP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membedakan</a:t>
            </a:r>
            <a:r>
              <a:rPr lang="en-ID" dirty="0" smtClean="0"/>
              <a:t> </a:t>
            </a:r>
            <a:r>
              <a:rPr lang="en-ID" dirty="0" err="1" smtClean="0"/>
              <a:t>antara</a:t>
            </a:r>
            <a:r>
              <a:rPr lang="en-ID" dirty="0" smtClean="0"/>
              <a:t> </a:t>
            </a:r>
            <a:r>
              <a:rPr lang="en-ID" dirty="0" err="1" smtClean="0"/>
              <a:t>huruf</a:t>
            </a:r>
            <a:r>
              <a:rPr lang="en-ID" dirty="0" smtClean="0"/>
              <a:t> </a:t>
            </a:r>
            <a:r>
              <a:rPr lang="en-ID" dirty="0" err="1" smtClean="0"/>
              <a:t>kuat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lemah</a:t>
            </a:r>
            <a:r>
              <a:rPr lang="en-ID" dirty="0" smtClean="0"/>
              <a:t> (</a:t>
            </a:r>
            <a:r>
              <a:rPr lang="en-ID" dirty="0" err="1" smtClean="0"/>
              <a:t>berpengaruh</a:t>
            </a:r>
            <a:r>
              <a:rPr lang="en-ID" dirty="0" smtClean="0"/>
              <a:t>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bacaan</a:t>
            </a:r>
            <a:r>
              <a:rPr lang="en-ID" dirty="0" smtClean="0"/>
              <a:t> </a:t>
            </a:r>
            <a:r>
              <a:rPr lang="en-ID" dirty="0" err="1" smtClean="0"/>
              <a:t>idgham</a:t>
            </a:r>
            <a:r>
              <a:rPr lang="en-ID" dirty="0" smtClean="0"/>
              <a:t>)</a:t>
            </a:r>
          </a:p>
          <a:p>
            <a:pPr marL="342900" indent="-342900" algn="ctr">
              <a:buAutoNum type="arabicPeriod"/>
            </a:pPr>
            <a:r>
              <a:rPr lang="en-ID" dirty="0" err="1" smtClean="0"/>
              <a:t>Untuk</a:t>
            </a:r>
            <a:r>
              <a:rPr lang="en-ID" dirty="0" smtClean="0"/>
              <a:t> </a:t>
            </a:r>
            <a:r>
              <a:rPr lang="en-ID" dirty="0" err="1" smtClean="0"/>
              <a:t>memperindah</a:t>
            </a:r>
            <a:r>
              <a:rPr lang="en-ID" dirty="0" smtClean="0"/>
              <a:t> </a:t>
            </a:r>
            <a:r>
              <a:rPr lang="en-ID" dirty="0" err="1" smtClean="0"/>
              <a:t>pelafalan</a:t>
            </a:r>
            <a:r>
              <a:rPr lang="en-ID" dirty="0" smtClean="0"/>
              <a:t> </a:t>
            </a:r>
            <a:r>
              <a:rPr lang="en-ID" dirty="0" err="1" smtClean="0"/>
              <a:t>sebuah</a:t>
            </a:r>
            <a:r>
              <a:rPr lang="en-ID" dirty="0" smtClean="0"/>
              <a:t> </a:t>
            </a:r>
            <a:r>
              <a:rPr lang="en-ID" dirty="0" err="1" smtClean="0"/>
              <a:t>huruf</a:t>
            </a:r>
            <a:r>
              <a:rPr lang="en-ID" dirty="0" smtClean="0"/>
              <a:t>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5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Pembagian</a:t>
            </a:r>
            <a:r>
              <a:rPr lang="en-ID" dirty="0" smtClean="0"/>
              <a:t> </a:t>
            </a:r>
            <a:r>
              <a:rPr lang="en-ID" dirty="0" err="1" smtClean="0"/>
              <a:t>Shifatul</a:t>
            </a:r>
            <a:r>
              <a:rPr lang="en-ID" dirty="0" smtClean="0"/>
              <a:t> </a:t>
            </a:r>
            <a:r>
              <a:rPr lang="en-ID" dirty="0" err="1" smtClean="0"/>
              <a:t>huruf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flipV="1">
            <a:off x="4592683" y="5473336"/>
            <a:ext cx="3108960" cy="195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ima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093" y="121024"/>
            <a:ext cx="11308977" cy="67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503"/>
            <a:ext cx="12192000" cy="6570779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5" name="Rectangle 4"/>
          <p:cNvSpPr/>
          <p:nvPr/>
        </p:nvSpPr>
        <p:spPr>
          <a:xfrm>
            <a:off x="0" y="13063"/>
            <a:ext cx="12192000" cy="14369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SHIFAT HURUF YANG MEMILIKI LAWAN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526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Dari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nafas</a:t>
            </a:r>
            <a:r>
              <a:rPr lang="en-US" dirty="0" smtClean="0"/>
              <a:t>/</a:t>
            </a:r>
            <a:r>
              <a:rPr lang="en-US" dirty="0" err="1" smtClean="0"/>
              <a:t>udara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3711510"/>
              </p:ext>
            </p:extLst>
          </p:nvPr>
        </p:nvGraphicFramePr>
        <p:xfrm>
          <a:off x="1910080" y="2626360"/>
          <a:ext cx="8824914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2457">
                  <a:extLst>
                    <a:ext uri="{9D8B030D-6E8A-4147-A177-3AD203B41FA5}">
                      <a16:colId xmlns:a16="http://schemas.microsoft.com/office/drawing/2014/main" val="1404099170"/>
                    </a:ext>
                  </a:extLst>
                </a:gridCol>
                <a:gridCol w="4412457">
                  <a:extLst>
                    <a:ext uri="{9D8B030D-6E8A-4147-A177-3AD203B41FA5}">
                      <a16:colId xmlns:a16="http://schemas.microsoft.com/office/drawing/2014/main" val="3635793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jahr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32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mengalirnya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nafas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ketika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melafalkan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10:</a:t>
                      </a:r>
                    </a:p>
                    <a:p>
                      <a:pPr fontAlgn="base"/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 fontAlgn="base"/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فَحَثَّهُ شَخْصٌ سَكَتَ (ف ح ث ه ش خ ص س ك ت)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tertahannya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nafas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ketika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mengucapkan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selain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hams.</a:t>
                      </a:r>
                    </a:p>
                    <a:p>
                      <a:pPr fontAlgn="base"/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 fontAlgn="base"/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617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8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1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Dari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suara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026087"/>
              </p:ext>
            </p:extLst>
          </p:nvPr>
        </p:nvGraphicFramePr>
        <p:xfrm>
          <a:off x="1635760" y="1737360"/>
          <a:ext cx="8824914" cy="4900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638">
                  <a:extLst>
                    <a:ext uri="{9D8B030D-6E8A-4147-A177-3AD203B41FA5}">
                      <a16:colId xmlns:a16="http://schemas.microsoft.com/office/drawing/2014/main" val="2347345499"/>
                    </a:ext>
                  </a:extLst>
                </a:gridCol>
                <a:gridCol w="2941638">
                  <a:extLst>
                    <a:ext uri="{9D8B030D-6E8A-4147-A177-3AD203B41FA5}">
                      <a16:colId xmlns:a16="http://schemas.microsoft.com/office/drawing/2014/main" val="3701751752"/>
                    </a:ext>
                  </a:extLst>
                </a:gridCol>
                <a:gridCol w="2941638">
                  <a:extLst>
                    <a:ext uri="{9D8B030D-6E8A-4147-A177-3AD203B41FA5}">
                      <a16:colId xmlns:a16="http://schemas.microsoft.com/office/drawing/2014/main" val="2991826918"/>
                    </a:ext>
                  </a:extLst>
                </a:gridCol>
              </a:tblGrid>
              <a:tr h="608648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Syiddah</a:t>
                      </a:r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Tawasuth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Rakhawah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587199"/>
                  </a:ext>
                </a:extLst>
              </a:tr>
              <a:tr h="4260533">
                <a:tc>
                  <a:txBody>
                    <a:bodyPr/>
                    <a:lstStyle/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kuatnya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membunyikan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dengan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suara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tertahan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lebih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kuat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tertahannya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ketika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mati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waqaf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yaitu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fontAlgn="base"/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 fontAlgn="base"/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اَجِدْ قِطَّ بَكَتْ 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(أ ج د ق ط ب ك ت)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diucapkan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dengan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berjalannya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suara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tapi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sedikit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5,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yaitu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fontAlgn="base"/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 fontAlgn="base"/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لِنْ عُمَر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(ل ن ع م ر)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mengalirnya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suara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ketika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melafalkan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selain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syiddah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tawasuth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445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31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3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17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95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Dari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pangkal</a:t>
            </a:r>
            <a:r>
              <a:rPr lang="en-US" dirty="0" smtClean="0"/>
              <a:t> </a:t>
            </a:r>
            <a:r>
              <a:rPr lang="en-US" dirty="0" err="1" smtClean="0"/>
              <a:t>lidah</a:t>
            </a:r>
            <a:r>
              <a:rPr lang="en-US" dirty="0" smtClean="0"/>
              <a:t> (</a:t>
            </a:r>
            <a:r>
              <a:rPr lang="en-US" dirty="0" err="1" smtClean="0"/>
              <a:t>tebal</a:t>
            </a:r>
            <a:r>
              <a:rPr lang="en-US" dirty="0" smtClean="0"/>
              <a:t> </a:t>
            </a:r>
            <a:r>
              <a:rPr lang="en-US" dirty="0" err="1" smtClean="0"/>
              <a:t>tipisnya</a:t>
            </a:r>
            <a:r>
              <a:rPr lang="en-US" dirty="0" smtClean="0"/>
              <a:t> </a:t>
            </a:r>
            <a:r>
              <a:rPr lang="en-US" dirty="0" err="1" smtClean="0"/>
              <a:t>bunyi</a:t>
            </a:r>
            <a:r>
              <a:rPr lang="en-US" dirty="0" smtClean="0"/>
              <a:t> </a:t>
            </a:r>
            <a:r>
              <a:rPr lang="en-US" dirty="0" err="1" smtClean="0"/>
              <a:t>suara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2528946"/>
              </p:ext>
            </p:extLst>
          </p:nvPr>
        </p:nvGraphicFramePr>
        <p:xfrm>
          <a:off x="1155700" y="2603500"/>
          <a:ext cx="882491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2457">
                  <a:extLst>
                    <a:ext uri="{9D8B030D-6E8A-4147-A177-3AD203B41FA5}">
                      <a16:colId xmlns:a16="http://schemas.microsoft.com/office/drawing/2014/main" val="395520013"/>
                    </a:ext>
                  </a:extLst>
                </a:gridCol>
                <a:gridCol w="4412457">
                  <a:extLst>
                    <a:ext uri="{9D8B030D-6E8A-4147-A177-3AD203B41FA5}">
                      <a16:colId xmlns:a16="http://schemas.microsoft.com/office/drawing/2014/main" val="1706684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Isti’la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Istifal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4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mengangkat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pangkal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lidah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suara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langit-langit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mulut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saat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membunyikan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sehingga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bunyi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menjadi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tebal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berat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yaitu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rtl="1" fontAlgn="base"/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خُصَّ ضّغْطٍ قِظْ (خ ص ض غ ط ق ظ)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menurunnya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pangkal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lidah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langit-langit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(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naiknya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suara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ketika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mengucapkan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selain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isti’la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41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205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en-US" dirty="0" smtClean="0"/>
              <a:t>Dari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terkumpul</a:t>
            </a:r>
            <a:r>
              <a:rPr lang="en-US" dirty="0" smtClean="0"/>
              <a:t> </a:t>
            </a:r>
            <a:r>
              <a:rPr lang="en-US" dirty="0" err="1" smtClean="0"/>
              <a:t>tidaknya</a:t>
            </a:r>
            <a:r>
              <a:rPr lang="en-US" dirty="0" smtClean="0"/>
              <a:t> </a:t>
            </a:r>
            <a:r>
              <a:rPr lang="en-US" dirty="0" err="1" smtClean="0"/>
              <a:t>suara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lidah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langit-langit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411749"/>
              </p:ext>
            </p:extLst>
          </p:nvPr>
        </p:nvGraphicFramePr>
        <p:xfrm>
          <a:off x="1155700" y="2603500"/>
          <a:ext cx="8824914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2457">
                  <a:extLst>
                    <a:ext uri="{9D8B030D-6E8A-4147-A177-3AD203B41FA5}">
                      <a16:colId xmlns:a16="http://schemas.microsoft.com/office/drawing/2014/main" val="395520013"/>
                    </a:ext>
                  </a:extLst>
                </a:gridCol>
                <a:gridCol w="4412457">
                  <a:extLst>
                    <a:ext uri="{9D8B030D-6E8A-4147-A177-3AD203B41FA5}">
                      <a16:colId xmlns:a16="http://schemas.microsoft.com/office/drawing/2014/main" val="1706684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Ithbaq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Infitah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4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menempelnya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lidah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dengan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langit-langit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ketika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mengucapkan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(</a:t>
                      </a:r>
                      <a:r>
                        <a:rPr lang="en-US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terkumpulnya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suara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diantara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lidah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langit-langit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yaitu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rtl="1" fontAlgn="base"/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صَضْطَظَ (ص ض ط ظ)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membunyikan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dengan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terlepasnya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lidah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langit-langit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mulut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terbukanya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kedua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mulut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terkumpulnya</a:t>
                      </a:r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suara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diantara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lidah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langit-langit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selain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ithbaq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41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297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en-US" dirty="0" smtClean="0"/>
              <a:t>Dari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ridaknya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032408"/>
              </p:ext>
            </p:extLst>
          </p:nvPr>
        </p:nvGraphicFramePr>
        <p:xfrm>
          <a:off x="1625963" y="2694940"/>
          <a:ext cx="8824914" cy="2765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2457">
                  <a:extLst>
                    <a:ext uri="{9D8B030D-6E8A-4147-A177-3AD203B41FA5}">
                      <a16:colId xmlns:a16="http://schemas.microsoft.com/office/drawing/2014/main" val="395520013"/>
                    </a:ext>
                  </a:extLst>
                </a:gridCol>
                <a:gridCol w="4412457">
                  <a:extLst>
                    <a:ext uri="{9D8B030D-6E8A-4147-A177-3AD203B41FA5}">
                      <a16:colId xmlns:a16="http://schemas.microsoft.com/office/drawing/2014/main" val="1706684626"/>
                    </a:ext>
                  </a:extLst>
                </a:gridCol>
              </a:tblGrid>
              <a:tr h="55919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Idzlaq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Ishmat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41271"/>
                  </a:ext>
                </a:extLst>
              </a:tr>
              <a:tr h="2206139">
                <a:tc>
                  <a:txBody>
                    <a:bodyPr/>
                    <a:lstStyle/>
                    <a:p>
                      <a:pPr fontAlgn="base"/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membunyikan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dengan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ringan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mudah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karena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makhrojnya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berada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ujung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lidah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atau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bibir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yaitu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 fontAlgn="base"/>
                      <a:r>
                        <a:rPr lang="ar-SA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فَرَّ مِنْ لُبٍّ (ف ر م ن ل ب)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membunyikan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dengan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berat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tertahan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Hurufnya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selain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huruf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idzlaq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41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72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 rotWithShape="1">
          <a:blip r:embed="rId2"/>
          <a:srcRect l="4334" t="25524" r="5095" b="20761"/>
          <a:stretch/>
        </p:blipFill>
        <p:spPr>
          <a:xfrm>
            <a:off x="0" y="1239984"/>
            <a:ext cx="8281851" cy="368372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34418" y="655209"/>
            <a:ext cx="69060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SHIFAT YANG TIDAK BERLAWANAN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 rotWithShape="1">
          <a:blip r:embed="rId3"/>
          <a:srcRect l="5047" t="23238" r="7523" b="30095"/>
          <a:stretch/>
        </p:blipFill>
        <p:spPr>
          <a:xfrm>
            <a:off x="4293329" y="4069080"/>
            <a:ext cx="7097481" cy="23055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6043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 rotWithShape="1">
          <a:blip r:embed="rId2"/>
          <a:srcRect l="5191" t="7428" r="14523" b="14477"/>
          <a:stretch/>
        </p:blipFill>
        <p:spPr>
          <a:xfrm>
            <a:off x="561703" y="1293223"/>
            <a:ext cx="5753158" cy="5491439"/>
          </a:xfrm>
          <a:prstGeom prst="rect">
            <a:avLst/>
          </a:prstGeom>
        </p:spPr>
      </p:pic>
      <p:pic>
        <p:nvPicPr>
          <p:cNvPr id="3" name="Picture 2" descr="image.jpg"/>
          <p:cNvPicPr>
            <a:picLocks noChangeAspect="1"/>
          </p:cNvPicPr>
          <p:nvPr/>
        </p:nvPicPr>
        <p:blipFill rotWithShape="1">
          <a:blip r:embed="rId3"/>
          <a:srcRect l="6430" t="6229" r="12304" b="11139"/>
          <a:stretch/>
        </p:blipFill>
        <p:spPr>
          <a:xfrm>
            <a:off x="6314861" y="2873829"/>
            <a:ext cx="5199017" cy="2122714"/>
          </a:xfrm>
          <a:prstGeom prst="rect">
            <a:avLst/>
          </a:prstGeom>
        </p:spPr>
      </p:pic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861" y="4996543"/>
            <a:ext cx="5193516" cy="18614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1703" y="106569"/>
            <a:ext cx="17956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lanjutan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4029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 rotWithShape="1">
          <a:blip r:embed="rId2"/>
          <a:srcRect l="3763" t="6285" r="6095" b="24380"/>
          <a:stretch/>
        </p:blipFill>
        <p:spPr>
          <a:xfrm>
            <a:off x="95797" y="584775"/>
            <a:ext cx="6997334" cy="47548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218" y="0"/>
            <a:ext cx="18790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Lanjutan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 rotWithShape="1">
          <a:blip r:embed="rId3"/>
          <a:srcRect l="1142" t="24263" r="9230" b="21884"/>
          <a:stretch/>
        </p:blipFill>
        <p:spPr>
          <a:xfrm>
            <a:off x="7093131" y="4583912"/>
            <a:ext cx="5098869" cy="22740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sp>
        <p:nvSpPr>
          <p:cNvPr id="5" name="Rectangle 4"/>
          <p:cNvSpPr/>
          <p:nvPr/>
        </p:nvSpPr>
        <p:spPr>
          <a:xfrm>
            <a:off x="7093131" y="4214580"/>
            <a:ext cx="2698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TINGKATAN GHUNNAH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5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529</TotalTime>
  <Words>320</Words>
  <Application>Microsoft Office PowerPoint</Application>
  <PresentationFormat>Widescreen</PresentationFormat>
  <Paragraphs>62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Algerian</vt:lpstr>
      <vt:lpstr>Arial</vt:lpstr>
      <vt:lpstr>Century Gothic</vt:lpstr>
      <vt:lpstr>Wingdings 3</vt:lpstr>
      <vt:lpstr>Ion Boardroom</vt:lpstr>
      <vt:lpstr>SHIFATUL HURUF</vt:lpstr>
      <vt:lpstr>Pengertian dan manfaat mengetahui shifatul huruf</vt:lpstr>
      <vt:lpstr>Pembagian Shifatul huruf</vt:lpstr>
      <vt:lpstr>PowerPoint Presentation</vt:lpstr>
      <vt:lpstr>1. Dari segi nafas/udara</vt:lpstr>
      <vt:lpstr>PowerPoint Presentation</vt:lpstr>
      <vt:lpstr>2. Dari segi suara</vt:lpstr>
      <vt:lpstr>PowerPoint Presentation</vt:lpstr>
      <vt:lpstr>PowerPoint Presentation</vt:lpstr>
      <vt:lpstr>PowerPoint Presentation</vt:lpstr>
      <vt:lpstr>PowerPoint Presentation</vt:lpstr>
      <vt:lpstr>Dari segi posisi pangkal lidah (tebal tipisnya bunyi suara)</vt:lpstr>
      <vt:lpstr>Dari segi terkumpul tidaknya suara antara lidah dan langit-langit)</vt:lpstr>
      <vt:lpstr>Dari segi mudah ridaknya keluar huruf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Makharijul Huruf</dc:title>
  <dc:creator>User</dc:creator>
  <cp:lastModifiedBy>User</cp:lastModifiedBy>
  <cp:revision>44</cp:revision>
  <dcterms:created xsi:type="dcterms:W3CDTF">2026-08-31T03:51:50Z</dcterms:created>
  <dcterms:modified xsi:type="dcterms:W3CDTF">2026-09-14T07:25:24Z</dcterms:modified>
</cp:coreProperties>
</file>