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0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21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22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8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2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74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8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4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6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59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4804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54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60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50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92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1D83-1ED8-444C-B3FE-9142BF1B45E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0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7681D83-1ED8-444C-B3FE-9142BF1B45E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CA2036F-DBA7-44A4-A0CE-D2E4C5B60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3853" y="125128"/>
            <a:ext cx="8689976" cy="2509213"/>
          </a:xfrm>
        </p:spPr>
        <p:txBody>
          <a:bodyPr/>
          <a:lstStyle/>
          <a:p>
            <a:r>
              <a:rPr lang="en-ID" dirty="0" err="1" smtClean="0">
                <a:latin typeface="Algerian" panose="04020705040A02060702" pitchFamily="82" charset="0"/>
              </a:rPr>
              <a:t>Makharijul</a:t>
            </a:r>
            <a:r>
              <a:rPr lang="en-ID" dirty="0" smtClean="0">
                <a:latin typeface="Algerian" panose="04020705040A02060702" pitchFamily="82" charset="0"/>
              </a:rPr>
              <a:t> </a:t>
            </a:r>
            <a:r>
              <a:rPr lang="en-ID" dirty="0" err="1" smtClean="0">
                <a:latin typeface="Algerian" panose="04020705040A02060702" pitchFamily="82" charset="0"/>
              </a:rPr>
              <a:t>Huruf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err="1" smtClean="0">
                <a:latin typeface="Algerian" panose="04020705040A02060702" pitchFamily="82" charset="0"/>
              </a:rPr>
              <a:t>Siti</a:t>
            </a:r>
            <a:r>
              <a:rPr lang="en-ID" dirty="0" smtClean="0">
                <a:latin typeface="Algerian" panose="04020705040A02060702" pitchFamily="82" charset="0"/>
              </a:rPr>
              <a:t> </a:t>
            </a:r>
            <a:r>
              <a:rPr lang="en-ID" dirty="0" err="1" smtClean="0">
                <a:latin typeface="Algerian" panose="04020705040A02060702" pitchFamily="82" charset="0"/>
              </a:rPr>
              <a:t>Rahmah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75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Pengertian</a:t>
            </a:r>
            <a:r>
              <a:rPr lang="en-ID" dirty="0" smtClean="0"/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makharijul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kata </a:t>
            </a:r>
            <a:r>
              <a:rPr lang="en-US" dirty="0" err="1"/>
              <a:t>bahasa</a:t>
            </a:r>
            <a:r>
              <a:rPr lang="en-US" dirty="0"/>
              <a:t> Arab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kata,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smtClean="0"/>
              <a:t>"</a:t>
            </a:r>
            <a:r>
              <a:rPr lang="ar-SA" dirty="0" smtClean="0"/>
              <a:t>مخارج" (</a:t>
            </a:r>
            <a:r>
              <a:rPr lang="en-ID" dirty="0" smtClean="0"/>
              <a:t> (</a:t>
            </a:r>
            <a:r>
              <a:rPr lang="en-US" dirty="0" err="1" smtClean="0"/>
              <a:t>makhraj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"  </a:t>
            </a:r>
            <a:r>
              <a:rPr lang="ar-SA" dirty="0" smtClean="0"/>
              <a:t>حُرُوف“</a:t>
            </a:r>
            <a:r>
              <a:rPr lang="en-ID" dirty="0" smtClean="0"/>
              <a:t> (</a:t>
            </a:r>
            <a:r>
              <a:rPr lang="en-US" dirty="0" err="1" smtClean="0"/>
              <a:t>hurf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, </a:t>
            </a:r>
            <a:r>
              <a:rPr lang="en-US" dirty="0" err="1"/>
              <a:t>makharijul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tempat-tempat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keluarnya</a:t>
            </a:r>
            <a:r>
              <a:rPr lang="en-US" dirty="0"/>
              <a:t> </a:t>
            </a:r>
            <a:r>
              <a:rPr lang="en-US" dirty="0" err="1"/>
              <a:t>huruf-huruf</a:t>
            </a:r>
            <a:r>
              <a:rPr lang="en-US" dirty="0"/>
              <a:t> </a:t>
            </a:r>
            <a:r>
              <a:rPr lang="en-US" dirty="0" err="1"/>
              <a:t>hijaiyah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diucapkan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Pembagian</a:t>
            </a:r>
            <a:r>
              <a:rPr lang="en-ID" dirty="0" smtClean="0"/>
              <a:t> </a:t>
            </a:r>
            <a:r>
              <a:rPr lang="en-ID" dirty="0" err="1" smtClean="0"/>
              <a:t>Makharijul</a:t>
            </a:r>
            <a:r>
              <a:rPr lang="en-ID" dirty="0" smtClean="0"/>
              <a:t> </a:t>
            </a:r>
            <a:r>
              <a:rPr lang="en-ID" dirty="0" err="1" smtClean="0"/>
              <a:t>Huruf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903" y="1773373"/>
            <a:ext cx="9494520" cy="4351338"/>
          </a:xfrm>
        </p:spPr>
      </p:pic>
      <p:sp>
        <p:nvSpPr>
          <p:cNvPr id="3" name="Rectangle 2"/>
          <p:cNvSpPr/>
          <p:nvPr/>
        </p:nvSpPr>
        <p:spPr>
          <a:xfrm flipV="1">
            <a:off x="4592683" y="5473336"/>
            <a:ext cx="3108960" cy="195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Al </a:t>
            </a:r>
            <a:r>
              <a:rPr lang="en-ID" dirty="0" err="1" smtClean="0"/>
              <a:t>Jauf</a:t>
            </a:r>
            <a:r>
              <a:rPr lang="en-ID" dirty="0" smtClean="0"/>
              <a:t> ( </a:t>
            </a:r>
            <a:r>
              <a:rPr lang="en-ID" dirty="0" err="1" smtClean="0"/>
              <a:t>Rongga</a:t>
            </a:r>
            <a:r>
              <a:rPr lang="en-ID" dirty="0" smtClean="0"/>
              <a:t> MULUT)</a:t>
            </a:r>
            <a:endParaRPr lang="en-US" dirty="0"/>
          </a:p>
        </p:txBody>
      </p:sp>
      <p:pic>
        <p:nvPicPr>
          <p:cNvPr id="1026" name="Picture 2" descr="2024BBQ1TI2: Huruf Hijaiyah | LMS IIB DARMAJAY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8135" y="2468880"/>
            <a:ext cx="7057975" cy="288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2589" y="2454185"/>
            <a:ext cx="3863340" cy="1458685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rongga</a:t>
            </a:r>
            <a:r>
              <a:rPr lang="en-US" dirty="0"/>
              <a:t> </a:t>
            </a:r>
            <a:r>
              <a:rPr lang="en-US" dirty="0" err="1"/>
              <a:t>mulut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kosong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rongga</a:t>
            </a:r>
            <a:r>
              <a:rPr lang="en-US" dirty="0"/>
              <a:t> </a:t>
            </a:r>
            <a:r>
              <a:rPr lang="en-US" dirty="0" err="1"/>
              <a:t>kerongkongan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mulut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55962" y="4396740"/>
            <a:ext cx="3336595" cy="96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Huruf-huruf</a:t>
            </a:r>
            <a:r>
              <a:rPr lang="en-US" dirty="0"/>
              <a:t> yang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sana</a:t>
            </a:r>
            <a:r>
              <a:rPr lang="en-US" dirty="0"/>
              <a:t> adalah </a:t>
            </a:r>
            <a:r>
              <a:rPr lang="en-US" dirty="0" err="1"/>
              <a:t>huruf-huruf</a:t>
            </a:r>
            <a:r>
              <a:rPr lang="en-US" dirty="0"/>
              <a:t> mad, </a:t>
            </a:r>
            <a:r>
              <a:rPr lang="en-US" dirty="0" err="1"/>
              <a:t>yaitu</a:t>
            </a:r>
            <a:r>
              <a:rPr lang="en-US" dirty="0"/>
              <a:t>: (</a:t>
            </a:r>
            <a:r>
              <a:rPr lang="ar-SA" dirty="0"/>
              <a:t>ا، و، ي)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25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Al </a:t>
            </a:r>
            <a:r>
              <a:rPr lang="en-ID" dirty="0" err="1" smtClean="0"/>
              <a:t>Halq</a:t>
            </a:r>
            <a:endParaRPr lang="en-US" dirty="0"/>
          </a:p>
        </p:txBody>
      </p:sp>
      <p:pic>
        <p:nvPicPr>
          <p:cNvPr id="2054" name="Picture 6" descr="Pengertian Makhraj Huruf dan Penjelasannya - SEKOLAH ISLAM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5312" y="2366963"/>
            <a:ext cx="7841375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AL-HALQ ( الحَلْقُ ) Menurut bahasa Al–Halq ( الحَلْقُ ..."/>
          <p:cNvSpPr>
            <a:spLocks noChangeAspect="1" noChangeArrowheads="1"/>
          </p:cNvSpPr>
          <p:nvPr/>
        </p:nvSpPr>
        <p:spPr bwMode="auto">
          <a:xfrm>
            <a:off x="1566363" y="27163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8046720" y="2312834"/>
            <a:ext cx="2364377" cy="93104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Tenggorokan</a:t>
            </a:r>
            <a:r>
              <a:rPr lang="en-ID" dirty="0" smtClean="0"/>
              <a:t> </a:t>
            </a:r>
            <a:r>
              <a:rPr lang="en-ID" dirty="0" err="1" smtClean="0"/>
              <a:t>bagaian</a:t>
            </a:r>
            <a:r>
              <a:rPr lang="en-ID" dirty="0" smtClean="0"/>
              <a:t> </a:t>
            </a:r>
            <a:r>
              <a:rPr lang="en-ID" dirty="0" err="1" smtClean="0"/>
              <a:t>bawah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562521" y="2296187"/>
            <a:ext cx="2364376" cy="9310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Tenggorokan</a:t>
            </a:r>
            <a:r>
              <a:rPr lang="en-ID" dirty="0" smtClean="0"/>
              <a:t>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tengah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078321" y="2335213"/>
            <a:ext cx="2364376" cy="93104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Tenggorokan</a:t>
            </a:r>
            <a:r>
              <a:rPr lang="en-ID" dirty="0" smtClean="0"/>
              <a:t>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7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503" y="14579"/>
            <a:ext cx="8761413" cy="728480"/>
          </a:xfrm>
        </p:spPr>
        <p:txBody>
          <a:bodyPr/>
          <a:lstStyle/>
          <a:p>
            <a:pPr algn="l"/>
            <a:r>
              <a:rPr lang="en-ID" dirty="0" smtClean="0"/>
              <a:t>Al </a:t>
            </a:r>
            <a:r>
              <a:rPr lang="en-ID" dirty="0" err="1" smtClean="0"/>
              <a:t>Lisan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50951" y="1820598"/>
            <a:ext cx="10364452" cy="3424107"/>
          </a:xfrm>
          <a:ln>
            <a:solidFill>
              <a:srgbClr val="00B050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306" y="1492114"/>
            <a:ext cx="6189787" cy="3693840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10855234" y="4336869"/>
            <a:ext cx="1336765" cy="1259699"/>
          </a:xfrm>
          <a:prstGeom prst="wedgeRoundRectCallout">
            <a:avLst>
              <a:gd name="adj1" fmla="val -208081"/>
              <a:gd name="adj2" fmla="val -9967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200" dirty="0" err="1">
                <a:solidFill>
                  <a:schemeClr val="accent6"/>
                </a:solidFill>
              </a:rPr>
              <a:t>Pangkal</a:t>
            </a:r>
            <a:r>
              <a:rPr lang="en-ID" sz="1200" dirty="0">
                <a:solidFill>
                  <a:schemeClr val="accent6"/>
                </a:solidFill>
              </a:rPr>
              <a:t> </a:t>
            </a:r>
            <a:r>
              <a:rPr lang="en-ID" sz="1200" dirty="0" err="1">
                <a:solidFill>
                  <a:schemeClr val="accent6"/>
                </a:solidFill>
              </a:rPr>
              <a:t>lidah</a:t>
            </a:r>
            <a:r>
              <a:rPr lang="en-ID" sz="1200" dirty="0">
                <a:solidFill>
                  <a:schemeClr val="accent6"/>
                </a:solidFill>
              </a:rPr>
              <a:t> paling </a:t>
            </a:r>
            <a:r>
              <a:rPr lang="en-ID" sz="1200" dirty="0" err="1">
                <a:solidFill>
                  <a:schemeClr val="accent6"/>
                </a:solidFill>
              </a:rPr>
              <a:t>belakang</a:t>
            </a:r>
            <a:r>
              <a:rPr lang="en-ID" sz="1200" dirty="0">
                <a:solidFill>
                  <a:schemeClr val="accent6"/>
                </a:solidFill>
              </a:rPr>
              <a:t> </a:t>
            </a:r>
            <a:r>
              <a:rPr lang="en-ID" sz="1200" dirty="0" err="1">
                <a:solidFill>
                  <a:schemeClr val="accent6"/>
                </a:solidFill>
              </a:rPr>
              <a:t>disentuhkan</a:t>
            </a:r>
            <a:r>
              <a:rPr lang="en-ID" sz="1200" dirty="0">
                <a:solidFill>
                  <a:schemeClr val="accent6"/>
                </a:solidFill>
              </a:rPr>
              <a:t> ke </a:t>
            </a:r>
            <a:r>
              <a:rPr lang="en-ID" sz="1200" dirty="0" err="1">
                <a:solidFill>
                  <a:schemeClr val="accent6"/>
                </a:solidFill>
              </a:rPr>
              <a:t>bagian</a:t>
            </a:r>
            <a:r>
              <a:rPr lang="en-ID" sz="1200" dirty="0">
                <a:solidFill>
                  <a:schemeClr val="accent6"/>
                </a:solidFill>
              </a:rPr>
              <a:t> </a:t>
            </a:r>
            <a:r>
              <a:rPr lang="en-ID" sz="1200" dirty="0" err="1">
                <a:solidFill>
                  <a:schemeClr val="accent6"/>
                </a:solidFill>
              </a:rPr>
              <a:t>langit-langit</a:t>
            </a:r>
            <a:r>
              <a:rPr lang="en-ID" sz="1200" dirty="0">
                <a:solidFill>
                  <a:schemeClr val="accent6"/>
                </a:solidFill>
              </a:rPr>
              <a:t> </a:t>
            </a:r>
            <a:r>
              <a:rPr lang="en-ID" sz="1200" dirty="0" err="1">
                <a:solidFill>
                  <a:schemeClr val="accent6"/>
                </a:solidFill>
              </a:rPr>
              <a:t>lunak</a:t>
            </a:r>
            <a:r>
              <a:rPr lang="en-ID" sz="1200" dirty="0">
                <a:solidFill>
                  <a:schemeClr val="accent6"/>
                </a:solidFill>
              </a:rPr>
              <a:t> ( </a:t>
            </a:r>
            <a:r>
              <a:rPr lang="ar-SA" sz="1200" dirty="0">
                <a:solidFill>
                  <a:schemeClr val="accent6"/>
                </a:solidFill>
              </a:rPr>
              <a:t>ق</a:t>
            </a:r>
            <a:r>
              <a:rPr lang="id-ID" sz="1200" dirty="0">
                <a:solidFill>
                  <a:schemeClr val="accent6"/>
                </a:solidFill>
              </a:rPr>
              <a:t> )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10646230" y="2957976"/>
            <a:ext cx="1534892" cy="1259699"/>
          </a:xfrm>
          <a:prstGeom prst="wedgeRoundRectCallout">
            <a:avLst>
              <a:gd name="adj1" fmla="val -184662"/>
              <a:gd name="adj2" fmla="val -2189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dirty="0">
                <a:solidFill>
                  <a:schemeClr val="accent6"/>
                </a:solidFill>
              </a:rPr>
              <a:t>Pangkal lidah bertemu anatara langit-langit  lunak dan keras (kedepan sedikit setelah huruf “qaf” </a:t>
            </a:r>
            <a:r>
              <a:rPr lang="en-ID" sz="1200" dirty="0">
                <a:solidFill>
                  <a:schemeClr val="accent6"/>
                </a:solidFill>
              </a:rPr>
              <a:t>, </a:t>
            </a:r>
            <a:r>
              <a:rPr lang="en-ID" sz="1200" dirty="0" err="1">
                <a:solidFill>
                  <a:schemeClr val="accent6"/>
                </a:solidFill>
              </a:rPr>
              <a:t>Hurufnya</a:t>
            </a:r>
            <a:r>
              <a:rPr lang="en-ID" sz="1200" dirty="0">
                <a:solidFill>
                  <a:schemeClr val="accent6"/>
                </a:solidFill>
              </a:rPr>
              <a:t> adalah </a:t>
            </a:r>
            <a:r>
              <a:rPr lang="ar-SA" sz="1200" dirty="0">
                <a:solidFill>
                  <a:schemeClr val="accent6"/>
                </a:solidFill>
              </a:rPr>
              <a:t>ك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0447957" y="1550866"/>
            <a:ext cx="1534892" cy="1125688"/>
          </a:xfrm>
          <a:prstGeom prst="wedgeRoundRectCallout">
            <a:avLst>
              <a:gd name="adj1" fmla="val -205939"/>
              <a:gd name="adj2" fmla="val 7728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chemeClr val="accent6"/>
                </a:solidFill>
              </a:rPr>
              <a:t>Lidah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bagian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tengah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pada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posisi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langut-langit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bagian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atas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0312033" y="5714071"/>
            <a:ext cx="1534892" cy="1125688"/>
          </a:xfrm>
          <a:prstGeom prst="wedgeRoundRectCallout">
            <a:avLst>
              <a:gd name="adj1" fmla="val -219556"/>
              <a:gd name="adj2" fmla="val -22095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dirty="0" smtClean="0">
                <a:solidFill>
                  <a:srgbClr val="7030A0"/>
                </a:solidFill>
              </a:rPr>
              <a:t>Salah satu tepi lidah atau kedua-duanya pada posisi ggi gerahan atas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8934995" y="0"/>
            <a:ext cx="3126230" cy="1197105"/>
          </a:xfrm>
          <a:prstGeom prst="wedgeRoundRectCallout">
            <a:avLst>
              <a:gd name="adj1" fmla="val -105525"/>
              <a:gd name="adj2" fmla="val 99328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1200" dirty="0" smtClean="0">
                <a:solidFill>
                  <a:srgbClr val="7030A0"/>
                </a:solidFill>
              </a:rPr>
              <a:t>Sisi lidah sampai ujung sisi lidah bertemu gusu bagian atas ( </a:t>
            </a:r>
            <a:r>
              <a:rPr lang="ar-SA" sz="1200" dirty="0" smtClean="0">
                <a:solidFill>
                  <a:srgbClr val="7030A0"/>
                </a:solidFill>
              </a:rPr>
              <a:t>ل</a:t>
            </a:r>
            <a:endParaRPr lang="en-ID" sz="1200" dirty="0" smtClean="0">
              <a:solidFill>
                <a:srgbClr val="7030A0"/>
              </a:solidFill>
            </a:endParaRPr>
          </a:p>
          <a:p>
            <a:r>
              <a:rPr lang="en-ID" sz="1200" dirty="0" smtClean="0">
                <a:solidFill>
                  <a:srgbClr val="7030A0"/>
                </a:solidFill>
              </a:rPr>
              <a:t>Ujung </a:t>
            </a:r>
            <a:r>
              <a:rPr lang="en-ID" sz="1200" dirty="0" err="1" smtClean="0">
                <a:solidFill>
                  <a:srgbClr val="7030A0"/>
                </a:solidFill>
              </a:rPr>
              <a:t>llidah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bertemu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langit-lnagit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gusi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bagian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atas</a:t>
            </a:r>
            <a:r>
              <a:rPr lang="en-ID" sz="1200" dirty="0" smtClean="0">
                <a:solidFill>
                  <a:srgbClr val="7030A0"/>
                </a:solidFill>
              </a:rPr>
              <a:t>, </a:t>
            </a:r>
            <a:r>
              <a:rPr lang="en-ID" sz="1200" dirty="0" err="1" smtClean="0">
                <a:solidFill>
                  <a:srgbClr val="7030A0"/>
                </a:solidFill>
              </a:rPr>
              <a:t>suara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mengelir</a:t>
            </a:r>
            <a:r>
              <a:rPr lang="en-ID" sz="1200" dirty="0" smtClean="0">
                <a:solidFill>
                  <a:srgbClr val="7030A0"/>
                </a:solidFill>
              </a:rPr>
              <a:t> di </a:t>
            </a:r>
            <a:r>
              <a:rPr lang="en-ID" sz="1200" dirty="0" err="1" smtClean="0">
                <a:solidFill>
                  <a:srgbClr val="7030A0"/>
                </a:solidFill>
              </a:rPr>
              <a:t>rongga</a:t>
            </a:r>
            <a:r>
              <a:rPr lang="en-ID" sz="1200" dirty="0" smtClean="0">
                <a:solidFill>
                  <a:srgbClr val="7030A0"/>
                </a:solidFill>
              </a:rPr>
              <a:t> </a:t>
            </a:r>
            <a:r>
              <a:rPr lang="en-ID" sz="1200" dirty="0" err="1" smtClean="0">
                <a:solidFill>
                  <a:srgbClr val="7030A0"/>
                </a:solidFill>
              </a:rPr>
              <a:t>hudung</a:t>
            </a:r>
            <a:r>
              <a:rPr lang="en-ID" sz="1200" dirty="0" smtClean="0">
                <a:solidFill>
                  <a:srgbClr val="7030A0"/>
                </a:solidFill>
              </a:rPr>
              <a:t>) (</a:t>
            </a:r>
            <a:r>
              <a:rPr lang="ar-SA" sz="1200" dirty="0" smtClean="0">
                <a:solidFill>
                  <a:srgbClr val="7030A0"/>
                </a:solidFill>
              </a:rPr>
              <a:t>ن</a:t>
            </a:r>
            <a:endParaRPr lang="en-US" sz="1200" dirty="0" smtClean="0">
              <a:solidFill>
                <a:srgbClr val="7030A0"/>
              </a:solidFill>
            </a:endParaRPr>
          </a:p>
          <a:p>
            <a:r>
              <a:rPr lang="en-US" sz="1200" dirty="0" err="1" smtClean="0">
                <a:solidFill>
                  <a:srgbClr val="7030A0"/>
                </a:solidFill>
              </a:rPr>
              <a:t>Punggung</a:t>
            </a:r>
            <a:r>
              <a:rPr lang="en-US" sz="1200" dirty="0" smtClean="0">
                <a:solidFill>
                  <a:srgbClr val="7030A0"/>
                </a:solidFill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</a:rPr>
              <a:t>lidah</a:t>
            </a:r>
            <a:r>
              <a:rPr lang="en-US" sz="1200" dirty="0" smtClean="0">
                <a:solidFill>
                  <a:srgbClr val="7030A0"/>
                </a:solidFill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</a:rPr>
              <a:t>menyentuh</a:t>
            </a:r>
            <a:r>
              <a:rPr lang="en-US" sz="1200" dirty="0" smtClean="0">
                <a:solidFill>
                  <a:srgbClr val="7030A0"/>
                </a:solidFill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</a:rPr>
              <a:t>langit-langit</a:t>
            </a:r>
            <a:r>
              <a:rPr lang="en-US" sz="1200" dirty="0" smtClean="0">
                <a:solidFill>
                  <a:srgbClr val="7030A0"/>
                </a:solidFill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</a:rPr>
              <a:t>atas</a:t>
            </a:r>
            <a:r>
              <a:rPr lang="en-US" sz="1200" dirty="0" smtClean="0">
                <a:solidFill>
                  <a:srgbClr val="7030A0"/>
                </a:solidFill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</a:rPr>
              <a:t>mulut</a:t>
            </a:r>
            <a:r>
              <a:rPr lang="en-US" sz="1200" dirty="0" smtClean="0">
                <a:solidFill>
                  <a:srgbClr val="7030A0"/>
                </a:solidFill>
              </a:rPr>
              <a:t>  (</a:t>
            </a:r>
            <a:r>
              <a:rPr lang="ar-SA" sz="1200" dirty="0" smtClean="0">
                <a:solidFill>
                  <a:srgbClr val="7030A0"/>
                </a:solidFill>
              </a:rPr>
              <a:t>ر</a:t>
            </a:r>
            <a:endParaRPr lang="en-ID" sz="1200" dirty="0" smtClean="0">
              <a:solidFill>
                <a:srgbClr val="7030A0"/>
              </a:solidFill>
            </a:endParaRPr>
          </a:p>
          <a:p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24" name="Rounded Rectangular Callout 23"/>
          <p:cNvSpPr/>
          <p:nvPr/>
        </p:nvSpPr>
        <p:spPr>
          <a:xfrm>
            <a:off x="645503" y="2782389"/>
            <a:ext cx="2625309" cy="805436"/>
          </a:xfrm>
          <a:prstGeom prst="wedgeRoundRectCallout">
            <a:avLst>
              <a:gd name="adj1" fmla="val 99956"/>
              <a:gd name="adj2" fmla="val 4931"/>
              <a:gd name="adj3" fmla="val 1666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7030A0"/>
                </a:solidFill>
              </a:rPr>
              <a:t>Punggung/ ujung lidah menempel pada gigi seri atas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388620" y="3670238"/>
            <a:ext cx="2798773" cy="921958"/>
          </a:xfrm>
          <a:prstGeom prst="wedgeRoundRectCallout">
            <a:avLst>
              <a:gd name="adj1" fmla="val 100491"/>
              <a:gd name="adj2" fmla="val -17182"/>
              <a:gd name="adj3" fmla="val 16667"/>
            </a:avLst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7030A0"/>
                </a:solidFill>
              </a:rPr>
              <a:t>Ujung lidah menyentuh ujung dua gigi seri atas (lidah kleuar sedikit)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388620" y="5327118"/>
            <a:ext cx="2882191" cy="879378"/>
          </a:xfrm>
          <a:prstGeom prst="wedgeRoundRectCallout">
            <a:avLst>
              <a:gd name="adj1" fmla="val 93749"/>
              <a:gd name="adj2" fmla="val -108601"/>
              <a:gd name="adj3" fmla="val 16667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rgbClr val="7030A0"/>
                </a:solidFill>
              </a:rPr>
              <a:t>Ujuglidah bertemu bagian atas gigi seri bawah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80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 smtClean="0"/>
              <a:t>Asy</a:t>
            </a:r>
            <a:r>
              <a:rPr lang="en-ID" dirty="0" smtClean="0"/>
              <a:t> </a:t>
            </a:r>
            <a:r>
              <a:rPr lang="en-ID" dirty="0" err="1" smtClean="0"/>
              <a:t>Syafatain</a:t>
            </a:r>
            <a:r>
              <a:rPr lang="en-ID" dirty="0" smtClean="0"/>
              <a:t/>
            </a:r>
            <a:br>
              <a:rPr lang="en-ID" dirty="0" smtClean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830" y="3020106"/>
            <a:ext cx="9606626" cy="3424237"/>
          </a:xfrm>
        </p:spPr>
      </p:pic>
      <p:sp>
        <p:nvSpPr>
          <p:cNvPr id="4" name="Rounded Rectangle 3"/>
          <p:cNvSpPr/>
          <p:nvPr/>
        </p:nvSpPr>
        <p:spPr>
          <a:xfrm>
            <a:off x="1298382" y="1676399"/>
            <a:ext cx="2364376" cy="134370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Bertemunya</a:t>
            </a:r>
            <a:r>
              <a:rPr lang="en-ID" dirty="0" smtClean="0"/>
              <a:t> </a:t>
            </a:r>
            <a:r>
              <a:rPr lang="en-ID" dirty="0" err="1" smtClean="0"/>
              <a:t>dua</a:t>
            </a:r>
            <a:r>
              <a:rPr lang="en-ID" dirty="0" smtClean="0"/>
              <a:t> </a:t>
            </a:r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dalam</a:t>
            </a:r>
            <a:r>
              <a:rPr lang="en-ID" dirty="0" smtClean="0"/>
              <a:t> </a:t>
            </a:r>
            <a:r>
              <a:rPr lang="en-ID" dirty="0" err="1" smtClean="0"/>
              <a:t>keadaan</a:t>
            </a:r>
            <a:r>
              <a:rPr lang="en-ID" dirty="0" smtClean="0"/>
              <a:t> </a:t>
            </a:r>
            <a:r>
              <a:rPr lang="en-ID" dirty="0" err="1" smtClean="0"/>
              <a:t>tertutup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81767" y="1676400"/>
            <a:ext cx="2364376" cy="134370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Bibr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menyentuh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menkan</a:t>
            </a:r>
            <a:r>
              <a:rPr lang="en-ID" dirty="0" smtClean="0"/>
              <a:t> </a:t>
            </a:r>
            <a:r>
              <a:rPr lang="en-ID" dirty="0" err="1" smtClean="0"/>
              <a:t>lembut</a:t>
            </a:r>
            <a:r>
              <a:rPr lang="en-ID" dirty="0" smtClean="0"/>
              <a:t> </a:t>
            </a:r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bawah</a:t>
            </a:r>
            <a:r>
              <a:rPr lang="en-ID" dirty="0" smtClean="0"/>
              <a:t>, </a:t>
            </a:r>
            <a:r>
              <a:rPr lang="en-ID" dirty="0" err="1" smtClean="0"/>
              <a:t>suara</a:t>
            </a:r>
            <a:r>
              <a:rPr lang="en-ID" dirty="0" smtClean="0"/>
              <a:t> </a:t>
            </a:r>
            <a:r>
              <a:rPr lang="en-ID" dirty="0" err="1" smtClean="0"/>
              <a:t>mengalir</a:t>
            </a:r>
            <a:r>
              <a:rPr lang="en-ID" dirty="0" smtClean="0"/>
              <a:t> </a:t>
            </a:r>
            <a:r>
              <a:rPr lang="en-ID" dirty="0" err="1" smtClean="0"/>
              <a:t>dirongga</a:t>
            </a:r>
            <a:r>
              <a:rPr lang="en-ID" dirty="0" smtClean="0"/>
              <a:t> </a:t>
            </a:r>
            <a:r>
              <a:rPr lang="en-ID" dirty="0" err="1" smtClean="0"/>
              <a:t>hidung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073919" y="1676399"/>
            <a:ext cx="2364376" cy="1343705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r>
              <a:rPr lang="en-ID" dirty="0" smtClean="0"/>
              <a:t> </a:t>
            </a:r>
            <a:r>
              <a:rPr lang="en-ID" dirty="0" err="1" smtClean="0"/>
              <a:t>dan</a:t>
            </a:r>
            <a:r>
              <a:rPr lang="en-ID" dirty="0" smtClean="0"/>
              <a:t> </a:t>
            </a:r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bawah</a:t>
            </a:r>
            <a:r>
              <a:rPr lang="en-ID" dirty="0" smtClean="0"/>
              <a:t> (</a:t>
            </a:r>
            <a:r>
              <a:rPr lang="en-ID" dirty="0" err="1" smtClean="0"/>
              <a:t>kedua</a:t>
            </a:r>
            <a:r>
              <a:rPr lang="en-ID" dirty="0" smtClean="0"/>
              <a:t> </a:t>
            </a:r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dimunyongkan</a:t>
            </a:r>
            <a:r>
              <a:rPr lang="en-ID" dirty="0" smtClean="0"/>
              <a:t> dengan </a:t>
            </a:r>
            <a:r>
              <a:rPr lang="en-ID" dirty="0" err="1" smtClean="0"/>
              <a:t>membukan</a:t>
            </a:r>
            <a:r>
              <a:rPr lang="en-ID" dirty="0" smtClean="0"/>
              <a:t> </a:t>
            </a:r>
            <a:r>
              <a:rPr lang="en-ID" dirty="0" err="1" smtClean="0"/>
              <a:t>sedidik</a:t>
            </a:r>
            <a:r>
              <a:rPr lang="en-ID" dirty="0" smtClean="0"/>
              <a:t> </a:t>
            </a:r>
            <a:r>
              <a:rPr lang="en-ID" dirty="0" err="1" smtClean="0"/>
              <a:t>celah</a:t>
            </a:r>
            <a:r>
              <a:rPr lang="en-ID" dirty="0" smtClean="0"/>
              <a:t>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457303" y="1676400"/>
            <a:ext cx="2392153" cy="134370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smtClean="0"/>
              <a:t>Ujung </a:t>
            </a:r>
            <a:r>
              <a:rPr lang="en-ID" dirty="0" err="1" smtClean="0"/>
              <a:t>gigi</a:t>
            </a:r>
            <a:r>
              <a:rPr lang="en-ID" dirty="0" smtClean="0"/>
              <a:t> </a:t>
            </a:r>
            <a:r>
              <a:rPr lang="en-ID" dirty="0" err="1" smtClean="0"/>
              <a:t>seri</a:t>
            </a:r>
            <a:r>
              <a:rPr lang="en-ID" dirty="0" smtClean="0"/>
              <a:t> </a:t>
            </a:r>
            <a:r>
              <a:rPr lang="en-ID" dirty="0" err="1" smtClean="0"/>
              <a:t>atas</a:t>
            </a:r>
            <a:r>
              <a:rPr lang="en-ID" dirty="0" smtClean="0"/>
              <a:t> ke 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bibir</a:t>
            </a:r>
            <a:r>
              <a:rPr lang="en-ID" dirty="0" smtClean="0"/>
              <a:t> </a:t>
            </a:r>
            <a:r>
              <a:rPr lang="en-ID" dirty="0" err="1" smtClean="0"/>
              <a:t>bawah</a:t>
            </a:r>
            <a:r>
              <a:rPr lang="en-ID" dirty="0" smtClean="0"/>
              <a:t> yang </a:t>
            </a:r>
            <a:r>
              <a:rPr lang="en-ID" dirty="0" err="1" smtClean="0"/>
              <a:t>basah</a:t>
            </a:r>
            <a:r>
              <a:rPr lang="en-ID" dirty="0" smtClean="0"/>
              <a:t> (</a:t>
            </a:r>
            <a:r>
              <a:rPr lang="en-ID" dirty="0" err="1" smtClean="0"/>
              <a:t>bagian</a:t>
            </a:r>
            <a:r>
              <a:rPr lang="en-ID" dirty="0" smtClean="0"/>
              <a:t> </a:t>
            </a:r>
            <a:r>
              <a:rPr lang="en-ID" dirty="0" err="1" smtClean="0"/>
              <a:t>Dlam</a:t>
            </a:r>
            <a:r>
              <a:rPr lang="en-ID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smtClean="0"/>
              <a:t>Al </a:t>
            </a:r>
            <a:r>
              <a:rPr lang="en-ID" dirty="0" err="1" smtClean="0"/>
              <a:t>Khaisyum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PaNGKAL HIDUNG BAGIAN ATAS TEMPAT KELUARNYA SELURUH BUNYI ATAU SURA GHUNNAH.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3122023"/>
            <a:ext cx="4715691" cy="316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309</TotalTime>
  <Words>281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Algerian</vt:lpstr>
      <vt:lpstr>Arial</vt:lpstr>
      <vt:lpstr>Tw Cen MT</vt:lpstr>
      <vt:lpstr>Droplet</vt:lpstr>
      <vt:lpstr>Makharijul Huruf</vt:lpstr>
      <vt:lpstr>Pengertian </vt:lpstr>
      <vt:lpstr>Pembagian Makharijul Huruf</vt:lpstr>
      <vt:lpstr>Al Jauf ( Rongga MULUT)</vt:lpstr>
      <vt:lpstr>Al Halq</vt:lpstr>
      <vt:lpstr>Al Lisan</vt:lpstr>
      <vt:lpstr>Asy Syafatain </vt:lpstr>
      <vt:lpstr>Al Khaisyum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Makharijul Huruf</dc:title>
  <dc:creator>User</dc:creator>
  <cp:lastModifiedBy>User</cp:lastModifiedBy>
  <cp:revision>27</cp:revision>
  <dcterms:created xsi:type="dcterms:W3CDTF">2026-08-31T03:51:50Z</dcterms:created>
  <dcterms:modified xsi:type="dcterms:W3CDTF">2026-08-31T17:11:13Z</dcterms:modified>
</cp:coreProperties>
</file>