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9" r:id="rId3"/>
    <p:sldId id="257" r:id="rId4"/>
    <p:sldId id="258" r:id="rId5"/>
    <p:sldId id="260" r:id="rId6"/>
    <p:sldId id="261" r:id="rId7"/>
    <p:sldId id="262" r:id="rId8"/>
    <p:sldId id="277" r:id="rId9"/>
    <p:sldId id="263" r:id="rId10"/>
    <p:sldId id="264" r:id="rId11"/>
    <p:sldId id="265" r:id="rId12"/>
    <p:sldId id="275" r:id="rId13"/>
    <p:sldId id="266" r:id="rId14"/>
    <p:sldId id="267" r:id="rId15"/>
    <p:sldId id="268" r:id="rId16"/>
    <p:sldId id="269" r:id="rId17"/>
    <p:sldId id="270" r:id="rId18"/>
    <p:sldId id="271" r:id="rId19"/>
    <p:sldId id="272" r:id="rId20"/>
    <p:sldId id="274" r:id="rId21"/>
    <p:sldId id="280" r:id="rId22"/>
    <p:sldId id="281" r:id="rId23"/>
    <p:sldId id="273"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73" d="100"/>
          <a:sy n="73"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DE34853-FD24-427A-939C-B21476A2B10D}" type="datetimeFigureOut">
              <a:rPr lang="id-ID" smtClean="0"/>
              <a:t>02/09/2026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E34853-FD24-427A-939C-B21476A2B10D}" type="datetimeFigureOut">
              <a:rPr lang="id-ID" smtClean="0"/>
              <a:t>02/09/2026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DE34853-FD24-427A-939C-B21476A2B10D}" type="datetimeFigureOut">
              <a:rPr lang="id-ID" smtClean="0"/>
              <a:t>02/09/2026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DE34853-FD24-427A-939C-B21476A2B10D}" type="datetimeFigureOut">
              <a:rPr lang="id-ID" smtClean="0"/>
              <a:t>02/09/2026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DE34853-FD24-427A-939C-B21476A2B10D}" type="datetimeFigureOut">
              <a:rPr lang="id-ID" smtClean="0"/>
              <a:t>02/09/2026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DE34853-FD24-427A-939C-B21476A2B10D}" type="datetimeFigureOut">
              <a:rPr lang="id-ID" smtClean="0"/>
              <a:t>02/09/2026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E34853-FD24-427A-939C-B21476A2B10D}" type="datetimeFigureOut">
              <a:rPr lang="id-ID" smtClean="0"/>
              <a:t>02/09/2026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200" indent="0">
              <a:buNone/>
              <a:defRPr sz="1400"/>
            </a:lvl2pPr>
            <a:lvl3pPr marL="914400" indent="0">
              <a:buNone/>
              <a:defRPr sz="1200"/>
            </a:lvl3pPr>
            <a:lvl4pPr marL="1370965" indent="0">
              <a:buNone/>
              <a:defRPr sz="1000"/>
            </a:lvl4pPr>
            <a:lvl5pPr marL="1828165" indent="0">
              <a:buNone/>
              <a:defRPr sz="1000"/>
            </a:lvl5pPr>
            <a:lvl6pPr marL="2285365" indent="0">
              <a:buNone/>
              <a:defRPr sz="1000"/>
            </a:lvl6pPr>
            <a:lvl7pPr marL="2742565" indent="0">
              <a:buNone/>
              <a:defRPr sz="1000"/>
            </a:lvl7pPr>
            <a:lvl8pPr marL="3199130" indent="0">
              <a:buNone/>
              <a:defRPr sz="1000"/>
            </a:lvl8pPr>
            <a:lvl9pPr marL="365633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DE34853-FD24-427A-939C-B21476A2B10D}" type="datetimeFigureOut">
              <a:rPr lang="id-ID" smtClean="0"/>
              <a:t>02/09/2026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DE34853-FD24-427A-939C-B21476A2B10D}" type="datetimeFigureOut">
              <a:rPr lang="id-ID" smtClean="0"/>
              <a:t>02/09/2026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DE34853-FD24-427A-939C-B21476A2B10D}" type="datetimeFigureOut">
              <a:rPr lang="id-ID" smtClean="0"/>
              <a:t>02/09/2026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DE34853-FD24-427A-939C-B21476A2B10D}" type="datetimeFigureOut">
              <a:rPr lang="id-ID" smtClean="0"/>
              <a:t>02/09/2026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2344BCB-8C28-4EDB-BCAE-F1A2053AC688}" type="slidenum">
              <a:rPr lang="id-ID" smtClean="0"/>
              <a:t>‹#›</a:t>
            </a:fld>
            <a:endParaRPr lang="id-ID"/>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panose="020B0604020202020204"/>
              </a:rPr>
              <a:t>”</a:t>
            </a:r>
            <a:endParaRPr lang="en-US" dirty="0">
              <a:solidFill>
                <a:schemeClr val="accent1">
                  <a:lumMod val="60000"/>
                  <a:lumOff val="40000"/>
                </a:schemeClr>
              </a:solidFill>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DE34853-FD24-427A-939C-B21476A2B10D}" type="datetimeFigureOut">
              <a:rPr lang="id-ID" smtClean="0"/>
              <a:t>02/09/2026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DE34853-FD24-427A-939C-B21476A2B10D}" type="datetimeFigureOut">
              <a:rPr lang="id-ID" smtClean="0"/>
              <a:t>02/09/2026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2344BCB-8C28-4EDB-BCAE-F1A2053AC688}" type="slidenum">
              <a:rPr lang="id-ID" smtClean="0"/>
              <a:t>‹#›</a:t>
            </a:fld>
            <a:endParaRPr lang="id-ID"/>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panose="020B0604020202020204"/>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DE34853-FD24-427A-939C-B21476A2B10D}" type="datetimeFigureOut">
              <a:rPr lang="id-ID" smtClean="0"/>
              <a:t>02/09/2026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E34853-FD24-427A-939C-B21476A2B10D}" type="datetimeFigureOut">
              <a:rPr lang="id-ID" smtClean="0"/>
              <a:t>02/09/2026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E34853-FD24-427A-939C-B21476A2B10D}" type="datetimeFigureOut">
              <a:rPr lang="id-ID" smtClean="0"/>
              <a:t>02/09/2026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42344BCB-8C28-4EDB-BCAE-F1A2053AC688}"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DE34853-FD24-427A-939C-B21476A2B10D}" type="datetimeFigureOut">
              <a:rPr lang="id-ID" smtClean="0"/>
              <a:t>02/09/2026</a:t>
            </a:fld>
            <a:endParaRPr lang="id-ID"/>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2344BCB-8C28-4EDB-BCAE-F1A2053AC688}"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822961"/>
            <a:ext cx="5677504" cy="1097280"/>
          </a:xfrm>
        </p:spPr>
        <p:txBody>
          <a:bodyPr/>
          <a:lstStyle/>
          <a:p>
            <a:pPr algn="ctr"/>
            <a:r>
              <a:rPr lang="en-US" dirty="0" smtClean="0"/>
              <a:t>KINEMATIKA</a:t>
            </a:r>
            <a:endParaRPr lang="id-ID" dirty="0"/>
          </a:p>
        </p:txBody>
      </p:sp>
      <p:sp>
        <p:nvSpPr>
          <p:cNvPr id="3" name="Subtitle 2"/>
          <p:cNvSpPr>
            <a:spLocks noGrp="1"/>
          </p:cNvSpPr>
          <p:nvPr>
            <p:ph type="subTitle" idx="1"/>
          </p:nvPr>
        </p:nvSpPr>
        <p:spPr>
          <a:xfrm>
            <a:off x="553479" y="2024744"/>
            <a:ext cx="5886510" cy="783772"/>
          </a:xfrm>
        </p:spPr>
        <p:txBody>
          <a:bodyPr>
            <a:normAutofit fontScale="25000" lnSpcReduction="20000"/>
          </a:bodyPr>
          <a:lstStyle/>
          <a:p>
            <a:pPr algn="ctr"/>
            <a:r>
              <a:rPr lang="en-US" sz="9600" b="1" dirty="0" err="1" smtClean="0"/>
              <a:t>Berdasarkan</a:t>
            </a:r>
            <a:r>
              <a:rPr lang="en-US" sz="9600" b="1" dirty="0" smtClean="0"/>
              <a:t> TKA</a:t>
            </a:r>
          </a:p>
          <a:p>
            <a:pPr algn="ctr"/>
            <a:endParaRPr lang="en-US" sz="9600" b="1" dirty="0" smtClean="0"/>
          </a:p>
          <a:p>
            <a:pPr algn="ctr"/>
            <a:r>
              <a:rPr lang="en-US" sz="9600" b="1" dirty="0" smtClean="0"/>
              <a:t>oleh</a:t>
            </a:r>
          </a:p>
          <a:p>
            <a:pPr algn="ctr"/>
            <a:endParaRPr lang="id-ID" b="1" dirty="0"/>
          </a:p>
          <a:p>
            <a:pPr algn="ctr"/>
            <a:r>
              <a:rPr lang="en-US" sz="9600" i="1" u="sng" dirty="0" err="1" smtClean="0">
                <a:sym typeface="+mn-ea"/>
              </a:rPr>
              <a:t>Anidar</a:t>
            </a:r>
            <a:r>
              <a:rPr lang="en-US" sz="9600" i="1" u="sng" dirty="0" smtClean="0">
                <a:sym typeface="+mn-ea"/>
              </a:rPr>
              <a:t>, </a:t>
            </a:r>
            <a:r>
              <a:rPr lang="en-US" sz="9600" i="1" u="sng" dirty="0" err="1" smtClean="0">
                <a:sym typeface="+mn-ea"/>
              </a:rPr>
              <a:t>Ssi</a:t>
            </a:r>
            <a:endParaRPr lang="en-US" sz="9600" i="1" u="sng" dirty="0" err="1" smtClean="0"/>
          </a:p>
          <a:p>
            <a:pPr algn="ctr"/>
            <a:r>
              <a:rPr lang="en-US" sz="9600" i="1" u="sng" dirty="0" err="1" smtClean="0">
                <a:sym typeface="+mn-ea"/>
              </a:rPr>
              <a:t>&amp;</a:t>
            </a:r>
            <a:endParaRPr lang="en-US" sz="9600" i="1" u="sng" dirty="0" err="1" smtClean="0"/>
          </a:p>
          <a:p>
            <a:pPr algn="ctr"/>
            <a:r>
              <a:rPr lang="en-US" altLang="id-ID" sz="9600" i="1" u="sng" dirty="0">
                <a:sym typeface="+mn-ea"/>
              </a:rPr>
              <a:t>Raudhiah, Ssi</a:t>
            </a:r>
            <a:endParaRPr lang="id-ID" sz="9600" b="1" dirty="0"/>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4155" t="23992" r="11948" b="15026"/>
          <a:stretch>
            <a:fillRect/>
          </a:stretch>
        </p:blipFill>
        <p:spPr>
          <a:xfrm>
            <a:off x="496388" y="2390501"/>
            <a:ext cx="4895319" cy="3435532"/>
          </a:xfrm>
          <a:prstGeom prst="rect">
            <a:avLst/>
          </a:prstGeom>
        </p:spPr>
      </p:pic>
      <p:pic>
        <p:nvPicPr>
          <p:cNvPr id="6" name="Picture 5"/>
          <p:cNvPicPr>
            <a:picLocks noChangeAspect="1"/>
          </p:cNvPicPr>
          <p:nvPr/>
        </p:nvPicPr>
        <p:blipFill>
          <a:blip r:embed="rId3"/>
          <a:stretch>
            <a:fillRect/>
          </a:stretch>
        </p:blipFill>
        <p:spPr>
          <a:xfrm>
            <a:off x="4888372" y="2194842"/>
            <a:ext cx="4059685" cy="3698550"/>
          </a:xfrm>
          <a:prstGeom prst="rect">
            <a:avLst/>
          </a:prstGeom>
        </p:spPr>
      </p:pic>
    </p:spTree>
  </p:cSld>
  <p:clrMapOvr>
    <a:masterClrMapping/>
  </p:clrMapOvr>
  <p:transition spd="slow">
    <p:wheel spokes="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7737566" cy="1255077"/>
          </a:xfrm>
        </p:spPr>
        <p:txBody>
          <a:bodyPr>
            <a:normAutofit fontScale="90000"/>
          </a:bodyPr>
          <a:lstStyle/>
          <a:p>
            <a:pPr algn="l"/>
            <a:r>
              <a:rPr lang="id-ID" b="1" dirty="0"/>
              <a:t>Analisis Daya Serap Siswa Materi Kinematika</a:t>
            </a:r>
            <a:endParaRPr lang="id-ID" dirty="0"/>
          </a:p>
        </p:txBody>
      </p:sp>
      <p:sp>
        <p:nvSpPr>
          <p:cNvPr id="3" name="Subtitle 2"/>
          <p:cNvSpPr>
            <a:spLocks noGrp="1"/>
          </p:cNvSpPr>
          <p:nvPr>
            <p:ph type="subTitle" idx="1"/>
          </p:nvPr>
        </p:nvSpPr>
        <p:spPr>
          <a:xfrm>
            <a:off x="1524000" y="2481943"/>
            <a:ext cx="9144000" cy="3461657"/>
          </a:xfrm>
        </p:spPr>
        <p:txBody>
          <a:bodyPr>
            <a:normAutofit/>
          </a:bodyPr>
          <a:lstStyle/>
          <a:p>
            <a:pPr algn="l"/>
            <a:r>
              <a:rPr lang="id-ID" sz="2400" b="1" dirty="0"/>
              <a:t>Analisis Komparatif Per </a:t>
            </a:r>
            <a:r>
              <a:rPr lang="id-ID" sz="2400" b="1" dirty="0" smtClean="0"/>
              <a:t>Sub-Materi</a:t>
            </a:r>
            <a:endParaRPr lang="en-US" sz="2400" b="1" dirty="0" smtClean="0"/>
          </a:p>
          <a:p>
            <a:pPr algn="l"/>
            <a:endParaRPr lang="id-ID" sz="2400" dirty="0"/>
          </a:p>
        </p:txBody>
      </p:sp>
      <p:graphicFrame>
        <p:nvGraphicFramePr>
          <p:cNvPr id="4" name="Table 3"/>
          <p:cNvGraphicFramePr>
            <a:graphicFrameLocks noGrp="1"/>
          </p:cNvGraphicFramePr>
          <p:nvPr/>
        </p:nvGraphicFramePr>
        <p:xfrm>
          <a:off x="1658981" y="3056711"/>
          <a:ext cx="8007532" cy="2810980"/>
        </p:xfrm>
        <a:graphic>
          <a:graphicData uri="http://schemas.openxmlformats.org/drawingml/2006/table">
            <a:tbl>
              <a:tblPr firstRow="1" firstCol="1" bandRow="1">
                <a:tableStyleId>{5C22544A-7EE6-4342-B048-85BDC9FD1C3A}</a:tableStyleId>
              </a:tblPr>
              <a:tblGrid>
                <a:gridCol w="2001883">
                  <a:extLst>
                    <a:ext uri="{9D8B030D-6E8A-4147-A177-3AD203B41FA5}">
                      <a16:colId xmlns:a16="http://schemas.microsoft.com/office/drawing/2014/main" val="20000"/>
                    </a:ext>
                  </a:extLst>
                </a:gridCol>
                <a:gridCol w="2001883">
                  <a:extLst>
                    <a:ext uri="{9D8B030D-6E8A-4147-A177-3AD203B41FA5}">
                      <a16:colId xmlns:a16="http://schemas.microsoft.com/office/drawing/2014/main" val="20001"/>
                    </a:ext>
                  </a:extLst>
                </a:gridCol>
                <a:gridCol w="2001883">
                  <a:extLst>
                    <a:ext uri="{9D8B030D-6E8A-4147-A177-3AD203B41FA5}">
                      <a16:colId xmlns:a16="http://schemas.microsoft.com/office/drawing/2014/main" val="20002"/>
                    </a:ext>
                  </a:extLst>
                </a:gridCol>
                <a:gridCol w="2001883">
                  <a:extLst>
                    <a:ext uri="{9D8B030D-6E8A-4147-A177-3AD203B41FA5}">
                      <a16:colId xmlns:a16="http://schemas.microsoft.com/office/drawing/2014/main" val="20003"/>
                    </a:ext>
                  </a:extLst>
                </a:gridCol>
              </a:tblGrid>
              <a:tr h="532964">
                <a:tc>
                  <a:txBody>
                    <a:bodyPr/>
                    <a:lstStyle/>
                    <a:p>
                      <a:pPr algn="ctr">
                        <a:lnSpc>
                          <a:spcPct val="107000"/>
                        </a:lnSpc>
                        <a:spcAft>
                          <a:spcPts val="0"/>
                        </a:spcAft>
                      </a:pPr>
                      <a:r>
                        <a:rPr lang="id-ID" sz="1800" dirty="0">
                          <a:effectLst/>
                        </a:rPr>
                        <a:t>Sub-Materi</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id-ID" sz="1800" dirty="0">
                          <a:effectLst/>
                        </a:rPr>
                        <a:t>Persentase Daya Serap</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id-ID" sz="1800" dirty="0">
                          <a:effectLst/>
                        </a:rPr>
                        <a:t>Target Maksimum</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gn="ctr">
                        <a:lnSpc>
                          <a:spcPct val="107000"/>
                        </a:lnSpc>
                        <a:spcAft>
                          <a:spcPts val="0"/>
                        </a:spcAft>
                      </a:pPr>
                      <a:r>
                        <a:rPr lang="id-ID" sz="1800">
                          <a:effectLst/>
                        </a:rPr>
                        <a:t>Status Penguasaan</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0"/>
                  </a:ext>
                </a:extLst>
              </a:tr>
              <a:tr h="532964">
                <a:tc>
                  <a:txBody>
                    <a:bodyPr/>
                    <a:lstStyle/>
                    <a:p>
                      <a:pPr>
                        <a:lnSpc>
                          <a:spcPct val="107000"/>
                        </a:lnSpc>
                        <a:spcAft>
                          <a:spcPts val="0"/>
                        </a:spcAft>
                      </a:pPr>
                      <a:r>
                        <a:rPr lang="id-ID" sz="1800" dirty="0">
                          <a:effectLst/>
                        </a:rPr>
                        <a:t>Pengukuran</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id-ID" sz="1800" dirty="0">
                          <a:effectLst/>
                        </a:rPr>
                        <a:t>10,71%</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id-ID" sz="1800" dirty="0">
                          <a:effectLst/>
                        </a:rPr>
                        <a:t>100%</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id-ID" sz="1800">
                          <a:effectLst/>
                        </a:rPr>
                        <a:t>Sangat Kurang</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1"/>
                  </a:ext>
                </a:extLst>
              </a:tr>
              <a:tr h="532964">
                <a:tc>
                  <a:txBody>
                    <a:bodyPr/>
                    <a:lstStyle/>
                    <a:p>
                      <a:pPr>
                        <a:lnSpc>
                          <a:spcPct val="107000"/>
                        </a:lnSpc>
                        <a:spcAft>
                          <a:spcPts val="0"/>
                        </a:spcAft>
                      </a:pPr>
                      <a:r>
                        <a:rPr lang="id-ID" sz="1800">
                          <a:effectLst/>
                        </a:rPr>
                        <a:t>Gerak Lurus</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id-ID" sz="1800">
                          <a:effectLst/>
                        </a:rPr>
                        <a:t>25,00%</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id-ID" sz="1800" dirty="0">
                          <a:effectLst/>
                        </a:rPr>
                        <a:t>100%</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id-ID" sz="1800" dirty="0">
                          <a:effectLst/>
                        </a:rPr>
                        <a:t>Kurang</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2"/>
                  </a:ext>
                </a:extLst>
              </a:tr>
              <a:tr h="532964">
                <a:tc>
                  <a:txBody>
                    <a:bodyPr/>
                    <a:lstStyle/>
                    <a:p>
                      <a:pPr>
                        <a:lnSpc>
                          <a:spcPct val="107000"/>
                        </a:lnSpc>
                        <a:spcAft>
                          <a:spcPts val="0"/>
                        </a:spcAft>
                      </a:pPr>
                      <a:r>
                        <a:rPr lang="id-ID" sz="1800">
                          <a:effectLst/>
                        </a:rPr>
                        <a:t>Gerak Lengkung</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id-ID" sz="1800">
                          <a:effectLst/>
                        </a:rPr>
                        <a:t>50,00%</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id-ID" sz="1800">
                          <a:effectLst/>
                        </a:rPr>
                        <a:t>100%</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id-ID" sz="1800" dirty="0">
                          <a:effectLst/>
                        </a:rPr>
                        <a:t>Cukup</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3"/>
                  </a:ext>
                </a:extLst>
              </a:tr>
              <a:tr h="532964">
                <a:tc>
                  <a:txBody>
                    <a:bodyPr/>
                    <a:lstStyle/>
                    <a:p>
                      <a:pPr>
                        <a:lnSpc>
                          <a:spcPct val="107000"/>
                        </a:lnSpc>
                        <a:spcAft>
                          <a:spcPts val="0"/>
                        </a:spcAft>
                      </a:pPr>
                      <a:r>
                        <a:rPr lang="id-ID" sz="1800">
                          <a:effectLst/>
                        </a:rPr>
                        <a:t>Total Kinematika (Rata-rata)</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id-ID" sz="1800">
                          <a:effectLst/>
                        </a:rPr>
                        <a:t>28,57%</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id-ID" sz="1800">
                          <a:effectLst/>
                        </a:rPr>
                        <a:t>100%</a:t>
                      </a:r>
                      <a:endParaRPr lang="id-ID"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a:lnSpc>
                          <a:spcPct val="107000"/>
                        </a:lnSpc>
                        <a:spcAft>
                          <a:spcPts val="0"/>
                        </a:spcAft>
                      </a:pPr>
                      <a:r>
                        <a:rPr lang="id-ID" sz="1800" dirty="0">
                          <a:effectLst/>
                        </a:rPr>
                        <a:t>Sangat Kurang</a:t>
                      </a:r>
                      <a:endParaRPr lang="id-ID"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37360" y="1267097"/>
            <a:ext cx="6583680" cy="4401205"/>
          </a:xfrm>
          <a:prstGeom prst="rect">
            <a:avLst/>
          </a:prstGeom>
        </p:spPr>
        <p:txBody>
          <a:bodyPr wrap="square">
            <a:spAutoFit/>
          </a:bodyPr>
          <a:lstStyle/>
          <a:p>
            <a:r>
              <a:rPr lang="id-ID" sz="2800" dirty="0">
                <a:latin typeface="Arial Black" panose="020B0A04020102020204" pitchFamily="34" charset="0"/>
                <a:ea typeface="Times New Roman" panose="02020603050405020304" pitchFamily="18" charset="0"/>
              </a:rPr>
              <a:t>Rata-rata daya serap siswa untuk keseluruhan materi </a:t>
            </a:r>
            <a:r>
              <a:rPr lang="id-ID" sz="2800" b="1" dirty="0">
                <a:latin typeface="Arial Black" panose="020B0A04020102020204" pitchFamily="34" charset="0"/>
                <a:ea typeface="Times New Roman" panose="02020603050405020304" pitchFamily="18" charset="0"/>
              </a:rPr>
              <a:t>Kinematika adalah sebesar 28,57%</a:t>
            </a:r>
            <a:r>
              <a:rPr lang="id-ID" sz="2800" dirty="0">
                <a:latin typeface="Arial Black" panose="020B0A04020102020204" pitchFamily="34" charset="0"/>
                <a:ea typeface="Times New Roman" panose="02020603050405020304" pitchFamily="18" charset="0"/>
              </a:rPr>
              <a:t>, dengan target pencapaian tertinggi sebesar </a:t>
            </a:r>
            <a:r>
              <a:rPr lang="id-ID" sz="2800" b="1" dirty="0">
                <a:latin typeface="Arial Black" panose="020B0A04020102020204" pitchFamily="34" charset="0"/>
                <a:ea typeface="Times New Roman" panose="02020603050405020304" pitchFamily="18" charset="0"/>
              </a:rPr>
              <a:t>100%</a:t>
            </a:r>
            <a:r>
              <a:rPr lang="id-ID" sz="2800" dirty="0">
                <a:latin typeface="Arial Black" panose="020B0A04020102020204" pitchFamily="34" charset="0"/>
                <a:ea typeface="Times New Roman" panose="02020603050405020304" pitchFamily="18" charset="0"/>
              </a:rPr>
              <a:t>. Angka ini menunjukkan bahwa tingkat pemahaman siswa terhadap unit kompetensi Kinematika masih tergolong </a:t>
            </a:r>
            <a:r>
              <a:rPr lang="id-ID" sz="2800" b="1" dirty="0">
                <a:latin typeface="Arial Black" panose="020B0A04020102020204" pitchFamily="34" charset="0"/>
                <a:ea typeface="Times New Roman" panose="02020603050405020304" pitchFamily="18" charset="0"/>
              </a:rPr>
              <a:t>sangat rendah</a:t>
            </a:r>
            <a:endParaRPr lang="id-ID" sz="2800" dirty="0">
              <a:latin typeface="Arial Black" panose="020B0A04020102020204" pitchFamily="34" charset="0"/>
            </a:endParaRPr>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2277291"/>
          </a:xfrm>
        </p:spPr>
        <p:txBody>
          <a:bodyPr>
            <a:normAutofit fontScale="90000"/>
          </a:bodyPr>
          <a:lstStyle/>
          <a:p>
            <a:pPr marL="571500" indent="-571500">
              <a:buFont typeface="Wingdings" panose="05000000000000000000" pitchFamily="2" charset="2"/>
              <a:buChar char="q"/>
            </a:pPr>
            <a:r>
              <a:rPr lang="id-ID" b="1" dirty="0" smtClean="0"/>
              <a:t>Temuan Utama</a:t>
            </a:r>
            <a:r>
              <a:rPr lang="en-US" dirty="0" smtClean="0"/>
              <a:t/>
            </a:r>
            <a:br>
              <a:rPr lang="en-US" dirty="0" smtClean="0"/>
            </a:br>
            <a:r>
              <a:rPr lang="en-US" sz="2800" dirty="0" smtClean="0"/>
              <a:t>-</a:t>
            </a:r>
            <a:r>
              <a:rPr lang="id-ID" sz="2800" b="1" dirty="0" smtClean="0"/>
              <a:t>Krisis </a:t>
            </a:r>
            <a:r>
              <a:rPr lang="id-ID" sz="2800" b="1" dirty="0"/>
              <a:t>Kompetensi Prasyarat pada Pengukuran</a:t>
            </a:r>
            <a:r>
              <a:rPr lang="id-ID" sz="2800" dirty="0"/>
              <a:t>: </a:t>
            </a:r>
            <a:br>
              <a:rPr lang="id-ID" sz="2800" dirty="0"/>
            </a:br>
            <a:r>
              <a:rPr lang="en-US" sz="2800" dirty="0"/>
              <a:t>-</a:t>
            </a:r>
            <a:r>
              <a:rPr lang="id-ID" sz="2800" b="1" dirty="0" smtClean="0"/>
              <a:t>Kelemahan </a:t>
            </a:r>
            <a:r>
              <a:rPr lang="id-ID" sz="2800" b="1" dirty="0"/>
              <a:t>Analisis Vektor dan Grafis pada Gerak </a:t>
            </a:r>
            <a:r>
              <a:rPr lang="en-US" sz="2800" b="1" dirty="0" smtClean="0"/>
              <a:t> </a:t>
            </a:r>
            <a:r>
              <a:rPr lang="id-ID" sz="2800" b="1" dirty="0" smtClean="0"/>
              <a:t>Lurus</a:t>
            </a:r>
            <a:r>
              <a:rPr lang="id-ID" sz="2800" dirty="0"/>
              <a:t>:</a:t>
            </a:r>
            <a:br>
              <a:rPr lang="id-ID" sz="2800" dirty="0"/>
            </a:br>
            <a:r>
              <a:rPr lang="en-US" sz="2800" dirty="0" smtClean="0"/>
              <a:t>-</a:t>
            </a:r>
            <a:r>
              <a:rPr lang="id-ID" sz="2800" b="1" dirty="0" smtClean="0"/>
              <a:t>Anomali </a:t>
            </a:r>
            <a:r>
              <a:rPr lang="id-ID" sz="2800" b="1" dirty="0"/>
              <a:t>Pemahaman Gerak Lengkung</a:t>
            </a:r>
            <a:r>
              <a:rPr lang="id-ID" sz="2800" dirty="0"/>
              <a:t>:</a:t>
            </a:r>
            <a:br>
              <a:rPr lang="id-ID" sz="2800" dirty="0"/>
            </a:br>
            <a:endParaRPr lang="id-ID" sz="2800" dirty="0"/>
          </a:p>
        </p:txBody>
      </p:sp>
      <p:sp>
        <p:nvSpPr>
          <p:cNvPr id="3" name="Content Placeholder 2"/>
          <p:cNvSpPr>
            <a:spLocks noGrp="1"/>
          </p:cNvSpPr>
          <p:nvPr>
            <p:ph idx="1"/>
          </p:nvPr>
        </p:nvSpPr>
        <p:spPr>
          <a:xfrm>
            <a:off x="677334" y="2991394"/>
            <a:ext cx="8596668" cy="3049968"/>
          </a:xfrm>
        </p:spPr>
        <p:txBody>
          <a:bodyPr/>
          <a:lstStyle/>
          <a:p>
            <a:r>
              <a:rPr lang="id-ID" sz="2800" b="1" dirty="0"/>
              <a:t>Rekomendasi Tindak Lanjut</a:t>
            </a:r>
            <a:endParaRPr lang="id-ID" sz="2800" dirty="0"/>
          </a:p>
          <a:p>
            <a:pPr>
              <a:buFont typeface="Wingdings" panose="05000000000000000000" pitchFamily="2" charset="2"/>
              <a:buChar char="v"/>
            </a:pPr>
            <a:r>
              <a:rPr lang="en-US" sz="2800" b="1" dirty="0" smtClean="0"/>
              <a:t>	</a:t>
            </a:r>
            <a:r>
              <a:rPr lang="id-ID" sz="2800" b="1" dirty="0"/>
              <a:t>Melakukan Remedial Terfokus pada </a:t>
            </a:r>
            <a:r>
              <a:rPr lang="id-ID" sz="2800" b="1" dirty="0" smtClean="0"/>
              <a:t>Pengukuran</a:t>
            </a:r>
            <a:endParaRPr lang="en-US" sz="2800" b="1" dirty="0" smtClean="0"/>
          </a:p>
          <a:p>
            <a:pPr>
              <a:buFont typeface="Wingdings" panose="05000000000000000000" pitchFamily="2" charset="2"/>
              <a:buChar char="v"/>
            </a:pPr>
            <a:r>
              <a:rPr lang="id-ID" sz="2800" b="1" dirty="0"/>
              <a:t>Rekonstruksi Pembelajaran Gerak Lurus dengan Pendekatan </a:t>
            </a:r>
            <a:r>
              <a:rPr lang="id-ID" sz="2800" b="1" dirty="0" smtClean="0"/>
              <a:t>Visual</a:t>
            </a:r>
            <a:endParaRPr lang="en-US" sz="2800" b="1" dirty="0" smtClean="0"/>
          </a:p>
          <a:p>
            <a:pPr>
              <a:buFont typeface="Wingdings" panose="05000000000000000000" pitchFamily="2" charset="2"/>
              <a:buChar char="v"/>
            </a:pPr>
            <a:r>
              <a:rPr lang="id-ID" sz="2800" b="1" dirty="0"/>
              <a:t>Redesain Instrumen Evaluasi Gerak Lengkung</a:t>
            </a:r>
            <a:r>
              <a:rPr lang="id-ID" dirty="0"/>
              <a:t>:</a:t>
            </a:r>
            <a:endParaRPr lang="en-US" b="1" dirty="0" smtClean="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849086"/>
            <a:ext cx="6363546" cy="1081314"/>
          </a:xfrm>
        </p:spPr>
        <p:txBody>
          <a:bodyPr>
            <a:normAutofit/>
          </a:bodyPr>
          <a:lstStyle/>
          <a:p>
            <a:r>
              <a:rPr lang="en-US" sz="4000" b="1" dirty="0" err="1">
                <a:solidFill>
                  <a:schemeClr val="tx1"/>
                </a:solidFill>
              </a:rPr>
              <a:t>Analisis</a:t>
            </a:r>
            <a:r>
              <a:rPr lang="en-US" sz="4000" b="1" dirty="0">
                <a:solidFill>
                  <a:schemeClr val="tx1"/>
                </a:solidFill>
              </a:rPr>
              <a:t> </a:t>
            </a:r>
            <a:r>
              <a:rPr lang="id-ID" sz="4000" b="1" dirty="0">
                <a:solidFill>
                  <a:schemeClr val="tx1"/>
                </a:solidFill>
              </a:rPr>
              <a:t>Keselarasan </a:t>
            </a:r>
            <a:endParaRPr lang="id-ID" sz="4000" dirty="0">
              <a:solidFill>
                <a:schemeClr val="tx1"/>
              </a:solidFill>
            </a:endParaRPr>
          </a:p>
        </p:txBody>
      </p:sp>
      <p:sp>
        <p:nvSpPr>
          <p:cNvPr id="3" name="Content Placeholder 2"/>
          <p:cNvSpPr>
            <a:spLocks noGrp="1"/>
          </p:cNvSpPr>
          <p:nvPr>
            <p:ph idx="1"/>
          </p:nvPr>
        </p:nvSpPr>
        <p:spPr>
          <a:xfrm>
            <a:off x="677334" y="2194560"/>
            <a:ext cx="8362163" cy="3846802"/>
          </a:xfrm>
        </p:spPr>
        <p:txBody>
          <a:bodyPr>
            <a:normAutofit/>
          </a:bodyPr>
          <a:lstStyle/>
          <a:p>
            <a:r>
              <a:rPr lang="id-ID" sz="2400" dirty="0"/>
              <a:t>Materi Kinematika adalah fondasi utama sebelum siswa memasuki materi Dinamika Newton (Gaya) dan materi </a:t>
            </a:r>
            <a:r>
              <a:rPr lang="en-US" sz="2400" dirty="0" err="1"/>
              <a:t>fisika</a:t>
            </a:r>
            <a:r>
              <a:rPr lang="en-US" sz="2400" dirty="0"/>
              <a:t> </a:t>
            </a:r>
            <a:r>
              <a:rPr lang="en-US" sz="2400" dirty="0" err="1"/>
              <a:t>lainnya</a:t>
            </a:r>
            <a:r>
              <a:rPr lang="en-US" sz="2400" dirty="0"/>
              <a:t>.</a:t>
            </a:r>
            <a:endParaRPr lang="id-ID" sz="2400" dirty="0"/>
          </a:p>
          <a:p>
            <a:r>
              <a:rPr lang="id-ID" sz="2400" dirty="0"/>
              <a:t>Jika daya serap Kinematika hanya menyentuh 28,57%, siswa dipastikan akan mengalami hambatan besar saat mempelajari pengaruh gaya terhadap gerak benda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35577"/>
            <a:ext cx="8166220" cy="3997234"/>
          </a:xfrm>
        </p:spPr>
        <p:txBody>
          <a:bodyPr/>
          <a:lstStyle/>
          <a:p>
            <a:pPr algn="ctr"/>
            <a:r>
              <a:rPr lang="en-US" dirty="0"/>
              <a:t/>
            </a:r>
            <a:br>
              <a:rPr lang="en-US" dirty="0"/>
            </a:br>
            <a:r>
              <a:rPr lang="en-US" sz="6600" dirty="0" smtClean="0"/>
              <a:t>PENGUKURAN</a:t>
            </a:r>
            <a:endParaRPr lang="id-ID" sz="6600" dirty="0"/>
          </a:p>
        </p:txBody>
      </p:sp>
      <p:pic>
        <p:nvPicPr>
          <p:cNvPr id="4" name="Picture 3"/>
          <p:cNvPicPr>
            <a:picLocks noChangeAspect="1"/>
          </p:cNvPicPr>
          <p:nvPr/>
        </p:nvPicPr>
        <p:blipFill>
          <a:blip r:embed="rId2"/>
          <a:stretch>
            <a:fillRect/>
          </a:stretch>
        </p:blipFill>
        <p:spPr>
          <a:xfrm>
            <a:off x="1476103" y="2216848"/>
            <a:ext cx="6635931" cy="40141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54990" y="321945"/>
            <a:ext cx="7243445" cy="63607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99">
        <p14:warp dir="in"/>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550989"/>
          </a:xfrm>
        </p:spPr>
        <p:txBody>
          <a:bodyPr>
            <a:noAutofit/>
          </a:bodyPr>
          <a:lstStyle/>
          <a:p>
            <a:r>
              <a:rPr lang="en-ID" sz="2400" b="1" dirty="0" err="1"/>
              <a:t>Siswa</a:t>
            </a:r>
            <a:r>
              <a:rPr lang="en-ID" sz="2400" b="1" dirty="0"/>
              <a:t> SMA </a:t>
            </a:r>
            <a:r>
              <a:rPr lang="en-ID" sz="2400" b="1" dirty="0" err="1"/>
              <a:t>mengukur</a:t>
            </a:r>
            <a:r>
              <a:rPr lang="en-ID" sz="2400" b="1" dirty="0"/>
              <a:t> diameter </a:t>
            </a:r>
            <a:r>
              <a:rPr lang="en-ID" sz="2400" b="1" dirty="0" err="1"/>
              <a:t>sebuah</a:t>
            </a:r>
            <a:r>
              <a:rPr lang="en-ID" sz="2400" b="1" dirty="0"/>
              <a:t> bola </a:t>
            </a:r>
            <a:r>
              <a:rPr lang="en-ID" sz="2400" b="1" dirty="0" err="1"/>
              <a:t>bekel</a:t>
            </a:r>
            <a:r>
              <a:rPr lang="en-ID" sz="2400" b="1" dirty="0"/>
              <a:t> </a:t>
            </a:r>
            <a:r>
              <a:rPr lang="en-ID" sz="2400" b="1" dirty="0" err="1"/>
              <a:t>secara</a:t>
            </a:r>
            <a:r>
              <a:rPr lang="en-ID" sz="2400" b="1" dirty="0"/>
              <a:t> </a:t>
            </a:r>
            <a:r>
              <a:rPr lang="en-ID" sz="2400" b="1" dirty="0" err="1"/>
              <a:t>berulang</a:t>
            </a:r>
            <a:r>
              <a:rPr lang="en-ID" sz="2400" b="1" dirty="0"/>
              <a:t> </a:t>
            </a:r>
            <a:r>
              <a:rPr lang="en-ID" sz="2400" b="1" dirty="0" err="1"/>
              <a:t>sehingga</a:t>
            </a:r>
            <a:r>
              <a:rPr lang="en-ID" sz="2400" b="1" dirty="0"/>
              <a:t> </a:t>
            </a:r>
            <a:r>
              <a:rPr lang="en-ID" sz="2400" b="1" dirty="0" err="1"/>
              <a:t>diperoleh</a:t>
            </a:r>
            <a:r>
              <a:rPr lang="en-ID" sz="2400" b="1" dirty="0"/>
              <a:t> data </a:t>
            </a:r>
            <a:r>
              <a:rPr lang="en-ID" sz="2400" b="1" dirty="0" err="1"/>
              <a:t>sebagai</a:t>
            </a:r>
            <a:r>
              <a:rPr lang="en-ID" sz="2400" b="1" dirty="0"/>
              <a:t> </a:t>
            </a:r>
            <a:r>
              <a:rPr lang="en-ID" sz="2400" b="1" dirty="0" err="1"/>
              <a:t>berikut</a:t>
            </a:r>
            <a:r>
              <a:rPr lang="en-ID" sz="2400" b="1" dirty="0"/>
              <a:t>. </a:t>
            </a:r>
            <a:r>
              <a:rPr lang="en-ID" sz="2400" b="1" dirty="0" err="1"/>
              <a:t>Semua</a:t>
            </a:r>
            <a:r>
              <a:rPr lang="en-ID" sz="2400" b="1" dirty="0"/>
              <a:t> </a:t>
            </a:r>
            <a:r>
              <a:rPr lang="en-ID" sz="2400" b="1" dirty="0" err="1"/>
              <a:t>pengukuran</a:t>
            </a:r>
            <a:r>
              <a:rPr lang="en-ID" sz="2400" b="1" dirty="0"/>
              <a:t> </a:t>
            </a:r>
            <a:r>
              <a:rPr lang="en-ID" sz="2400" b="1" dirty="0" err="1"/>
              <a:t>dilakukan</a:t>
            </a:r>
            <a:r>
              <a:rPr lang="en-ID" sz="2400" b="1" dirty="0"/>
              <a:t> </a:t>
            </a:r>
            <a:r>
              <a:rPr lang="en-ID" sz="2400" b="1" dirty="0" err="1"/>
              <a:t>dengan</a:t>
            </a:r>
            <a:r>
              <a:rPr lang="en-ID" sz="2400" b="1" dirty="0"/>
              <a:t> </a:t>
            </a:r>
            <a:r>
              <a:rPr lang="en-ID" sz="2400" b="1" dirty="0" err="1"/>
              <a:t>jangka</a:t>
            </a:r>
            <a:r>
              <a:rPr lang="en-ID" sz="2400" b="1" dirty="0"/>
              <a:t> </a:t>
            </a:r>
            <a:r>
              <a:rPr lang="en-ID" sz="2400" b="1" dirty="0" err="1"/>
              <a:t>sorong</a:t>
            </a:r>
            <a:r>
              <a:rPr lang="en-ID" sz="2400" b="1" dirty="0"/>
              <a:t>. </a:t>
            </a:r>
            <a:r>
              <a:rPr lang="en-ID" sz="2400" b="1" dirty="0" err="1"/>
              <a:t>Berikut</a:t>
            </a:r>
            <a:r>
              <a:rPr lang="en-ID" sz="2400" b="1" dirty="0"/>
              <a:t> </a:t>
            </a:r>
            <a:r>
              <a:rPr lang="en-ID" sz="2400" b="1" dirty="0" err="1"/>
              <a:t>hasil</a:t>
            </a:r>
            <a:r>
              <a:rPr lang="en-ID" sz="2400" b="1" dirty="0"/>
              <a:t> </a:t>
            </a:r>
            <a:r>
              <a:rPr lang="en-ID" sz="2400" b="1" dirty="0" err="1"/>
              <a:t>pengukuran</a:t>
            </a:r>
            <a:r>
              <a:rPr lang="en-ID" sz="2400" b="1" dirty="0"/>
              <a:t> yang </a:t>
            </a:r>
            <a:r>
              <a:rPr lang="en-ID" sz="2400" b="1" dirty="0" err="1"/>
              <a:t>telah</a:t>
            </a:r>
            <a:r>
              <a:rPr lang="en-ID" sz="2400" b="1" dirty="0"/>
              <a:t> </a:t>
            </a:r>
            <a:r>
              <a:rPr lang="en-ID" sz="2400" b="1" dirty="0" err="1"/>
              <a:t>dilakukan</a:t>
            </a:r>
            <a:endParaRPr lang="id-ID" sz="2400" dirty="0"/>
          </a:p>
        </p:txBody>
      </p:sp>
      <p:pic>
        <p:nvPicPr>
          <p:cNvPr id="5" name="Content Placeholder 4"/>
          <p:cNvPicPr>
            <a:picLocks noGrp="1" noChangeAspect="1"/>
          </p:cNvPicPr>
          <p:nvPr>
            <p:ph sz="half" idx="1"/>
          </p:nvPr>
        </p:nvPicPr>
        <p:blipFill>
          <a:blip r:embed="rId2"/>
          <a:stretch>
            <a:fillRect/>
          </a:stretch>
        </p:blipFill>
        <p:spPr>
          <a:xfrm>
            <a:off x="914401" y="2160588"/>
            <a:ext cx="3709850" cy="4025128"/>
          </a:xfrm>
          <a:prstGeom prst="rect">
            <a:avLst/>
          </a:prstGeom>
        </p:spPr>
      </p:pic>
      <p:pic>
        <p:nvPicPr>
          <p:cNvPr id="6" name="Content Placeholder 5"/>
          <p:cNvPicPr>
            <a:picLocks noGrp="1" noChangeAspect="1"/>
          </p:cNvPicPr>
          <p:nvPr>
            <p:ph sz="half" idx="2"/>
          </p:nvPr>
        </p:nvPicPr>
        <p:blipFill>
          <a:blip r:embed="rId3"/>
          <a:stretch>
            <a:fillRect/>
          </a:stretch>
        </p:blipFill>
        <p:spPr>
          <a:xfrm>
            <a:off x="5421086" y="2304279"/>
            <a:ext cx="3852916" cy="388143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8753" y="907426"/>
            <a:ext cx="7363097" cy="5015476"/>
          </a:xfrm>
          <a:prstGeom prst="rect">
            <a:avLst/>
          </a:prstGeom>
        </p:spPr>
        <p:txBody>
          <a:bodyPr wrap="square">
            <a:spAutoFit/>
          </a:bodyPr>
          <a:lstStyle/>
          <a:p>
            <a:pPr>
              <a:lnSpc>
                <a:spcPct val="107000"/>
              </a:lnSpc>
              <a:spcAft>
                <a:spcPts val="0"/>
              </a:spcAft>
            </a:pPr>
            <a:r>
              <a:rPr lang="en-ID" sz="2000" b="1" kern="100" dirty="0" err="1">
                <a:solidFill>
                  <a:srgbClr val="272733"/>
                </a:solidFill>
                <a:latin typeface="Segoe UI" panose="020B0502040204020203" pitchFamily="34" charset="0"/>
                <a:ea typeface="Times New Roman" panose="02020603050405020304" pitchFamily="18" charset="0"/>
                <a:cs typeface="Arial" panose="020B0604020202020204" pitchFamily="34" charset="0"/>
              </a:rPr>
              <a:t>Pernyataan</a:t>
            </a:r>
            <a:r>
              <a:rPr lang="en-ID" sz="2000" b="1" kern="100" dirty="0">
                <a:solidFill>
                  <a:srgbClr val="272733"/>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272733"/>
                </a:solidFill>
                <a:latin typeface="Segoe UI" panose="020B0502040204020203" pitchFamily="34" charset="0"/>
                <a:ea typeface="Times New Roman" panose="02020603050405020304" pitchFamily="18" charset="0"/>
                <a:cs typeface="Arial" panose="020B0604020202020204" pitchFamily="34" charset="0"/>
              </a:rPr>
              <a:t>berikut</a:t>
            </a:r>
            <a:r>
              <a:rPr lang="en-ID" sz="2000" b="1" kern="100" dirty="0">
                <a:solidFill>
                  <a:srgbClr val="272733"/>
                </a:solidFill>
                <a:latin typeface="Segoe UI" panose="020B0502040204020203" pitchFamily="34" charset="0"/>
                <a:ea typeface="Times New Roman" panose="02020603050405020304" pitchFamily="18" charset="0"/>
                <a:cs typeface="Arial" panose="020B0604020202020204" pitchFamily="34" charset="0"/>
              </a:rPr>
              <a:t> yang </a:t>
            </a:r>
            <a:r>
              <a:rPr lang="en-ID" sz="2000" b="1" kern="100" dirty="0" err="1">
                <a:solidFill>
                  <a:srgbClr val="272733"/>
                </a:solidFill>
                <a:latin typeface="Segoe UI" panose="020B0502040204020203" pitchFamily="34" charset="0"/>
                <a:ea typeface="Times New Roman" panose="02020603050405020304" pitchFamily="18" charset="0"/>
                <a:cs typeface="Arial" panose="020B0604020202020204" pitchFamily="34" charset="0"/>
              </a:rPr>
              <a:t>sesuai</a:t>
            </a:r>
            <a:r>
              <a:rPr lang="en-ID" sz="2000" b="1" kern="100" dirty="0">
                <a:solidFill>
                  <a:srgbClr val="272733"/>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272733"/>
                </a:solidFill>
                <a:latin typeface="Segoe UI" panose="020B0502040204020203" pitchFamily="34" charset="0"/>
                <a:ea typeface="Times New Roman" panose="02020603050405020304" pitchFamily="18" charset="0"/>
                <a:cs typeface="Arial" panose="020B0604020202020204" pitchFamily="34" charset="0"/>
              </a:rPr>
              <a:t>dengan</a:t>
            </a:r>
            <a:r>
              <a:rPr lang="en-ID" sz="2000" b="1" kern="100" dirty="0">
                <a:solidFill>
                  <a:srgbClr val="272733"/>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272733"/>
                </a:solidFill>
                <a:latin typeface="Segoe UI" panose="020B0502040204020203" pitchFamily="34" charset="0"/>
                <a:ea typeface="Times New Roman" panose="02020603050405020304" pitchFamily="18" charset="0"/>
                <a:cs typeface="Arial" panose="020B0604020202020204" pitchFamily="34" charset="0"/>
              </a:rPr>
              <a:t>pengukuran</a:t>
            </a:r>
            <a:r>
              <a:rPr lang="en-ID" sz="2000" b="1" kern="100" dirty="0">
                <a:solidFill>
                  <a:srgbClr val="272733"/>
                </a:solidFill>
                <a:latin typeface="Segoe UI" panose="020B0502040204020203" pitchFamily="34" charset="0"/>
                <a:ea typeface="Times New Roman" panose="02020603050405020304" pitchFamily="18" charset="0"/>
                <a:cs typeface="Arial" panose="020B0604020202020204" pitchFamily="34" charset="0"/>
              </a:rPr>
              <a:t> diameter bola </a:t>
            </a:r>
            <a:r>
              <a:rPr lang="en-ID" sz="2000" b="1" kern="100" dirty="0" err="1">
                <a:solidFill>
                  <a:srgbClr val="272733"/>
                </a:solidFill>
                <a:latin typeface="Segoe UI" panose="020B0502040204020203" pitchFamily="34" charset="0"/>
                <a:ea typeface="Times New Roman" panose="02020603050405020304" pitchFamily="18" charset="0"/>
                <a:cs typeface="Arial" panose="020B0604020202020204" pitchFamily="34" charset="0"/>
              </a:rPr>
              <a:t>bekel</a:t>
            </a:r>
            <a:r>
              <a:rPr lang="en-ID" sz="2000" b="1" kern="100" dirty="0">
                <a:solidFill>
                  <a:srgbClr val="272733"/>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272733"/>
                </a:solidFill>
                <a:latin typeface="Segoe UI" panose="020B0502040204020203" pitchFamily="34" charset="0"/>
                <a:ea typeface="Times New Roman" panose="02020603050405020304" pitchFamily="18" charset="0"/>
                <a:cs typeface="Arial" panose="020B0604020202020204" pitchFamily="34" charset="0"/>
              </a:rPr>
              <a:t>tersebut</a:t>
            </a:r>
            <a:r>
              <a:rPr lang="en-ID" sz="2000" b="1" kern="100" dirty="0">
                <a:solidFill>
                  <a:srgbClr val="272733"/>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272733"/>
                </a:solidFill>
                <a:latin typeface="Segoe UI" panose="020B0502040204020203" pitchFamily="34" charset="0"/>
                <a:ea typeface="Times New Roman" panose="02020603050405020304" pitchFamily="18" charset="0"/>
                <a:cs typeface="Arial" panose="020B0604020202020204" pitchFamily="34" charset="0"/>
              </a:rPr>
              <a:t>adalah</a:t>
            </a:r>
            <a:r>
              <a:rPr lang="en-ID" sz="2000" b="1" kern="100" dirty="0">
                <a:solidFill>
                  <a:srgbClr val="272733"/>
                </a:solidFill>
                <a:latin typeface="Segoe UI" panose="020B0502040204020203" pitchFamily="34" charset="0"/>
                <a:ea typeface="Times New Roman" panose="02020603050405020304" pitchFamily="18" charset="0"/>
                <a:cs typeface="Arial" panose="020B0604020202020204" pitchFamily="34" charset="0"/>
              </a:rPr>
              <a:t>...</a:t>
            </a:r>
            <a:endParaRPr lang="id-ID" sz="2000"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en-ID" sz="2000" b="1" kern="100" dirty="0">
                <a:solidFill>
                  <a:srgbClr val="00003E"/>
                </a:solidFill>
                <a:latin typeface="MJXc-TeX-main-Rw"/>
                <a:ea typeface="Times New Roman" panose="02020603050405020304" pitchFamily="18" charset="0"/>
                <a:cs typeface="Segoe UI" panose="020B0502040204020203" pitchFamily="34" charset="0"/>
              </a:rPr>
              <a:t>(</a:t>
            </a:r>
            <a:r>
              <a:rPr lang="en-ID" sz="2000" b="1" kern="100" dirty="0">
                <a:solidFill>
                  <a:srgbClr val="00003E"/>
                </a:solidFill>
                <a:latin typeface="MJXc-TeX-math-Iw"/>
                <a:ea typeface="Times New Roman" panose="02020603050405020304" pitchFamily="18" charset="0"/>
                <a:cs typeface="Segoe UI" panose="020B0502040204020203" pitchFamily="34" charset="0"/>
              </a:rPr>
              <a:t>A</a:t>
            </a:r>
            <a:r>
              <a:rPr lang="en-ID" sz="2000" b="1" kern="100" dirty="0">
                <a:solidFill>
                  <a:srgbClr val="00003E"/>
                </a:solidFill>
                <a:latin typeface="MJXc-TeX-main-Rw"/>
                <a:ea typeface="Times New Roman" panose="02020603050405020304" pitchFamily="18" charset="0"/>
                <a:cs typeface="Segoe UI" panose="020B0502040204020203" pitchFamily="34" charset="0"/>
              </a:rPr>
              <a:t>)</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Data yang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dihasilkan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dapat</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dipercaya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karena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pengukuran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dilakukan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lebih</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dari</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satu</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kali.</a:t>
            </a:r>
            <a:endParaRPr lang="id-ID" sz="2000"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en-ID" sz="2000" b="1" kern="100" dirty="0">
                <a:solidFill>
                  <a:srgbClr val="00003E"/>
                </a:solidFill>
                <a:latin typeface="MJXc-TeX-main-Rw"/>
                <a:ea typeface="Times New Roman" panose="02020603050405020304" pitchFamily="18" charset="0"/>
                <a:cs typeface="Segoe UI" panose="020B0502040204020203" pitchFamily="34" charset="0"/>
              </a:rPr>
              <a:t>(</a:t>
            </a:r>
            <a:r>
              <a:rPr lang="en-ID" sz="2000" b="1" kern="100" dirty="0">
                <a:solidFill>
                  <a:srgbClr val="00003E"/>
                </a:solidFill>
                <a:latin typeface="MJXc-TeX-math-Iw"/>
                <a:ea typeface="Times New Roman" panose="02020603050405020304" pitchFamily="18" charset="0"/>
                <a:cs typeface="Segoe UI" panose="020B0502040204020203" pitchFamily="34" charset="0"/>
              </a:rPr>
              <a:t>B</a:t>
            </a:r>
            <a:r>
              <a:rPr lang="en-ID" sz="2000" b="1" kern="100" dirty="0">
                <a:solidFill>
                  <a:srgbClr val="00003E"/>
                </a:solidFill>
                <a:latin typeface="MJXc-TeX-main-Rw"/>
                <a:ea typeface="Times New Roman" panose="02020603050405020304" pitchFamily="18" charset="0"/>
                <a:cs typeface="Segoe UI" panose="020B0502040204020203" pitchFamily="34" charset="0"/>
              </a:rPr>
              <a:t>)</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Terdapat</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hasil</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pembacaan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yang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tidak</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sesuai</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dengan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tampilan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jangka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sorong</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sehingga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data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tidak</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dapat</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dipercaya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a:t>
            </a:r>
            <a:endParaRPr lang="id-ID" sz="2000"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en-ID" sz="2000" b="1" kern="100" dirty="0">
                <a:solidFill>
                  <a:srgbClr val="00003E"/>
                </a:solidFill>
                <a:latin typeface="MJXc-TeX-main-Rw"/>
                <a:ea typeface="Times New Roman" panose="02020603050405020304" pitchFamily="18" charset="0"/>
                <a:cs typeface="Segoe UI" panose="020B0502040204020203" pitchFamily="34" charset="0"/>
              </a:rPr>
              <a:t>(</a:t>
            </a:r>
            <a:r>
              <a:rPr lang="en-ID" sz="2000" b="1" kern="100" dirty="0">
                <a:solidFill>
                  <a:srgbClr val="00003E"/>
                </a:solidFill>
                <a:latin typeface="MJXc-TeX-math-Iw"/>
                <a:ea typeface="Times New Roman" panose="02020603050405020304" pitchFamily="18" charset="0"/>
                <a:cs typeface="Segoe UI" panose="020B0502040204020203" pitchFamily="34" charset="0"/>
              </a:rPr>
              <a:t>C</a:t>
            </a:r>
            <a:r>
              <a:rPr lang="en-ID" sz="2000" b="1" kern="100" dirty="0">
                <a:solidFill>
                  <a:srgbClr val="00003E"/>
                </a:solidFill>
                <a:latin typeface="MJXc-TeX-main-Rw"/>
                <a:ea typeface="Times New Roman" panose="02020603050405020304" pitchFamily="18" charset="0"/>
                <a:cs typeface="Segoe UI" panose="020B0502040204020203" pitchFamily="34" charset="0"/>
              </a:rPr>
              <a:t>)</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Hasil</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pengukuran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berbeda-beda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seperti</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yang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ditunjukkan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pada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gambar</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merupakan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kewajaran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karena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bola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bekel</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elastis</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a:t>
            </a:r>
            <a:endParaRPr lang="id-ID" sz="2000"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en-ID" sz="2000" b="1" kern="100" dirty="0">
                <a:solidFill>
                  <a:srgbClr val="00003E"/>
                </a:solidFill>
                <a:latin typeface="MJXc-TeX-main-Rw"/>
                <a:ea typeface="Times New Roman" panose="02020603050405020304" pitchFamily="18" charset="0"/>
                <a:cs typeface="Segoe UI" panose="020B0502040204020203" pitchFamily="34" charset="0"/>
              </a:rPr>
              <a:t>(</a:t>
            </a:r>
            <a:r>
              <a:rPr lang="en-ID" sz="2000" b="1" kern="100" dirty="0">
                <a:solidFill>
                  <a:srgbClr val="00003E"/>
                </a:solidFill>
                <a:latin typeface="MJXc-TeX-math-Iw"/>
                <a:ea typeface="Times New Roman" panose="02020603050405020304" pitchFamily="18" charset="0"/>
                <a:cs typeface="Segoe UI" panose="020B0502040204020203" pitchFamily="34" charset="0"/>
              </a:rPr>
              <a:t>D</a:t>
            </a:r>
            <a:r>
              <a:rPr lang="en-ID" sz="2000" b="1" kern="100" dirty="0">
                <a:solidFill>
                  <a:srgbClr val="00003E"/>
                </a:solidFill>
                <a:latin typeface="MJXc-TeX-main-Rw"/>
                <a:ea typeface="Times New Roman" panose="02020603050405020304" pitchFamily="18" charset="0"/>
                <a:cs typeface="Segoe UI" panose="020B0502040204020203" pitchFamily="34" charset="0"/>
              </a:rPr>
              <a:t>)</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Pengukuran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dilakukan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oleh</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orang yang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berbeda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sehingga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dapat</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dipastikan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hasil</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pengukurannya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juga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berbeda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a:t>
            </a:r>
            <a:endParaRPr lang="id-ID" sz="2000"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0"/>
              </a:spcAft>
            </a:pPr>
            <a:r>
              <a:rPr lang="en-ID" sz="2000" b="1" kern="100" dirty="0">
                <a:solidFill>
                  <a:srgbClr val="00003E"/>
                </a:solidFill>
                <a:latin typeface="MJXc-TeX-main-Rw"/>
                <a:ea typeface="Times New Roman" panose="02020603050405020304" pitchFamily="18" charset="0"/>
                <a:cs typeface="Segoe UI" panose="020B0502040204020203" pitchFamily="34" charset="0"/>
              </a:rPr>
              <a:t>(</a:t>
            </a:r>
            <a:r>
              <a:rPr lang="en-ID" sz="2000" b="1" kern="100" dirty="0">
                <a:solidFill>
                  <a:srgbClr val="00003E"/>
                </a:solidFill>
                <a:latin typeface="MJXc-TeX-math-Iw"/>
                <a:ea typeface="Times New Roman" panose="02020603050405020304" pitchFamily="18" charset="0"/>
                <a:cs typeface="Segoe UI" panose="020B0502040204020203" pitchFamily="34" charset="0"/>
              </a:rPr>
              <a:t>E</a:t>
            </a:r>
            <a:r>
              <a:rPr lang="en-ID" sz="2000" b="1" kern="100" dirty="0">
                <a:solidFill>
                  <a:srgbClr val="00003E"/>
                </a:solidFill>
                <a:latin typeface="MJXc-TeX-main-Rw"/>
                <a:ea typeface="Times New Roman" panose="02020603050405020304" pitchFamily="18" charset="0"/>
                <a:cs typeface="Segoe UI" panose="020B0502040204020203" pitchFamily="34" charset="0"/>
              </a:rPr>
              <a:t>)</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Kesimpulan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akhir</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diameter bola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bekel</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dapat</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dihitung</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dengan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merata</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-rata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seluruh</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hasil</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 </a:t>
            </a:r>
            <a:r>
              <a:rPr lang="en-ID" sz="2000" b="1" kern="100" dirty="0" err="1">
                <a:solidFill>
                  <a:srgbClr val="00003E"/>
                </a:solidFill>
                <a:latin typeface="Segoe UI" panose="020B0502040204020203" pitchFamily="34" charset="0"/>
                <a:ea typeface="Times New Roman" panose="02020603050405020304" pitchFamily="18" charset="0"/>
                <a:cs typeface="Arial" panose="020B0604020202020204" pitchFamily="34" charset="0"/>
              </a:rPr>
              <a:t>pengukuran</a:t>
            </a:r>
            <a:r>
              <a:rPr lang="en-ID" sz="2000" b="1" kern="100" dirty="0">
                <a:solidFill>
                  <a:srgbClr val="00003E"/>
                </a:solidFill>
                <a:latin typeface="Segoe UI" panose="020B0502040204020203" pitchFamily="34" charset="0"/>
                <a:ea typeface="Times New Roman" panose="02020603050405020304" pitchFamily="18" charset="0"/>
                <a:cs typeface="Arial" panose="020B0604020202020204" pitchFamily="34" charset="0"/>
              </a:rPr>
              <a:t>..</a:t>
            </a:r>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743" y="1137746"/>
            <a:ext cx="7010400" cy="4814844"/>
          </a:xfrm>
          <a:prstGeom prst="rect">
            <a:avLst/>
          </a:prstGeom>
        </p:spPr>
        <p:txBody>
          <a:bodyPr wrap="square">
            <a:spAutoFit/>
          </a:bodyPr>
          <a:lstStyle/>
          <a:p>
            <a:pPr>
              <a:lnSpc>
                <a:spcPct val="107000"/>
              </a:lnSpc>
              <a:spcBef>
                <a:spcPts val="400"/>
              </a:spcBef>
              <a:spcAft>
                <a:spcPts val="200"/>
              </a:spcAft>
            </a:pPr>
            <a:r>
              <a:rPr lang="en-ID" sz="1400" b="1" i="1" kern="100" dirty="0" err="1">
                <a:solidFill>
                  <a:srgbClr val="2E7D32"/>
                </a:solidFill>
                <a:latin typeface="Times New Roman" panose="02020603050405020304" pitchFamily="18" charset="0"/>
                <a:ea typeface="Times New Roman" panose="02020603050405020304" pitchFamily="18" charset="0"/>
                <a:cs typeface="Times New Roman" panose="02020603050405020304" pitchFamily="18" charset="0"/>
              </a:rPr>
              <a:t>Kunci</a:t>
            </a:r>
            <a:r>
              <a:rPr lang="en-ID" sz="1400" b="1" i="1" kern="100" dirty="0">
                <a:solidFill>
                  <a:srgbClr val="2E7D32"/>
                </a:solidFill>
                <a:latin typeface="Times New Roman" panose="02020603050405020304" pitchFamily="18" charset="0"/>
                <a:ea typeface="Times New Roman" panose="02020603050405020304" pitchFamily="18" charset="0"/>
                <a:cs typeface="Times New Roman" panose="02020603050405020304" pitchFamily="18" charset="0"/>
              </a:rPr>
              <a:t> </a:t>
            </a:r>
            <a:r>
              <a:rPr lang="en-ID" sz="1400" b="1" i="1" kern="100" dirty="0" err="1">
                <a:solidFill>
                  <a:srgbClr val="2E7D32"/>
                </a:solidFill>
                <a:latin typeface="Times New Roman" panose="02020603050405020304" pitchFamily="18" charset="0"/>
                <a:ea typeface="Times New Roman" panose="02020603050405020304" pitchFamily="18" charset="0"/>
                <a:cs typeface="Times New Roman" panose="02020603050405020304" pitchFamily="18" charset="0"/>
              </a:rPr>
              <a:t>Jawaban</a:t>
            </a:r>
            <a:r>
              <a:rPr lang="en-ID" sz="1400" b="1" i="1" kern="100" dirty="0">
                <a:solidFill>
                  <a:srgbClr val="2E7D32"/>
                </a:solidFill>
                <a:latin typeface="Times New Roman" panose="02020603050405020304" pitchFamily="18" charset="0"/>
                <a:ea typeface="Times New Roman" panose="02020603050405020304" pitchFamily="18" charset="0"/>
                <a:cs typeface="Times New Roman" panose="02020603050405020304" pitchFamily="18" charset="0"/>
              </a:rPr>
              <a:t>: B</a:t>
            </a:r>
            <a:endParaRPr lang="id-ID" sz="1400" b="1" i="1" kern="100" dirty="0">
              <a:solidFill>
                <a:srgbClr val="2F5496"/>
              </a:solidFill>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ID" sz="1100" kern="100" dirty="0">
                <a:latin typeface="Calibri" panose="020F0502020204030204" pitchFamily="34" charset="0"/>
                <a:ea typeface="Calibri" panose="020F0502020204030204" pitchFamily="34" charset="0"/>
                <a:cs typeface="Arial" panose="020B0604020202020204" pitchFamily="34" charset="0"/>
              </a:rPr>
              <a:t> </a:t>
            </a:r>
            <a:endParaRPr lang="id-ID" sz="1100" kern="1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mj-lt"/>
              <a:buAutoNum type="arabicPeriod"/>
              <a:tabLst>
                <a:tab pos="457200" algn="l"/>
              </a:tabLst>
            </a:pPr>
            <a:r>
              <a:rPr lang="id-ID" sz="1600" b="1" kern="0" dirty="0">
                <a:latin typeface="Arial" panose="020B0604020202020204" pitchFamily="34" charset="0"/>
                <a:ea typeface="Times New Roman" panose="02020603050405020304" pitchFamily="18" charset="0"/>
                <a:cs typeface="Arial" panose="020B0604020202020204" pitchFamily="34" charset="0"/>
              </a:rPr>
              <a:t>Mengapa Pilihan Lain Salah?</a:t>
            </a:r>
            <a:endParaRPr lang="id-ID" sz="1600" kern="100" dirty="0">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0"/>
              </a:spcAft>
              <a:buSzPts val="1000"/>
              <a:buFont typeface="Courier New" panose="02070309020205020404" pitchFamily="49" charset="0"/>
              <a:buChar char="o"/>
              <a:tabLst>
                <a:tab pos="914400" algn="l"/>
              </a:tabLst>
            </a:pPr>
            <a:r>
              <a:rPr lang="id-ID" sz="1600" b="1" kern="0" dirty="0">
                <a:latin typeface="Arial" panose="020B0604020202020204" pitchFamily="34" charset="0"/>
                <a:ea typeface="Times New Roman" panose="02020603050405020304" pitchFamily="18" charset="0"/>
                <a:cs typeface="Times New Roman" panose="02020603050405020304" pitchFamily="18" charset="0"/>
              </a:rPr>
              <a:t>(A) Salah:</a:t>
            </a:r>
            <a:r>
              <a:rPr lang="id-ID" sz="1600" kern="0" dirty="0">
                <a:latin typeface="Arial" panose="020B0604020202020204" pitchFamily="34" charset="0"/>
                <a:ea typeface="Times New Roman" panose="02020603050405020304" pitchFamily="18" charset="0"/>
                <a:cs typeface="Times New Roman" panose="02020603050405020304" pitchFamily="18" charset="0"/>
              </a:rPr>
              <a:t> Melakukan pengukuran berulang (lebih dari satu kali) memang benar untuk meningkatkan ketelitian, tetapi jika cara membaca alat ukurnya sejak awal sudah salah atau tidak sesuai tampilan, maka datanya tetap tidak dapat dipercaya.</a:t>
            </a:r>
            <a:endParaRPr lang="id-ID" sz="1600" kern="1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SzPts val="1000"/>
              <a:buFont typeface="Courier New" panose="02070309020205020404" pitchFamily="49" charset="0"/>
              <a:buChar char="o"/>
              <a:tabLst>
                <a:tab pos="914400" algn="l"/>
              </a:tabLst>
            </a:pPr>
            <a:r>
              <a:rPr lang="id-ID" sz="1600" b="1" kern="0" dirty="0">
                <a:latin typeface="Arial" panose="020B0604020202020204" pitchFamily="34" charset="0"/>
                <a:ea typeface="Times New Roman" panose="02020603050405020304" pitchFamily="18" charset="0"/>
                <a:cs typeface="Times New Roman" panose="02020603050405020304" pitchFamily="18" charset="0"/>
              </a:rPr>
              <a:t>(C) Salah:</a:t>
            </a:r>
            <a:r>
              <a:rPr lang="id-ID" sz="1600" kern="0" dirty="0">
                <a:latin typeface="Arial" panose="020B0604020202020204" pitchFamily="34" charset="0"/>
                <a:ea typeface="Times New Roman" panose="02020603050405020304" pitchFamily="18" charset="0"/>
                <a:cs typeface="Times New Roman" panose="02020603050405020304" pitchFamily="18" charset="0"/>
              </a:rPr>
              <a:t> Walaupun bola bekel bersifat elastis, elastisitasnya tidak akan membuat diameter objek berubah drastis dari 1,06 cm menjadi 1,88 cm (hampir dua kali lipat) hanya karena tekanan normal rahang jangka sorong.</a:t>
            </a:r>
            <a:endParaRPr lang="id-ID" sz="1600" kern="1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SzPts val="1000"/>
              <a:buFont typeface="Courier New" panose="02070309020205020404" pitchFamily="49" charset="0"/>
              <a:buChar char="o"/>
              <a:tabLst>
                <a:tab pos="914400" algn="l"/>
              </a:tabLst>
            </a:pPr>
            <a:r>
              <a:rPr lang="id-ID" sz="1600" b="1" kern="0" dirty="0">
                <a:latin typeface="Arial" panose="020B0604020202020204" pitchFamily="34" charset="0"/>
                <a:ea typeface="Times New Roman" panose="02020603050405020304" pitchFamily="18" charset="0"/>
                <a:cs typeface="Times New Roman" panose="02020603050405020304" pitchFamily="18" charset="0"/>
              </a:rPr>
              <a:t>(D) Salah:</a:t>
            </a:r>
            <a:r>
              <a:rPr lang="id-ID" sz="1600" kern="0" dirty="0">
                <a:latin typeface="Arial" panose="020B0604020202020204" pitchFamily="34" charset="0"/>
                <a:ea typeface="Times New Roman" panose="02020603050405020304" pitchFamily="18" charset="0"/>
                <a:cs typeface="Times New Roman" panose="02020603050405020304" pitchFamily="18" charset="0"/>
              </a:rPr>
              <a:t> Pengukuran ilmiah yang benar harus bersifat objektif. Siapa pun yang mengukur, jika dilakukan dengan metode yang benar, hasilnya harus mendekati nilai yang sama (presisi).</a:t>
            </a:r>
            <a:endParaRPr lang="id-ID" sz="1600" kern="100"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SzPts val="1000"/>
              <a:buFont typeface="Courier New" panose="02070309020205020404" pitchFamily="49" charset="0"/>
              <a:buChar char="o"/>
              <a:tabLst>
                <a:tab pos="914400" algn="l"/>
              </a:tabLst>
            </a:pPr>
            <a:r>
              <a:rPr lang="id-ID" sz="1600" b="1" kern="0" dirty="0">
                <a:latin typeface="Arial" panose="020B0604020202020204" pitchFamily="34" charset="0"/>
                <a:ea typeface="Times New Roman" panose="02020603050405020304" pitchFamily="18" charset="0"/>
                <a:cs typeface="Times New Roman" panose="02020603050405020304" pitchFamily="18" charset="0"/>
              </a:rPr>
              <a:t>(E) Salah:</a:t>
            </a:r>
            <a:r>
              <a:rPr lang="id-ID" sz="1600" kern="0" dirty="0">
                <a:latin typeface="Arial" panose="020B0604020202020204" pitchFamily="34" charset="0"/>
                <a:ea typeface="Times New Roman" panose="02020603050405020304" pitchFamily="18" charset="0"/>
                <a:cs typeface="Times New Roman" panose="02020603050405020304" pitchFamily="18" charset="0"/>
              </a:rPr>
              <a:t> Kita tidak boleh merata-rata data yang mengandung kesalahan pembacaan yang sangat ekstrem (pencilan/outlier akibat kelalaian), karena akan menghasilkan kesimpulan akhir yang bias dan tidak akurat. Data yang salah harus dibuang atau diukur ulang.</a:t>
            </a:r>
            <a:endParaRPr lang="id-ID"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571500" y="527685"/>
            <a:ext cx="7327900" cy="62096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D" dirty="0" smtClean="0"/>
              <a:t>2.  </a:t>
            </a:r>
            <a:r>
              <a:rPr lang="en-ID" dirty="0" err="1" smtClean="0">
                <a:solidFill>
                  <a:schemeClr val="tx1"/>
                </a:solidFill>
              </a:rPr>
              <a:t>Dalam</a:t>
            </a:r>
            <a:r>
              <a:rPr lang="en-ID" dirty="0" smtClean="0">
                <a:solidFill>
                  <a:schemeClr val="tx1"/>
                </a:solidFill>
              </a:rPr>
              <a:t> </a:t>
            </a:r>
            <a:r>
              <a:rPr lang="en-ID" dirty="0" err="1">
                <a:solidFill>
                  <a:schemeClr val="tx1"/>
                </a:solidFill>
              </a:rPr>
              <a:t>sebuah</a:t>
            </a:r>
            <a:r>
              <a:rPr lang="en-ID" dirty="0">
                <a:solidFill>
                  <a:schemeClr val="tx1"/>
                </a:solidFill>
              </a:rPr>
              <a:t> </a:t>
            </a:r>
            <a:r>
              <a:rPr lang="en-ID" dirty="0" err="1">
                <a:solidFill>
                  <a:schemeClr val="tx1"/>
                </a:solidFill>
              </a:rPr>
              <a:t>operasi</a:t>
            </a:r>
            <a:r>
              <a:rPr lang="en-ID" dirty="0">
                <a:solidFill>
                  <a:schemeClr val="tx1"/>
                </a:solidFill>
              </a:rPr>
              <a:t> </a:t>
            </a:r>
            <a:r>
              <a:rPr lang="en-ID" dirty="0" err="1">
                <a:solidFill>
                  <a:schemeClr val="tx1"/>
                </a:solidFill>
              </a:rPr>
              <a:t>penyelamatan</a:t>
            </a:r>
            <a:r>
              <a:rPr lang="en-ID" dirty="0">
                <a:solidFill>
                  <a:schemeClr val="tx1"/>
                </a:solidFill>
              </a:rPr>
              <a:t> korban </a:t>
            </a:r>
            <a:r>
              <a:rPr lang="en-ID" dirty="0" err="1">
                <a:solidFill>
                  <a:schemeClr val="tx1"/>
                </a:solidFill>
              </a:rPr>
              <a:t>banjir</a:t>
            </a:r>
            <a:r>
              <a:rPr lang="en-ID" dirty="0">
                <a:solidFill>
                  <a:schemeClr val="tx1"/>
                </a:solidFill>
              </a:rPr>
              <a:t>, </a:t>
            </a:r>
            <a:r>
              <a:rPr lang="en-ID" dirty="0" err="1">
                <a:solidFill>
                  <a:schemeClr val="tx1"/>
                </a:solidFill>
              </a:rPr>
              <a:t>sebuah</a:t>
            </a:r>
            <a:r>
              <a:rPr lang="en-ID" dirty="0">
                <a:solidFill>
                  <a:schemeClr val="tx1"/>
                </a:solidFill>
              </a:rPr>
              <a:t> </a:t>
            </a:r>
            <a:r>
              <a:rPr lang="en-ID" dirty="0" err="1">
                <a:solidFill>
                  <a:schemeClr val="tx1"/>
                </a:solidFill>
              </a:rPr>
              <a:t>tim</a:t>
            </a:r>
            <a:r>
              <a:rPr lang="en-ID" dirty="0">
                <a:solidFill>
                  <a:schemeClr val="tx1"/>
                </a:solidFill>
              </a:rPr>
              <a:t> SAR </a:t>
            </a:r>
            <a:r>
              <a:rPr lang="en-ID" dirty="0" err="1">
                <a:solidFill>
                  <a:schemeClr val="tx1"/>
                </a:solidFill>
              </a:rPr>
              <a:t>berada</a:t>
            </a:r>
            <a:r>
              <a:rPr lang="en-ID" dirty="0">
                <a:solidFill>
                  <a:schemeClr val="tx1"/>
                </a:solidFill>
              </a:rPr>
              <a:t> di </a:t>
            </a:r>
            <a:r>
              <a:rPr lang="en-ID" dirty="0" err="1">
                <a:solidFill>
                  <a:schemeClr val="tx1"/>
                </a:solidFill>
              </a:rPr>
              <a:t>tepi</a:t>
            </a:r>
            <a:r>
              <a:rPr lang="en-ID" dirty="0">
                <a:solidFill>
                  <a:schemeClr val="tx1"/>
                </a:solidFill>
              </a:rPr>
              <a:t> </a:t>
            </a:r>
            <a:r>
              <a:rPr lang="en-ID" dirty="0" err="1">
                <a:solidFill>
                  <a:schemeClr val="tx1"/>
                </a:solidFill>
              </a:rPr>
              <a:t>selatan</a:t>
            </a:r>
            <a:r>
              <a:rPr lang="en-ID" dirty="0">
                <a:solidFill>
                  <a:schemeClr val="tx1"/>
                </a:solidFill>
              </a:rPr>
              <a:t> </a:t>
            </a:r>
            <a:r>
              <a:rPr lang="en-ID" dirty="0" err="1">
                <a:solidFill>
                  <a:schemeClr val="tx1"/>
                </a:solidFill>
              </a:rPr>
              <a:t>sungai</a:t>
            </a:r>
            <a:r>
              <a:rPr lang="en-ID" dirty="0">
                <a:solidFill>
                  <a:schemeClr val="tx1"/>
                </a:solidFill>
              </a:rPr>
              <a:t> </a:t>
            </a:r>
            <a:r>
              <a:rPr lang="en-ID" dirty="0" err="1">
                <a:solidFill>
                  <a:schemeClr val="tx1"/>
                </a:solidFill>
              </a:rPr>
              <a:t>dan</a:t>
            </a:r>
            <a:r>
              <a:rPr lang="en-ID" dirty="0">
                <a:solidFill>
                  <a:schemeClr val="tx1"/>
                </a:solidFill>
              </a:rPr>
              <a:t> </a:t>
            </a:r>
            <a:r>
              <a:rPr lang="en-ID" dirty="0" err="1">
                <a:solidFill>
                  <a:schemeClr val="tx1"/>
                </a:solidFill>
              </a:rPr>
              <a:t>harus</a:t>
            </a:r>
            <a:r>
              <a:rPr lang="en-ID" dirty="0">
                <a:solidFill>
                  <a:schemeClr val="tx1"/>
                </a:solidFill>
              </a:rPr>
              <a:t> </a:t>
            </a:r>
            <a:r>
              <a:rPr lang="en-ID" dirty="0" err="1">
                <a:solidFill>
                  <a:schemeClr val="tx1"/>
                </a:solidFill>
              </a:rPr>
              <a:t>menuju</a:t>
            </a:r>
            <a:r>
              <a:rPr lang="en-ID" dirty="0">
                <a:solidFill>
                  <a:schemeClr val="tx1"/>
                </a:solidFill>
              </a:rPr>
              <a:t> </a:t>
            </a:r>
            <a:r>
              <a:rPr lang="en-ID" dirty="0" err="1">
                <a:solidFill>
                  <a:schemeClr val="tx1"/>
                </a:solidFill>
              </a:rPr>
              <a:t>ke</a:t>
            </a:r>
            <a:r>
              <a:rPr lang="en-ID" dirty="0">
                <a:solidFill>
                  <a:schemeClr val="tx1"/>
                </a:solidFill>
              </a:rPr>
              <a:t> </a:t>
            </a:r>
            <a:r>
              <a:rPr lang="en-ID" dirty="0" err="1">
                <a:solidFill>
                  <a:schemeClr val="tx1"/>
                </a:solidFill>
              </a:rPr>
              <a:t>posko</a:t>
            </a:r>
            <a:r>
              <a:rPr lang="en-ID" dirty="0">
                <a:solidFill>
                  <a:schemeClr val="tx1"/>
                </a:solidFill>
              </a:rPr>
              <a:t> </a:t>
            </a:r>
            <a:r>
              <a:rPr lang="en-ID" dirty="0" err="1">
                <a:solidFill>
                  <a:schemeClr val="tx1"/>
                </a:solidFill>
              </a:rPr>
              <a:t>medis</a:t>
            </a:r>
            <a:r>
              <a:rPr lang="en-ID" dirty="0">
                <a:solidFill>
                  <a:schemeClr val="tx1"/>
                </a:solidFill>
              </a:rPr>
              <a:t> yang </a:t>
            </a:r>
            <a:r>
              <a:rPr lang="en-ID" dirty="0" err="1">
                <a:solidFill>
                  <a:schemeClr val="tx1"/>
                </a:solidFill>
              </a:rPr>
              <a:t>terletak</a:t>
            </a:r>
            <a:r>
              <a:rPr lang="en-ID" dirty="0">
                <a:solidFill>
                  <a:schemeClr val="tx1"/>
                </a:solidFill>
              </a:rPr>
              <a:t> di </a:t>
            </a:r>
            <a:r>
              <a:rPr lang="en-ID" dirty="0" err="1">
                <a:solidFill>
                  <a:schemeClr val="tx1"/>
                </a:solidFill>
              </a:rPr>
              <a:t>tepi</a:t>
            </a:r>
            <a:r>
              <a:rPr lang="en-ID" dirty="0">
                <a:solidFill>
                  <a:schemeClr val="tx1"/>
                </a:solidFill>
              </a:rPr>
              <a:t> </a:t>
            </a:r>
            <a:r>
              <a:rPr lang="en-ID" dirty="0" err="1">
                <a:solidFill>
                  <a:schemeClr val="tx1"/>
                </a:solidFill>
              </a:rPr>
              <a:t>utara</a:t>
            </a:r>
            <a:r>
              <a:rPr lang="en-ID" dirty="0">
                <a:solidFill>
                  <a:schemeClr val="tx1"/>
                </a:solidFill>
              </a:rPr>
              <a:t> </a:t>
            </a:r>
            <a:r>
              <a:rPr lang="en-ID" dirty="0" err="1">
                <a:solidFill>
                  <a:schemeClr val="tx1"/>
                </a:solidFill>
              </a:rPr>
              <a:t>sungai</a:t>
            </a:r>
            <a:r>
              <a:rPr lang="en-ID" dirty="0">
                <a:solidFill>
                  <a:schemeClr val="tx1"/>
                </a:solidFill>
              </a:rPr>
              <a:t>. </a:t>
            </a:r>
            <a:r>
              <a:rPr lang="en-ID" dirty="0" err="1">
                <a:solidFill>
                  <a:schemeClr val="tx1"/>
                </a:solidFill>
              </a:rPr>
              <a:t>Lebar</a:t>
            </a:r>
            <a:r>
              <a:rPr lang="en-ID" dirty="0">
                <a:solidFill>
                  <a:schemeClr val="tx1"/>
                </a:solidFill>
              </a:rPr>
              <a:t> </a:t>
            </a:r>
            <a:r>
              <a:rPr lang="en-ID" dirty="0" err="1">
                <a:solidFill>
                  <a:schemeClr val="tx1"/>
                </a:solidFill>
              </a:rPr>
              <a:t>sungai</a:t>
            </a:r>
            <a:r>
              <a:rPr lang="en-ID" dirty="0">
                <a:solidFill>
                  <a:schemeClr val="tx1"/>
                </a:solidFill>
              </a:rPr>
              <a:t> </a:t>
            </a:r>
            <a:r>
              <a:rPr lang="en-ID" dirty="0" err="1">
                <a:solidFill>
                  <a:schemeClr val="tx1"/>
                </a:solidFill>
              </a:rPr>
              <a:t>tersebut</a:t>
            </a:r>
            <a:r>
              <a:rPr lang="en-ID" dirty="0">
                <a:solidFill>
                  <a:schemeClr val="tx1"/>
                </a:solidFill>
              </a:rPr>
              <a:t> </a:t>
            </a:r>
            <a:r>
              <a:rPr lang="en-ID" dirty="0" err="1">
                <a:solidFill>
                  <a:schemeClr val="tx1"/>
                </a:solidFill>
              </a:rPr>
              <a:t>adalah</a:t>
            </a:r>
            <a:r>
              <a:rPr lang="en-ID" dirty="0">
                <a:solidFill>
                  <a:schemeClr val="tx1"/>
                </a:solidFill>
              </a:rPr>
              <a:t> 80 m </a:t>
            </a:r>
            <a:r>
              <a:rPr lang="en-ID" dirty="0" err="1">
                <a:solidFill>
                  <a:schemeClr val="tx1"/>
                </a:solidFill>
              </a:rPr>
              <a:t>dan</a:t>
            </a:r>
            <a:r>
              <a:rPr lang="en-ID" dirty="0">
                <a:solidFill>
                  <a:schemeClr val="tx1"/>
                </a:solidFill>
              </a:rPr>
              <a:t> </a:t>
            </a:r>
            <a:r>
              <a:rPr lang="en-ID" dirty="0" err="1">
                <a:solidFill>
                  <a:schemeClr val="tx1"/>
                </a:solidFill>
              </a:rPr>
              <a:t>arus</a:t>
            </a:r>
            <a:r>
              <a:rPr lang="en-ID" dirty="0">
                <a:solidFill>
                  <a:schemeClr val="tx1"/>
                </a:solidFill>
              </a:rPr>
              <a:t> air </a:t>
            </a:r>
            <a:r>
              <a:rPr lang="en-ID" dirty="0" err="1">
                <a:solidFill>
                  <a:schemeClr val="tx1"/>
                </a:solidFill>
              </a:rPr>
              <a:t>mengalir</a:t>
            </a:r>
            <a:r>
              <a:rPr lang="en-ID" dirty="0">
                <a:solidFill>
                  <a:schemeClr val="tx1"/>
                </a:solidFill>
              </a:rPr>
              <a:t> </a:t>
            </a:r>
            <a:r>
              <a:rPr lang="en-ID" dirty="0" err="1">
                <a:solidFill>
                  <a:schemeClr val="tx1"/>
                </a:solidFill>
              </a:rPr>
              <a:t>konstan</a:t>
            </a:r>
            <a:r>
              <a:rPr lang="en-ID" dirty="0">
                <a:solidFill>
                  <a:schemeClr val="tx1"/>
                </a:solidFill>
              </a:rPr>
              <a:t> </a:t>
            </a:r>
            <a:r>
              <a:rPr lang="en-ID" dirty="0" err="1">
                <a:solidFill>
                  <a:schemeClr val="tx1"/>
                </a:solidFill>
              </a:rPr>
              <a:t>ke</a:t>
            </a:r>
            <a:r>
              <a:rPr lang="en-ID" dirty="0">
                <a:solidFill>
                  <a:schemeClr val="tx1"/>
                </a:solidFill>
              </a:rPr>
              <a:t> </a:t>
            </a:r>
            <a:r>
              <a:rPr lang="en-ID" dirty="0" err="1">
                <a:solidFill>
                  <a:schemeClr val="tx1"/>
                </a:solidFill>
              </a:rPr>
              <a:t>arah</a:t>
            </a:r>
            <a:r>
              <a:rPr lang="en-ID" dirty="0">
                <a:solidFill>
                  <a:schemeClr val="tx1"/>
                </a:solidFill>
              </a:rPr>
              <a:t> </a:t>
            </a:r>
            <a:r>
              <a:rPr lang="en-ID" dirty="0" err="1">
                <a:solidFill>
                  <a:schemeClr val="tx1"/>
                </a:solidFill>
              </a:rPr>
              <a:t>timur</a:t>
            </a:r>
            <a:r>
              <a:rPr lang="en-ID" dirty="0">
                <a:solidFill>
                  <a:schemeClr val="tx1"/>
                </a:solidFill>
              </a:rPr>
              <a:t> </a:t>
            </a:r>
            <a:r>
              <a:rPr lang="en-ID" dirty="0" err="1">
                <a:solidFill>
                  <a:schemeClr val="tx1"/>
                </a:solidFill>
              </a:rPr>
              <a:t>dengan</a:t>
            </a:r>
            <a:r>
              <a:rPr lang="en-ID" dirty="0">
                <a:solidFill>
                  <a:schemeClr val="tx1"/>
                </a:solidFill>
              </a:rPr>
              <a:t> </a:t>
            </a:r>
            <a:r>
              <a:rPr lang="en-ID" dirty="0" err="1">
                <a:solidFill>
                  <a:schemeClr val="tx1"/>
                </a:solidFill>
              </a:rPr>
              <a:t>kecepatan</a:t>
            </a:r>
            <a:r>
              <a:rPr lang="en-ID" dirty="0">
                <a:solidFill>
                  <a:schemeClr val="tx1"/>
                </a:solidFill>
              </a:rPr>
              <a:t> V</a:t>
            </a:r>
            <a:r>
              <a:rPr lang="en-ID" dirty="0" smtClean="0">
                <a:solidFill>
                  <a:schemeClr val="tx1"/>
                </a:solidFill>
              </a:rPr>
              <a:t>s </a:t>
            </a:r>
            <a:r>
              <a:rPr lang="en-ID" dirty="0">
                <a:solidFill>
                  <a:schemeClr val="tx1"/>
                </a:solidFill>
              </a:rPr>
              <a:t>= 4 m/s. </a:t>
            </a:r>
            <a:r>
              <a:rPr lang="en-ID" dirty="0" err="1">
                <a:solidFill>
                  <a:schemeClr val="tx1"/>
                </a:solidFill>
              </a:rPr>
              <a:t>Posko</a:t>
            </a:r>
            <a:r>
              <a:rPr lang="en-ID" dirty="0">
                <a:solidFill>
                  <a:schemeClr val="tx1"/>
                </a:solidFill>
              </a:rPr>
              <a:t> </a:t>
            </a:r>
            <a:r>
              <a:rPr lang="en-ID" dirty="0" err="1">
                <a:solidFill>
                  <a:schemeClr val="tx1"/>
                </a:solidFill>
              </a:rPr>
              <a:t>medis</a:t>
            </a:r>
            <a:r>
              <a:rPr lang="en-ID" dirty="0">
                <a:solidFill>
                  <a:schemeClr val="tx1"/>
                </a:solidFill>
              </a:rPr>
              <a:t> </a:t>
            </a:r>
            <a:r>
              <a:rPr lang="en-ID" dirty="0" err="1">
                <a:solidFill>
                  <a:schemeClr val="tx1"/>
                </a:solidFill>
              </a:rPr>
              <a:t>berada</a:t>
            </a:r>
            <a:r>
              <a:rPr lang="en-ID" dirty="0">
                <a:solidFill>
                  <a:schemeClr val="tx1"/>
                </a:solidFill>
              </a:rPr>
              <a:t> </a:t>
            </a:r>
            <a:r>
              <a:rPr lang="en-ID" dirty="0" err="1">
                <a:solidFill>
                  <a:schemeClr val="tx1"/>
                </a:solidFill>
              </a:rPr>
              <a:t>tepat</a:t>
            </a:r>
            <a:r>
              <a:rPr lang="en-ID" dirty="0">
                <a:solidFill>
                  <a:schemeClr val="tx1"/>
                </a:solidFill>
              </a:rPr>
              <a:t> 60 m di </a:t>
            </a:r>
            <a:r>
              <a:rPr lang="en-ID" dirty="0" err="1">
                <a:solidFill>
                  <a:schemeClr val="tx1"/>
                </a:solidFill>
              </a:rPr>
              <a:t>sebelah</a:t>
            </a:r>
            <a:r>
              <a:rPr lang="en-ID" dirty="0">
                <a:solidFill>
                  <a:schemeClr val="tx1"/>
                </a:solidFill>
              </a:rPr>
              <a:t> </a:t>
            </a:r>
            <a:r>
              <a:rPr lang="en-ID" dirty="0" err="1">
                <a:solidFill>
                  <a:schemeClr val="tx1"/>
                </a:solidFill>
              </a:rPr>
              <a:t>timur</a:t>
            </a:r>
            <a:r>
              <a:rPr lang="en-ID" dirty="0">
                <a:solidFill>
                  <a:schemeClr val="tx1"/>
                </a:solidFill>
              </a:rPr>
              <a:t> </a:t>
            </a:r>
            <a:r>
              <a:rPr lang="en-ID" dirty="0" err="1">
                <a:solidFill>
                  <a:schemeClr val="tx1"/>
                </a:solidFill>
              </a:rPr>
              <a:t>dari</a:t>
            </a:r>
            <a:r>
              <a:rPr lang="en-ID" dirty="0">
                <a:solidFill>
                  <a:schemeClr val="tx1"/>
                </a:solidFill>
              </a:rPr>
              <a:t> </a:t>
            </a:r>
            <a:r>
              <a:rPr lang="en-ID" dirty="0" err="1">
                <a:solidFill>
                  <a:schemeClr val="tx1"/>
                </a:solidFill>
              </a:rPr>
              <a:t>titik</a:t>
            </a:r>
            <a:r>
              <a:rPr lang="en-ID" dirty="0">
                <a:solidFill>
                  <a:schemeClr val="tx1"/>
                </a:solidFill>
              </a:rPr>
              <a:t> </a:t>
            </a:r>
            <a:r>
              <a:rPr lang="en-ID" dirty="0" err="1">
                <a:solidFill>
                  <a:schemeClr val="tx1"/>
                </a:solidFill>
              </a:rPr>
              <a:t>fiktif</a:t>
            </a:r>
            <a:r>
              <a:rPr lang="en-ID" dirty="0">
                <a:solidFill>
                  <a:schemeClr val="tx1"/>
                </a:solidFill>
              </a:rPr>
              <a:t> yang </a:t>
            </a:r>
            <a:r>
              <a:rPr lang="en-ID" dirty="0" err="1">
                <a:solidFill>
                  <a:schemeClr val="tx1"/>
                </a:solidFill>
              </a:rPr>
              <a:t>tegak</a:t>
            </a:r>
            <a:r>
              <a:rPr lang="en-ID" dirty="0">
                <a:solidFill>
                  <a:schemeClr val="tx1"/>
                </a:solidFill>
              </a:rPr>
              <a:t> </a:t>
            </a:r>
            <a:r>
              <a:rPr lang="en-ID" dirty="0" err="1">
                <a:solidFill>
                  <a:schemeClr val="tx1"/>
                </a:solidFill>
              </a:rPr>
              <a:t>lurus</a:t>
            </a:r>
            <a:r>
              <a:rPr lang="en-ID" dirty="0">
                <a:solidFill>
                  <a:schemeClr val="tx1"/>
                </a:solidFill>
              </a:rPr>
              <a:t> </a:t>
            </a:r>
            <a:r>
              <a:rPr lang="en-ID" dirty="0" err="1">
                <a:solidFill>
                  <a:schemeClr val="tx1"/>
                </a:solidFill>
              </a:rPr>
              <a:t>dengan</a:t>
            </a:r>
            <a:r>
              <a:rPr lang="en-ID" dirty="0">
                <a:solidFill>
                  <a:schemeClr val="tx1"/>
                </a:solidFill>
              </a:rPr>
              <a:t> </a:t>
            </a:r>
            <a:r>
              <a:rPr lang="en-ID" dirty="0" err="1">
                <a:solidFill>
                  <a:schemeClr val="tx1"/>
                </a:solidFill>
              </a:rPr>
              <a:t>posisi</a:t>
            </a:r>
            <a:r>
              <a:rPr lang="en-ID" dirty="0">
                <a:solidFill>
                  <a:schemeClr val="tx1"/>
                </a:solidFill>
              </a:rPr>
              <a:t> </a:t>
            </a:r>
            <a:r>
              <a:rPr lang="en-ID" dirty="0" err="1">
                <a:solidFill>
                  <a:schemeClr val="tx1"/>
                </a:solidFill>
              </a:rPr>
              <a:t>awal</a:t>
            </a:r>
            <a:r>
              <a:rPr lang="en-ID" dirty="0">
                <a:solidFill>
                  <a:schemeClr val="tx1"/>
                </a:solidFill>
              </a:rPr>
              <a:t> </a:t>
            </a:r>
            <a:r>
              <a:rPr lang="en-ID" dirty="0" err="1">
                <a:solidFill>
                  <a:schemeClr val="tx1"/>
                </a:solidFill>
              </a:rPr>
              <a:t>tim</a:t>
            </a:r>
            <a:r>
              <a:rPr lang="en-ID" dirty="0">
                <a:solidFill>
                  <a:schemeClr val="tx1"/>
                </a:solidFill>
              </a:rPr>
              <a:t> SAR. </a:t>
            </a:r>
            <a:r>
              <a:rPr lang="en-ID" dirty="0" err="1">
                <a:solidFill>
                  <a:schemeClr val="tx1"/>
                </a:solidFill>
              </a:rPr>
              <a:t>Kecepatan</a:t>
            </a:r>
            <a:r>
              <a:rPr lang="en-ID" dirty="0">
                <a:solidFill>
                  <a:schemeClr val="tx1"/>
                </a:solidFill>
              </a:rPr>
              <a:t> </a:t>
            </a:r>
            <a:r>
              <a:rPr lang="en-ID" dirty="0" err="1">
                <a:solidFill>
                  <a:schemeClr val="tx1"/>
                </a:solidFill>
              </a:rPr>
              <a:t>maksimum</a:t>
            </a:r>
            <a:r>
              <a:rPr lang="en-ID" dirty="0">
                <a:solidFill>
                  <a:schemeClr val="tx1"/>
                </a:solidFill>
              </a:rPr>
              <a:t> </a:t>
            </a:r>
            <a:r>
              <a:rPr lang="en-ID" dirty="0" err="1">
                <a:solidFill>
                  <a:schemeClr val="tx1"/>
                </a:solidFill>
              </a:rPr>
              <a:t>perahu</a:t>
            </a:r>
            <a:r>
              <a:rPr lang="en-ID" dirty="0">
                <a:solidFill>
                  <a:schemeClr val="tx1"/>
                </a:solidFill>
              </a:rPr>
              <a:t> SAR </a:t>
            </a:r>
            <a:r>
              <a:rPr lang="en-ID" dirty="0" err="1">
                <a:solidFill>
                  <a:schemeClr val="tx1"/>
                </a:solidFill>
              </a:rPr>
              <a:t>terhadap</a:t>
            </a:r>
            <a:r>
              <a:rPr lang="en-ID" dirty="0">
                <a:solidFill>
                  <a:schemeClr val="tx1"/>
                </a:solidFill>
              </a:rPr>
              <a:t> air </a:t>
            </a:r>
            <a:r>
              <a:rPr lang="en-ID" dirty="0" err="1">
                <a:solidFill>
                  <a:schemeClr val="tx1"/>
                </a:solidFill>
              </a:rPr>
              <a:t>adalah</a:t>
            </a:r>
            <a:r>
              <a:rPr lang="en-ID" dirty="0">
                <a:solidFill>
                  <a:schemeClr val="tx1"/>
                </a:solidFill>
              </a:rPr>
              <a:t> </a:t>
            </a:r>
            <a:r>
              <a:rPr lang="en-ID" dirty="0" err="1">
                <a:solidFill>
                  <a:schemeClr val="tx1"/>
                </a:solidFill>
              </a:rPr>
              <a:t>vp</a:t>
            </a:r>
            <a:r>
              <a:rPr lang="en-ID" dirty="0">
                <a:solidFill>
                  <a:schemeClr val="tx1"/>
                </a:solidFill>
              </a:rPr>
              <a:t> = 5 m/s.</a:t>
            </a:r>
            <a:r>
              <a:rPr lang="id-ID" dirty="0">
                <a:solidFill>
                  <a:schemeClr val="tx1"/>
                </a:solidFill>
              </a:rPr>
              <a:t/>
            </a:r>
            <a:br>
              <a:rPr lang="id-ID" dirty="0">
                <a:solidFill>
                  <a:schemeClr val="tx1"/>
                </a:solidFill>
              </a:rPr>
            </a:br>
            <a:endParaRPr lang="id-ID" dirty="0">
              <a:solidFill>
                <a:schemeClr val="tx1"/>
              </a:solidFill>
            </a:endParaRPr>
          </a:p>
        </p:txBody>
      </p:sp>
    </p:spTree>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7957215" cy="1320800"/>
          </a:xfrm>
        </p:spPr>
        <p:txBody>
          <a:bodyPr>
            <a:normAutofit fontScale="90000"/>
          </a:bodyPr>
          <a:lstStyle/>
          <a:p>
            <a:r>
              <a:rPr lang="en-ID" dirty="0"/>
              <a:t>Tim SAR </a:t>
            </a:r>
            <a:r>
              <a:rPr lang="en-ID" dirty="0" err="1"/>
              <a:t>sedang</a:t>
            </a:r>
            <a:r>
              <a:rPr lang="en-ID" dirty="0"/>
              <a:t> </a:t>
            </a:r>
            <a:r>
              <a:rPr lang="en-ID" dirty="0" err="1"/>
              <a:t>mengevaluasi</a:t>
            </a:r>
            <a:r>
              <a:rPr lang="en-ID" dirty="0"/>
              <a:t> </a:t>
            </a:r>
            <a:r>
              <a:rPr lang="en-ID" dirty="0" err="1"/>
              <a:t>dua</a:t>
            </a:r>
            <a:r>
              <a:rPr lang="en-ID" dirty="0"/>
              <a:t> </a:t>
            </a:r>
            <a:r>
              <a:rPr lang="en-ID" dirty="0" err="1"/>
              <a:t>strategi</a:t>
            </a:r>
            <a:r>
              <a:rPr lang="en-ID" dirty="0"/>
              <a:t> </a:t>
            </a:r>
            <a:r>
              <a:rPr lang="en-ID" dirty="0" err="1"/>
              <a:t>penyeberangan</a:t>
            </a:r>
            <a:r>
              <a:rPr lang="en-ID" dirty="0"/>
              <a:t> </a:t>
            </a:r>
            <a:r>
              <a:rPr lang="en-ID" dirty="0" err="1"/>
              <a:t>untuk</a:t>
            </a:r>
            <a:r>
              <a:rPr lang="en-ID" dirty="0"/>
              <a:t> </a:t>
            </a:r>
            <a:r>
              <a:rPr lang="en-ID" dirty="0" err="1"/>
              <a:t>tiba</a:t>
            </a:r>
            <a:r>
              <a:rPr lang="en-ID" dirty="0"/>
              <a:t> di </a:t>
            </a:r>
            <a:r>
              <a:rPr lang="en-ID" dirty="0" err="1"/>
              <a:t>posko</a:t>
            </a:r>
            <a:r>
              <a:rPr lang="en-ID" dirty="0"/>
              <a:t> </a:t>
            </a:r>
            <a:r>
              <a:rPr lang="en-ID" dirty="0" err="1"/>
              <a:t>medis</a:t>
            </a:r>
            <a:r>
              <a:rPr lang="en-ID" dirty="0"/>
              <a:t> </a:t>
            </a:r>
            <a:r>
              <a:rPr lang="en-ID" dirty="0" err="1"/>
              <a:t>dalam</a:t>
            </a:r>
            <a:r>
              <a:rPr lang="en-ID" dirty="0"/>
              <a:t> </a:t>
            </a:r>
            <a:r>
              <a:rPr lang="en-ID" dirty="0" err="1"/>
              <a:t>waktu</a:t>
            </a:r>
            <a:r>
              <a:rPr lang="en-ID" dirty="0"/>
              <a:t> </a:t>
            </a:r>
            <a:r>
              <a:rPr lang="en-ID" dirty="0" err="1"/>
              <a:t>sesingkat-singkatnya</a:t>
            </a:r>
            <a:r>
              <a:rPr lang="en-ID" dirty="0"/>
              <a:t>:</a:t>
            </a:r>
            <a:r>
              <a:rPr lang="id-ID" dirty="0"/>
              <a:t/>
            </a:r>
            <a:br>
              <a:rPr lang="id-ID" dirty="0"/>
            </a:br>
            <a:endParaRPr lang="id-ID" dirty="0"/>
          </a:p>
        </p:txBody>
      </p:sp>
      <p:sp>
        <p:nvSpPr>
          <p:cNvPr id="3" name="Content Placeholder 2"/>
          <p:cNvSpPr>
            <a:spLocks noGrp="1"/>
          </p:cNvSpPr>
          <p:nvPr>
            <p:ph sz="half" idx="1"/>
          </p:nvPr>
        </p:nvSpPr>
        <p:spPr>
          <a:xfrm>
            <a:off x="677335" y="2377439"/>
            <a:ext cx="3986106" cy="3663921"/>
          </a:xfrm>
        </p:spPr>
        <p:txBody>
          <a:bodyPr>
            <a:normAutofit lnSpcReduction="10000"/>
          </a:bodyPr>
          <a:lstStyle/>
          <a:p>
            <a:r>
              <a:rPr lang="en-ID" sz="2400" b="1" dirty="0" err="1"/>
              <a:t>Strategi</a:t>
            </a:r>
            <a:r>
              <a:rPr lang="en-ID" sz="2400" b="1" dirty="0"/>
              <a:t> X:</a:t>
            </a:r>
            <a:r>
              <a:rPr lang="en-ID" sz="2400" dirty="0"/>
              <a:t> </a:t>
            </a:r>
            <a:r>
              <a:rPr lang="en-ID" sz="2400" dirty="0" err="1"/>
              <a:t>Mengarahkan</a:t>
            </a:r>
            <a:r>
              <a:rPr lang="en-ID" sz="2400" dirty="0"/>
              <a:t> </a:t>
            </a:r>
            <a:r>
              <a:rPr lang="en-ID" sz="2400" dirty="0" err="1"/>
              <a:t>perahu</a:t>
            </a:r>
            <a:r>
              <a:rPr lang="en-ID" sz="2400" dirty="0"/>
              <a:t> </a:t>
            </a:r>
            <a:r>
              <a:rPr lang="en-ID" sz="2400" dirty="0" err="1"/>
              <a:t>tegak</a:t>
            </a:r>
            <a:r>
              <a:rPr lang="en-ID" sz="2400" dirty="0"/>
              <a:t> </a:t>
            </a:r>
            <a:r>
              <a:rPr lang="en-ID" sz="2400" dirty="0" err="1"/>
              <a:t>lurus</a:t>
            </a:r>
            <a:r>
              <a:rPr lang="en-ID" sz="2400" dirty="0"/>
              <a:t> </a:t>
            </a:r>
            <a:r>
              <a:rPr lang="en-ID" sz="2400" dirty="0" err="1"/>
              <a:t>terhadap</a:t>
            </a:r>
            <a:r>
              <a:rPr lang="en-ID" sz="2400" dirty="0"/>
              <a:t> </a:t>
            </a:r>
            <a:r>
              <a:rPr lang="en-ID" sz="2400" dirty="0" err="1"/>
              <a:t>arus</a:t>
            </a:r>
            <a:r>
              <a:rPr lang="en-ID" sz="2400" dirty="0"/>
              <a:t> </a:t>
            </a:r>
            <a:r>
              <a:rPr lang="en-ID" sz="2400" dirty="0" err="1"/>
              <a:t>sungai</a:t>
            </a:r>
            <a:r>
              <a:rPr lang="en-ID" sz="2400" dirty="0"/>
              <a:t> (</a:t>
            </a:r>
            <a:r>
              <a:rPr lang="en-ID" sz="2400" dirty="0" err="1"/>
              <a:t>ke</a:t>
            </a:r>
            <a:r>
              <a:rPr lang="en-ID" sz="2400" dirty="0"/>
              <a:t> </a:t>
            </a:r>
            <a:r>
              <a:rPr lang="en-ID" sz="2400" dirty="0" err="1"/>
              <a:t>utara</a:t>
            </a:r>
            <a:r>
              <a:rPr lang="en-ID" sz="2400" dirty="0"/>
              <a:t>). </a:t>
            </a:r>
            <a:r>
              <a:rPr lang="en-ID" sz="2400" dirty="0" err="1"/>
              <a:t>Setelah</a:t>
            </a:r>
            <a:r>
              <a:rPr lang="en-ID" sz="2400" dirty="0"/>
              <a:t> </a:t>
            </a:r>
            <a:r>
              <a:rPr lang="en-ID" sz="2400" dirty="0" err="1"/>
              <a:t>mendarat</a:t>
            </a:r>
            <a:r>
              <a:rPr lang="en-ID" sz="2400" dirty="0"/>
              <a:t> di </a:t>
            </a:r>
            <a:r>
              <a:rPr lang="en-ID" sz="2400" dirty="0" err="1"/>
              <a:t>tepi</a:t>
            </a:r>
            <a:r>
              <a:rPr lang="en-ID" sz="2400" dirty="0"/>
              <a:t> </a:t>
            </a:r>
            <a:r>
              <a:rPr lang="en-ID" sz="2400" dirty="0" err="1"/>
              <a:t>utara</a:t>
            </a:r>
            <a:r>
              <a:rPr lang="en-ID" sz="2400" dirty="0"/>
              <a:t>, </a:t>
            </a:r>
            <a:r>
              <a:rPr lang="en-ID" sz="2400" dirty="0" err="1"/>
              <a:t>tim</a:t>
            </a:r>
            <a:r>
              <a:rPr lang="en-ID" sz="2400" dirty="0"/>
              <a:t> </a:t>
            </a:r>
            <a:r>
              <a:rPr lang="en-ID" sz="2400" dirty="0" err="1"/>
              <a:t>akan</a:t>
            </a:r>
            <a:r>
              <a:rPr lang="en-ID" sz="2400" dirty="0"/>
              <a:t> </a:t>
            </a:r>
            <a:r>
              <a:rPr lang="en-ID" sz="2400" dirty="0" err="1"/>
              <a:t>berlari</a:t>
            </a:r>
            <a:r>
              <a:rPr lang="en-ID" sz="2400" dirty="0"/>
              <a:t> </a:t>
            </a:r>
            <a:r>
              <a:rPr lang="en-ID" sz="2400" dirty="0" err="1"/>
              <a:t>sepanjang</a:t>
            </a:r>
            <a:r>
              <a:rPr lang="en-ID" sz="2400" dirty="0"/>
              <a:t> </a:t>
            </a:r>
            <a:r>
              <a:rPr lang="en-ID" sz="2400" dirty="0" err="1"/>
              <a:t>tepi</a:t>
            </a:r>
            <a:r>
              <a:rPr lang="en-ID" sz="2400" dirty="0"/>
              <a:t> </a:t>
            </a:r>
            <a:r>
              <a:rPr lang="en-ID" sz="2400" dirty="0" err="1"/>
              <a:t>sungai</a:t>
            </a:r>
            <a:r>
              <a:rPr lang="en-ID" sz="2400" dirty="0"/>
              <a:t> </a:t>
            </a:r>
            <a:r>
              <a:rPr lang="en-ID" sz="2400" dirty="0" err="1"/>
              <a:t>menuju</a:t>
            </a:r>
            <a:r>
              <a:rPr lang="en-ID" sz="2400" dirty="0"/>
              <a:t> </a:t>
            </a:r>
            <a:r>
              <a:rPr lang="en-ID" sz="2400" dirty="0" err="1"/>
              <a:t>posko</a:t>
            </a:r>
            <a:r>
              <a:rPr lang="en-ID" sz="2400" dirty="0"/>
              <a:t> </a:t>
            </a:r>
            <a:r>
              <a:rPr lang="en-ID" sz="2400" dirty="0" err="1"/>
              <a:t>medis</a:t>
            </a:r>
            <a:r>
              <a:rPr lang="en-ID" sz="2400" dirty="0"/>
              <a:t> </a:t>
            </a:r>
            <a:r>
              <a:rPr lang="en-ID" sz="2400" dirty="0" err="1"/>
              <a:t>dengan</a:t>
            </a:r>
            <a:r>
              <a:rPr lang="en-ID" sz="2400" dirty="0"/>
              <a:t> </a:t>
            </a:r>
            <a:r>
              <a:rPr lang="en-ID" sz="2400" dirty="0" err="1"/>
              <a:t>kecepatan</a:t>
            </a:r>
            <a:r>
              <a:rPr lang="en-ID" sz="2400" dirty="0"/>
              <a:t> </a:t>
            </a:r>
            <a:r>
              <a:rPr lang="en-ID" sz="2400" dirty="0" err="1"/>
              <a:t>tetap</a:t>
            </a:r>
            <a:r>
              <a:rPr lang="en-ID" sz="2400" dirty="0"/>
              <a:t> </a:t>
            </a:r>
            <a:r>
              <a:rPr lang="en-ID" sz="2400" dirty="0" err="1"/>
              <a:t>Vt</a:t>
            </a:r>
            <a:r>
              <a:rPr lang="en-ID" sz="2400" dirty="0"/>
              <a:t> = 2 m/s.</a:t>
            </a:r>
            <a:endParaRPr lang="id-ID" sz="2400" dirty="0"/>
          </a:p>
          <a:p>
            <a:endParaRPr lang="id-ID" dirty="0"/>
          </a:p>
        </p:txBody>
      </p:sp>
      <p:sp>
        <p:nvSpPr>
          <p:cNvPr id="4" name="Content Placeholder 3"/>
          <p:cNvSpPr>
            <a:spLocks noGrp="1"/>
          </p:cNvSpPr>
          <p:nvPr>
            <p:ph sz="half" idx="2"/>
          </p:nvPr>
        </p:nvSpPr>
        <p:spPr>
          <a:xfrm>
            <a:off x="5089970" y="2495006"/>
            <a:ext cx="3975653" cy="3546356"/>
          </a:xfrm>
        </p:spPr>
        <p:txBody>
          <a:bodyPr>
            <a:normAutofit lnSpcReduction="10000"/>
          </a:bodyPr>
          <a:lstStyle/>
          <a:p>
            <a:pPr lvl="0"/>
            <a:r>
              <a:rPr lang="en-ID" sz="2400" b="1" dirty="0" err="1"/>
              <a:t>Strategi</a:t>
            </a:r>
            <a:r>
              <a:rPr lang="en-ID" sz="2400" b="1" dirty="0"/>
              <a:t> Y:</a:t>
            </a:r>
            <a:r>
              <a:rPr lang="en-ID" sz="2400" dirty="0"/>
              <a:t> </a:t>
            </a:r>
            <a:r>
              <a:rPr lang="en-ID" sz="2400" dirty="0" err="1"/>
              <a:t>Mengarahkan</a:t>
            </a:r>
            <a:r>
              <a:rPr lang="en-ID" sz="2400" dirty="0"/>
              <a:t> </a:t>
            </a:r>
            <a:r>
              <a:rPr lang="en-ID" sz="2400" dirty="0" err="1"/>
              <a:t>perahu</a:t>
            </a:r>
            <a:r>
              <a:rPr lang="en-ID" sz="2400" dirty="0"/>
              <a:t> </a:t>
            </a:r>
            <a:r>
              <a:rPr lang="en-ID" sz="2400" dirty="0" err="1"/>
              <a:t>membentuk</a:t>
            </a:r>
            <a:r>
              <a:rPr lang="en-ID" sz="2400" dirty="0"/>
              <a:t> </a:t>
            </a:r>
            <a:r>
              <a:rPr lang="en-ID" sz="2400" dirty="0" err="1"/>
              <a:t>sudut</a:t>
            </a:r>
            <a:r>
              <a:rPr lang="en-ID" sz="2400" dirty="0"/>
              <a:t> </a:t>
            </a:r>
            <a:r>
              <a:rPr lang="en-ID" sz="2400" dirty="0" err="1"/>
              <a:t>tertentu</a:t>
            </a:r>
            <a:r>
              <a:rPr lang="en-ID" sz="2400" dirty="0"/>
              <a:t> </a:t>
            </a:r>
            <a:r>
              <a:rPr lang="en-ID" sz="2400" dirty="0" err="1"/>
              <a:t>sehingga</a:t>
            </a:r>
            <a:r>
              <a:rPr lang="en-ID" sz="2400" dirty="0"/>
              <a:t> </a:t>
            </a:r>
            <a:r>
              <a:rPr lang="en-ID" sz="2400" dirty="0" err="1"/>
              <a:t>resultan</a:t>
            </a:r>
            <a:r>
              <a:rPr lang="en-ID" sz="2400" dirty="0"/>
              <a:t> </a:t>
            </a:r>
            <a:r>
              <a:rPr lang="en-ID" sz="2400" dirty="0" err="1"/>
              <a:t>vektor</a:t>
            </a:r>
            <a:r>
              <a:rPr lang="en-ID" sz="2400" dirty="0"/>
              <a:t> </a:t>
            </a:r>
            <a:r>
              <a:rPr lang="en-ID" sz="2400" dirty="0" err="1"/>
              <a:t>kecepatan</a:t>
            </a:r>
            <a:r>
              <a:rPr lang="en-ID" sz="2400" dirty="0"/>
              <a:t> </a:t>
            </a:r>
            <a:r>
              <a:rPr lang="en-ID" sz="2400" dirty="0" err="1"/>
              <a:t>perahu</a:t>
            </a:r>
            <a:r>
              <a:rPr lang="en-ID" sz="2400" dirty="0"/>
              <a:t> </a:t>
            </a:r>
            <a:r>
              <a:rPr lang="en-ID" sz="2400" dirty="0" err="1"/>
              <a:t>terhadap</a:t>
            </a:r>
            <a:r>
              <a:rPr lang="en-ID" sz="2400" dirty="0"/>
              <a:t> </a:t>
            </a:r>
            <a:r>
              <a:rPr lang="en-ID" sz="2400" dirty="0" err="1"/>
              <a:t>bumi</a:t>
            </a:r>
            <a:r>
              <a:rPr lang="en-ID" sz="2400" dirty="0"/>
              <a:t> </a:t>
            </a:r>
            <a:r>
              <a:rPr lang="en-ID" sz="2400" dirty="0" err="1"/>
              <a:t>langsung</a:t>
            </a:r>
            <a:r>
              <a:rPr lang="en-ID" sz="2400" dirty="0"/>
              <a:t> </a:t>
            </a:r>
            <a:r>
              <a:rPr lang="en-ID" sz="2400" dirty="0" err="1"/>
              <a:t>mengarah</a:t>
            </a:r>
            <a:r>
              <a:rPr lang="en-ID" sz="2400" dirty="0"/>
              <a:t> </a:t>
            </a:r>
            <a:r>
              <a:rPr lang="en-ID" sz="2400" dirty="0" err="1"/>
              <a:t>lurus</a:t>
            </a:r>
            <a:r>
              <a:rPr lang="en-ID" sz="2400" dirty="0"/>
              <a:t> (linear) </a:t>
            </a:r>
            <a:r>
              <a:rPr lang="en-ID" sz="2400" dirty="0" err="1"/>
              <a:t>menuju</a:t>
            </a:r>
            <a:r>
              <a:rPr lang="en-ID" sz="2400" dirty="0"/>
              <a:t> </a:t>
            </a:r>
            <a:r>
              <a:rPr lang="en-ID" sz="2400" dirty="0" err="1"/>
              <a:t>posko</a:t>
            </a:r>
            <a:r>
              <a:rPr lang="en-ID" sz="2400" dirty="0"/>
              <a:t> </a:t>
            </a:r>
            <a:r>
              <a:rPr lang="en-ID" sz="2400" dirty="0" err="1"/>
              <a:t>medis</a:t>
            </a:r>
            <a:r>
              <a:rPr lang="en-ID" sz="2400" dirty="0"/>
              <a:t> </a:t>
            </a:r>
            <a:r>
              <a:rPr lang="en-ID" sz="2400" dirty="0" err="1"/>
              <a:t>tanpa</a:t>
            </a:r>
            <a:r>
              <a:rPr lang="en-ID" sz="2400" dirty="0"/>
              <a:t> </a:t>
            </a:r>
            <a:r>
              <a:rPr lang="en-ID" sz="2400" dirty="0" err="1"/>
              <a:t>perlu</a:t>
            </a:r>
            <a:r>
              <a:rPr lang="en-ID" sz="2400" dirty="0"/>
              <a:t> </a:t>
            </a:r>
            <a:r>
              <a:rPr lang="en-ID" sz="2400" dirty="0" err="1"/>
              <a:t>berlari</a:t>
            </a:r>
            <a:r>
              <a:rPr lang="en-ID" sz="2400" dirty="0"/>
              <a:t> </a:t>
            </a:r>
            <a:r>
              <a:rPr lang="en-ID" sz="2400" dirty="0" err="1"/>
              <a:t>lagi</a:t>
            </a:r>
            <a:r>
              <a:rPr lang="en-ID" sz="2400" dirty="0"/>
              <a:t> </a:t>
            </a:r>
            <a:r>
              <a:rPr lang="en-ID" sz="2400" dirty="0" err="1"/>
              <a:t>setelah</a:t>
            </a:r>
            <a:r>
              <a:rPr lang="en-ID" sz="2400" dirty="0"/>
              <a:t> </a:t>
            </a:r>
            <a:r>
              <a:rPr lang="en-ID" sz="2400" dirty="0" err="1"/>
              <a:t>mendarat</a:t>
            </a:r>
            <a:r>
              <a:rPr lang="en-ID" sz="2400" dirty="0"/>
              <a:t>.</a:t>
            </a:r>
            <a:endParaRPr lang="id-ID" sz="24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3804" y="821170"/>
            <a:ext cx="7376161" cy="4870179"/>
          </a:xfrm>
          <a:prstGeom prst="rect">
            <a:avLst/>
          </a:prstGeom>
        </p:spPr>
        <p:txBody>
          <a:bodyPr wrap="square">
            <a:spAutoFit/>
          </a:bodyPr>
          <a:lstStyle/>
          <a:p>
            <a:pPr>
              <a:lnSpc>
                <a:spcPct val="107000"/>
              </a:lnSpc>
              <a:spcAft>
                <a:spcPts val="800"/>
              </a:spcAft>
            </a:pPr>
            <a:r>
              <a:rPr lang="en-ID" sz="2000" b="1" kern="100" dirty="0" err="1">
                <a:latin typeface="Times New Roman" panose="02020603050405020304" pitchFamily="18" charset="0"/>
                <a:ea typeface="Calibri" panose="020F0502020204030204" pitchFamily="34" charset="0"/>
                <a:cs typeface="Arial" panose="020B0604020202020204" pitchFamily="34" charset="0"/>
              </a:rPr>
              <a:t>Evaluasilah</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efektivitas</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kedua</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b="1" kern="100" dirty="0">
                <a:latin typeface="Times New Roman" panose="02020603050405020304" pitchFamily="18" charset="0"/>
                <a:ea typeface="Calibri" panose="020F0502020204030204" pitchFamily="34" charset="0"/>
                <a:cs typeface="Arial" panose="020B0604020202020204" pitchFamily="34" charset="0"/>
              </a:rPr>
              <a:t> di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atas</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b="1" kern="100" dirty="0">
                <a:latin typeface="Times New Roman" panose="02020603050405020304" pitchFamily="18" charset="0"/>
                <a:ea typeface="Calibri" panose="020F0502020204030204" pitchFamily="34" charset="0"/>
                <a:cs typeface="Arial" panose="020B0604020202020204" pitchFamily="34" charset="0"/>
              </a:rPr>
              <a:t> mana yang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memberikan</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waktu</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tempuh</a:t>
            </a:r>
            <a:r>
              <a:rPr lang="en-ID" sz="2000" b="1" kern="100" dirty="0">
                <a:latin typeface="Times New Roman" panose="02020603050405020304" pitchFamily="18" charset="0"/>
                <a:ea typeface="Calibri" panose="020F0502020204030204" pitchFamily="34" charset="0"/>
                <a:cs typeface="Arial" panose="020B0604020202020204" pitchFamily="34" charset="0"/>
              </a:rPr>
              <a:t> total paling minimum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dan</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berapa</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selisih</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waktunya</a:t>
            </a:r>
            <a:r>
              <a:rPr lang="en-ID" sz="2000" b="1" kern="100" dirty="0">
                <a:latin typeface="Times New Roman" panose="02020603050405020304" pitchFamily="18" charset="0"/>
                <a:ea typeface="Calibri" panose="020F0502020204030204" pitchFamily="34" charset="0"/>
                <a:cs typeface="Arial" panose="020B0604020202020204" pitchFamily="34" charset="0"/>
              </a:rPr>
              <a:t>?</a:t>
            </a:r>
            <a:endParaRPr lang="id-ID" sz="2000" b="1"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000" b="1" kern="100" dirty="0">
                <a:latin typeface="Times New Roman" panose="02020603050405020304" pitchFamily="18" charset="0"/>
                <a:ea typeface="Calibri" panose="020F0502020204030204" pitchFamily="34" charset="0"/>
                <a:cs typeface="Arial" panose="020B0604020202020204" pitchFamily="34" charset="0"/>
              </a:rPr>
              <a:t>A.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b="1" kern="100" dirty="0">
                <a:latin typeface="Times New Roman" panose="02020603050405020304" pitchFamily="18" charset="0"/>
                <a:ea typeface="Calibri" panose="020F0502020204030204" pitchFamily="34" charset="0"/>
                <a:cs typeface="Arial" panose="020B0604020202020204" pitchFamily="34" charset="0"/>
              </a:rPr>
              <a:t> X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lebih</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efektif</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dengan</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menghemat</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waktu</a:t>
            </a:r>
            <a:r>
              <a:rPr lang="en-ID" sz="2000" b="1" kern="100" dirty="0">
                <a:latin typeface="Times New Roman" panose="02020603050405020304" pitchFamily="18" charset="0"/>
                <a:ea typeface="Calibri" panose="020F0502020204030204" pitchFamily="34" charset="0"/>
                <a:cs typeface="Arial" panose="020B0604020202020204" pitchFamily="34" charset="0"/>
              </a:rPr>
              <a:t> 4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detik</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smtClean="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smtClean="0">
                <a:latin typeface="Times New Roman" panose="02020603050405020304" pitchFamily="18" charset="0"/>
                <a:ea typeface="Calibri" panose="020F0502020204030204" pitchFamily="34" charset="0"/>
                <a:cs typeface="Arial" panose="020B0604020202020204" pitchFamily="34" charset="0"/>
              </a:rPr>
              <a:t>dibandingkan</a:t>
            </a:r>
            <a:r>
              <a:rPr lang="en-ID" sz="2000" b="1" kern="100" dirty="0" smtClean="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b="1" kern="100" dirty="0">
                <a:latin typeface="Times New Roman" panose="02020603050405020304" pitchFamily="18" charset="0"/>
                <a:ea typeface="Calibri" panose="020F0502020204030204" pitchFamily="34" charset="0"/>
                <a:cs typeface="Arial" panose="020B0604020202020204" pitchFamily="34" charset="0"/>
              </a:rPr>
              <a:t> Y.</a:t>
            </a:r>
            <a:endParaRPr lang="id-ID" sz="2000" b="1"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000" b="1" kern="100" dirty="0">
                <a:latin typeface="Times New Roman" panose="02020603050405020304" pitchFamily="18" charset="0"/>
                <a:ea typeface="Calibri" panose="020F0502020204030204" pitchFamily="34" charset="0"/>
                <a:cs typeface="Arial" panose="020B0604020202020204" pitchFamily="34" charset="0"/>
              </a:rPr>
              <a:t>B.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b="1" kern="100" dirty="0">
                <a:latin typeface="Times New Roman" panose="02020603050405020304" pitchFamily="18" charset="0"/>
                <a:ea typeface="Calibri" panose="020F0502020204030204" pitchFamily="34" charset="0"/>
                <a:cs typeface="Arial" panose="020B0604020202020204" pitchFamily="34" charset="0"/>
              </a:rPr>
              <a:t> Y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lebih</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efektif</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dengan</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menghemat</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waktu</a:t>
            </a:r>
            <a:r>
              <a:rPr lang="en-ID" sz="2000" b="1" kern="100" dirty="0">
                <a:latin typeface="Times New Roman" panose="02020603050405020304" pitchFamily="18" charset="0"/>
                <a:ea typeface="Calibri" panose="020F0502020204030204" pitchFamily="34" charset="0"/>
                <a:cs typeface="Arial" panose="020B0604020202020204" pitchFamily="34" charset="0"/>
              </a:rPr>
              <a:t> 4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detik</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dibandingkan</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b="1" kern="100" dirty="0">
                <a:latin typeface="Times New Roman" panose="02020603050405020304" pitchFamily="18" charset="0"/>
                <a:ea typeface="Calibri" panose="020F0502020204030204" pitchFamily="34" charset="0"/>
                <a:cs typeface="Arial" panose="020B0604020202020204" pitchFamily="34" charset="0"/>
              </a:rPr>
              <a:t> X.</a:t>
            </a:r>
            <a:endParaRPr lang="id-ID" sz="2000" b="1"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000" b="1" kern="100" dirty="0">
                <a:latin typeface="Times New Roman" panose="02020603050405020304" pitchFamily="18" charset="0"/>
                <a:ea typeface="Calibri" panose="020F0502020204030204" pitchFamily="34" charset="0"/>
                <a:cs typeface="Arial" panose="020B0604020202020204" pitchFamily="34" charset="0"/>
              </a:rPr>
              <a:t>C.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b="1" kern="100" dirty="0">
                <a:latin typeface="Times New Roman" panose="02020603050405020304" pitchFamily="18" charset="0"/>
                <a:ea typeface="Calibri" panose="020F0502020204030204" pitchFamily="34" charset="0"/>
                <a:cs typeface="Arial" panose="020B0604020202020204" pitchFamily="34" charset="0"/>
              </a:rPr>
              <a:t> X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lebih</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efektif</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dengan</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menghemat</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waktu</a:t>
            </a:r>
            <a:r>
              <a:rPr lang="en-ID" sz="2000" b="1" kern="100" dirty="0">
                <a:latin typeface="Times New Roman" panose="02020603050405020304" pitchFamily="18" charset="0"/>
                <a:ea typeface="Calibri" panose="020F0502020204030204" pitchFamily="34" charset="0"/>
                <a:cs typeface="Arial" panose="020B0604020202020204" pitchFamily="34" charset="0"/>
              </a:rPr>
              <a:t> 2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detik</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dibandingkan</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b="1" kern="100" dirty="0">
                <a:latin typeface="Times New Roman" panose="02020603050405020304" pitchFamily="18" charset="0"/>
                <a:ea typeface="Calibri" panose="020F0502020204030204" pitchFamily="34" charset="0"/>
                <a:cs typeface="Arial" panose="020B0604020202020204" pitchFamily="34" charset="0"/>
              </a:rPr>
              <a:t> Y.</a:t>
            </a:r>
            <a:endParaRPr lang="id-ID" sz="2000" b="1" kern="1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2000" b="1" kern="100" dirty="0">
                <a:latin typeface="Times New Roman" panose="02020603050405020304" pitchFamily="18" charset="0"/>
                <a:ea typeface="Calibri" panose="020F0502020204030204" pitchFamily="34" charset="0"/>
                <a:cs typeface="Arial" panose="020B0604020202020204" pitchFamily="34" charset="0"/>
              </a:rPr>
              <a:t>D.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b="1" kern="100" dirty="0">
                <a:latin typeface="Times New Roman" panose="02020603050405020304" pitchFamily="18" charset="0"/>
                <a:ea typeface="Calibri" panose="020F0502020204030204" pitchFamily="34" charset="0"/>
                <a:cs typeface="Arial" panose="020B0604020202020204" pitchFamily="34" charset="0"/>
              </a:rPr>
              <a:t> Y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lebih</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efektif</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dengan</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menghemat</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waktu</a:t>
            </a:r>
            <a:r>
              <a:rPr lang="en-ID" sz="2000" b="1" kern="100" dirty="0">
                <a:latin typeface="Times New Roman" panose="02020603050405020304" pitchFamily="18" charset="0"/>
                <a:ea typeface="Calibri" panose="020F0502020204030204" pitchFamily="34" charset="0"/>
                <a:cs typeface="Arial" panose="020B0604020202020204" pitchFamily="34" charset="0"/>
              </a:rPr>
              <a:t> 2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detik</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dibandingkan</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b="1" kern="100" dirty="0">
                <a:latin typeface="Times New Roman" panose="02020603050405020304" pitchFamily="18" charset="0"/>
                <a:ea typeface="Calibri" panose="020F0502020204030204" pitchFamily="34" charset="0"/>
                <a:cs typeface="Arial" panose="020B0604020202020204" pitchFamily="34" charset="0"/>
              </a:rPr>
              <a:t> X.</a:t>
            </a:r>
            <a:endParaRPr lang="id-ID" sz="2000" b="1" kern="100" dirty="0">
              <a:latin typeface="Calibri" panose="020F0502020204030204" pitchFamily="34" charset="0"/>
              <a:ea typeface="Calibri" panose="020F0502020204030204" pitchFamily="34" charset="0"/>
              <a:cs typeface="Arial" panose="020B0604020202020204" pitchFamily="34" charset="0"/>
            </a:endParaRPr>
          </a:p>
          <a:p>
            <a:pPr marL="180340" indent="-180340">
              <a:lnSpc>
                <a:spcPct val="107000"/>
              </a:lnSpc>
              <a:spcAft>
                <a:spcPts val="800"/>
              </a:spcAft>
            </a:pPr>
            <a:r>
              <a:rPr lang="en-ID" sz="2000" b="1" kern="100" dirty="0">
                <a:latin typeface="Times New Roman" panose="02020603050405020304" pitchFamily="18" charset="0"/>
                <a:ea typeface="Calibri" panose="020F0502020204030204" pitchFamily="34" charset="0"/>
                <a:cs typeface="Arial" panose="020B0604020202020204" pitchFamily="34" charset="0"/>
              </a:rPr>
              <a:t>E.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Kedua</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menghasilkan</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waktu</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tempuh</a:t>
            </a:r>
            <a:r>
              <a:rPr lang="en-ID" sz="2000" b="1" kern="100" dirty="0">
                <a:latin typeface="Times New Roman" panose="02020603050405020304" pitchFamily="18" charset="0"/>
                <a:ea typeface="Calibri" panose="020F0502020204030204" pitchFamily="34" charset="0"/>
                <a:cs typeface="Arial" panose="020B0604020202020204" pitchFamily="34" charset="0"/>
              </a:rPr>
              <a:t> yang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persis</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sama</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karena</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performa</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perahu</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tidak</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berubah</a:t>
            </a:r>
            <a:r>
              <a:rPr lang="en-ID" sz="2000" b="1" kern="100" dirty="0">
                <a:latin typeface="Times New Roman" panose="02020603050405020304" pitchFamily="18" charset="0"/>
                <a:ea typeface="Calibri" panose="020F0502020204030204" pitchFamily="34" charset="0"/>
                <a:cs typeface="Arial" panose="020B0604020202020204" pitchFamily="34" charset="0"/>
              </a:rPr>
              <a:t>.</a:t>
            </a:r>
            <a:endParaRPr lang="id-ID" sz="2000" b="1" kern="100" dirty="0">
              <a:effectLst/>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866502" y="922694"/>
                <a:ext cx="7154091" cy="5841471"/>
              </a:xfrm>
              <a:prstGeom prst="rect">
                <a:avLst/>
              </a:prstGeom>
            </p:spPr>
            <p:txBody>
              <a:bodyPr wrap="square">
                <a:spAutoFit/>
              </a:bodyPr>
              <a:lstStyle/>
              <a:p>
                <a:pPr>
                  <a:lnSpc>
                    <a:spcPct val="107000"/>
                  </a:lnSpc>
                  <a:spcAft>
                    <a:spcPts val="800"/>
                  </a:spcAft>
                </a:pPr>
                <a:r>
                  <a:rPr lang="en-ID" sz="1600" b="1" kern="100" dirty="0" err="1">
                    <a:latin typeface="Times New Roman" panose="02020603050405020304" pitchFamily="18" charset="0"/>
                    <a:ea typeface="Calibri" panose="020F0502020204030204" pitchFamily="34" charset="0"/>
                    <a:cs typeface="Arial" panose="020B0604020202020204" pitchFamily="34" charset="0"/>
                  </a:rPr>
                  <a:t>Kunci</a:t>
                </a:r>
                <a:r>
                  <a:rPr lang="en-ID" sz="1600" b="1" kern="100" dirty="0">
                    <a:latin typeface="Times New Roman" panose="02020603050405020304" pitchFamily="18" charset="0"/>
                    <a:ea typeface="Calibri" panose="020F0502020204030204" pitchFamily="34" charset="0"/>
                    <a:cs typeface="Arial" panose="020B0604020202020204" pitchFamily="34" charset="0"/>
                  </a:rPr>
                  <a:t> </a:t>
                </a:r>
                <a:r>
                  <a:rPr lang="en-ID" sz="1600" b="1" kern="100" dirty="0" err="1">
                    <a:latin typeface="Times New Roman" panose="02020603050405020304" pitchFamily="18" charset="0"/>
                    <a:ea typeface="Calibri" panose="020F0502020204030204" pitchFamily="34" charset="0"/>
                    <a:cs typeface="Arial" panose="020B0604020202020204" pitchFamily="34" charset="0"/>
                  </a:rPr>
                  <a:t>Jawaban</a:t>
                </a:r>
                <a:r>
                  <a:rPr lang="en-ID" sz="1600" b="1" kern="100" dirty="0">
                    <a:latin typeface="Times New Roman" panose="02020603050405020304" pitchFamily="18" charset="0"/>
                    <a:ea typeface="Calibri" panose="020F0502020204030204" pitchFamily="34" charset="0"/>
                    <a:cs typeface="Arial" panose="020B0604020202020204" pitchFamily="34" charset="0"/>
                  </a:rPr>
                  <a:t>: D</a:t>
                </a:r>
                <a:endParaRPr lang="id-ID" sz="16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1600" b="1" kern="100" dirty="0" err="1">
                    <a:effectLst/>
                    <a:latin typeface="Times New Roman" panose="02020603050405020304" pitchFamily="18" charset="0"/>
                    <a:ea typeface="Calibri" panose="020F0502020204030204" pitchFamily="34" charset="0"/>
                    <a:cs typeface="Arial" panose="020B0604020202020204" pitchFamily="34" charset="0"/>
                  </a:rPr>
                  <a:t>Pembahasan</a:t>
                </a:r>
                <a:r>
                  <a:rPr lang="en-ID" sz="1600" b="1" kern="100" dirty="0">
                    <a:effectLst/>
                    <a:latin typeface="Times New Roman" panose="02020603050405020304" pitchFamily="18" charset="0"/>
                    <a:ea typeface="Calibri" panose="020F0502020204030204" pitchFamily="34" charset="0"/>
                    <a:cs typeface="Arial" panose="020B0604020202020204" pitchFamily="34" charset="0"/>
                  </a:rPr>
                  <a:t> &amp; </a:t>
                </a:r>
                <a:r>
                  <a:rPr lang="en-ID" sz="1600" b="1" kern="100" dirty="0" err="1">
                    <a:effectLst/>
                    <a:latin typeface="Times New Roman" panose="02020603050405020304" pitchFamily="18" charset="0"/>
                    <a:ea typeface="Calibri" panose="020F0502020204030204" pitchFamily="34" charset="0"/>
                    <a:cs typeface="Arial" panose="020B0604020202020204" pitchFamily="34" charset="0"/>
                  </a:rPr>
                  <a:t>Penjelasan</a:t>
                </a:r>
                <a:r>
                  <a:rPr lang="en-ID" sz="1600" b="1" kern="100" dirty="0">
                    <a:effectLst/>
                    <a:latin typeface="Times New Roman" panose="02020603050405020304" pitchFamily="18" charset="0"/>
                    <a:ea typeface="Calibri" panose="020F0502020204030204" pitchFamily="34" charset="0"/>
                    <a:cs typeface="Arial" panose="020B0604020202020204" pitchFamily="34" charset="0"/>
                  </a:rPr>
                  <a:t>:</a:t>
                </a:r>
                <a:endParaRPr lang="id-ID" sz="1600" kern="100" dirty="0">
                  <a:effectLst/>
                  <a:latin typeface="Calibri" panose="020F0502020204030204" pitchFamily="34" charset="0"/>
                  <a:ea typeface="Calibri" panose="020F0502020204030204" pitchFamily="34" charset="0"/>
                  <a:cs typeface="Arial" panose="020B0604020202020204" pitchFamily="34" charset="0"/>
                </a:endParaRPr>
              </a:p>
              <a:p>
                <a:pPr lvl="0">
                  <a:lnSpc>
                    <a:spcPct val="107000"/>
                  </a:lnSpc>
                  <a:spcAft>
                    <a:spcPts val="800"/>
                  </a:spcAft>
                  <a:buSzPts val="1000"/>
                </a:pPr>
                <a:r>
                  <a:rPr lang="en-ID" sz="1600" b="1" kern="100" dirty="0" err="1">
                    <a:effectLst/>
                    <a:latin typeface="Times New Roman" panose="02020603050405020304" pitchFamily="18" charset="0"/>
                    <a:ea typeface="Calibri" panose="020F0502020204030204" pitchFamily="34" charset="0"/>
                    <a:cs typeface="Arial" panose="020B0604020202020204" pitchFamily="34" charset="0"/>
                  </a:rPr>
                  <a:t>Analisis</a:t>
                </a:r>
                <a:r>
                  <a:rPr lang="en-ID" sz="1600" b="1"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b="1" kern="100" dirty="0" err="1">
                    <a:effectLst/>
                    <a:latin typeface="Times New Roman" panose="02020603050405020304" pitchFamily="18" charset="0"/>
                    <a:ea typeface="Calibri" panose="020F0502020204030204" pitchFamily="34" charset="0"/>
                    <a:cs typeface="Arial" panose="020B0604020202020204" pitchFamily="34" charset="0"/>
                  </a:rPr>
                  <a:t>Strategi</a:t>
                </a:r>
                <a:r>
                  <a:rPr lang="en-ID" sz="1600" b="1" kern="100" dirty="0">
                    <a:effectLst/>
                    <a:latin typeface="Times New Roman" panose="02020603050405020304" pitchFamily="18" charset="0"/>
                    <a:ea typeface="Calibri" panose="020F0502020204030204" pitchFamily="34" charset="0"/>
                    <a:cs typeface="Arial" panose="020B0604020202020204" pitchFamily="34" charset="0"/>
                  </a:rPr>
                  <a:t> X:</a:t>
                </a:r>
                <a:endParaRPr lang="id-ID" sz="1600" kern="1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Font typeface="+mj-lt"/>
                  <a:buAutoNum type="arabicPeriod"/>
                </a:pP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Perahu</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diarahkan</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tegak</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lurus</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arus</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ke</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utara</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sehingga</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kecepatan</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arah</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vertikal</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(y)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adalah</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vy</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vp</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 5 m/s.</a:t>
                </a:r>
                <a:endParaRPr lang="id-ID" sz="1600" kern="100" dirty="0">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07000"/>
                  </a:lnSpc>
                  <a:spcAft>
                    <a:spcPts val="800"/>
                  </a:spcAft>
                  <a:buFont typeface="+mj-lt"/>
                  <a:buAutoNum type="arabicPeriod"/>
                </a:pP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Waktu</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menyeberang</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sungai</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a:t>
                </a:r>
                <a:br>
                  <a:rPr lang="en-ID" sz="1600" kern="100" dirty="0">
                    <a:effectLst/>
                    <a:latin typeface="Times New Roman" panose="02020603050405020304" pitchFamily="18" charset="0"/>
                    <a:ea typeface="Calibri" panose="020F0502020204030204" pitchFamily="34" charset="0"/>
                    <a:cs typeface="Arial" panose="020B0604020202020204" pitchFamily="34" charset="0"/>
                  </a:rPr>
                </a:br>
                <a14:m>
                  <m:oMath xmlns:m="http://schemas.openxmlformats.org/officeDocument/2006/math">
                    <m:sSub>
                      <m:sSub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𝑡</m:t>
                        </m:r>
                      </m:e>
                      <m:sub>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seberang</m:t>
                        </m:r>
                      </m:sub>
                    </m:sSub>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Lebar</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sungai</m:t>
                        </m:r>
                      </m:num>
                      <m:den>
                        <m:sSub>
                          <m:sSub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𝑣</m:t>
                            </m:r>
                          </m:e>
                          <m:sub>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𝑦</m:t>
                            </m:r>
                          </m:sub>
                        </m:sSub>
                      </m:den>
                    </m:f>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80</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m</m:t>
                        </m:r>
                      </m:num>
                      <m:den>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5</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m</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m:t>
                        </m:r>
                      </m:den>
                    </m:f>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=16</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m:t>
                    </m:r>
                  </m:oMath>
                </a14:m>
                <a:endParaRPr lang="id-ID" sz="16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ID" sz="1600" kern="100" dirty="0" smtClean="0">
                    <a:effectLst/>
                    <a:latin typeface="Times New Roman" panose="02020603050405020304" pitchFamily="18" charset="0"/>
                    <a:ea typeface="Calibri" panose="020F0502020204030204" pitchFamily="34" charset="0"/>
                    <a:cs typeface="Arial" panose="020B0604020202020204" pitchFamily="34" charset="0"/>
                  </a:rPr>
                  <a:t>	3</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a:t>
                </a:r>
                <a:r>
                  <a:rPr lang="en-ID" sz="1600" kern="0" dirty="0">
                    <a:effectLst/>
                    <a:latin typeface="Times New Roman" panose="02020603050405020304" pitchFamily="18" charset="0"/>
                    <a:ea typeface="Times New Roman" panose="02020603050405020304" pitchFamily="18"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Selama</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menyeberang</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perahu</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dihanyutkan</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oleh</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arus</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sungai</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ke</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arah</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timur</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(x) </a:t>
                </a:r>
                <a:r>
                  <a:rPr lang="en-ID" sz="1600" kern="100" dirty="0" smtClean="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smtClean="0">
                    <a:effectLst/>
                    <a:latin typeface="Times New Roman" panose="02020603050405020304" pitchFamily="18" charset="0"/>
                    <a:ea typeface="Calibri" panose="020F0502020204030204" pitchFamily="34" charset="0"/>
                    <a:cs typeface="Arial" panose="020B0604020202020204" pitchFamily="34" charset="0"/>
                  </a:rPr>
                  <a:t>sejauh</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a:t>
                </a:r>
                <a:endParaRPr lang="id-ID" sz="16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𝑥</m:t>
                          </m:r>
                        </m:e>
                        <m:sub>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hanyut</m:t>
                          </m:r>
                        </m:sub>
                      </m:sSub>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𝑣</m:t>
                          </m:r>
                        </m:e>
                        <m:sub>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𝑠</m:t>
                          </m:r>
                        </m:sub>
                      </m:sSub>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𝑡</m:t>
                          </m:r>
                        </m:e>
                        <m:sub>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seberang</m:t>
                          </m:r>
                        </m:sub>
                      </m:sSub>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=4</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m</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m:t>
                      </m:r>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×16</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m:t>
                      </m:r>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=64</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m</m:t>
                      </m:r>
                    </m:oMath>
                  </m:oMathPara>
                </a14:m>
                <a:endParaRPr lang="id-ID" sz="1600" kern="100" dirty="0">
                  <a:effectLst/>
                  <a:latin typeface="Calibri" panose="020F0502020204030204" pitchFamily="34" charset="0"/>
                  <a:ea typeface="Calibri" panose="020F0502020204030204" pitchFamily="34" charset="0"/>
                  <a:cs typeface="Arial" panose="020B0604020202020204" pitchFamily="34" charset="0"/>
                </a:endParaRPr>
              </a:p>
              <a:p>
                <a:pPr lvl="1">
                  <a:lnSpc>
                    <a:spcPct val="107000"/>
                  </a:lnSpc>
                </a:pPr>
                <a:r>
                  <a:rPr lang="en-ID" sz="1600" kern="100" dirty="0" smtClean="0">
                    <a:effectLst/>
                    <a:latin typeface="Times New Roman" panose="02020603050405020304" pitchFamily="18" charset="0"/>
                    <a:ea typeface="Calibri" panose="020F0502020204030204" pitchFamily="34" charset="0"/>
                    <a:cs typeface="Arial" panose="020B0604020202020204" pitchFamily="34" charset="0"/>
                  </a:rPr>
                  <a:t>4; </a:t>
                </a:r>
                <a:r>
                  <a:rPr lang="en-ID" sz="1600" kern="100" dirty="0" err="1" smtClean="0">
                    <a:effectLst/>
                    <a:latin typeface="Times New Roman" panose="02020603050405020304" pitchFamily="18" charset="0"/>
                    <a:ea typeface="Calibri" panose="020F0502020204030204" pitchFamily="34" charset="0"/>
                    <a:cs typeface="Arial" panose="020B0604020202020204" pitchFamily="34" charset="0"/>
                  </a:rPr>
                  <a:t>Karena</a:t>
                </a:r>
                <a:r>
                  <a:rPr lang="en-ID" sz="1600" kern="100" dirty="0" smtClean="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posko</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medis</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berada</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pada</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jarak</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60 m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ke</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timur</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perahu</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mendarat</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4m </a:t>
                </a:r>
                <a:r>
                  <a:rPr lang="en-ID" sz="1600" kern="100" dirty="0" smtClean="0">
                    <a:effectLst/>
                    <a:latin typeface="Times New Roman" panose="02020603050405020304" pitchFamily="18" charset="0"/>
                    <a:ea typeface="Calibri" panose="020F0502020204030204" pitchFamily="34" charset="0"/>
                    <a:cs typeface="Arial" panose="020B0604020202020204" pitchFamily="34" charset="0"/>
                  </a:rPr>
                  <a:t>    di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sebelah</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timur</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posko</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medis</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14:m>
                  <m:oMath xmlns:m="http://schemas.openxmlformats.org/officeDocument/2006/math">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𝛥</m:t>
                    </m:r>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𝑥</m:t>
                    </m:r>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=64−60=4</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m</m:t>
                    </m:r>
                  </m:oMath>
                </a14:m>
                <a:endParaRPr lang="id-ID" sz="1600" kern="100" dirty="0">
                  <a:effectLst/>
                  <a:latin typeface="Calibri" panose="020F0502020204030204" pitchFamily="34" charset="0"/>
                  <a:ea typeface="Calibri" panose="020F0502020204030204" pitchFamily="34" charset="0"/>
                  <a:cs typeface="Arial" panose="020B0604020202020204" pitchFamily="34" charset="0"/>
                </a:endParaRPr>
              </a:p>
              <a:p>
                <a:pPr lvl="0">
                  <a:lnSpc>
                    <a:spcPct val="107000"/>
                  </a:lnSpc>
                  <a:spcAft>
                    <a:spcPts val="0"/>
                  </a:spcAft>
                </a:pPr>
                <a:r>
                  <a:rPr lang="en-ID" sz="1600" kern="100" dirty="0" smtClean="0">
                    <a:effectLst/>
                    <a:latin typeface="Times New Roman" panose="02020603050405020304" pitchFamily="18" charset="0"/>
                    <a:ea typeface="Calibri" panose="020F0502020204030204" pitchFamily="34" charset="0"/>
                    <a:cs typeface="Arial" panose="020B0604020202020204" pitchFamily="34" charset="0"/>
                  </a:rPr>
                  <a:t>	5. </a:t>
                </a:r>
                <a:r>
                  <a:rPr lang="en-ID" sz="1600" kern="100" dirty="0" err="1" smtClean="0">
                    <a:effectLst/>
                    <a:latin typeface="Times New Roman" panose="02020603050405020304" pitchFamily="18" charset="0"/>
                    <a:ea typeface="Calibri" panose="020F0502020204030204" pitchFamily="34" charset="0"/>
                    <a:cs typeface="Arial" panose="020B0604020202020204" pitchFamily="34" charset="0"/>
                  </a:rPr>
                  <a:t>Waktu</a:t>
                </a:r>
                <a:r>
                  <a:rPr lang="en-ID" sz="1600" kern="100" dirty="0" smtClean="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yang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dibutuhkan</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tim</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untuk</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berlari</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kembali</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ke</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barat</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menuju</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posko</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a:t>
                </a:r>
                <a:endParaRPr lang="id-ID" sz="1600" kern="100" dirty="0">
                  <a:effectLst/>
                  <a:latin typeface="Calibri" panose="020F0502020204030204" pitchFamily="34" charset="0"/>
                  <a:ea typeface="Calibri" panose="020F0502020204030204" pitchFamily="34" charset="0"/>
                  <a:cs typeface="Arial" panose="020B0604020202020204" pitchFamily="34" charset="0"/>
                </a:endParaRPr>
              </a:p>
              <a:p>
                <a:pPr marL="180340">
                  <a:lnSpc>
                    <a:spcPct val="107000"/>
                  </a:lnSpc>
                  <a:spcAft>
                    <a:spcPts val="0"/>
                  </a:spcAft>
                </a:pPr>
                <a14:m>
                  <m:oMathPara xmlns:m="http://schemas.openxmlformats.org/officeDocument/2006/math">
                    <m:oMathParaPr>
                      <m:jc m:val="centerGroup"/>
                    </m:oMathParaPr>
                    <m:oMath xmlns:m="http://schemas.openxmlformats.org/officeDocument/2006/math">
                      <m:sSub>
                        <m:sSub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𝑡</m:t>
                          </m:r>
                        </m:e>
                        <m:sub>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lari</m:t>
                          </m:r>
                        </m:sub>
                      </m:sSub>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𝛥</m:t>
                          </m:r>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𝑥</m:t>
                          </m:r>
                        </m:num>
                        <m:den>
                          <m:sSub>
                            <m:sSub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𝑣</m:t>
                              </m:r>
                            </m:e>
                            <m:sub>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𝑙</m:t>
                              </m:r>
                            </m:sub>
                          </m:sSub>
                        </m:den>
                      </m:f>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m:t>
                      </m:r>
                      <m:f>
                        <m:f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4</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m</m:t>
                          </m:r>
                        </m:num>
                        <m:den>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2</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m</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m:t>
                          </m:r>
                        </m:den>
                      </m:f>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=2</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m:t>
                      </m:r>
                    </m:oMath>
                  </m:oMathPara>
                </a14:m>
                <a:endParaRPr lang="id-ID" sz="1600" kern="100" dirty="0">
                  <a:effectLst/>
                  <a:latin typeface="Calibri" panose="020F0502020204030204" pitchFamily="34" charset="0"/>
                  <a:ea typeface="Calibri" panose="020F0502020204030204" pitchFamily="34" charset="0"/>
                  <a:cs typeface="Arial" panose="020B0604020202020204" pitchFamily="34" charset="0"/>
                </a:endParaRPr>
              </a:p>
              <a:p>
                <a:pPr lvl="0">
                  <a:lnSpc>
                    <a:spcPct val="107000"/>
                  </a:lnSpc>
                  <a:spcAft>
                    <a:spcPts val="0"/>
                  </a:spcAft>
                </a:pPr>
                <a:r>
                  <a:rPr lang="en-ID" sz="1600" kern="100" dirty="0" smtClean="0">
                    <a:effectLst/>
                    <a:latin typeface="Times New Roman" panose="02020603050405020304" pitchFamily="18" charset="0"/>
                    <a:ea typeface="Calibri" panose="020F0502020204030204" pitchFamily="34" charset="0"/>
                    <a:cs typeface="Arial" panose="020B0604020202020204" pitchFamily="34" charset="0"/>
                  </a:rPr>
                  <a:t>	6. Total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waktu</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a:t>
                </a:r>
                <a:r>
                  <a:rPr lang="en-ID" sz="1600" kern="100" dirty="0" err="1">
                    <a:effectLst/>
                    <a:latin typeface="Times New Roman" panose="02020603050405020304" pitchFamily="18" charset="0"/>
                    <a:ea typeface="Calibri" panose="020F0502020204030204" pitchFamily="34" charset="0"/>
                    <a:cs typeface="Arial" panose="020B0604020202020204" pitchFamily="34" charset="0"/>
                  </a:rPr>
                  <a:t>Strategi</a:t>
                </a:r>
                <a:r>
                  <a:rPr lang="en-ID" sz="1600" kern="100" dirty="0">
                    <a:effectLst/>
                    <a:latin typeface="Times New Roman" panose="02020603050405020304" pitchFamily="18" charset="0"/>
                    <a:ea typeface="Calibri" panose="020F0502020204030204" pitchFamily="34" charset="0"/>
                    <a:cs typeface="Arial" panose="020B0604020202020204" pitchFamily="34" charset="0"/>
                  </a:rPr>
                  <a:t> X:</a:t>
                </a:r>
                <a:endParaRPr lang="id-ID" sz="1600" kern="100" dirty="0">
                  <a:effectLst/>
                  <a:latin typeface="Calibri" panose="020F0502020204030204" pitchFamily="34" charset="0"/>
                  <a:ea typeface="Calibri" panose="020F0502020204030204" pitchFamily="34" charset="0"/>
                  <a:cs typeface="Arial" panose="020B0604020202020204" pitchFamily="34" charset="0"/>
                </a:endParaRPr>
              </a:p>
              <a:p>
                <a:pPr marL="180340">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𝑡</m:t>
                          </m:r>
                        </m:e>
                        <m:sub>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𝑋</m:t>
                          </m:r>
                        </m:sub>
                      </m:sSub>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𝑡</m:t>
                          </m:r>
                        </m:e>
                        <m:sub>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seberang</m:t>
                          </m:r>
                        </m:sub>
                      </m:sSub>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id-ID" sz="16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𝑡</m:t>
                          </m:r>
                        </m:e>
                        <m:sub>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lari</m:t>
                          </m:r>
                        </m:sub>
                      </m:sSub>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=16</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m:t>
                      </m:r>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+2</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m:t>
                      </m:r>
                      <m:r>
                        <a:rPr lang="en-ID" sz="1600" i="1" kern="100">
                          <a:effectLst/>
                          <a:latin typeface="Cambria Math" panose="02040503050406030204" pitchFamily="18" charset="0"/>
                          <a:ea typeface="Calibri" panose="020F0502020204030204" pitchFamily="34" charset="0"/>
                          <a:cs typeface="Times New Roman" panose="02020603050405020304" pitchFamily="18" charset="0"/>
                        </a:rPr>
                        <m:t>=18</m:t>
                      </m:r>
                      <m:r>
                        <m:rPr>
                          <m:nor/>
                        </m:rPr>
                        <a:rPr lang="en-ID" sz="1600" i="1" kern="100">
                          <a:effectLst/>
                          <a:latin typeface="Times New Roman" panose="02020603050405020304" pitchFamily="18" charset="0"/>
                          <a:ea typeface="Calibri" panose="020F0502020204030204" pitchFamily="34" charset="0"/>
                          <a:cs typeface="Arial" panose="020B0604020202020204" pitchFamily="34" charset="0"/>
                        </a:rPr>
                        <m:t> </m:t>
                      </m:r>
                      <m:r>
                        <m:rPr>
                          <m:nor/>
                        </m:rPr>
                        <a:rPr lang="en-ID" sz="1600" kern="100">
                          <a:effectLst/>
                          <a:latin typeface="Times New Roman" panose="02020603050405020304" pitchFamily="18" charset="0"/>
                          <a:ea typeface="Calibri" panose="020F0502020204030204" pitchFamily="34" charset="0"/>
                          <a:cs typeface="Arial" panose="020B0604020202020204" pitchFamily="34" charset="0"/>
                        </a:rPr>
                        <m:t>s</m:t>
                      </m:r>
                    </m:oMath>
                  </m:oMathPara>
                </a14:m>
                <a:endParaRPr lang="id-ID" sz="1600" kern="100" dirty="0">
                  <a:effectLst/>
                  <a:latin typeface="Calibri" panose="020F0502020204030204" pitchFamily="34" charset="0"/>
                  <a:ea typeface="Calibri" panose="020F0502020204030204" pitchFamily="34" charset="0"/>
                  <a:cs typeface="Arial" panose="020B0604020202020204" pitchFamily="34"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866502" y="922694"/>
                <a:ext cx="7154091" cy="5841471"/>
              </a:xfrm>
              <a:prstGeom prst="rect">
                <a:avLst/>
              </a:prstGeom>
              <a:blipFill rotWithShape="1">
                <a:blip r:embed="rId2"/>
                <a:stretch>
                  <a:fillRect l="-5" t="-1" r="8" b="2"/>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526868" y="321934"/>
                <a:ext cx="8003178" cy="5393271"/>
              </a:xfrm>
              <a:prstGeom prst="rect">
                <a:avLst/>
              </a:prstGeom>
            </p:spPr>
            <p:txBody>
              <a:bodyPr wrap="square">
                <a:spAutoFit/>
              </a:bodyPr>
              <a:lstStyle/>
              <a:p>
                <a:pPr>
                  <a:lnSpc>
                    <a:spcPct val="107000"/>
                  </a:lnSpc>
                  <a:spcAft>
                    <a:spcPts val="800"/>
                  </a:spcAft>
                </a:pPr>
                <a:r>
                  <a:rPr lang="en-ID" sz="2000" b="1" kern="100" dirty="0" err="1">
                    <a:latin typeface="Times New Roman" panose="02020603050405020304" pitchFamily="18" charset="0"/>
                    <a:ea typeface="Calibri" panose="020F0502020204030204" pitchFamily="34" charset="0"/>
                    <a:cs typeface="Arial" panose="020B0604020202020204" pitchFamily="34" charset="0"/>
                  </a:rPr>
                  <a:t>Analisis</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b="1" kern="100" dirty="0">
                    <a:latin typeface="Times New Roman" panose="02020603050405020304" pitchFamily="18" charset="0"/>
                    <a:ea typeface="Calibri" panose="020F0502020204030204" pitchFamily="34" charset="0"/>
                    <a:cs typeface="Arial" panose="020B0604020202020204" pitchFamily="34" charset="0"/>
                  </a:rPr>
                  <a:t> Y:</a:t>
                </a:r>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en-ID" sz="2000" kern="100" dirty="0" err="1">
                    <a:latin typeface="Times New Roman" panose="02020603050405020304" pitchFamily="18" charset="0"/>
                    <a:ea typeface="Calibri" panose="020F0502020204030204" pitchFamily="34" charset="0"/>
                    <a:cs typeface="Arial" panose="020B0604020202020204" pitchFamily="34" charset="0"/>
                  </a:rPr>
                  <a:t>Vektor</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posisi</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posko</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medis</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dari</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titik</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awal</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adalah</a:t>
                </a:r>
                <a:r>
                  <a:rPr lang="en-ID" sz="2000" kern="100" dirty="0">
                    <a:latin typeface="Times New Roman" panose="02020603050405020304" pitchFamily="18" charset="0"/>
                    <a:ea typeface="Calibri" panose="020F0502020204030204" pitchFamily="34" charset="0"/>
                    <a:cs typeface="Arial" panose="020B0604020202020204" pitchFamily="34" charset="0"/>
                  </a:rPr>
                  <a:t> (x, y) = (60, 80), </a:t>
                </a:r>
                <a:r>
                  <a:rPr lang="en-ID" sz="2000" kern="100" dirty="0" err="1">
                    <a:latin typeface="Times New Roman" panose="02020603050405020304" pitchFamily="18" charset="0"/>
                    <a:ea typeface="Calibri" panose="020F0502020204030204" pitchFamily="34" charset="0"/>
                    <a:cs typeface="Arial" panose="020B0604020202020204" pitchFamily="34" charset="0"/>
                  </a:rPr>
                  <a:t>Lintasan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lurus</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ini</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membentuk</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sudut</a:t>
                </a:r>
                <a:r>
                  <a:rPr lang="en-ID" sz="2000" kern="100" dirty="0">
                    <a:latin typeface="Times New Roman" panose="02020603050405020304" pitchFamily="18" charset="0"/>
                    <a:ea typeface="Calibri" panose="020F0502020204030204" pitchFamily="34" charset="0"/>
                    <a:cs typeface="Arial" panose="020B0604020202020204" pitchFamily="34" charset="0"/>
                  </a:rPr>
                  <a:t> </a:t>
                </a:r>
                <a14:m>
                  <m:oMath xmlns:m="http://schemas.openxmlformats.org/officeDocument/2006/math">
                    <m:r>
                      <a:rPr lang="en-ID" sz="2000" i="1" kern="100">
                        <a:latin typeface="Cambria Math" panose="02040503050406030204" pitchFamily="18" charset="0"/>
                        <a:ea typeface="Calibri" panose="020F0502020204030204" pitchFamily="34" charset="0"/>
                        <a:cs typeface="Times New Roman" panose="02020603050405020304" pitchFamily="18" charset="0"/>
                      </a:rPr>
                      <m:t>𝛼</m:t>
                    </m:r>
                    <m:r>
                      <a:rPr lang="en-ID" sz="2000" i="1" kern="100">
                        <a:latin typeface="Cambria Math" panose="02040503050406030204" pitchFamily="18" charset="0"/>
                        <a:ea typeface="Calibri" panose="020F0502020204030204" pitchFamily="34" charset="0"/>
                        <a:cs typeface="Times New Roman" panose="02020603050405020304" pitchFamily="18" charset="0"/>
                      </a:rPr>
                      <m:t> </m:t>
                    </m:r>
                    <m:r>
                      <a:rPr lang="en-ID" sz="2000" i="1" kern="100">
                        <a:latin typeface="Cambria Math" panose="02040503050406030204" pitchFamily="18" charset="0"/>
                        <a:ea typeface="Calibri" panose="020F0502020204030204" pitchFamily="34" charset="0"/>
                        <a:cs typeface="Times New Roman" panose="02020603050405020304" pitchFamily="18" charset="0"/>
                      </a:rPr>
                      <m:t>𝑡</m:t>
                    </m:r>
                  </m:oMath>
                </a14:m>
                <a:r>
                  <a:rPr lang="en-ID" sz="2000" kern="100" dirty="0" err="1">
                    <a:latin typeface="Times New Roman" panose="02020603050405020304" pitchFamily="18" charset="0"/>
                    <a:ea typeface="Calibri" panose="020F0502020204030204" pitchFamily="34" charset="0"/>
                    <a:cs typeface="Arial" panose="020B0604020202020204" pitchFamily="34" charset="0"/>
                  </a:rPr>
                  <a:t>erhadap</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garis</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vertikal</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dengan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14:m>
                  <m:oMath xmlns:m="http://schemas.openxmlformats.org/officeDocument/2006/math">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tan</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𝛼</m:t>
                        </m:r>
                      </m:e>
                    </m:func>
                    <m:r>
                      <a:rPr lang="en-ID" sz="2000" i="1" kern="100">
                        <a:latin typeface="Cambria Math" panose="02040503050406030204" pitchFamily="18" charset="0"/>
                        <a:ea typeface="Calibri" panose="020F0502020204030204" pitchFamily="34" charset="0"/>
                        <a:cs typeface="Times New Roman" panose="02020603050405020304" pitchFamily="18" charset="0"/>
                      </a:rPr>
                      <m:t>=</m:t>
                    </m:r>
                    <m:f>
                      <m:f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Pr>
                      <m:num>
                        <m:r>
                          <a:rPr lang="en-ID" sz="2000" i="1" kern="100">
                            <a:latin typeface="Cambria Math" panose="02040503050406030204" pitchFamily="18" charset="0"/>
                            <a:ea typeface="Calibri" panose="020F0502020204030204" pitchFamily="34" charset="0"/>
                            <a:cs typeface="Times New Roman" panose="02020603050405020304" pitchFamily="18" charset="0"/>
                          </a:rPr>
                          <m:t>60</m:t>
                        </m:r>
                      </m:num>
                      <m:den>
                        <m:r>
                          <a:rPr lang="en-ID" sz="2000" i="1" kern="100">
                            <a:latin typeface="Cambria Math" panose="02040503050406030204" pitchFamily="18" charset="0"/>
                            <a:ea typeface="Calibri" panose="020F0502020204030204" pitchFamily="34" charset="0"/>
                            <a:cs typeface="Times New Roman" panose="02020603050405020304" pitchFamily="18" charset="0"/>
                          </a:rPr>
                          <m:t>80</m:t>
                        </m:r>
                      </m:den>
                    </m:f>
                    <m:r>
                      <a:rPr lang="en-ID" sz="2000" i="1" kern="100">
                        <a:latin typeface="Cambria Math" panose="02040503050406030204" pitchFamily="18" charset="0"/>
                        <a:ea typeface="Calibri" panose="020F0502020204030204" pitchFamily="34" charset="0"/>
                        <a:cs typeface="Times New Roman" panose="02020603050405020304" pitchFamily="18" charset="0"/>
                      </a:rPr>
                      <m:t>=</m:t>
                    </m:r>
                    <m:f>
                      <m:f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Pr>
                      <m:num>
                        <m:r>
                          <a:rPr lang="en-ID" sz="2000" i="1" kern="100">
                            <a:latin typeface="Cambria Math" panose="02040503050406030204" pitchFamily="18" charset="0"/>
                            <a:ea typeface="Calibri" panose="020F0502020204030204" pitchFamily="34" charset="0"/>
                            <a:cs typeface="Times New Roman" panose="02020603050405020304" pitchFamily="18" charset="0"/>
                          </a:rPr>
                          <m:t>3</m:t>
                        </m:r>
                      </m:num>
                      <m:den>
                        <m:r>
                          <a:rPr lang="en-ID" sz="2000" i="1" kern="100">
                            <a:latin typeface="Cambria Math" panose="02040503050406030204" pitchFamily="18" charset="0"/>
                            <a:ea typeface="Calibri" panose="020F0502020204030204" pitchFamily="34" charset="0"/>
                            <a:cs typeface="Times New Roman" panose="02020603050405020304" pitchFamily="18" charset="0"/>
                          </a:rPr>
                          <m:t>4</m:t>
                        </m:r>
                      </m:den>
                    </m:f>
                  </m:oMath>
                </a14:m>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sehingga</a:t>
                </a:r>
                <a:r>
                  <a:rPr lang="en-ID" sz="2000" kern="100" dirty="0">
                    <a:latin typeface="Times New Roman" panose="02020603050405020304" pitchFamily="18" charset="0"/>
                    <a:ea typeface="Calibri" panose="020F0502020204030204" pitchFamily="34" charset="0"/>
                    <a:cs typeface="Arial" panose="020B0604020202020204" pitchFamily="34" charset="0"/>
                  </a:rPr>
                  <a:t> sin </a:t>
                </a:r>
                <a14:m>
                  <m:oMath xmlns:m="http://schemas.openxmlformats.org/officeDocument/2006/math">
                    <m:r>
                      <a:rPr lang="en-ID" sz="2000" i="1" kern="100">
                        <a:latin typeface="Cambria Math" panose="02040503050406030204" pitchFamily="18" charset="0"/>
                        <a:ea typeface="Calibri" panose="020F0502020204030204" pitchFamily="34" charset="0"/>
                        <a:cs typeface="Times New Roman" panose="02020603050405020304" pitchFamily="18" charset="0"/>
                      </a:rPr>
                      <m:t>𝛼</m:t>
                    </m:r>
                  </m:oMath>
                </a14:m>
                <a:r>
                  <a:rPr lang="en-ID" sz="2000" kern="100" dirty="0">
                    <a:latin typeface="Times New Roman" panose="02020603050405020304" pitchFamily="18" charset="0"/>
                    <a:ea typeface="Calibri" panose="020F0502020204030204" pitchFamily="34" charset="0"/>
                    <a:cs typeface="Arial" panose="020B0604020202020204" pitchFamily="34" charset="0"/>
                  </a:rPr>
                  <a:t> = 0,6 </a:t>
                </a:r>
                <a:r>
                  <a:rPr lang="en-ID" sz="2000" kern="100" dirty="0" err="1">
                    <a:latin typeface="Times New Roman" panose="02020603050405020304" pitchFamily="18" charset="0"/>
                    <a:ea typeface="Calibri" panose="020F0502020204030204" pitchFamily="34" charset="0"/>
                    <a:cs typeface="Arial" panose="020B0604020202020204" pitchFamily="34" charset="0"/>
                  </a:rPr>
                  <a:t>dan</a:t>
                </a:r>
                <a:r>
                  <a:rPr lang="en-ID" sz="2000" kern="100" dirty="0">
                    <a:latin typeface="Times New Roman" panose="02020603050405020304" pitchFamily="18" charset="0"/>
                    <a:ea typeface="Calibri" panose="020F0502020204030204" pitchFamily="34" charset="0"/>
                    <a:cs typeface="Arial" panose="020B0604020202020204" pitchFamily="34" charset="0"/>
                  </a:rPr>
                  <a:t> cos </a:t>
                </a:r>
                <a14:m>
                  <m:oMath xmlns:m="http://schemas.openxmlformats.org/officeDocument/2006/math">
                    <m:r>
                      <a:rPr lang="en-ID" sz="2000" i="1" kern="100">
                        <a:latin typeface="Cambria Math" panose="02040503050406030204" pitchFamily="18" charset="0"/>
                        <a:ea typeface="Calibri" panose="020F0502020204030204" pitchFamily="34" charset="0"/>
                        <a:cs typeface="Times New Roman" panose="02020603050405020304" pitchFamily="18" charset="0"/>
                      </a:rPr>
                      <m:t>𝛼</m:t>
                    </m:r>
                  </m:oMath>
                </a14:m>
                <a:r>
                  <a:rPr lang="en-ID" sz="2000" kern="100" dirty="0">
                    <a:latin typeface="Times New Roman" panose="02020603050405020304" pitchFamily="18" charset="0"/>
                    <a:ea typeface="Calibri" panose="020F0502020204030204" pitchFamily="34" charset="0"/>
                    <a:cs typeface="Arial" panose="020B0604020202020204" pitchFamily="34" charset="0"/>
                  </a:rPr>
                  <a:t> = 0,8$.</a:t>
                </a:r>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en-ID" sz="2000" kern="100" dirty="0">
                    <a:latin typeface="Times New Roman" panose="02020603050405020304" pitchFamily="18" charset="0"/>
                    <a:ea typeface="Calibri" panose="020F0502020204030204" pitchFamily="34" charset="0"/>
                    <a:cs typeface="Arial" panose="020B0604020202020204" pitchFamily="34" charset="0"/>
                  </a:rPr>
                  <a:t>Agar </a:t>
                </a:r>
                <a:r>
                  <a:rPr lang="en-ID" sz="2000" kern="100" dirty="0" err="1">
                    <a:latin typeface="Times New Roman" panose="02020603050405020304" pitchFamily="18" charset="0"/>
                    <a:ea typeface="Calibri" panose="020F0502020204030204" pitchFamily="34" charset="0"/>
                    <a:cs typeface="Arial" panose="020B0604020202020204" pitchFamily="34" charset="0"/>
                  </a:rPr>
                  <a:t>perahu</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bergerak</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lurus</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menuju</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posko</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rasio</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komponen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kecepatan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perahu</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terhadap</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bumi</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harus</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sama</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dengan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rasio</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posisinya</a:t>
                </a:r>
                <a:r>
                  <a:rPr lang="en-ID" sz="2000" kern="100" dirty="0">
                    <a:latin typeface="Times New Roman" panose="02020603050405020304" pitchFamily="18" charset="0"/>
                    <a:ea typeface="Calibri" panose="020F0502020204030204" pitchFamily="34" charset="0"/>
                    <a:cs typeface="Arial" panose="020B0604020202020204" pitchFamily="34" charset="0"/>
                  </a:rPr>
                  <a:t>: </a:t>
                </a:r>
                <a14:m>
                  <m:oMath xmlns:m="http://schemas.openxmlformats.org/officeDocument/2006/math">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tan</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𝛼</m:t>
                        </m:r>
                      </m:e>
                    </m:func>
                    <m:r>
                      <a:rPr lang="en-ID" sz="2000" i="1" kern="100">
                        <a:latin typeface="Cambria Math" panose="02040503050406030204" pitchFamily="18" charset="0"/>
                        <a:ea typeface="Calibri" panose="020F0502020204030204" pitchFamily="34" charset="0"/>
                        <a:cs typeface="Times New Roman" panose="02020603050405020304" pitchFamily="18" charset="0"/>
                      </a:rPr>
                      <m:t>=</m:t>
                    </m:r>
                    <m:f>
                      <m:f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Pr>
                      <m:num>
                        <m:r>
                          <a:rPr lang="en-ID" sz="2000" i="1" kern="100">
                            <a:latin typeface="Cambria Math" panose="02040503050406030204" pitchFamily="18" charset="0"/>
                            <a:ea typeface="Calibri" panose="020F0502020204030204" pitchFamily="34" charset="0"/>
                            <a:cs typeface="Times New Roman" panose="02020603050405020304" pitchFamily="18" charset="0"/>
                          </a:rPr>
                          <m:t>𝑣𝑏𝑧</m:t>
                        </m:r>
                      </m:num>
                      <m:den>
                        <m:r>
                          <a:rPr lang="en-ID" sz="2000" i="1" kern="100">
                            <a:latin typeface="Cambria Math" panose="02040503050406030204" pitchFamily="18" charset="0"/>
                            <a:ea typeface="Calibri" panose="020F0502020204030204" pitchFamily="34" charset="0"/>
                            <a:cs typeface="Times New Roman" panose="02020603050405020304" pitchFamily="18" charset="0"/>
                          </a:rPr>
                          <m:t>𝑣𝑏𝑧</m:t>
                        </m:r>
                      </m:den>
                    </m:f>
                  </m:oMath>
                </a14:m>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en-ID" sz="2000" kern="0" dirty="0" err="1">
                    <a:latin typeface="Times New Roman" panose="02020603050405020304" pitchFamily="18" charset="0"/>
                    <a:ea typeface="Times New Roman" panose="02020603050405020304" pitchFamily="18" charset="0"/>
                    <a:cs typeface="Arial" panose="020B0604020202020204" pitchFamily="34" charset="0"/>
                  </a:rPr>
                  <a:t>Jika</a:t>
                </a:r>
                <a:r>
                  <a:rPr lang="en-ID" sz="2000" kern="0" dirty="0">
                    <a:latin typeface="Times New Roman" panose="02020603050405020304" pitchFamily="18" charset="0"/>
                    <a:ea typeface="Times New Roman" panose="02020603050405020304" pitchFamily="18" charset="0"/>
                    <a:cs typeface="Arial" panose="020B0604020202020204" pitchFamily="34" charset="0"/>
                  </a:rPr>
                  <a:t> </a:t>
                </a:r>
                <a:r>
                  <a:rPr lang="en-ID" sz="2000" kern="0" dirty="0" err="1">
                    <a:latin typeface="Times New Roman" panose="02020603050405020304" pitchFamily="18" charset="0"/>
                    <a:ea typeface="Times New Roman" panose="02020603050405020304" pitchFamily="18" charset="0"/>
                    <a:cs typeface="Arial" panose="020B0604020202020204" pitchFamily="34" charset="0"/>
                  </a:rPr>
                  <a:t>perahu</a:t>
                </a:r>
                <a:r>
                  <a:rPr lang="en-ID" sz="2000" kern="0" dirty="0">
                    <a:latin typeface="Times New Roman" panose="02020603050405020304" pitchFamily="18" charset="0"/>
                    <a:ea typeface="Times New Roman" panose="02020603050405020304" pitchFamily="18" charset="0"/>
                    <a:cs typeface="Arial" panose="020B0604020202020204" pitchFamily="34" charset="0"/>
                  </a:rPr>
                  <a:t> </a:t>
                </a:r>
                <a:r>
                  <a:rPr lang="en-ID" sz="2000" kern="0" dirty="0" err="1">
                    <a:latin typeface="Times New Roman" panose="02020603050405020304" pitchFamily="18" charset="0"/>
                    <a:ea typeface="Times New Roman" panose="02020603050405020304" pitchFamily="18" charset="0"/>
                    <a:cs typeface="Arial" panose="020B0604020202020204" pitchFamily="34" charset="0"/>
                  </a:rPr>
                  <a:t>diarahkan</a:t>
                </a:r>
                <a:r>
                  <a:rPr lang="en-ID" sz="2000" kern="0" dirty="0">
                    <a:latin typeface="Times New Roman" panose="02020603050405020304" pitchFamily="18" charset="0"/>
                    <a:ea typeface="Times New Roman" panose="02020603050405020304" pitchFamily="18" charset="0"/>
                    <a:cs typeface="Arial" panose="020B0604020202020204" pitchFamily="34" charset="0"/>
                  </a:rPr>
                  <a:t> </a:t>
                </a:r>
                <a:r>
                  <a:rPr lang="en-ID" sz="2000" kern="0" dirty="0" err="1">
                    <a:latin typeface="Times New Roman" panose="02020603050405020304" pitchFamily="18" charset="0"/>
                    <a:ea typeface="Times New Roman" panose="02020603050405020304" pitchFamily="18" charset="0"/>
                    <a:cs typeface="Arial" panose="020B0604020202020204" pitchFamily="34" charset="0"/>
                  </a:rPr>
                  <a:t>membentuk</a:t>
                </a:r>
                <a:r>
                  <a:rPr lang="en-ID" sz="2000" kern="0" dirty="0">
                    <a:latin typeface="Times New Roman" panose="02020603050405020304" pitchFamily="18" charset="0"/>
                    <a:ea typeface="Times New Roman" panose="02020603050405020304" pitchFamily="18" charset="0"/>
                    <a:cs typeface="Arial" panose="020B0604020202020204" pitchFamily="34" charset="0"/>
                  </a:rPr>
                  <a:t> </a:t>
                </a:r>
                <a:r>
                  <a:rPr lang="en-ID" sz="2000" kern="0" dirty="0" err="1">
                    <a:latin typeface="Times New Roman" panose="02020603050405020304" pitchFamily="18" charset="0"/>
                    <a:ea typeface="Times New Roman" panose="02020603050405020304" pitchFamily="18" charset="0"/>
                    <a:cs typeface="Arial" panose="020B0604020202020204" pitchFamily="34" charset="0"/>
                  </a:rPr>
                  <a:t>sudut</a:t>
                </a:r>
                <a:r>
                  <a:rPr lang="en-ID" sz="2000" kern="0" dirty="0">
                    <a:latin typeface="Times New Roman" panose="02020603050405020304" pitchFamily="18" charset="0"/>
                    <a:ea typeface="Times New Roman" panose="02020603050405020304" pitchFamily="18" charset="0"/>
                    <a:cs typeface="Arial" panose="020B0604020202020204" pitchFamily="34" charset="0"/>
                  </a:rPr>
                  <a:t>  </a:t>
                </a:r>
                <a:r>
                  <a:rPr lang="en-ID" sz="2000" kern="0" dirty="0" err="1">
                    <a:latin typeface="Times New Roman" panose="02020603050405020304" pitchFamily="18" charset="0"/>
                    <a:ea typeface="Times New Roman" panose="02020603050405020304" pitchFamily="18" charset="0"/>
                    <a:cs typeface="Arial" panose="020B0604020202020204" pitchFamily="34" charset="0"/>
                  </a:rPr>
                  <a:t>terhadap</a:t>
                </a:r>
                <a:r>
                  <a:rPr lang="en-ID" sz="2000" kern="0" dirty="0">
                    <a:latin typeface="Times New Roman" panose="02020603050405020304" pitchFamily="18" charset="0"/>
                    <a:ea typeface="Times New Roman" panose="02020603050405020304" pitchFamily="18" charset="0"/>
                    <a:cs typeface="Arial" panose="020B0604020202020204" pitchFamily="34" charset="0"/>
                  </a:rPr>
                  <a:t> </a:t>
                </a:r>
                <a:r>
                  <a:rPr lang="en-ID" sz="2000" kern="0" dirty="0" err="1">
                    <a:latin typeface="Times New Roman" panose="02020603050405020304" pitchFamily="18" charset="0"/>
                    <a:ea typeface="Times New Roman" panose="02020603050405020304" pitchFamily="18" charset="0"/>
                    <a:cs typeface="Arial" panose="020B0604020202020204" pitchFamily="34" charset="0"/>
                  </a:rPr>
                  <a:t>garis</a:t>
                </a:r>
                <a:r>
                  <a:rPr lang="en-ID" sz="2000" kern="0" dirty="0">
                    <a:latin typeface="Times New Roman" panose="02020603050405020304" pitchFamily="18" charset="0"/>
                    <a:ea typeface="Times New Roman" panose="02020603050405020304" pitchFamily="18" charset="0"/>
                    <a:cs typeface="Arial" panose="020B0604020202020204" pitchFamily="34" charset="0"/>
                  </a:rPr>
                  <a:t> </a:t>
                </a:r>
                <a:r>
                  <a:rPr lang="en-ID" sz="2000" kern="0" dirty="0" err="1">
                    <a:latin typeface="Times New Roman" panose="02020603050405020304" pitchFamily="18" charset="0"/>
                    <a:ea typeface="Times New Roman" panose="02020603050405020304" pitchFamily="18" charset="0"/>
                    <a:cs typeface="Arial" panose="020B0604020202020204" pitchFamily="34" charset="0"/>
                  </a:rPr>
                  <a:t>vertikal</a:t>
                </a:r>
                <a:r>
                  <a:rPr lang="en-ID" sz="2000" kern="0" dirty="0">
                    <a:latin typeface="Times New Roman" panose="02020603050405020304" pitchFamily="18" charset="0"/>
                    <a:ea typeface="Times New Roman" panose="02020603050405020304" pitchFamily="18" charset="0"/>
                    <a:cs typeface="Arial" panose="020B0604020202020204" pitchFamily="34" charset="0"/>
                  </a:rPr>
                  <a:t> (</a:t>
                </a:r>
                <a:r>
                  <a:rPr lang="en-ID" sz="2000" kern="0" dirty="0" err="1">
                    <a:latin typeface="Times New Roman" panose="02020603050405020304" pitchFamily="18" charset="0"/>
                    <a:ea typeface="Times New Roman" panose="02020603050405020304" pitchFamily="18" charset="0"/>
                    <a:cs typeface="Arial" panose="020B0604020202020204" pitchFamily="34" charset="0"/>
                  </a:rPr>
                  <a:t>utara</a:t>
                </a:r>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sSubPr>
                        <m:e>
                          <m:r>
                            <a:rPr lang="en-ID" sz="2000" i="1" kern="100">
                              <a:latin typeface="Cambria Math" panose="02040503050406030204" pitchFamily="18" charset="0"/>
                              <a:ea typeface="Calibri" panose="020F0502020204030204" pitchFamily="34" charset="0"/>
                              <a:cs typeface="Times New Roman" panose="02020603050405020304" pitchFamily="18" charset="0"/>
                            </a:rPr>
                            <m:t>𝑣</m:t>
                          </m:r>
                        </m:e>
                        <m:sub>
                          <m:r>
                            <a:rPr lang="en-ID" sz="2000" i="1" kern="100">
                              <a:latin typeface="Cambria Math" panose="02040503050406030204" pitchFamily="18" charset="0"/>
                              <a:ea typeface="Calibri" panose="020F0502020204030204" pitchFamily="34" charset="0"/>
                              <a:cs typeface="Times New Roman" panose="02020603050405020304" pitchFamily="18" charset="0"/>
                            </a:rPr>
                            <m:t>𝑏𝑥</m:t>
                          </m:r>
                        </m:sub>
                      </m:sSub>
                      <m:r>
                        <a:rPr lang="en-ID" sz="2000" i="1" kern="100">
                          <a:latin typeface="Cambria Math" panose="02040503050406030204" pitchFamily="18" charset="0"/>
                          <a:ea typeface="Calibri" panose="020F0502020204030204" pitchFamily="34" charset="0"/>
                          <a:cs typeface="Times New Roman" panose="02020603050405020304" pitchFamily="18" charset="0"/>
                        </a:rPr>
                        <m:t>=</m:t>
                      </m:r>
                      <m:sSub>
                        <m:sSub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sSubPr>
                        <m:e>
                          <m:r>
                            <a:rPr lang="en-ID" sz="2000" i="1" kern="100">
                              <a:latin typeface="Cambria Math" panose="02040503050406030204" pitchFamily="18" charset="0"/>
                              <a:ea typeface="Calibri" panose="020F0502020204030204" pitchFamily="34" charset="0"/>
                              <a:cs typeface="Times New Roman" panose="02020603050405020304" pitchFamily="18" charset="0"/>
                            </a:rPr>
                            <m:t>𝑣</m:t>
                          </m:r>
                        </m:e>
                        <m:sub>
                          <m:r>
                            <a:rPr lang="en-ID" sz="2000" i="1" kern="100">
                              <a:latin typeface="Cambria Math" panose="02040503050406030204" pitchFamily="18" charset="0"/>
                              <a:ea typeface="Calibri" panose="020F0502020204030204" pitchFamily="34" charset="0"/>
                              <a:cs typeface="Times New Roman" panose="02020603050405020304" pitchFamily="18" charset="0"/>
                            </a:rPr>
                            <m:t>𝑝</m:t>
                          </m:r>
                        </m:sub>
                      </m:sSub>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sin</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e>
                      </m:func>
                      <m:r>
                        <a:rPr lang="en-ID" sz="2000" i="1" kern="100">
                          <a:latin typeface="Cambria Math" panose="02040503050406030204" pitchFamily="18" charset="0"/>
                          <a:ea typeface="Calibri" panose="020F0502020204030204" pitchFamily="34" charset="0"/>
                          <a:cs typeface="Times New Roman" panose="02020603050405020304" pitchFamily="18" charset="0"/>
                        </a:rPr>
                        <m:t>+</m:t>
                      </m:r>
                      <m:sSub>
                        <m:sSub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sSubPr>
                        <m:e>
                          <m:r>
                            <a:rPr lang="en-ID" sz="2000" i="1" kern="100">
                              <a:latin typeface="Cambria Math" panose="02040503050406030204" pitchFamily="18" charset="0"/>
                              <a:ea typeface="Calibri" panose="020F0502020204030204" pitchFamily="34" charset="0"/>
                              <a:cs typeface="Times New Roman" panose="02020603050405020304" pitchFamily="18" charset="0"/>
                            </a:rPr>
                            <m:t>𝑣</m:t>
                          </m:r>
                        </m:e>
                        <m:sub>
                          <m:r>
                            <a:rPr lang="en-ID" sz="2000" i="1" kern="100">
                              <a:latin typeface="Cambria Math" panose="02040503050406030204" pitchFamily="18" charset="0"/>
                              <a:ea typeface="Calibri" panose="020F0502020204030204" pitchFamily="34" charset="0"/>
                              <a:cs typeface="Times New Roman" panose="02020603050405020304" pitchFamily="18" charset="0"/>
                            </a:rPr>
                            <m:t>𝑠</m:t>
                          </m:r>
                        </m:sub>
                      </m:sSub>
                      <m:r>
                        <a:rPr lang="en-ID" sz="2000" i="1" kern="100">
                          <a:latin typeface="Cambria Math" panose="02040503050406030204" pitchFamily="18" charset="0"/>
                          <a:ea typeface="Calibri" panose="020F0502020204030204" pitchFamily="34" charset="0"/>
                          <a:cs typeface="Times New Roman" panose="02020603050405020304" pitchFamily="18" charset="0"/>
                        </a:rPr>
                        <m:t>=5</m:t>
                      </m:r>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sin</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e>
                      </m:func>
                      <m:r>
                        <a:rPr lang="en-ID" sz="2000" i="1" kern="100">
                          <a:latin typeface="Cambria Math" panose="02040503050406030204" pitchFamily="18" charset="0"/>
                          <a:ea typeface="Calibri" panose="020F0502020204030204" pitchFamily="34" charset="0"/>
                          <a:cs typeface="Times New Roman" panose="02020603050405020304" pitchFamily="18" charset="0"/>
                        </a:rPr>
                        <m:t>+4</m:t>
                      </m:r>
                    </m:oMath>
                  </m:oMathPara>
                </a14:m>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sSubPr>
                        <m:e>
                          <m:r>
                            <a:rPr lang="en-ID" sz="2000" i="1" kern="100">
                              <a:latin typeface="Cambria Math" panose="02040503050406030204" pitchFamily="18" charset="0"/>
                              <a:ea typeface="Calibri" panose="020F0502020204030204" pitchFamily="34" charset="0"/>
                              <a:cs typeface="Times New Roman" panose="02020603050405020304" pitchFamily="18" charset="0"/>
                            </a:rPr>
                            <m:t>𝑣</m:t>
                          </m:r>
                        </m:e>
                        <m:sub>
                          <m:r>
                            <a:rPr lang="en-ID" sz="2000" i="1" kern="100">
                              <a:latin typeface="Cambria Math" panose="02040503050406030204" pitchFamily="18" charset="0"/>
                              <a:ea typeface="Calibri" panose="020F0502020204030204" pitchFamily="34" charset="0"/>
                              <a:cs typeface="Times New Roman" panose="02020603050405020304" pitchFamily="18" charset="0"/>
                            </a:rPr>
                            <m:t>𝑏𝑦</m:t>
                          </m:r>
                        </m:sub>
                      </m:sSub>
                      <m:r>
                        <a:rPr lang="en-ID" sz="2000" i="1" kern="100">
                          <a:latin typeface="Cambria Math" panose="02040503050406030204" pitchFamily="18" charset="0"/>
                          <a:ea typeface="Calibri" panose="020F0502020204030204" pitchFamily="34" charset="0"/>
                          <a:cs typeface="Times New Roman" panose="02020603050405020304" pitchFamily="18" charset="0"/>
                        </a:rPr>
                        <m:t>=</m:t>
                      </m:r>
                      <m:sSub>
                        <m:sSub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sSubPr>
                        <m:e>
                          <m:r>
                            <a:rPr lang="en-ID" sz="2000" i="1" kern="100">
                              <a:latin typeface="Cambria Math" panose="02040503050406030204" pitchFamily="18" charset="0"/>
                              <a:ea typeface="Calibri" panose="020F0502020204030204" pitchFamily="34" charset="0"/>
                              <a:cs typeface="Times New Roman" panose="02020603050405020304" pitchFamily="18" charset="0"/>
                            </a:rPr>
                            <m:t>𝑣</m:t>
                          </m:r>
                        </m:e>
                        <m:sub>
                          <m:r>
                            <a:rPr lang="en-ID" sz="2000" i="1" kern="100">
                              <a:latin typeface="Cambria Math" panose="02040503050406030204" pitchFamily="18" charset="0"/>
                              <a:ea typeface="Calibri" panose="020F0502020204030204" pitchFamily="34" charset="0"/>
                              <a:cs typeface="Times New Roman" panose="02020603050405020304" pitchFamily="18" charset="0"/>
                            </a:rPr>
                            <m:t>𝑝</m:t>
                          </m:r>
                        </m:sub>
                      </m:sSub>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cos</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e>
                      </m:func>
                      <m:r>
                        <a:rPr lang="en-ID" sz="2000" i="1" kern="100">
                          <a:latin typeface="Cambria Math" panose="02040503050406030204" pitchFamily="18" charset="0"/>
                          <a:ea typeface="Calibri" panose="020F0502020204030204" pitchFamily="34" charset="0"/>
                          <a:cs typeface="Times New Roman" panose="02020603050405020304" pitchFamily="18" charset="0"/>
                        </a:rPr>
                        <m:t>=5</m:t>
                      </m:r>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cos</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e>
                      </m:func>
                    </m:oMath>
                  </m:oMathPara>
                </a14:m>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a:p>
                <a:pPr lvl="0">
                  <a:lnSpc>
                    <a:spcPct val="107000"/>
                  </a:lnSpc>
                  <a:spcAft>
                    <a:spcPts val="800"/>
                  </a:spcAft>
                  <a:tabLst>
                    <a:tab pos="457200" algn="l"/>
                  </a:tabLst>
                </a:pPr>
                <a:r>
                  <a:rPr lang="en-ID" sz="2000" kern="100" dirty="0" smtClean="0">
                    <a:latin typeface="Times New Roman" panose="02020603050405020304" pitchFamily="18" charset="0"/>
                    <a:ea typeface="Times New Roman" panose="02020603050405020304" pitchFamily="18" charset="0"/>
                    <a:cs typeface="Arial" panose="020B0604020202020204" pitchFamily="34" charset="0"/>
                  </a:rPr>
                  <a:t>4.   </a:t>
                </a:r>
                <a:r>
                  <a:rPr lang="en-ID" sz="2000" kern="100" dirty="0" err="1" smtClean="0">
                    <a:latin typeface="Times New Roman" panose="02020603050405020304" pitchFamily="18" charset="0"/>
                    <a:ea typeface="Times New Roman" panose="02020603050405020304" pitchFamily="18" charset="0"/>
                    <a:cs typeface="Arial" panose="020B0604020202020204" pitchFamily="34" charset="0"/>
                  </a:rPr>
                  <a:t>Maka</a:t>
                </a:r>
                <a:r>
                  <a:rPr lang="en-ID" sz="2000" kern="100" dirty="0" smtClean="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a:latin typeface="Times New Roman" panose="02020603050405020304" pitchFamily="18" charset="0"/>
                    <a:ea typeface="Times New Roman" panose="02020603050405020304" pitchFamily="18" charset="0"/>
                    <a:cs typeface="Arial" panose="020B0604020202020204" pitchFamily="34" charset="0"/>
                  </a:rPr>
                  <a:t>:</a:t>
                </a:r>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14:m>
                  <m:oMathPara xmlns:m="http://schemas.openxmlformats.org/officeDocument/2006/math">
                    <m:oMathParaPr>
                      <m:jc m:val="centerGroup"/>
                    </m:oMathParaPr>
                    <m:oMath xmlns:m="http://schemas.openxmlformats.org/officeDocument/2006/math">
                      <m:f>
                        <m:f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Pr>
                        <m:num>
                          <m:r>
                            <a:rPr lang="en-ID" sz="2000" i="1" kern="100">
                              <a:latin typeface="Cambria Math" panose="02040503050406030204" pitchFamily="18" charset="0"/>
                              <a:ea typeface="Calibri" panose="020F0502020204030204" pitchFamily="34" charset="0"/>
                              <a:cs typeface="Times New Roman" panose="02020603050405020304" pitchFamily="18" charset="0"/>
                            </a:rPr>
                            <m:t>5</m:t>
                          </m:r>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sin</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e>
                          </m:func>
                          <m:r>
                            <a:rPr lang="en-ID" sz="2000" i="1" kern="100">
                              <a:latin typeface="Cambria Math" panose="02040503050406030204" pitchFamily="18" charset="0"/>
                              <a:ea typeface="Calibri" panose="020F0502020204030204" pitchFamily="34" charset="0"/>
                              <a:cs typeface="Times New Roman" panose="02020603050405020304" pitchFamily="18" charset="0"/>
                            </a:rPr>
                            <m:t>+4</m:t>
                          </m:r>
                        </m:num>
                        <m:den>
                          <m:r>
                            <a:rPr lang="en-ID" sz="2000" i="1" kern="100">
                              <a:latin typeface="Cambria Math" panose="02040503050406030204" pitchFamily="18" charset="0"/>
                              <a:ea typeface="Calibri" panose="020F0502020204030204" pitchFamily="34" charset="0"/>
                              <a:cs typeface="Times New Roman" panose="02020603050405020304" pitchFamily="18" charset="0"/>
                            </a:rPr>
                            <m:t>5</m:t>
                          </m:r>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cos</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e>
                          </m:func>
                        </m:den>
                      </m:f>
                      <m:r>
                        <a:rPr lang="en-ID" sz="2000" i="1" kern="100">
                          <a:latin typeface="Cambria Math" panose="02040503050406030204" pitchFamily="18" charset="0"/>
                          <a:ea typeface="Calibri" panose="020F0502020204030204" pitchFamily="34" charset="0"/>
                          <a:cs typeface="Times New Roman" panose="02020603050405020304" pitchFamily="18" charset="0"/>
                        </a:rPr>
                        <m:t>=</m:t>
                      </m:r>
                      <m:f>
                        <m:f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Pr>
                        <m:num>
                          <m:r>
                            <a:rPr lang="en-ID" sz="2000" i="1" kern="100">
                              <a:latin typeface="Cambria Math" panose="02040503050406030204" pitchFamily="18" charset="0"/>
                              <a:ea typeface="Calibri" panose="020F0502020204030204" pitchFamily="34" charset="0"/>
                              <a:cs typeface="Times New Roman" panose="02020603050405020304" pitchFamily="18" charset="0"/>
                            </a:rPr>
                            <m:t>3</m:t>
                          </m:r>
                        </m:num>
                        <m:den>
                          <m:r>
                            <a:rPr lang="en-ID" sz="2000" i="1" kern="100">
                              <a:latin typeface="Cambria Math" panose="02040503050406030204" pitchFamily="18" charset="0"/>
                              <a:ea typeface="Calibri" panose="020F0502020204030204" pitchFamily="34" charset="0"/>
                              <a:cs typeface="Times New Roman" panose="02020603050405020304" pitchFamily="18" charset="0"/>
                            </a:rPr>
                            <m:t>4</m:t>
                          </m:r>
                        </m:den>
                      </m:f>
                      <m:r>
                        <a:rPr lang="en-ID" sz="2000" i="1" kern="100">
                          <a:latin typeface="Cambria Math" panose="02040503050406030204" pitchFamily="18" charset="0"/>
                          <a:ea typeface="Calibri" panose="020F0502020204030204" pitchFamily="34" charset="0"/>
                          <a:cs typeface="Times New Roman" panose="02020603050405020304" pitchFamily="18" charset="0"/>
                        </a:rPr>
                        <m:t>⟹20</m:t>
                      </m:r>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sin</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e>
                      </m:func>
                      <m:r>
                        <a:rPr lang="en-ID" sz="2000" i="1" kern="100">
                          <a:latin typeface="Cambria Math" panose="02040503050406030204" pitchFamily="18" charset="0"/>
                          <a:ea typeface="Calibri" panose="020F0502020204030204" pitchFamily="34" charset="0"/>
                          <a:cs typeface="Times New Roman" panose="02020603050405020304" pitchFamily="18" charset="0"/>
                        </a:rPr>
                        <m:t>+16=15</m:t>
                      </m:r>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cos</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e>
                      </m:func>
                      <m:r>
                        <a:rPr lang="en-ID" sz="2000" i="1" kern="100">
                          <a:latin typeface="Cambria Math" panose="02040503050406030204" pitchFamily="18" charset="0"/>
                          <a:ea typeface="Calibri" panose="020F0502020204030204" pitchFamily="34" charset="0"/>
                          <a:cs typeface="Times New Roman" panose="02020603050405020304" pitchFamily="18" charset="0"/>
                        </a:rPr>
                        <m:t>⟹15</m:t>
                      </m:r>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cos</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e>
                      </m:func>
                      <m:r>
                        <a:rPr lang="en-ID" sz="2000" i="1" kern="100">
                          <a:latin typeface="Cambria Math" panose="02040503050406030204" pitchFamily="18" charset="0"/>
                          <a:ea typeface="Calibri" panose="020F0502020204030204" pitchFamily="34" charset="0"/>
                          <a:cs typeface="Times New Roman" panose="02020603050405020304" pitchFamily="18" charset="0"/>
                        </a:rPr>
                        <m:t>−20</m:t>
                      </m:r>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sin</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e>
                      </m:func>
                      <m:r>
                        <a:rPr lang="en-ID" sz="2000" i="1" kern="100">
                          <a:latin typeface="Cambria Math" panose="02040503050406030204" pitchFamily="18" charset="0"/>
                          <a:ea typeface="Calibri" panose="020F0502020204030204" pitchFamily="34" charset="0"/>
                          <a:cs typeface="Times New Roman" panose="02020603050405020304" pitchFamily="18" charset="0"/>
                        </a:rPr>
                        <m:t>=16</m:t>
                      </m:r>
                    </m:oMath>
                  </m:oMathPara>
                </a14:m>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526868" y="321934"/>
                <a:ext cx="8003178" cy="5393271"/>
              </a:xfrm>
              <a:prstGeom prst="rect">
                <a:avLst/>
              </a:prstGeom>
              <a:blipFill rotWithShape="1">
                <a:blip r:embed="rId2"/>
                <a:stretch>
                  <a:fillRect l="-6" t="-12" r="1" b="4"/>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44879" y="895832"/>
                <a:ext cx="7336971" cy="5332807"/>
              </a:xfrm>
              <a:prstGeom prst="rect">
                <a:avLst/>
              </a:prstGeom>
            </p:spPr>
            <p:txBody>
              <a:bodyPr wrap="square">
                <a:spAutoFit/>
              </a:bodyPr>
              <a:lstStyle/>
              <a:p>
                <a:pPr lvl="0">
                  <a:lnSpc>
                    <a:spcPct val="107000"/>
                  </a:lnSpc>
                  <a:spcAft>
                    <a:spcPts val="800"/>
                  </a:spcAft>
                  <a:tabLst>
                    <a:tab pos="457200" algn="l"/>
                  </a:tabLst>
                </a:pPr>
                <a:r>
                  <a:rPr lang="en-ID" sz="2000" kern="100" dirty="0" err="1">
                    <a:latin typeface="Times New Roman" panose="02020603050405020304" pitchFamily="18" charset="0"/>
                    <a:ea typeface="Calibri" panose="020F0502020204030204" pitchFamily="34" charset="0"/>
                    <a:cs typeface="Arial" panose="020B0604020202020204" pitchFamily="34" charset="0"/>
                  </a:rPr>
                  <a:t>Waktu</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menyeberang</a:t>
                </a:r>
                <a:r>
                  <a:rPr lang="en-ID" sz="2000" kern="100" dirty="0">
                    <a:latin typeface="Times New Roman" panose="02020603050405020304" pitchFamily="18" charset="0"/>
                    <a:ea typeface="Calibri" panose="020F0502020204030204" pitchFamily="34" charset="0"/>
                    <a:cs typeface="Arial" panose="020B0604020202020204" pitchFamily="34" charset="0"/>
                  </a:rPr>
                  <a:t> (t y) </a:t>
                </a:r>
                <a:r>
                  <a:rPr lang="en-ID" sz="2000" kern="100" dirty="0" err="1">
                    <a:latin typeface="Times New Roman" panose="02020603050405020304" pitchFamily="18" charset="0"/>
                    <a:ea typeface="Calibri" panose="020F0502020204030204" pitchFamily="34" charset="0"/>
                    <a:cs typeface="Arial" panose="020B0604020202020204" pitchFamily="34" charset="0"/>
                  </a:rPr>
                  <a:t>dapat</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dicari</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melalui</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komponen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vertikal</a:t>
                </a:r>
                <a:r>
                  <a:rPr lang="en-ID" sz="2000" kern="100" dirty="0">
                    <a:latin typeface="Times New Roman" panose="02020603050405020304" pitchFamily="18" charset="0"/>
                    <a:ea typeface="Calibri" panose="020F0502020204030204" pitchFamily="34" charset="0"/>
                    <a:cs typeface="Arial" panose="020B0604020202020204" pitchFamily="34" charset="0"/>
                  </a:rPr>
                  <a:t>: </a:t>
                </a:r>
                <a14:m>
                  <m:oMath xmlns:m="http://schemas.openxmlformats.org/officeDocument/2006/math">
                    <m:sSub>
                      <m:sSub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sSubPr>
                      <m:e>
                        <m:r>
                          <a:rPr lang="en-ID" sz="2000" i="1" kern="100">
                            <a:latin typeface="Cambria Math" panose="02040503050406030204" pitchFamily="18" charset="0"/>
                            <a:ea typeface="Calibri" panose="020F0502020204030204" pitchFamily="34" charset="0"/>
                            <a:cs typeface="Times New Roman" panose="02020603050405020304" pitchFamily="18" charset="0"/>
                          </a:rPr>
                          <m:t>𝑡</m:t>
                        </m:r>
                      </m:e>
                      <m:sub>
                        <m:r>
                          <a:rPr lang="en-ID" sz="2000" i="1" kern="100">
                            <a:latin typeface="Cambria Math" panose="02040503050406030204" pitchFamily="18" charset="0"/>
                            <a:ea typeface="Calibri" panose="020F0502020204030204" pitchFamily="34" charset="0"/>
                            <a:cs typeface="Times New Roman" panose="02020603050405020304" pitchFamily="18" charset="0"/>
                          </a:rPr>
                          <m:t>𝑌</m:t>
                        </m:r>
                      </m:sub>
                    </m:sSub>
                    <m:r>
                      <a:rPr lang="en-ID" sz="2000" i="1" kern="100">
                        <a:latin typeface="Cambria Math" panose="02040503050406030204" pitchFamily="18" charset="0"/>
                        <a:ea typeface="Calibri" panose="020F0502020204030204" pitchFamily="34" charset="0"/>
                        <a:cs typeface="Times New Roman" panose="02020603050405020304" pitchFamily="18" charset="0"/>
                      </a:rPr>
                      <m:t>=</m:t>
                    </m:r>
                    <m:f>
                      <m:f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Pr>
                      <m:num>
                        <m:r>
                          <a:rPr lang="en-ID" sz="2000" i="1" kern="100">
                            <a:latin typeface="Cambria Math" panose="02040503050406030204" pitchFamily="18" charset="0"/>
                            <a:ea typeface="Calibri" panose="020F0502020204030204" pitchFamily="34" charset="0"/>
                            <a:cs typeface="Times New Roman" panose="02020603050405020304" pitchFamily="18" charset="0"/>
                          </a:rPr>
                          <m:t>80</m:t>
                        </m:r>
                      </m:num>
                      <m:den>
                        <m:r>
                          <a:rPr lang="en-ID" sz="2000" i="1" kern="100">
                            <a:latin typeface="Cambria Math" panose="02040503050406030204" pitchFamily="18" charset="0"/>
                            <a:ea typeface="Calibri" panose="020F0502020204030204" pitchFamily="34" charset="0"/>
                            <a:cs typeface="Times New Roman" panose="02020603050405020304" pitchFamily="18" charset="0"/>
                          </a:rPr>
                          <m:t>5</m:t>
                        </m:r>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cos</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e>
                        </m:func>
                      </m:den>
                    </m:f>
                    <m:r>
                      <a:rPr lang="en-ID" sz="2000" i="1" kern="100">
                        <a:latin typeface="Cambria Math" panose="02040503050406030204" pitchFamily="18" charset="0"/>
                        <a:ea typeface="Calibri" panose="020F0502020204030204" pitchFamily="34" charset="0"/>
                        <a:cs typeface="Times New Roman" panose="02020603050405020304" pitchFamily="18" charset="0"/>
                      </a:rPr>
                      <m:t>=</m:t>
                    </m:r>
                    <m:f>
                      <m:f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Pr>
                      <m:num>
                        <m:r>
                          <a:rPr lang="en-ID" sz="2000" i="1" kern="100">
                            <a:latin typeface="Cambria Math" panose="02040503050406030204" pitchFamily="18" charset="0"/>
                            <a:ea typeface="Calibri" panose="020F0502020204030204" pitchFamily="34" charset="0"/>
                            <a:cs typeface="Times New Roman" panose="02020603050405020304" pitchFamily="18" charset="0"/>
                          </a:rPr>
                          <m:t>16</m:t>
                        </m:r>
                      </m:num>
                      <m:den>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cos</m:t>
                            </m:r>
                          </m:fName>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e>
                        </m:func>
                      </m:den>
                    </m:f>
                  </m:oMath>
                </a14:m>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r>
                  <a:rPr lang="en-ID" sz="2000" kern="100" dirty="0" err="1">
                    <a:latin typeface="Times New Roman" panose="02020603050405020304" pitchFamily="18" charset="0"/>
                    <a:ea typeface="Calibri" panose="020F0502020204030204" pitchFamily="34" charset="0"/>
                    <a:cs typeface="Arial" panose="020B0604020202020204" pitchFamily="34" charset="0"/>
                  </a:rPr>
                  <a:t>Bila</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kita</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selesaikan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persamaan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trigonometri</a:t>
                </a:r>
                <a:r>
                  <a:rPr lang="en-ID" sz="2000" kern="100" dirty="0">
                    <a:latin typeface="Times New Roman" panose="02020603050405020304" pitchFamily="18" charset="0"/>
                    <a:ea typeface="Calibri" panose="020F0502020204030204" pitchFamily="34" charset="0"/>
                    <a:cs typeface="Arial" panose="020B0604020202020204" pitchFamily="34" charset="0"/>
                  </a:rPr>
                  <a:t> di </a:t>
                </a:r>
                <a:r>
                  <a:rPr lang="en-ID" sz="2000" kern="100" dirty="0" err="1">
                    <a:latin typeface="Times New Roman" panose="02020603050405020304" pitchFamily="18" charset="0"/>
                    <a:ea typeface="Calibri" panose="020F0502020204030204" pitchFamily="34" charset="0"/>
                    <a:cs typeface="Arial" panose="020B0604020202020204" pitchFamily="34" charset="0"/>
                  </a:rPr>
                  <a:t>atas</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menggunakan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identitas</a:t>
                </a:r>
                <a:r>
                  <a:rPr lang="en-ID" sz="2000" kern="100" dirty="0">
                    <a:latin typeface="Times New Roman" panose="02020603050405020304" pitchFamily="18" charset="0"/>
                    <a:ea typeface="Calibri" panose="020F0502020204030204" pitchFamily="34" charset="0"/>
                    <a:cs typeface="Arial" panose="020B0604020202020204" pitchFamily="34" charset="0"/>
                  </a:rPr>
                  <a:t> </a:t>
                </a:r>
                <a14:m>
                  <m:oMath xmlns:m="http://schemas.openxmlformats.org/officeDocument/2006/math">
                    <m:r>
                      <a:rPr lang="en-ID" sz="2000" i="1" kern="100">
                        <a:latin typeface="Cambria Math" panose="02040503050406030204" pitchFamily="18" charset="0"/>
                        <a:ea typeface="Calibri" panose="020F0502020204030204" pitchFamily="34" charset="0"/>
                        <a:cs typeface="Times New Roman" panose="02020603050405020304" pitchFamily="18" charset="0"/>
                      </a:rPr>
                      <m:t>𝑅</m:t>
                    </m:r>
                    <m:func>
                      <m:func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funcPr>
                      <m:fName>
                        <m:r>
                          <m:rPr>
                            <m:sty m:val="p"/>
                          </m:rPr>
                          <a:rPr lang="en-ID" sz="2000" kern="100">
                            <a:latin typeface="Cambria Math" panose="02040503050406030204" pitchFamily="18" charset="0"/>
                            <a:ea typeface="Calibri" panose="020F0502020204030204" pitchFamily="34" charset="0"/>
                            <a:cs typeface="Times New Roman" panose="02020603050405020304" pitchFamily="18" charset="0"/>
                          </a:rPr>
                          <m:t>cos</m:t>
                        </m:r>
                      </m:fName>
                      <m:e>
                        <m:d>
                          <m:d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dPr>
                          <m:e>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r>
                              <a:rPr lang="en-ID" sz="2000" i="1" kern="100">
                                <a:latin typeface="Cambria Math" panose="02040503050406030204" pitchFamily="18" charset="0"/>
                                <a:ea typeface="Calibri" panose="020F0502020204030204" pitchFamily="34" charset="0"/>
                                <a:cs typeface="Times New Roman" panose="02020603050405020304" pitchFamily="18" charset="0"/>
                              </a:rPr>
                              <m:t>+</m:t>
                            </m:r>
                            <m:r>
                              <a:rPr lang="en-ID" sz="2000" i="1" kern="100">
                                <a:latin typeface="Cambria Math" panose="02040503050406030204" pitchFamily="18" charset="0"/>
                                <a:ea typeface="Calibri" panose="020F0502020204030204" pitchFamily="34" charset="0"/>
                                <a:cs typeface="Times New Roman" panose="02020603050405020304" pitchFamily="18" charset="0"/>
                              </a:rPr>
                              <m:t>𝜙</m:t>
                            </m:r>
                          </m:e>
                        </m:d>
                      </m:e>
                    </m:func>
                  </m:oMath>
                </a14:m>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r>
                  <a:rPr lang="en-ID" sz="2000" kern="100" dirty="0" err="1">
                    <a:latin typeface="Times New Roman" panose="02020603050405020304" pitchFamily="18" charset="0"/>
                    <a:ea typeface="Calibri" panose="020F0502020204030204" pitchFamily="34" charset="0"/>
                    <a:cs typeface="Arial" panose="020B0604020202020204" pitchFamily="34" charset="0"/>
                  </a:rPr>
                  <a:t>didapatkan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sudut</a:t>
                </a:r>
                <a:r>
                  <a:rPr lang="en-ID" sz="2000" kern="100" dirty="0">
                    <a:latin typeface="Times New Roman" panose="02020603050405020304" pitchFamily="18" charset="0"/>
                    <a:ea typeface="Calibri" panose="020F0502020204030204" pitchFamily="34" charset="0"/>
                    <a:cs typeface="Arial" panose="020B0604020202020204" pitchFamily="34" charset="0"/>
                  </a:rPr>
                  <a:t> </a:t>
                </a:r>
                <a14:m>
                  <m:oMath xmlns:m="http://schemas.openxmlformats.org/officeDocument/2006/math">
                    <m:r>
                      <a:rPr lang="en-ID" sz="2000" i="1" kern="100">
                        <a:latin typeface="Cambria Math" panose="02040503050406030204" pitchFamily="18" charset="0"/>
                        <a:ea typeface="Calibri" panose="020F0502020204030204" pitchFamily="34" charset="0"/>
                        <a:cs typeface="Times New Roman" panose="02020603050405020304" pitchFamily="18" charset="0"/>
                      </a:rPr>
                      <m:t>𝜃</m:t>
                    </m:r>
                    <m:r>
                      <a:rPr lang="en-ID" sz="2000" i="1" kern="100">
                        <a:latin typeface="Cambria Math" panose="02040503050406030204" pitchFamily="18" charset="0"/>
                        <a:ea typeface="Calibri" panose="020F0502020204030204" pitchFamily="34" charset="0"/>
                        <a:cs typeface="Times New Roman" panose="02020603050405020304" pitchFamily="18" charset="0"/>
                      </a:rPr>
                      <m:t>≈−2,</m:t>
                    </m:r>
                    <m:sSup>
                      <m:sSupPr>
                        <m:ctrlPr>
                          <a:rPr lang="id-ID" sz="2000" i="1" kern="100">
                            <a:latin typeface="Cambria Math" panose="02040503050406030204" pitchFamily="18" charset="0"/>
                            <a:ea typeface="Calibri" panose="020F0502020204030204" pitchFamily="34" charset="0"/>
                            <a:cs typeface="Times New Roman" panose="02020603050405020304" pitchFamily="18" charset="0"/>
                          </a:rPr>
                        </m:ctrlPr>
                      </m:sSupPr>
                      <m:e>
                        <m:r>
                          <a:rPr lang="en-ID" sz="2000" i="1" kern="100">
                            <a:latin typeface="Cambria Math" panose="02040503050406030204" pitchFamily="18" charset="0"/>
                            <a:ea typeface="Calibri" panose="020F0502020204030204" pitchFamily="34" charset="0"/>
                            <a:cs typeface="Times New Roman" panose="02020603050405020304" pitchFamily="18" charset="0"/>
                          </a:rPr>
                          <m:t>92</m:t>
                        </m:r>
                      </m:e>
                      <m:sup>
                        <m:r>
                          <a:rPr lang="en-ID" sz="2000" i="1" kern="100">
                            <a:latin typeface="Cambria Math" panose="02040503050406030204" pitchFamily="18" charset="0"/>
                            <a:ea typeface="Calibri" panose="020F0502020204030204" pitchFamily="34" charset="0"/>
                            <a:cs typeface="Times New Roman" panose="02020603050405020304" pitchFamily="18" charset="0"/>
                          </a:rPr>
                          <m:t>∘</m:t>
                        </m:r>
                      </m:sup>
                    </m:sSup>
                  </m:oMath>
                </a14:m>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artinya</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perahu</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harus</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sedikit</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diarahkan</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menantang</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arus</a:t>
                </a:r>
                <a:r>
                  <a:rPr lang="en-ID" sz="2000" kern="100" dirty="0">
                    <a:latin typeface="Times New Roman" panose="02020603050405020304" pitchFamily="18" charset="0"/>
                    <a:ea typeface="Times New Roman" panose="02020603050405020304" pitchFamily="18" charset="0"/>
                    <a:cs typeface="Arial" panose="020B0604020202020204" pitchFamily="34" charset="0"/>
                  </a:rPr>
                  <a:t>/</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ke</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barat</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sebesar</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14:m>
                  <m:oMath xmlns:m="http://schemas.openxmlformats.org/officeDocument/2006/math">
                    <m:r>
                      <a:rPr lang="en-ID" sz="2000" i="1" kern="100">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id-ID" sz="20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en-ID" sz="2000" i="1" kern="100">
                            <a:latin typeface="Cambria Math" panose="02040503050406030204" pitchFamily="18" charset="0"/>
                            <a:ea typeface="Times New Roman" panose="02020603050405020304" pitchFamily="18" charset="0"/>
                            <a:cs typeface="Times New Roman" panose="02020603050405020304" pitchFamily="18" charset="0"/>
                          </a:rPr>
                          <m:t>92</m:t>
                        </m:r>
                      </m:e>
                      <m:sup>
                        <m:r>
                          <a:rPr lang="en-ID" sz="2000" i="1" kern="100">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Nilai</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14:m>
                  <m:oMath xmlns:m="http://schemas.openxmlformats.org/officeDocument/2006/math">
                    <m:func>
                      <m:funcPr>
                        <m:ctrlPr>
                          <a:rPr lang="id-ID" sz="2000" i="1" kern="100">
                            <a:latin typeface="Cambria Math" panose="02040503050406030204" pitchFamily="18" charset="0"/>
                            <a:ea typeface="Times New Roman" panose="02020603050405020304" pitchFamily="18" charset="0"/>
                            <a:cs typeface="Times New Roman" panose="02020603050405020304" pitchFamily="18" charset="0"/>
                          </a:rPr>
                        </m:ctrlPr>
                      </m:funcPr>
                      <m:fName>
                        <m:r>
                          <m:rPr>
                            <m:sty m:val="p"/>
                          </m:rPr>
                          <a:rPr lang="en-ID" sz="2000" kern="100">
                            <a:latin typeface="Cambria Math" panose="02040503050406030204" pitchFamily="18" charset="0"/>
                            <a:ea typeface="Times New Roman" panose="02020603050405020304" pitchFamily="18" charset="0"/>
                            <a:cs typeface="Times New Roman" panose="02020603050405020304" pitchFamily="18" charset="0"/>
                          </a:rPr>
                          <m:t>cos</m:t>
                        </m:r>
                      </m:fName>
                      <m:e>
                        <m:d>
                          <m:dPr>
                            <m:ctrlPr>
                              <a:rPr lang="id-ID" sz="2000" i="1" kern="100">
                                <a:latin typeface="Cambria Math" panose="02040503050406030204" pitchFamily="18" charset="0"/>
                                <a:ea typeface="Times New Roman" panose="02020603050405020304" pitchFamily="18" charset="0"/>
                                <a:cs typeface="Times New Roman" panose="02020603050405020304" pitchFamily="18" charset="0"/>
                              </a:rPr>
                            </m:ctrlPr>
                          </m:dPr>
                          <m:e>
                            <m:r>
                              <a:rPr lang="en-ID" sz="2000" i="1" kern="100">
                                <a:latin typeface="Cambria Math" panose="02040503050406030204" pitchFamily="18" charset="0"/>
                                <a:ea typeface="Times New Roman" panose="02020603050405020304" pitchFamily="18" charset="0"/>
                                <a:cs typeface="Times New Roman" panose="02020603050405020304" pitchFamily="18" charset="0"/>
                              </a:rPr>
                              <m:t>−2,</m:t>
                            </m:r>
                            <m:sSup>
                              <m:sSupPr>
                                <m:ctrlPr>
                                  <a:rPr lang="id-ID" sz="2000" i="1" kern="100">
                                    <a:latin typeface="Cambria Math" panose="02040503050406030204" pitchFamily="18" charset="0"/>
                                    <a:ea typeface="Times New Roman" panose="02020603050405020304" pitchFamily="18" charset="0"/>
                                    <a:cs typeface="Times New Roman" panose="02020603050405020304" pitchFamily="18" charset="0"/>
                                  </a:rPr>
                                </m:ctrlPr>
                              </m:sSupPr>
                              <m:e>
                                <m:r>
                                  <a:rPr lang="en-ID" sz="2000" i="1" kern="100">
                                    <a:latin typeface="Cambria Math" panose="02040503050406030204" pitchFamily="18" charset="0"/>
                                    <a:ea typeface="Times New Roman" panose="02020603050405020304" pitchFamily="18" charset="0"/>
                                    <a:cs typeface="Times New Roman" panose="02020603050405020304" pitchFamily="18" charset="0"/>
                                  </a:rPr>
                                  <m:t>92</m:t>
                                </m:r>
                              </m:e>
                              <m:sup>
                                <m:r>
                                  <a:rPr lang="en-ID" sz="2000" i="1" kern="100">
                                    <a:latin typeface="Cambria Math" panose="02040503050406030204" pitchFamily="18" charset="0"/>
                                    <a:ea typeface="Times New Roman" panose="02020603050405020304" pitchFamily="18" charset="0"/>
                                    <a:cs typeface="Times New Roman" panose="02020603050405020304" pitchFamily="18" charset="0"/>
                                  </a:rPr>
                                  <m:t>∘</m:t>
                                </m:r>
                              </m:sup>
                            </m:sSup>
                          </m:e>
                        </m:d>
                      </m:e>
                    </m:func>
                    <m:r>
                      <a:rPr lang="en-ID" sz="2000" i="1" kern="100">
                        <a:latin typeface="Cambria Math" panose="02040503050406030204" pitchFamily="18" charset="0"/>
                        <a:ea typeface="Times New Roman" panose="02020603050405020304" pitchFamily="18" charset="0"/>
                        <a:cs typeface="Times New Roman" panose="02020603050405020304" pitchFamily="18" charset="0"/>
                      </a:rPr>
                      <m:t>≈0,9987</m:t>
                    </m:r>
                  </m:oMath>
                </a14:m>
                <a:endParaRPr lang="id-ID" sz="2000" kern="100" dirty="0" smtClean="0">
                  <a:effectLst/>
                  <a:latin typeface="Calibri" panose="020F0502020204030204" pitchFamily="34" charset="0"/>
                  <a:ea typeface="Calibri" panose="020F0502020204030204" pitchFamily="34" charset="0"/>
                  <a:cs typeface="Arial" panose="020B0604020202020204" pitchFamily="34" charset="0"/>
                </a:endParaRPr>
              </a:p>
              <a:p>
                <a:pPr lvl="0">
                  <a:lnSpc>
                    <a:spcPct val="107000"/>
                  </a:lnSpc>
                  <a:spcAft>
                    <a:spcPts val="800"/>
                  </a:spcAft>
                  <a:tabLst>
                    <a:tab pos="457200" algn="l"/>
                  </a:tabLst>
                </a:pP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Maka</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waktu</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tempuh</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a:t>
                </a:r>
                <a:r>
                  <a:rPr lang="en-ID" sz="2000" kern="100" dirty="0" err="1">
                    <a:latin typeface="Times New Roman" panose="02020603050405020304" pitchFamily="18" charset="0"/>
                    <a:ea typeface="Times New Roman" panose="02020603050405020304" pitchFamily="18" charset="0"/>
                    <a:cs typeface="Arial" panose="020B0604020202020204" pitchFamily="34" charset="0"/>
                  </a:rPr>
                  <a:t>Strategi</a:t>
                </a:r>
                <a:r>
                  <a:rPr lang="en-ID" sz="2000" kern="100" dirty="0">
                    <a:latin typeface="Times New Roman" panose="02020603050405020304" pitchFamily="18" charset="0"/>
                    <a:ea typeface="Times New Roman" panose="02020603050405020304" pitchFamily="18" charset="0"/>
                    <a:cs typeface="Arial" panose="020B0604020202020204" pitchFamily="34" charset="0"/>
                  </a:rPr>
                  <a:t> Y:</a:t>
                </a:r>
                <a:br>
                  <a:rPr lang="en-ID" sz="2000" kern="100" dirty="0">
                    <a:latin typeface="Times New Roman" panose="02020603050405020304" pitchFamily="18" charset="0"/>
                    <a:ea typeface="Times New Roman" panose="02020603050405020304" pitchFamily="18" charset="0"/>
                    <a:cs typeface="Arial" panose="020B0604020202020204" pitchFamily="34" charset="0"/>
                  </a:rPr>
                </a:br>
                <a14:m>
                  <m:oMathPara xmlns:m="http://schemas.openxmlformats.org/officeDocument/2006/math">
                    <m:oMathParaPr>
                      <m:jc m:val="centerGroup"/>
                    </m:oMathParaPr>
                    <m:oMath xmlns:m="http://schemas.openxmlformats.org/officeDocument/2006/math">
                      <m:sSub>
                        <m:sSubPr>
                          <m:ctrlPr>
                            <a:rPr lang="id-ID" sz="2000" i="1" kern="100">
                              <a:latin typeface="Cambria Math" panose="02040503050406030204" pitchFamily="18" charset="0"/>
                              <a:ea typeface="Times New Roman" panose="02020603050405020304" pitchFamily="18" charset="0"/>
                              <a:cs typeface="Times New Roman" panose="02020603050405020304" pitchFamily="18" charset="0"/>
                            </a:rPr>
                          </m:ctrlPr>
                        </m:sSubPr>
                        <m:e>
                          <m:r>
                            <a:rPr lang="en-ID" sz="2000" i="1" kern="100">
                              <a:latin typeface="Cambria Math" panose="02040503050406030204" pitchFamily="18" charset="0"/>
                              <a:ea typeface="Times New Roman" panose="02020603050405020304" pitchFamily="18" charset="0"/>
                              <a:cs typeface="Times New Roman" panose="02020603050405020304" pitchFamily="18" charset="0"/>
                            </a:rPr>
                            <m:t>𝑡</m:t>
                          </m:r>
                        </m:e>
                        <m:sub>
                          <m:r>
                            <a:rPr lang="en-ID" sz="2000" i="1" kern="100">
                              <a:latin typeface="Cambria Math" panose="02040503050406030204" pitchFamily="18" charset="0"/>
                              <a:ea typeface="Times New Roman" panose="02020603050405020304" pitchFamily="18" charset="0"/>
                              <a:cs typeface="Times New Roman" panose="02020603050405020304" pitchFamily="18" charset="0"/>
                            </a:rPr>
                            <m:t>𝑌</m:t>
                          </m:r>
                        </m:sub>
                      </m:sSub>
                      <m:r>
                        <a:rPr lang="en-ID" sz="2000" i="1" kern="100">
                          <a:latin typeface="Cambria Math" panose="02040503050406030204" pitchFamily="18" charset="0"/>
                          <a:ea typeface="Times New Roman" panose="02020603050405020304" pitchFamily="18" charset="0"/>
                          <a:cs typeface="Times New Roman" panose="02020603050405020304" pitchFamily="18" charset="0"/>
                        </a:rPr>
                        <m:t>=</m:t>
                      </m:r>
                      <m:f>
                        <m:fPr>
                          <m:ctrlPr>
                            <a:rPr lang="id-ID" sz="2000" i="1" kern="100">
                              <a:latin typeface="Cambria Math" panose="02040503050406030204" pitchFamily="18" charset="0"/>
                              <a:ea typeface="Times New Roman" panose="02020603050405020304" pitchFamily="18" charset="0"/>
                              <a:cs typeface="Times New Roman" panose="02020603050405020304" pitchFamily="18" charset="0"/>
                            </a:rPr>
                          </m:ctrlPr>
                        </m:fPr>
                        <m:num>
                          <m:r>
                            <a:rPr lang="en-ID" sz="2000" i="1" kern="100">
                              <a:latin typeface="Cambria Math" panose="02040503050406030204" pitchFamily="18" charset="0"/>
                              <a:ea typeface="Times New Roman" panose="02020603050405020304" pitchFamily="18" charset="0"/>
                              <a:cs typeface="Times New Roman" panose="02020603050405020304" pitchFamily="18" charset="0"/>
                            </a:rPr>
                            <m:t>16</m:t>
                          </m:r>
                        </m:num>
                        <m:den>
                          <m:r>
                            <a:rPr lang="en-ID" sz="2000" i="1" kern="100">
                              <a:latin typeface="Cambria Math" panose="02040503050406030204" pitchFamily="18" charset="0"/>
                              <a:ea typeface="Times New Roman" panose="02020603050405020304" pitchFamily="18" charset="0"/>
                              <a:cs typeface="Times New Roman" panose="02020603050405020304" pitchFamily="18" charset="0"/>
                            </a:rPr>
                            <m:t>0,9987</m:t>
                          </m:r>
                        </m:den>
                      </m:f>
                      <m:r>
                        <a:rPr lang="en-ID" sz="2000" i="1" kern="100">
                          <a:latin typeface="Cambria Math" panose="02040503050406030204" pitchFamily="18" charset="0"/>
                          <a:ea typeface="Times New Roman" panose="02020603050405020304" pitchFamily="18" charset="0"/>
                          <a:cs typeface="Times New Roman" panose="02020603050405020304" pitchFamily="18" charset="0"/>
                        </a:rPr>
                        <m:t>≈16,02</m:t>
                      </m:r>
                      <m:r>
                        <m:rPr>
                          <m:nor/>
                        </m:rPr>
                        <a:rPr lang="en-ID" sz="2000" i="1" kern="100">
                          <a:latin typeface="Times New Roman" panose="02020603050405020304" pitchFamily="18" charset="0"/>
                          <a:ea typeface="Times New Roman" panose="02020603050405020304" pitchFamily="18" charset="0"/>
                          <a:cs typeface="Arial" panose="020B0604020202020204" pitchFamily="34" charset="0"/>
                        </a:rPr>
                        <m:t> </m:t>
                      </m:r>
                      <m:r>
                        <m:rPr>
                          <m:nor/>
                        </m:rPr>
                        <a:rPr lang="en-ID" sz="2000" kern="100">
                          <a:latin typeface="Times New Roman" panose="02020603050405020304" pitchFamily="18" charset="0"/>
                          <a:ea typeface="Times New Roman" panose="02020603050405020304" pitchFamily="18" charset="0"/>
                          <a:cs typeface="Arial" panose="020B0604020202020204" pitchFamily="34" charset="0"/>
                        </a:rPr>
                        <m:t>s</m:t>
                      </m:r>
                      <m:r>
                        <a:rPr lang="en-ID" sz="2000" i="1" kern="100">
                          <a:latin typeface="Cambria Math" panose="02040503050406030204" pitchFamily="18" charset="0"/>
                          <a:ea typeface="Times New Roman" panose="02020603050405020304" pitchFamily="18" charset="0"/>
                          <a:cs typeface="Times New Roman" panose="02020603050405020304" pitchFamily="18" charset="0"/>
                        </a:rPr>
                        <m:t>≈16</m:t>
                      </m:r>
                      <m:r>
                        <m:rPr>
                          <m:nor/>
                        </m:rPr>
                        <a:rPr lang="en-ID" sz="2000" i="1" kern="100">
                          <a:latin typeface="Times New Roman" panose="02020603050405020304" pitchFamily="18" charset="0"/>
                          <a:ea typeface="Times New Roman" panose="02020603050405020304" pitchFamily="18" charset="0"/>
                          <a:cs typeface="Arial" panose="020B0604020202020204" pitchFamily="34" charset="0"/>
                        </a:rPr>
                        <m:t> </m:t>
                      </m:r>
                      <m:r>
                        <m:rPr>
                          <m:nor/>
                        </m:rPr>
                        <a:rPr lang="en-ID" sz="2000" kern="100">
                          <a:latin typeface="Times New Roman" panose="02020603050405020304" pitchFamily="18" charset="0"/>
                          <a:ea typeface="Times New Roman" panose="02020603050405020304" pitchFamily="18" charset="0"/>
                          <a:cs typeface="Arial" panose="020B0604020202020204" pitchFamily="34" charset="0"/>
                        </a:rPr>
                        <m:t>s</m:t>
                      </m:r>
                    </m:oMath>
                  </m:oMathPara>
                </a14:m>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r>
                  <a:rPr lang="en-ID" sz="2000" kern="100" dirty="0">
                    <a:latin typeface="Times New Roman" panose="02020603050405020304" pitchFamily="18" charset="0"/>
                    <a:ea typeface="Calibri" panose="020F0502020204030204" pitchFamily="34" charset="0"/>
                    <a:cs typeface="Arial" panose="020B0604020202020204" pitchFamily="34" charset="0"/>
                  </a:rPr>
                  <a:t> </a:t>
                </a:r>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a:p>
                <a:pPr marL="457200">
                  <a:lnSpc>
                    <a:spcPct val="107000"/>
                  </a:lnSpc>
                  <a:spcAft>
                    <a:spcPts val="800"/>
                  </a:spcAft>
                </a:pPr>
                <a:r>
                  <a:rPr lang="en-ID" sz="2000" b="1" kern="100" dirty="0" err="1">
                    <a:latin typeface="Times New Roman" panose="02020603050405020304" pitchFamily="18" charset="0"/>
                    <a:ea typeface="Calibri" panose="020F0502020204030204" pitchFamily="34" charset="0"/>
                    <a:cs typeface="Arial" panose="020B0604020202020204" pitchFamily="34" charset="0"/>
                  </a:rPr>
                  <a:t>Kesimpulan</a:t>
                </a:r>
                <a:r>
                  <a:rPr lang="en-ID" sz="2000" b="1" kern="100" dirty="0">
                    <a:latin typeface="Times New Roman" panose="02020603050405020304" pitchFamily="18" charset="0"/>
                    <a:ea typeface="Calibri" panose="020F0502020204030204" pitchFamily="34" charset="0"/>
                    <a:cs typeface="Arial" panose="020B0604020202020204" pitchFamily="34" charset="0"/>
                  </a:rPr>
                  <a:t> </a:t>
                </a:r>
                <a:r>
                  <a:rPr lang="en-ID" sz="2000" b="1" kern="100" dirty="0" err="1">
                    <a:latin typeface="Times New Roman" panose="02020603050405020304" pitchFamily="18" charset="0"/>
                    <a:ea typeface="Calibri" panose="020F0502020204030204" pitchFamily="34" charset="0"/>
                    <a:cs typeface="Arial" panose="020B0604020202020204" pitchFamily="34" charset="0"/>
                  </a:rPr>
                  <a:t>Evaluasi</a:t>
                </a:r>
                <a:r>
                  <a:rPr lang="en-ID" sz="2000" b="1" kern="100" dirty="0">
                    <a:latin typeface="Times New Roman" panose="02020603050405020304" pitchFamily="18" charset="0"/>
                    <a:ea typeface="Calibri" panose="020F0502020204030204" pitchFamily="34" charset="0"/>
                    <a:cs typeface="Arial" panose="020B0604020202020204" pitchFamily="34" charset="0"/>
                  </a:rPr>
                  <a:t>:</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kern="100" dirty="0">
                    <a:latin typeface="Times New Roman" panose="02020603050405020304" pitchFamily="18" charset="0"/>
                    <a:ea typeface="Calibri" panose="020F0502020204030204" pitchFamily="34" charset="0"/>
                    <a:cs typeface="Arial" panose="020B0604020202020204" pitchFamily="34" charset="0"/>
                  </a:rPr>
                  <a:t> Y </a:t>
                </a:r>
                <a:r>
                  <a:rPr lang="en-ID" sz="2000" kern="100" dirty="0" err="1">
                    <a:latin typeface="Times New Roman" panose="02020603050405020304" pitchFamily="18" charset="0"/>
                    <a:ea typeface="Calibri" panose="020F0502020204030204" pitchFamily="34" charset="0"/>
                    <a:cs typeface="Arial" panose="020B0604020202020204" pitchFamily="34" charset="0"/>
                  </a:rPr>
                  <a:t>membutuhkan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waktu</a:t>
                </a:r>
                <a:r>
                  <a:rPr lang="en-ID" sz="2000" kern="100" dirty="0">
                    <a:latin typeface="Times New Roman" panose="02020603050405020304" pitchFamily="18" charset="0"/>
                    <a:ea typeface="Calibri" panose="020F0502020204030204" pitchFamily="34" charset="0"/>
                    <a:cs typeface="Arial" panose="020B0604020202020204" pitchFamily="34" charset="0"/>
                  </a:rPr>
                  <a:t> </a:t>
                </a:r>
                <a14:m>
                  <m:oMath xmlns:m="http://schemas.openxmlformats.org/officeDocument/2006/math">
                    <m:r>
                      <a:rPr lang="en-ID" sz="2000" i="1" kern="100">
                        <a:latin typeface="Cambria Math" panose="02040503050406030204" pitchFamily="18" charset="0"/>
                        <a:ea typeface="Calibri" panose="020F0502020204030204" pitchFamily="34" charset="0"/>
                        <a:cs typeface="Times New Roman" panose="02020603050405020304" pitchFamily="18" charset="0"/>
                      </a:rPr>
                      <m:t>≈16</m:t>
                    </m:r>
                    <m:r>
                      <m:rPr>
                        <m:nor/>
                      </m:rPr>
                      <a:rPr lang="en-ID" sz="2000" i="1" kern="100">
                        <a:latin typeface="Times New Roman" panose="02020603050405020304" pitchFamily="18" charset="0"/>
                        <a:ea typeface="Calibri" panose="020F0502020204030204" pitchFamily="34" charset="0"/>
                        <a:cs typeface="Arial" panose="020B0604020202020204" pitchFamily="34" charset="0"/>
                      </a:rPr>
                      <m:t> </m:t>
                    </m:r>
                    <m:r>
                      <m:rPr>
                        <m:nor/>
                      </m:rPr>
                      <a:rPr lang="en-ID" sz="2000" kern="100">
                        <a:latin typeface="Times New Roman" panose="02020603050405020304" pitchFamily="18" charset="0"/>
                        <a:ea typeface="Calibri" panose="020F0502020204030204" pitchFamily="34" charset="0"/>
                        <a:cs typeface="Arial" panose="020B0604020202020204" pitchFamily="34" charset="0"/>
                      </a:rPr>
                      <m:t>s</m:t>
                    </m:r>
                  </m:oMath>
                </a14:m>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sedangkan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kern="100" dirty="0">
                    <a:latin typeface="Times New Roman" panose="02020603050405020304" pitchFamily="18" charset="0"/>
                    <a:ea typeface="Calibri" panose="020F0502020204030204" pitchFamily="34" charset="0"/>
                    <a:cs typeface="Arial" panose="020B0604020202020204" pitchFamily="34" charset="0"/>
                  </a:rPr>
                  <a:t> X </a:t>
                </a:r>
                <a:r>
                  <a:rPr lang="en-ID" sz="2000" kern="100" dirty="0" err="1">
                    <a:latin typeface="Times New Roman" panose="02020603050405020304" pitchFamily="18" charset="0"/>
                    <a:ea typeface="Calibri" panose="020F0502020204030204" pitchFamily="34" charset="0"/>
                    <a:cs typeface="Arial" panose="020B0604020202020204" pitchFamily="34" charset="0"/>
                  </a:rPr>
                  <a:t>membutuhkan</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waktu</a:t>
                </a:r>
                <a:r>
                  <a:rPr lang="en-ID" sz="2000" kern="100" dirty="0">
                    <a:latin typeface="Times New Roman" panose="02020603050405020304" pitchFamily="18" charset="0"/>
                    <a:ea typeface="Calibri" panose="020F0502020204030204" pitchFamily="34" charset="0"/>
                    <a:cs typeface="Arial" panose="020B0604020202020204" pitchFamily="34" charset="0"/>
                  </a:rPr>
                  <a:t> 18 s. </a:t>
                </a:r>
                <a:r>
                  <a:rPr lang="en-ID" sz="2000" kern="100" dirty="0" err="1">
                    <a:latin typeface="Times New Roman" panose="02020603050405020304" pitchFamily="18" charset="0"/>
                    <a:ea typeface="Calibri" panose="020F0502020204030204" pitchFamily="34" charset="0"/>
                    <a:cs typeface="Arial" panose="020B0604020202020204" pitchFamily="34" charset="0"/>
                  </a:rPr>
                  <a:t>Jadi</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Strategi</a:t>
                </a:r>
                <a:r>
                  <a:rPr lang="en-ID" sz="2000" kern="100" dirty="0">
                    <a:latin typeface="Times New Roman" panose="02020603050405020304" pitchFamily="18" charset="0"/>
                    <a:ea typeface="Calibri" panose="020F0502020204030204" pitchFamily="34" charset="0"/>
                    <a:cs typeface="Arial" panose="020B0604020202020204" pitchFamily="34" charset="0"/>
                  </a:rPr>
                  <a:t> Y </a:t>
                </a:r>
                <a:r>
                  <a:rPr lang="en-ID" sz="2000" kern="100" dirty="0" err="1">
                    <a:latin typeface="Times New Roman" panose="02020603050405020304" pitchFamily="18" charset="0"/>
                    <a:ea typeface="Calibri" panose="020F0502020204030204" pitchFamily="34" charset="0"/>
                    <a:cs typeface="Arial" panose="020B0604020202020204" pitchFamily="34" charset="0"/>
                  </a:rPr>
                  <a:t>lebih</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efektif</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karena</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dapat</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menghemat</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waktu</a:t>
                </a:r>
                <a:r>
                  <a:rPr lang="en-ID" sz="2000" kern="100" dirty="0">
                    <a:latin typeface="Times New Roman" panose="02020603050405020304" pitchFamily="18" charset="0"/>
                    <a:ea typeface="Calibri" panose="020F0502020204030204" pitchFamily="34" charset="0"/>
                    <a:cs typeface="Arial" panose="020B0604020202020204" pitchFamily="34" charset="0"/>
                  </a:rPr>
                  <a:t> </a:t>
                </a:r>
                <a:r>
                  <a:rPr lang="en-ID" sz="2000" kern="100" dirty="0" err="1">
                    <a:latin typeface="Times New Roman" panose="02020603050405020304" pitchFamily="18" charset="0"/>
                    <a:ea typeface="Calibri" panose="020F0502020204030204" pitchFamily="34" charset="0"/>
                    <a:cs typeface="Arial" panose="020B0604020202020204" pitchFamily="34" charset="0"/>
                  </a:rPr>
                  <a:t>sebesar</a:t>
                </a:r>
                <a:r>
                  <a:rPr lang="en-ID" sz="2000" kern="100" dirty="0">
                    <a:latin typeface="Times New Roman" panose="02020603050405020304" pitchFamily="18" charset="0"/>
                    <a:ea typeface="Calibri" panose="020F0502020204030204" pitchFamily="34" charset="0"/>
                    <a:cs typeface="Arial" panose="020B0604020202020204" pitchFamily="34" charset="0"/>
                  </a:rPr>
                  <a:t> 18 - 16 = 2 s</a:t>
                </a:r>
                <a:endParaRPr lang="id-ID" sz="2000" kern="100" dirty="0">
                  <a:effectLst/>
                  <a:latin typeface="Calibri" panose="020F0502020204030204" pitchFamily="34" charset="0"/>
                  <a:ea typeface="Calibri" panose="020F0502020204030204" pitchFamily="34" charset="0"/>
                  <a:cs typeface="Arial" panose="020B0604020202020204" pitchFamily="34"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944879" y="895832"/>
                <a:ext cx="7336971" cy="5332807"/>
              </a:xfrm>
              <a:prstGeom prst="rect">
                <a:avLst/>
              </a:prstGeom>
              <a:blipFill rotWithShape="1">
                <a:blip r:embed="rId2"/>
                <a:stretch>
                  <a:fillRect l="-9" t="-9" r="2" b="10"/>
                </a:stretch>
              </a:blipFill>
            </p:spPr>
            <p:txBody>
              <a:bodyPr/>
              <a:lstStyle/>
              <a:p>
                <a:r>
                  <a:rPr lang="en-US"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609599"/>
            <a:ext cx="7826586" cy="1846217"/>
          </a:xfrm>
        </p:spPr>
        <p:txBody>
          <a:bodyPr>
            <a:normAutofit fontScale="90000"/>
          </a:bodyPr>
          <a:lstStyle/>
          <a:p>
            <a:r>
              <a:rPr lang="en-US" altLang="id-ID" sz="2000" dirty="0">
                <a:solidFill>
                  <a:schemeClr val="tx1"/>
                </a:solidFill>
              </a:rPr>
              <a:t>3. </a:t>
            </a:r>
            <a:r>
              <a:rPr lang="id-ID" sz="2000" dirty="0">
                <a:solidFill>
                  <a:schemeClr val="tx1"/>
                </a:solidFill>
              </a:rPr>
              <a:t>Pemain golf sedang berlatih di lapangan golf. Supaya bola golf yang dipukul oleh pemain golf bisa jatuh tepat atau dekat lubang yang dikehendaki, maka cara apa yang dapat dilakukan oleh pemain golf untuk mengatur supaya hasil gerak bolanya maksimal mencapai target yang dikehendaki pemain?</a:t>
            </a:r>
            <a:br>
              <a:rPr lang="id-ID" sz="2000" dirty="0">
                <a:solidFill>
                  <a:schemeClr val="tx1"/>
                </a:solidFill>
              </a:rPr>
            </a:br>
            <a:r>
              <a:rPr lang="id-ID" sz="2000" dirty="0">
                <a:solidFill>
                  <a:schemeClr val="tx1"/>
                </a:solidFill>
              </a:rPr>
              <a:t>Berikan penjelasan berkaitan </a:t>
            </a:r>
            <a:r>
              <a:rPr lang="id-ID" sz="2000" dirty="0" smtClean="0">
                <a:solidFill>
                  <a:schemeClr val="tx1"/>
                </a:solidFill>
              </a:rPr>
              <a:t>deng</a:t>
            </a:r>
            <a:r>
              <a:rPr lang="en-US" sz="2000" dirty="0" smtClean="0">
                <a:solidFill>
                  <a:schemeClr val="tx1"/>
                </a:solidFill>
              </a:rPr>
              <a:t>an</a:t>
            </a:r>
            <a:r>
              <a:rPr lang="id-ID" dirty="0" smtClean="0"/>
              <a:t> </a:t>
            </a:r>
            <a:r>
              <a:rPr lang="id-ID" sz="2000" dirty="0">
                <a:solidFill>
                  <a:schemeClr val="tx1"/>
                </a:solidFill>
              </a:rPr>
              <a:t>ilmu fisika tentang gerak parabola!</a:t>
            </a:r>
            <a:r>
              <a:rPr lang="id-ID" dirty="0"/>
              <a:t/>
            </a:r>
            <a:br>
              <a:rPr lang="id-ID" dirty="0"/>
            </a:br>
            <a:endParaRPr lang="id-ID" dirty="0"/>
          </a:p>
        </p:txBody>
      </p:sp>
      <p:sp>
        <p:nvSpPr>
          <p:cNvPr id="3" name="Content Placeholder 2"/>
          <p:cNvSpPr>
            <a:spLocks noGrp="1"/>
          </p:cNvSpPr>
          <p:nvPr>
            <p:ph sz="half" idx="1"/>
          </p:nvPr>
        </p:nvSpPr>
        <p:spPr>
          <a:xfrm>
            <a:off x="507517" y="2612571"/>
            <a:ext cx="7787397" cy="3576404"/>
          </a:xfrm>
        </p:spPr>
        <p:txBody>
          <a:bodyPr>
            <a:noAutofit/>
          </a:bodyPr>
          <a:lstStyle/>
          <a:p>
            <a:pPr marL="0" indent="0">
              <a:buNone/>
            </a:pPr>
            <a:r>
              <a:rPr lang="id-ID" b="1" i="1" dirty="0"/>
              <a:t>Jawaban:</a:t>
            </a:r>
            <a:endParaRPr lang="id-ID" dirty="0"/>
          </a:p>
          <a:p>
            <a:r>
              <a:rPr lang="id-ID" b="1" i="1" dirty="0"/>
              <a:t>Dalam konteks bermain golf, pemain dapat menggunakan ilmu fisika, khususnya konsep gerak parabola, untuk mengatur gerakan bola golf agar mencapai target yang dikehendaki. Beberapa cara yang dapat dilakukan oleh pemain golf untuk memaksimalkan hasil gerak bola golf yang mencapai target adalah sebagai berikut:</a:t>
            </a:r>
            <a:endParaRPr lang="id-ID" b="1" dirty="0"/>
          </a:p>
          <a:p>
            <a:pPr marL="0" indent="0">
              <a:buNone/>
            </a:pPr>
            <a:r>
              <a:rPr lang="id-ID" b="1" i="1" dirty="0"/>
              <a:t>a. Sudut pukulan (theta)</a:t>
            </a:r>
            <a:endParaRPr lang="id-ID" b="1" dirty="0"/>
          </a:p>
          <a:p>
            <a:r>
              <a:rPr lang="id-ID" b="1" i="1" dirty="0"/>
              <a:t>Pemain dapat memilih sudut pukulan yang optimal terhadap bidang horizontal untuk mencapai jarak maksimal atau presisi yang diinginkan. Dalam ilmu fisika, sudut ini berkaitan dengan sudut lemparan pada gerak parabola, di mana sudut optimum akan memungkinkan bola mencapai jarak horizontal maksimal.</a:t>
            </a:r>
            <a:endParaRPr lang="id-ID" b="1" dirty="0"/>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89018" y="1551023"/>
            <a:ext cx="6592388" cy="4093428"/>
          </a:xfrm>
          <a:prstGeom prst="rect">
            <a:avLst/>
          </a:prstGeom>
        </p:spPr>
        <p:txBody>
          <a:bodyPr wrap="square">
            <a:spAutoFit/>
          </a:bodyPr>
          <a:lstStyle/>
          <a:p>
            <a:r>
              <a:rPr lang="id-ID" sz="2000" b="1" i="1" dirty="0"/>
              <a:t>b. Kecepatan awal (V</a:t>
            </a:r>
            <a:r>
              <a:rPr lang="en-US" sz="2000" b="1" i="1" baseline="-25000" dirty="0"/>
              <a:t>0</a:t>
            </a:r>
            <a:r>
              <a:rPr lang="id-ID" sz="2000" b="1" i="1" dirty="0"/>
              <a:t> )</a:t>
            </a:r>
            <a:endParaRPr lang="id-ID" sz="2000" b="1" dirty="0"/>
          </a:p>
          <a:p>
            <a:r>
              <a:rPr lang="id-ID" sz="2000" b="1" i="1" dirty="0"/>
              <a:t>Pemain perlu memperhatikan kecepatan awal bola saat dipukul. Kecepatan awal ini akan mempengaruhi jarak tempuh dan ketinggian lintasan bola. Dalam konteks gerak parabola, kecepatan awal berguna untuk menghasilkan lintasan parabola yang optimal.</a:t>
            </a:r>
            <a:endParaRPr lang="id-ID" sz="2000" b="1" dirty="0"/>
          </a:p>
          <a:p>
            <a:r>
              <a:rPr lang="id-ID" sz="2000" b="1" i="1" dirty="0"/>
              <a:t>c. Ketinggian pukulan (H)</a:t>
            </a:r>
            <a:endParaRPr lang="id-ID" sz="2000" b="1" dirty="0"/>
          </a:p>
          <a:p>
            <a:r>
              <a:rPr lang="id-ID" sz="2000" b="1" i="1" dirty="0"/>
              <a:t>Pemain juga dapat mengatur ketinggian pukulan untuk mengoptimalkan lintasan bola. Terlalu tinggi atau terlalu rendah dapat memengaruhi jarak dan akurasi. Ketinggian pukulan berkaitan dengan tinggi lintasan gerak parabola.</a:t>
            </a:r>
            <a:endParaRPr lang="id-ID" sz="2000" b="1" dirty="0"/>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txBox="1"/>
          <p:nvPr/>
        </p:nvSpPr>
        <p:spPr>
          <a:xfrm>
            <a:off x="1016000" y="1263015"/>
            <a:ext cx="6683375" cy="5509200"/>
          </a:xfrm>
          <a:prstGeom prst="rect">
            <a:avLst/>
          </a:prstGeom>
        </p:spPr>
        <p:txBody>
          <a:bodyPr wrap="square">
            <a:spAutoFit/>
          </a:bodyPr>
          <a:lstStyle/>
          <a:p>
            <a:pPr>
              <a:spcBef>
                <a:spcPct val="0"/>
              </a:spcBef>
              <a:spcAft>
                <a:spcPct val="0"/>
              </a:spcAft>
            </a:pPr>
            <a:r>
              <a:rPr lang="en-US" sz="3200" b="0" i="0" dirty="0">
                <a:latin typeface="Roboto"/>
                <a:ea typeface="Roboto"/>
              </a:rPr>
              <a:t>4. </a:t>
            </a:r>
            <a:r>
              <a:rPr sz="3200" b="0" i="0" dirty="0" err="1">
                <a:latin typeface="Roboto"/>
                <a:ea typeface="Roboto"/>
              </a:rPr>
              <a:t>Sebuah</a:t>
            </a:r>
            <a:r>
              <a:rPr sz="3200" b="0" i="0" dirty="0">
                <a:latin typeface="Roboto"/>
                <a:ea typeface="Roboto"/>
              </a:rPr>
              <a:t> bola </a:t>
            </a:r>
            <a:r>
              <a:rPr sz="3200" b="0" i="0" dirty="0" err="1">
                <a:latin typeface="Roboto"/>
                <a:ea typeface="Roboto"/>
              </a:rPr>
              <a:t>dilempar</a:t>
            </a:r>
            <a:r>
              <a:rPr sz="3200" b="0" i="0" dirty="0">
                <a:latin typeface="Roboto"/>
                <a:ea typeface="Roboto"/>
              </a:rPr>
              <a:t> </a:t>
            </a:r>
            <a:r>
              <a:rPr sz="3200" b="0" i="0" dirty="0" err="1">
                <a:latin typeface="Roboto"/>
                <a:ea typeface="Roboto"/>
              </a:rPr>
              <a:t>dengan</a:t>
            </a:r>
            <a:r>
              <a:rPr sz="3200" b="0" i="0" dirty="0">
                <a:latin typeface="Roboto"/>
                <a:ea typeface="Roboto"/>
              </a:rPr>
              <a:t> </a:t>
            </a:r>
            <a:r>
              <a:rPr sz="3200" b="0" i="0" dirty="0" err="1">
                <a:latin typeface="Roboto"/>
                <a:ea typeface="Roboto"/>
              </a:rPr>
              <a:t>sudut</a:t>
            </a:r>
            <a:r>
              <a:rPr sz="3200" b="0" i="0" dirty="0">
                <a:latin typeface="Roboto"/>
                <a:ea typeface="Roboto"/>
              </a:rPr>
              <a:t> </a:t>
            </a:r>
            <a:r>
              <a:rPr sz="3200" b="0" i="0" dirty="0" err="1">
                <a:latin typeface="Roboto"/>
                <a:ea typeface="Roboto"/>
              </a:rPr>
              <a:t>elevasi</a:t>
            </a:r>
            <a:r>
              <a:rPr sz="3200" b="0" i="0" dirty="0">
                <a:latin typeface="Roboto"/>
                <a:ea typeface="Roboto"/>
              </a:rPr>
              <a:t> 60</a:t>
            </a:r>
            <a:r>
              <a:rPr sz="3200" b="0" i="0" dirty="0">
                <a:latin typeface="MathJax_Main"/>
                <a:ea typeface="MathJax_Main"/>
              </a:rPr>
              <a:t>∘</a:t>
            </a:r>
            <a:r>
              <a:rPr sz="3200" b="0" i="0" dirty="0">
                <a:latin typeface="Roboto"/>
                <a:ea typeface="Roboto"/>
              </a:rPr>
              <a:t> </a:t>
            </a:r>
            <a:r>
              <a:rPr sz="3200" b="0" i="0" dirty="0" err="1">
                <a:latin typeface="Roboto"/>
                <a:ea typeface="Roboto"/>
              </a:rPr>
              <a:t>dan</a:t>
            </a:r>
            <a:r>
              <a:rPr sz="3200" b="0" i="0" dirty="0">
                <a:latin typeface="Roboto"/>
                <a:ea typeface="Roboto"/>
              </a:rPr>
              <a:t> </a:t>
            </a:r>
            <a:r>
              <a:rPr sz="3200" b="0" i="0" dirty="0" err="1">
                <a:latin typeface="Roboto"/>
                <a:ea typeface="Roboto"/>
              </a:rPr>
              <a:t>dengan</a:t>
            </a:r>
            <a:r>
              <a:rPr sz="3200" b="0" i="0" dirty="0">
                <a:latin typeface="Roboto"/>
                <a:ea typeface="Roboto"/>
              </a:rPr>
              <a:t> </a:t>
            </a:r>
            <a:r>
              <a:rPr sz="3200" b="0" i="0" dirty="0" err="1">
                <a:latin typeface="Roboto"/>
                <a:ea typeface="Roboto"/>
              </a:rPr>
              <a:t>kecepatan</a:t>
            </a:r>
            <a:r>
              <a:rPr sz="3200" b="0" i="0" dirty="0">
                <a:latin typeface="Roboto"/>
                <a:ea typeface="Roboto"/>
              </a:rPr>
              <a:t> </a:t>
            </a:r>
            <a:r>
              <a:rPr sz="3200" b="0" i="0" dirty="0" err="1">
                <a:latin typeface="Roboto"/>
                <a:ea typeface="Roboto"/>
              </a:rPr>
              <a:t>awal</a:t>
            </a:r>
            <a:r>
              <a:rPr sz="3200" b="0" i="0" dirty="0">
                <a:latin typeface="Roboto"/>
                <a:ea typeface="Roboto"/>
              </a:rPr>
              <a:t> 10 m/s. </a:t>
            </a:r>
            <a:r>
              <a:rPr sz="3200" b="0" i="0" dirty="0" err="1">
                <a:latin typeface="Roboto"/>
                <a:ea typeface="Roboto"/>
              </a:rPr>
              <a:t>Apabila</a:t>
            </a:r>
            <a:r>
              <a:rPr sz="3200" b="0" i="0" dirty="0">
                <a:latin typeface="Roboto"/>
                <a:ea typeface="Roboto"/>
              </a:rPr>
              <a:t> </a:t>
            </a:r>
            <a:r>
              <a:rPr sz="3200" b="0" i="0" dirty="0" err="1">
                <a:latin typeface="Roboto"/>
                <a:ea typeface="Roboto"/>
              </a:rPr>
              <a:t>percepatan</a:t>
            </a:r>
            <a:r>
              <a:rPr sz="3200" b="0" i="0" dirty="0">
                <a:latin typeface="Roboto"/>
                <a:ea typeface="Roboto"/>
              </a:rPr>
              <a:t> </a:t>
            </a:r>
            <a:r>
              <a:rPr sz="3200" b="0" i="0" dirty="0" err="1">
                <a:latin typeface="Roboto"/>
                <a:ea typeface="Roboto"/>
              </a:rPr>
              <a:t>gravitasi</a:t>
            </a:r>
            <a:r>
              <a:rPr sz="3200" b="0" i="0" dirty="0">
                <a:latin typeface="Roboto"/>
                <a:ea typeface="Roboto"/>
              </a:rPr>
              <a:t> </a:t>
            </a:r>
            <a:r>
              <a:rPr sz="3200" b="0" i="0" dirty="0" err="1">
                <a:latin typeface="Roboto"/>
                <a:ea typeface="Roboto"/>
              </a:rPr>
              <a:t>bumi</a:t>
            </a:r>
            <a:r>
              <a:rPr sz="3200" b="0" i="0" dirty="0">
                <a:latin typeface="Roboto"/>
                <a:ea typeface="Roboto"/>
              </a:rPr>
              <a:t> 10 </a:t>
            </a:r>
            <a:r>
              <a:rPr sz="3200" b="0" i="0" dirty="0" smtClean="0">
                <a:latin typeface="Roboto"/>
                <a:ea typeface="Roboto"/>
              </a:rPr>
              <a:t>m/s</a:t>
            </a:r>
            <a:r>
              <a:rPr sz="3200" b="0" i="0" dirty="0">
                <a:latin typeface="Roboto"/>
                <a:ea typeface="Roboto"/>
              </a:rPr>
              <a:t> </a:t>
            </a:r>
            <a:r>
              <a:rPr sz="3200" b="0" i="0" dirty="0" err="1">
                <a:latin typeface="Roboto"/>
                <a:ea typeface="Roboto"/>
              </a:rPr>
              <a:t>maka</a:t>
            </a:r>
            <a:r>
              <a:rPr sz="3200" b="0" i="0" dirty="0">
                <a:latin typeface="Roboto"/>
                <a:ea typeface="Roboto"/>
              </a:rPr>
              <a:t> </a:t>
            </a:r>
            <a:r>
              <a:rPr sz="3200" b="0" i="0" dirty="0" err="1">
                <a:latin typeface="Roboto"/>
                <a:ea typeface="Roboto"/>
              </a:rPr>
              <a:t>ketinggian</a:t>
            </a:r>
            <a:r>
              <a:rPr sz="3200" b="0" i="0" dirty="0">
                <a:latin typeface="Roboto"/>
                <a:ea typeface="Roboto"/>
              </a:rPr>
              <a:t> </a:t>
            </a:r>
            <a:r>
              <a:rPr sz="3200" b="0" i="0" dirty="0" err="1">
                <a:latin typeface="Roboto"/>
                <a:ea typeface="Roboto"/>
              </a:rPr>
              <a:t>dari</a:t>
            </a:r>
            <a:r>
              <a:rPr sz="3200" b="0" i="0" dirty="0">
                <a:latin typeface="Roboto"/>
                <a:ea typeface="Roboto"/>
              </a:rPr>
              <a:t> bola </a:t>
            </a:r>
            <a:r>
              <a:rPr sz="3200" b="0" i="0" dirty="0" err="1">
                <a:latin typeface="Roboto"/>
                <a:ea typeface="Roboto"/>
              </a:rPr>
              <a:t>setelah</a:t>
            </a:r>
            <a:r>
              <a:rPr sz="3200" b="0" i="0" dirty="0">
                <a:latin typeface="Roboto"/>
                <a:ea typeface="Roboto"/>
              </a:rPr>
              <a:t> </a:t>
            </a:r>
            <a:r>
              <a:rPr sz="3200" b="0" i="0" dirty="0" smtClean="0">
                <a:latin typeface="MathJax_Main"/>
                <a:ea typeface="MathJax_Main"/>
              </a:rPr>
              <a:t>1</a:t>
            </a:r>
            <a:r>
              <a:rPr lang="en-US" sz="3200" b="0" i="0" dirty="0" smtClean="0">
                <a:latin typeface="MathJax_Main"/>
                <a:ea typeface="MathJax_Main"/>
              </a:rPr>
              <a:t>/</a:t>
            </a:r>
            <a:r>
              <a:rPr sz="3200" b="0" i="0" dirty="0" smtClean="0">
                <a:latin typeface="MathJax_Main"/>
                <a:ea typeface="MathJax_Main"/>
              </a:rPr>
              <a:t>2</a:t>
            </a:r>
            <a:r>
              <a:rPr lang="id-ID" sz="3200" dirty="0" smtClean="0">
                <a:latin typeface="MathJax_Main"/>
                <a:ea typeface="MathJax_Main"/>
              </a:rPr>
              <a:t>√</a:t>
            </a:r>
            <a:r>
              <a:rPr sz="3200" b="0" i="0" dirty="0" smtClean="0">
                <a:latin typeface="MathJax_Main"/>
                <a:ea typeface="MathJax_Main"/>
              </a:rPr>
              <a:t>3</a:t>
            </a:r>
            <a:r>
              <a:rPr sz="3200" b="0" i="0" dirty="0">
                <a:latin typeface="Roboto"/>
                <a:ea typeface="Roboto"/>
              </a:rPr>
              <a:t> </a:t>
            </a:r>
            <a:r>
              <a:rPr sz="3200" b="0" i="0" dirty="0" err="1">
                <a:latin typeface="Roboto"/>
                <a:ea typeface="Roboto"/>
              </a:rPr>
              <a:t>sekon</a:t>
            </a:r>
            <a:r>
              <a:rPr sz="3200" b="0" i="0" dirty="0">
                <a:latin typeface="Roboto"/>
                <a:ea typeface="Roboto"/>
              </a:rPr>
              <a:t> </a:t>
            </a:r>
            <a:r>
              <a:rPr sz="3200" b="0" i="0" dirty="0" err="1">
                <a:latin typeface="Roboto"/>
                <a:ea typeface="Roboto"/>
              </a:rPr>
              <a:t>adalah</a:t>
            </a:r>
            <a:r>
              <a:rPr sz="3200" b="0" i="0" dirty="0">
                <a:latin typeface="Roboto"/>
                <a:ea typeface="Roboto"/>
              </a:rPr>
              <a:t> … .</a:t>
            </a:r>
          </a:p>
          <a:p>
            <a:pPr marL="0" indent="0">
              <a:spcBef>
                <a:spcPct val="0"/>
              </a:spcBef>
              <a:spcAft>
                <a:spcPct val="0"/>
              </a:spcAft>
            </a:pPr>
            <a:r>
              <a:rPr sz="3200" b="0" i="0" dirty="0">
                <a:latin typeface="Roboto"/>
                <a:ea typeface="Roboto"/>
              </a:rPr>
              <a:t>(a) 9,5 meter</a:t>
            </a:r>
          </a:p>
          <a:p>
            <a:pPr marL="0" indent="0">
              <a:spcBef>
                <a:spcPct val="0"/>
              </a:spcBef>
              <a:spcAft>
                <a:spcPct val="0"/>
              </a:spcAft>
            </a:pPr>
            <a:r>
              <a:rPr sz="3200" b="0" i="0" dirty="0">
                <a:latin typeface="Roboto"/>
                <a:ea typeface="Roboto"/>
              </a:rPr>
              <a:t>(b) 10,52 meter</a:t>
            </a:r>
          </a:p>
          <a:p>
            <a:pPr marL="0" indent="0">
              <a:spcBef>
                <a:spcPct val="0"/>
              </a:spcBef>
              <a:spcAft>
                <a:spcPct val="0"/>
              </a:spcAft>
            </a:pPr>
            <a:r>
              <a:rPr sz="3200" b="0" i="0" dirty="0">
                <a:latin typeface="Roboto"/>
                <a:ea typeface="Roboto"/>
              </a:rPr>
              <a:t>(c) 11,25 meter</a:t>
            </a:r>
          </a:p>
          <a:p>
            <a:pPr marL="0" indent="0">
              <a:spcBef>
                <a:spcPct val="0"/>
              </a:spcBef>
              <a:spcAft>
                <a:spcPct val="0"/>
              </a:spcAft>
            </a:pPr>
            <a:r>
              <a:rPr sz="3200" b="0" i="0" dirty="0">
                <a:latin typeface="Roboto"/>
                <a:ea typeface="Roboto"/>
              </a:rPr>
              <a:t>(d) 12,02 meter</a:t>
            </a:r>
          </a:p>
          <a:p>
            <a:pPr marL="0" indent="0">
              <a:spcBef>
                <a:spcPct val="0"/>
              </a:spcBef>
              <a:spcAft>
                <a:spcPct val="0"/>
              </a:spcAft>
            </a:pPr>
            <a:r>
              <a:rPr sz="3200" b="0" i="0" dirty="0">
                <a:latin typeface="Roboto"/>
                <a:ea typeface="Roboto"/>
              </a:rPr>
              <a:t>(e) 13,36 meter</a:t>
            </a:r>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19455" y="532130"/>
            <a:ext cx="7666355" cy="63265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comb/>
      </p:transition>
    </mc:Choice>
    <mc:Fallback xmlns="">
      <p:transition spd="slow">
        <p:comb/>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65862" y="1136469"/>
            <a:ext cx="7159682" cy="4493622"/>
          </a:xfrm>
          <a:prstGeom prst="rect">
            <a:avLst/>
          </a:prstGeom>
        </p:spPr>
      </p:pic>
      <p:sp>
        <p:nvSpPr>
          <p:cNvPr id="5" name="Oval 4"/>
          <p:cNvSpPr/>
          <p:nvPr/>
        </p:nvSpPr>
        <p:spPr>
          <a:xfrm>
            <a:off x="9826625" y="5630545"/>
            <a:ext cx="1629410" cy="1227455"/>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800" i="1" u="sng" dirty="0" err="1" smtClean="0"/>
              <a:t>Anidar</a:t>
            </a:r>
            <a:r>
              <a:rPr lang="en-US" sz="800" i="1" u="sng" dirty="0" smtClean="0"/>
              <a:t>, </a:t>
            </a:r>
            <a:r>
              <a:rPr lang="en-US" sz="800" i="1" u="sng" dirty="0" err="1" smtClean="0"/>
              <a:t>Ssi</a:t>
            </a:r>
          </a:p>
          <a:p>
            <a:pPr algn="ctr"/>
            <a:r>
              <a:rPr lang="en-US" sz="800" i="1" u="sng" dirty="0" err="1" smtClean="0"/>
              <a:t>&amp;</a:t>
            </a:r>
          </a:p>
          <a:p>
            <a:pPr algn="ctr"/>
            <a:r>
              <a:rPr lang="en-US" altLang="id-ID" sz="800" i="1" u="sng" dirty="0"/>
              <a:t>Raudhiah, Ssi</a:t>
            </a: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238</TotalTime>
  <Words>1665</Words>
  <Application>Microsoft Office PowerPoint</Application>
  <PresentationFormat>Widescreen</PresentationFormat>
  <Paragraphs>108</Paragraphs>
  <Slides>23</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23</vt:i4>
      </vt:variant>
    </vt:vector>
  </HeadingPairs>
  <TitlesOfParts>
    <vt:vector size="38" baseType="lpstr">
      <vt:lpstr>Arial</vt:lpstr>
      <vt:lpstr>Arial Black</vt:lpstr>
      <vt:lpstr>Calibri</vt:lpstr>
      <vt:lpstr>Cambria Math</vt:lpstr>
      <vt:lpstr>Courier New</vt:lpstr>
      <vt:lpstr>MathJax_Main</vt:lpstr>
      <vt:lpstr>MJXc-TeX-main-Rw</vt:lpstr>
      <vt:lpstr>MJXc-TeX-math-Iw</vt:lpstr>
      <vt:lpstr>Roboto</vt:lpstr>
      <vt:lpstr>Segoe UI</vt:lpstr>
      <vt:lpstr>Times New Roman</vt:lpstr>
      <vt:lpstr>Trebuchet MS</vt:lpstr>
      <vt:lpstr>Wingdings</vt:lpstr>
      <vt:lpstr>Wingdings 3</vt:lpstr>
      <vt:lpstr>Facet</vt:lpstr>
      <vt:lpstr>KINEMATIKA</vt:lpstr>
      <vt:lpstr>PowerPoint Presentation</vt:lpstr>
      <vt:lpstr>Analisis Daya Serap Siswa Materi Kinematika</vt:lpstr>
      <vt:lpstr>PowerPoint Presentation</vt:lpstr>
      <vt:lpstr>Temuan Utama -Krisis Kompetensi Prasyarat pada Pengukuran:  -Kelemahan Analisis Vektor dan Grafis pada Gerak  Lurus: -Anomali Pemahaman Gerak Lengkung: </vt:lpstr>
      <vt:lpstr>Analisis Keselarasan </vt:lpstr>
      <vt:lpstr> PENGUKURAN</vt:lpstr>
      <vt:lpstr>PowerPoint Presentation</vt:lpstr>
      <vt:lpstr>Siswa SMA mengukur diameter sebuah bola bekel secara berulang sehingga diperoleh data sebagai berikut. Semua pengukuran dilakukan dengan jangka sorong. Berikut hasil pengukuran yang telah dilakukan</vt:lpstr>
      <vt:lpstr>PowerPoint Presentation</vt:lpstr>
      <vt:lpstr>PowerPoint Presentation</vt:lpstr>
      <vt:lpstr>PowerPoint Presentation</vt:lpstr>
      <vt:lpstr>2.  Dalam sebuah operasi penyelamatan korban banjir, sebuah tim SAR berada di tepi selatan sungai dan harus menuju ke posko medis yang terletak di tepi utara sungai. Lebar sungai tersebut adalah 80 m dan arus air mengalir konstan ke arah timur dengan kecepatan Vs = 4 m/s. Posko medis berada tepat 60 m di sebelah timur dari titik fiktif yang tegak lurus dengan posisi awal tim SAR. Kecepatan maksimum perahu SAR terhadap air adalah vp = 5 m/s. </vt:lpstr>
      <vt:lpstr>Tim SAR sedang mengevaluasi dua strategi penyeberangan untuk tiba di posko medis dalam waktu sesingkat-singkatnya: </vt:lpstr>
      <vt:lpstr>PowerPoint Presentation</vt:lpstr>
      <vt:lpstr>PowerPoint Presentation</vt:lpstr>
      <vt:lpstr>PowerPoint Presentation</vt:lpstr>
      <vt:lpstr>PowerPoint Presentation</vt:lpstr>
      <vt:lpstr>3. Pemain golf sedang berlatih di lapangan golf. Supaya bola golf yang dipukul oleh pemain golf bisa jatuh tepat atau dekat lubang yang dikehendaki, maka cara apa yang dapat dilakukan oleh pemain golf untuk mengatur supaya hasil gerak bolanya maksimal mencapai target yang dikehendaki pemain? Berikan penjelasan berkaitan dengan ilmu fisika tentang gerak parabola!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KINEMATIKA</dc:title>
  <dc:creator>Faisz</dc:creator>
  <cp:lastModifiedBy>Faisz</cp:lastModifiedBy>
  <cp:revision>43</cp:revision>
  <dcterms:created xsi:type="dcterms:W3CDTF">2026-09-01T12:35:00Z</dcterms:created>
  <dcterms:modified xsi:type="dcterms:W3CDTF">2026-09-02T09:13:23Z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1033-12.1.0.28032</vt:lpwstr>
  </property>
  <property fmtid="{D5CDD505-2E9C-101B-9397-08002B2CF9AE}" pid="3" name="ICV">
    <vt:lpwstr>938CC2FEEC254CEF9EA6AEF6727D31A6_12</vt:lpwstr>
  </property>
</Properties>
</file>