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7" d="100"/>
          <a:sy n="87" d="100"/>
        </p:scale>
        <p:origin x="68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3544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accent3"/>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IGHT">
    <p:bg>
      <p:bgPr>
        <a:solidFill>
          <a:schemeClr val="bg1"/>
        </a:solidFill>
        <a:effectLst/>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chemeClr val="accent1"/>
          </a:solidFill>
          <a:ln/>
        </p:spPr>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548640" y="1280160"/>
            <a:ext cx="1097280" cy="64008"/>
          </a:xfrm>
          <a:prstGeom prst="rect">
            <a:avLst/>
          </a:prstGeom>
          <a:solidFill>
            <a:schemeClr val="accent2"/>
          </a:solidFill>
          <a:ln w="12700">
            <a:solidFill>
              <a:schemeClr val="accent2"/>
            </a:solidFill>
            <a:prstDash val="solid"/>
          </a:ln>
        </p:spPr>
      </p:sp>
      <p:sp>
        <p:nvSpPr>
          <p:cNvPr id="3" name="Text 1"/>
          <p:cNvSpPr txBox="1"/>
          <p:nvPr/>
        </p:nvSpPr>
        <p:spPr>
          <a:xfrm>
            <a:off x="548640" y="1280160"/>
            <a:ext cx="7863840" cy="1554480"/>
          </a:xfrm>
          <a:prstGeom prst="rect">
            <a:avLst/>
          </a:prstGeom>
          <a:noFill/>
          <a:ln/>
        </p:spPr>
        <p:txBody>
          <a:bodyPr wrap="square" lIns="0" tIns="0" rIns="0" bIns="0" rtlCol="0" anchor="t"/>
          <a:lstStyle/>
          <a:p>
            <a:pPr marL="0" indent="0" algn="ctr">
              <a:buNone/>
            </a:pPr>
            <a:r>
              <a:rPr lang="en-US" sz="3400" b="1" dirty="0">
                <a:solidFill>
                  <a:schemeClr val="bg1"/>
                </a:solidFill>
                <a:latin typeface="Cambria" pitchFamily="34" charset="0"/>
                <a:ea typeface="Cambria" pitchFamily="34" charset="-122"/>
                <a:cs typeface="Cambria" pitchFamily="34" charset="-120"/>
              </a:rPr>
              <a:t>Penyusunan Soal Bahasa Indonesia SMA Berbasis HOTS dan AKM</a:t>
            </a:r>
            <a:endParaRPr lang="en-US" sz="3400" dirty="0"/>
          </a:p>
        </p:txBody>
      </p:sp>
      <p:sp>
        <p:nvSpPr>
          <p:cNvPr id="4" name="Text 2"/>
          <p:cNvSpPr txBox="1"/>
          <p:nvPr/>
        </p:nvSpPr>
        <p:spPr>
          <a:xfrm>
            <a:off x="548640" y="3611880"/>
            <a:ext cx="7863840" cy="457200"/>
          </a:xfrm>
          <a:prstGeom prst="rect">
            <a:avLst/>
          </a:prstGeom>
          <a:noFill/>
          <a:ln/>
        </p:spPr>
        <p:txBody>
          <a:bodyPr wrap="square" lIns="0" tIns="0" rIns="0" bIns="0" rtlCol="0" anchor="ctr"/>
          <a:lstStyle/>
          <a:p>
            <a:pPr marL="0" indent="0">
              <a:buNone/>
            </a:pPr>
            <a:r>
              <a:rPr lang="en-US" sz="1700" dirty="0">
                <a:solidFill>
                  <a:schemeClr val="accent2"/>
                </a:solidFill>
              </a:rPr>
              <a:t>Fase E–F | Teks Informasi, Teks Sastra, dan Kebahasaan</a:t>
            </a:r>
            <a:endParaRPr lang="en-US" sz="1700" dirty="0"/>
          </a:p>
        </p:txBody>
      </p:sp>
      <p:sp>
        <p:nvSpPr>
          <p:cNvPr id="5" name="Text 3"/>
          <p:cNvSpPr txBox="1"/>
          <p:nvPr/>
        </p:nvSpPr>
        <p:spPr>
          <a:xfrm>
            <a:off x="548640" y="4297680"/>
            <a:ext cx="7315200" cy="365760"/>
          </a:xfrm>
          <a:prstGeom prst="rect">
            <a:avLst/>
          </a:prstGeom>
          <a:noFill/>
          <a:ln/>
        </p:spPr>
        <p:txBody>
          <a:bodyPr wrap="square" lIns="0" tIns="0" rIns="0" bIns="0" rtlCol="0" anchor="ctr"/>
          <a:lstStyle/>
          <a:p>
            <a:pPr marL="0" indent="0" algn="ctr">
              <a:buNone/>
            </a:pPr>
            <a:r>
              <a:rPr lang="en-US" sz="1300" dirty="0">
                <a:solidFill>
                  <a:schemeClr val="bg2"/>
                </a:solidFill>
              </a:rPr>
              <a:t>MGMP Bahasa Indonesia SMA </a:t>
            </a:r>
            <a:r>
              <a:rPr lang="en-US" sz="1300" dirty="0" err="1">
                <a:solidFill>
                  <a:schemeClr val="bg2"/>
                </a:solidFill>
              </a:rPr>
              <a:t>Kabupaten</a:t>
            </a:r>
            <a:r>
              <a:rPr lang="en-US" sz="1300" dirty="0">
                <a:solidFill>
                  <a:schemeClr val="bg2"/>
                </a:solidFill>
              </a:rPr>
              <a:t> </a:t>
            </a:r>
            <a:r>
              <a:rPr lang="en-US" sz="1300" dirty="0" err="1">
                <a:solidFill>
                  <a:schemeClr val="bg2"/>
                </a:solidFill>
              </a:rPr>
              <a:t>Bireuen</a:t>
            </a:r>
            <a:r>
              <a:rPr lang="en-US" sz="1300" dirty="0">
                <a:solidFill>
                  <a:schemeClr val="bg2"/>
                </a:solidFill>
              </a:rPr>
              <a:t>, 20 </a:t>
            </a:r>
            <a:r>
              <a:rPr lang="en-US" sz="1300" dirty="0" err="1">
                <a:solidFill>
                  <a:schemeClr val="bg2"/>
                </a:solidFill>
              </a:rPr>
              <a:t>Oktober</a:t>
            </a:r>
            <a:r>
              <a:rPr lang="en-US" sz="1300" dirty="0">
                <a:solidFill>
                  <a:schemeClr val="bg2"/>
                </a:solidFill>
              </a:rPr>
              <a:t> 2026</a:t>
            </a:r>
            <a:endParaRPr lang="en-US" sz="1300" dirty="0"/>
          </a:p>
        </p:txBody>
      </p:sp>
      <p:sp>
        <p:nvSpPr>
          <p:cNvPr id="6" name="Rectangle: Rounded Corners 5">
            <a:extLst>
              <a:ext uri="{FF2B5EF4-FFF2-40B4-BE49-F238E27FC236}">
                <a16:creationId xmlns:a16="http://schemas.microsoft.com/office/drawing/2014/main" id="{E1BA1432-449A-4DF8-9687-00ACF745CAD5}"/>
              </a:ext>
            </a:extLst>
          </p:cNvPr>
          <p:cNvSpPr/>
          <p:nvPr/>
        </p:nvSpPr>
        <p:spPr>
          <a:xfrm>
            <a:off x="1825142" y="2697480"/>
            <a:ext cx="4762195" cy="365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Oleh: </a:t>
            </a:r>
            <a:r>
              <a:rPr lang="en-US" sz="2400" dirty="0" err="1"/>
              <a:t>Gustina</a:t>
            </a:r>
            <a:r>
              <a:rPr lang="en-US" sz="2400" dirty="0"/>
              <a:t> </a:t>
            </a:r>
            <a:r>
              <a:rPr lang="en-US" sz="2400" dirty="0" err="1"/>
              <a:t>Fitriani</a:t>
            </a:r>
            <a:endParaRPr lang="en-ID"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500" b="1" dirty="0">
                <a:solidFill>
                  <a:schemeClr val="tx2"/>
                </a:solidFill>
                <a:latin typeface="Cambria" pitchFamily="34" charset="0"/>
                <a:ea typeface="Cambria" pitchFamily="34" charset="-122"/>
                <a:cs typeface="Cambria" pitchFamily="34" charset="-120"/>
              </a:rPr>
              <a:t>Agenda</a:t>
            </a:r>
            <a:endParaRPr lang="en-US" sz="2500" dirty="0"/>
          </a:p>
        </p:txBody>
      </p:sp>
      <p:sp>
        <p:nvSpPr>
          <p:cNvPr id="3" name="Shape 1"/>
          <p:cNvSpPr/>
          <p:nvPr/>
        </p:nvSpPr>
        <p:spPr>
          <a:xfrm>
            <a:off x="457200" y="914400"/>
            <a:ext cx="822960" cy="45720"/>
          </a:xfrm>
          <a:prstGeom prst="rect">
            <a:avLst/>
          </a:prstGeom>
          <a:solidFill>
            <a:schemeClr val="accent2"/>
          </a:solidFill>
          <a:ln w="12700">
            <a:solidFill>
              <a:schemeClr val="accent2"/>
            </a:solidFill>
            <a:prstDash val="solid"/>
          </a:ln>
        </p:spPr>
      </p:sp>
      <p:sp>
        <p:nvSpPr>
          <p:cNvPr id="4" name="Shape 2"/>
          <p:cNvSpPr/>
          <p:nvPr/>
        </p:nvSpPr>
        <p:spPr>
          <a:xfrm>
            <a:off x="457200" y="1371600"/>
            <a:ext cx="1885950" cy="2377440"/>
          </a:xfrm>
          <a:prstGeom prst="rect">
            <a:avLst/>
          </a:prstGeom>
          <a:solidFill>
            <a:schemeClr val="bg2"/>
          </a:solidFill>
          <a:ln w="12700">
            <a:solidFill>
              <a:schemeClr val="bg2"/>
            </a:solidFill>
            <a:prstDash val="solid"/>
          </a:ln>
        </p:spPr>
      </p:sp>
      <p:sp>
        <p:nvSpPr>
          <p:cNvPr id="5" name="Shape 3"/>
          <p:cNvSpPr/>
          <p:nvPr/>
        </p:nvSpPr>
        <p:spPr>
          <a:xfrm>
            <a:off x="457200" y="1371600"/>
            <a:ext cx="1885950" cy="73152"/>
          </a:xfrm>
          <a:prstGeom prst="rect">
            <a:avLst/>
          </a:prstGeom>
          <a:solidFill>
            <a:schemeClr val="accent1"/>
          </a:solidFill>
          <a:ln w="12700">
            <a:solidFill>
              <a:schemeClr val="bg2"/>
            </a:solidFill>
            <a:prstDash val="solid"/>
          </a:ln>
        </p:spPr>
      </p:sp>
      <p:sp>
        <p:nvSpPr>
          <p:cNvPr id="6" name="Text 4"/>
          <p:cNvSpPr txBox="1"/>
          <p:nvPr/>
        </p:nvSpPr>
        <p:spPr>
          <a:xfrm>
            <a:off x="594360" y="1554480"/>
            <a:ext cx="1611630" cy="548640"/>
          </a:xfrm>
          <a:prstGeom prst="rect">
            <a:avLst/>
          </a:prstGeom>
          <a:noFill/>
          <a:ln/>
        </p:spPr>
        <p:txBody>
          <a:bodyPr wrap="square" lIns="0" tIns="0" rIns="0" bIns="0" rtlCol="0" anchor="t"/>
          <a:lstStyle/>
          <a:p>
            <a:pPr marL="0" indent="0">
              <a:buNone/>
            </a:pPr>
            <a:r>
              <a:rPr lang="en-US" sz="1500" b="1" dirty="0">
                <a:solidFill>
                  <a:schemeClr val="tx2"/>
                </a:solidFill>
              </a:rPr>
              <a:t>1. Landasan</a:t>
            </a:r>
            <a:endParaRPr lang="en-US" sz="1500" dirty="0"/>
          </a:p>
        </p:txBody>
      </p:sp>
      <p:sp>
        <p:nvSpPr>
          <p:cNvPr id="7" name="Text 5"/>
          <p:cNvSpPr txBox="1"/>
          <p:nvPr/>
        </p:nvSpPr>
        <p:spPr>
          <a:xfrm>
            <a:off x="594360" y="2148840"/>
            <a:ext cx="1611630" cy="1463040"/>
          </a:xfrm>
          <a:prstGeom prst="rect">
            <a:avLst/>
          </a:prstGeom>
          <a:noFill/>
          <a:ln/>
        </p:spPr>
        <p:txBody>
          <a:bodyPr wrap="square" lIns="0" tIns="0" rIns="0" bIns="0" rtlCol="0" anchor="t"/>
          <a:lstStyle/>
          <a:p>
            <a:pPr marL="0" indent="0">
              <a:buNone/>
            </a:pPr>
            <a:r>
              <a:rPr lang="en-US" sz="1250" dirty="0">
                <a:solidFill>
                  <a:schemeClr val="tx1"/>
                </a:solidFill>
              </a:rPr>
              <a:t>CP Bahasa Indonesia, elemen, dan kerangka AKM literasi</a:t>
            </a:r>
            <a:endParaRPr lang="en-US" sz="1250" dirty="0"/>
          </a:p>
        </p:txBody>
      </p:sp>
      <p:sp>
        <p:nvSpPr>
          <p:cNvPr id="8" name="Shape 6"/>
          <p:cNvSpPr/>
          <p:nvPr/>
        </p:nvSpPr>
        <p:spPr>
          <a:xfrm>
            <a:off x="2571750" y="1371600"/>
            <a:ext cx="1885950" cy="2377440"/>
          </a:xfrm>
          <a:prstGeom prst="rect">
            <a:avLst/>
          </a:prstGeom>
          <a:solidFill>
            <a:schemeClr val="bg2"/>
          </a:solidFill>
          <a:ln w="12700">
            <a:solidFill>
              <a:schemeClr val="bg2"/>
            </a:solidFill>
            <a:prstDash val="solid"/>
          </a:ln>
        </p:spPr>
      </p:sp>
      <p:sp>
        <p:nvSpPr>
          <p:cNvPr id="9" name="Shape 7"/>
          <p:cNvSpPr/>
          <p:nvPr/>
        </p:nvSpPr>
        <p:spPr>
          <a:xfrm>
            <a:off x="2571750" y="1371600"/>
            <a:ext cx="1885950" cy="73152"/>
          </a:xfrm>
          <a:prstGeom prst="rect">
            <a:avLst/>
          </a:prstGeom>
          <a:solidFill>
            <a:schemeClr val="accent2"/>
          </a:solidFill>
          <a:ln w="12700">
            <a:solidFill>
              <a:schemeClr val="bg2"/>
            </a:solidFill>
            <a:prstDash val="solid"/>
          </a:ln>
        </p:spPr>
      </p:sp>
      <p:sp>
        <p:nvSpPr>
          <p:cNvPr id="10" name="Text 8"/>
          <p:cNvSpPr txBox="1"/>
          <p:nvPr/>
        </p:nvSpPr>
        <p:spPr>
          <a:xfrm>
            <a:off x="2708910" y="1554480"/>
            <a:ext cx="1611630" cy="548640"/>
          </a:xfrm>
          <a:prstGeom prst="rect">
            <a:avLst/>
          </a:prstGeom>
          <a:noFill/>
          <a:ln/>
        </p:spPr>
        <p:txBody>
          <a:bodyPr wrap="square" lIns="0" tIns="0" rIns="0" bIns="0" rtlCol="0" anchor="t"/>
          <a:lstStyle/>
          <a:p>
            <a:pPr marL="0" indent="0">
              <a:buNone/>
            </a:pPr>
            <a:r>
              <a:rPr lang="en-US" sz="1500" b="1" dirty="0">
                <a:solidFill>
                  <a:schemeClr val="tx2"/>
                </a:solidFill>
              </a:rPr>
              <a:t>2. HOTS</a:t>
            </a:r>
            <a:endParaRPr lang="en-US" sz="1500" dirty="0"/>
          </a:p>
        </p:txBody>
      </p:sp>
      <p:sp>
        <p:nvSpPr>
          <p:cNvPr id="11" name="Text 9"/>
          <p:cNvSpPr txBox="1"/>
          <p:nvPr/>
        </p:nvSpPr>
        <p:spPr>
          <a:xfrm>
            <a:off x="2708910" y="2148840"/>
            <a:ext cx="1611630" cy="1463040"/>
          </a:xfrm>
          <a:prstGeom prst="rect">
            <a:avLst/>
          </a:prstGeom>
          <a:noFill/>
          <a:ln/>
        </p:spPr>
        <p:txBody>
          <a:bodyPr wrap="square" lIns="0" tIns="0" rIns="0" bIns="0" rtlCol="0" anchor="t"/>
          <a:lstStyle/>
          <a:p>
            <a:pPr marL="0" indent="0">
              <a:buNone/>
            </a:pPr>
            <a:r>
              <a:rPr lang="en-US" sz="1250" dirty="0">
                <a:solidFill>
                  <a:schemeClr val="tx1"/>
                </a:solidFill>
              </a:rPr>
              <a:t>Level C4–C6 dan kata kerja operasional khas Bahasa Indonesia</a:t>
            </a:r>
            <a:endParaRPr lang="en-US" sz="1250" dirty="0"/>
          </a:p>
        </p:txBody>
      </p:sp>
      <p:sp>
        <p:nvSpPr>
          <p:cNvPr id="12" name="Shape 10"/>
          <p:cNvSpPr/>
          <p:nvPr/>
        </p:nvSpPr>
        <p:spPr>
          <a:xfrm>
            <a:off x="4686300" y="1371600"/>
            <a:ext cx="1885950" cy="2377440"/>
          </a:xfrm>
          <a:prstGeom prst="rect">
            <a:avLst/>
          </a:prstGeom>
          <a:solidFill>
            <a:schemeClr val="bg2"/>
          </a:solidFill>
          <a:ln w="12700">
            <a:solidFill>
              <a:schemeClr val="bg2"/>
            </a:solidFill>
            <a:prstDash val="solid"/>
          </a:ln>
        </p:spPr>
      </p:sp>
      <p:sp>
        <p:nvSpPr>
          <p:cNvPr id="13" name="Shape 11"/>
          <p:cNvSpPr/>
          <p:nvPr/>
        </p:nvSpPr>
        <p:spPr>
          <a:xfrm>
            <a:off x="4686300" y="1371600"/>
            <a:ext cx="1885950" cy="73152"/>
          </a:xfrm>
          <a:prstGeom prst="rect">
            <a:avLst/>
          </a:prstGeom>
          <a:solidFill>
            <a:schemeClr val="accent4"/>
          </a:solidFill>
          <a:ln w="12700">
            <a:solidFill>
              <a:schemeClr val="bg2"/>
            </a:solidFill>
            <a:prstDash val="solid"/>
          </a:ln>
        </p:spPr>
      </p:sp>
      <p:sp>
        <p:nvSpPr>
          <p:cNvPr id="14" name="Text 12"/>
          <p:cNvSpPr txBox="1"/>
          <p:nvPr/>
        </p:nvSpPr>
        <p:spPr>
          <a:xfrm>
            <a:off x="4823460" y="1554480"/>
            <a:ext cx="1611630" cy="548640"/>
          </a:xfrm>
          <a:prstGeom prst="rect">
            <a:avLst/>
          </a:prstGeom>
          <a:noFill/>
          <a:ln/>
        </p:spPr>
        <p:txBody>
          <a:bodyPr wrap="square" lIns="0" tIns="0" rIns="0" bIns="0" rtlCol="0" anchor="t"/>
          <a:lstStyle/>
          <a:p>
            <a:pPr marL="0" indent="0">
              <a:buNone/>
            </a:pPr>
            <a:r>
              <a:rPr lang="en-US" sz="1500" b="1" dirty="0">
                <a:solidFill>
                  <a:schemeClr val="tx2"/>
                </a:solidFill>
              </a:rPr>
              <a:t>3. Penyusunan</a:t>
            </a:r>
            <a:endParaRPr lang="en-US" sz="1500" dirty="0"/>
          </a:p>
        </p:txBody>
      </p:sp>
      <p:sp>
        <p:nvSpPr>
          <p:cNvPr id="15" name="Text 13"/>
          <p:cNvSpPr txBox="1"/>
          <p:nvPr/>
        </p:nvSpPr>
        <p:spPr>
          <a:xfrm>
            <a:off x="4823460" y="2148840"/>
            <a:ext cx="1611630" cy="1463040"/>
          </a:xfrm>
          <a:prstGeom prst="rect">
            <a:avLst/>
          </a:prstGeom>
          <a:noFill/>
          <a:ln/>
        </p:spPr>
        <p:txBody>
          <a:bodyPr wrap="square" lIns="0" tIns="0" rIns="0" bIns="0" rtlCol="0" anchor="t"/>
          <a:lstStyle/>
          <a:p>
            <a:pPr marL="0" indent="0">
              <a:buNone/>
            </a:pPr>
            <a:r>
              <a:rPr lang="en-US" sz="1250" dirty="0">
                <a:solidFill>
                  <a:schemeClr val="tx1"/>
                </a:solidFill>
              </a:rPr>
              <a:t>Langkah, stimulus, kaidah, kisi-kisi, dan rubrik</a:t>
            </a:r>
            <a:endParaRPr lang="en-US" sz="1250" dirty="0"/>
          </a:p>
        </p:txBody>
      </p:sp>
      <p:sp>
        <p:nvSpPr>
          <p:cNvPr id="16" name="Shape 14"/>
          <p:cNvSpPr/>
          <p:nvPr/>
        </p:nvSpPr>
        <p:spPr>
          <a:xfrm>
            <a:off x="6800850" y="1371600"/>
            <a:ext cx="1885950" cy="2377440"/>
          </a:xfrm>
          <a:prstGeom prst="rect">
            <a:avLst/>
          </a:prstGeom>
          <a:solidFill>
            <a:schemeClr val="bg2"/>
          </a:solidFill>
          <a:ln w="12700">
            <a:solidFill>
              <a:schemeClr val="bg2"/>
            </a:solidFill>
            <a:prstDash val="solid"/>
          </a:ln>
        </p:spPr>
      </p:sp>
      <p:sp>
        <p:nvSpPr>
          <p:cNvPr id="17" name="Shape 15"/>
          <p:cNvSpPr/>
          <p:nvPr/>
        </p:nvSpPr>
        <p:spPr>
          <a:xfrm>
            <a:off x="6800850" y="1371600"/>
            <a:ext cx="1885950" cy="73152"/>
          </a:xfrm>
          <a:prstGeom prst="rect">
            <a:avLst/>
          </a:prstGeom>
          <a:solidFill>
            <a:schemeClr val="accent6"/>
          </a:solidFill>
          <a:ln w="12700">
            <a:solidFill>
              <a:schemeClr val="bg2"/>
            </a:solidFill>
            <a:prstDash val="solid"/>
          </a:ln>
        </p:spPr>
      </p:sp>
      <p:sp>
        <p:nvSpPr>
          <p:cNvPr id="18" name="Text 16"/>
          <p:cNvSpPr txBox="1"/>
          <p:nvPr/>
        </p:nvSpPr>
        <p:spPr>
          <a:xfrm>
            <a:off x="6938010" y="1554480"/>
            <a:ext cx="1611630" cy="548640"/>
          </a:xfrm>
          <a:prstGeom prst="rect">
            <a:avLst/>
          </a:prstGeom>
          <a:noFill/>
          <a:ln/>
        </p:spPr>
        <p:txBody>
          <a:bodyPr wrap="square" lIns="0" tIns="0" rIns="0" bIns="0" rtlCol="0" anchor="t"/>
          <a:lstStyle/>
          <a:p>
            <a:pPr marL="0" indent="0">
              <a:buNone/>
            </a:pPr>
            <a:r>
              <a:rPr lang="en-US" sz="1500" b="1" dirty="0">
                <a:solidFill>
                  <a:schemeClr val="tx2"/>
                </a:solidFill>
              </a:rPr>
              <a:t>4. Praktik</a:t>
            </a:r>
            <a:endParaRPr lang="en-US" sz="1500" dirty="0"/>
          </a:p>
        </p:txBody>
      </p:sp>
      <p:sp>
        <p:nvSpPr>
          <p:cNvPr id="19" name="Text 17"/>
          <p:cNvSpPr txBox="1"/>
          <p:nvPr/>
        </p:nvSpPr>
        <p:spPr>
          <a:xfrm>
            <a:off x="6938010" y="2148840"/>
            <a:ext cx="1611630" cy="1463040"/>
          </a:xfrm>
          <a:prstGeom prst="rect">
            <a:avLst/>
          </a:prstGeom>
          <a:noFill/>
          <a:ln/>
        </p:spPr>
        <p:txBody>
          <a:bodyPr wrap="square" lIns="0" tIns="0" rIns="0" bIns="0" rtlCol="0" anchor="t"/>
          <a:lstStyle/>
          <a:p>
            <a:pPr marL="0" indent="0">
              <a:buNone/>
            </a:pPr>
            <a:r>
              <a:rPr lang="en-US" sz="1250" dirty="0">
                <a:solidFill>
                  <a:schemeClr val="tx1"/>
                </a:solidFill>
              </a:rPr>
              <a:t>Empat contoh soal: editorial, cerpen, kebahasaan, menulis</a:t>
            </a:r>
            <a:endParaRPr lang="en-US" sz="125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l"/>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500" b="1" dirty="0">
                <a:solidFill>
                  <a:schemeClr val="tx2"/>
                </a:solidFill>
                <a:latin typeface="Cambria" pitchFamily="34" charset="0"/>
                <a:ea typeface="Cambria" pitchFamily="34" charset="-122"/>
                <a:cs typeface="Cambria" pitchFamily="34" charset="-120"/>
              </a:rPr>
              <a:t>Landasan: CP Bahasa Indonesia SMA</a:t>
            </a:r>
            <a:endParaRPr lang="en-US" sz="2500" dirty="0"/>
          </a:p>
        </p:txBody>
      </p:sp>
      <p:sp>
        <p:nvSpPr>
          <p:cNvPr id="3" name="Shape 1"/>
          <p:cNvSpPr/>
          <p:nvPr/>
        </p:nvSpPr>
        <p:spPr>
          <a:xfrm>
            <a:off x="457200" y="914400"/>
            <a:ext cx="822960" cy="45720"/>
          </a:xfrm>
          <a:prstGeom prst="rect">
            <a:avLst/>
          </a:prstGeom>
          <a:solidFill>
            <a:schemeClr val="accent2"/>
          </a:solidFill>
          <a:ln w="12700">
            <a:solidFill>
              <a:schemeClr val="accent2"/>
            </a:solidFill>
            <a:prstDash val="solid"/>
          </a:ln>
        </p:spPr>
      </p:sp>
      <p:sp>
        <p:nvSpPr>
          <p:cNvPr id="4" name="Text 2"/>
          <p:cNvSpPr txBox="1"/>
          <p:nvPr/>
        </p:nvSpPr>
        <p:spPr>
          <a:xfrm>
            <a:off x="457200" y="1188720"/>
            <a:ext cx="8229600" cy="338328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chemeClr val="tx1"/>
                </a:solidFill>
              </a:rPr>
              <a:t>Kurikulum Merdeka: Fase E (kelas X) dan Fase F (kelas XI–XII)</a:t>
            </a:r>
            <a:endParaRPr lang="en-US" sz="1600" dirty="0"/>
          </a:p>
          <a:p>
            <a:pPr marL="342900" indent="-342900">
              <a:spcAft>
                <a:spcPts val="800"/>
              </a:spcAft>
              <a:buSzPct val="100000"/>
              <a:buChar char="•"/>
            </a:pPr>
            <a:r>
              <a:rPr lang="en-US" sz="1600" dirty="0">
                <a:solidFill>
                  <a:schemeClr val="tx1"/>
                </a:solidFill>
              </a:rPr>
              <a:t>Empat elemen: menyimak, membaca dan memirsa, berbicara dan mempresentasikan, menulis</a:t>
            </a:r>
            <a:endParaRPr lang="en-US" sz="1600" dirty="0"/>
          </a:p>
          <a:p>
            <a:pPr marL="342900" indent="-342900">
              <a:spcAft>
                <a:spcPts val="800"/>
              </a:spcAft>
              <a:buSzPct val="100000"/>
              <a:buChar char="•"/>
            </a:pPr>
            <a:r>
              <a:rPr lang="en-US" sz="1600" dirty="0">
                <a:solidFill>
                  <a:schemeClr val="tx1"/>
                </a:solidFill>
              </a:rPr>
              <a:t>Peserta didik membaca teks informasi dan sastra secara kritis, serta menulis dengan argumen yang runtut</a:t>
            </a:r>
            <a:endParaRPr lang="en-US" sz="1600" dirty="0"/>
          </a:p>
          <a:p>
            <a:pPr marL="342900" indent="-342900">
              <a:spcAft>
                <a:spcPts val="800"/>
              </a:spcAft>
              <a:buSzPct val="100000"/>
              <a:buChar char="•"/>
            </a:pPr>
            <a:r>
              <a:rPr lang="en-US" sz="1600" dirty="0">
                <a:solidFill>
                  <a:schemeClr val="tx1"/>
                </a:solidFill>
              </a:rPr>
              <a:t>Soal literasi membaca AKM menilai kemampuan memahami dan merefleksikan teks, bukan hafalan istilah</a:t>
            </a:r>
            <a:endParaRPr lang="en-US" sz="1600" dirty="0"/>
          </a:p>
          <a:p>
            <a:pPr marL="342900" indent="-342900">
              <a:spcAft>
                <a:spcPts val="800"/>
              </a:spcAft>
              <a:buSzPct val="100000"/>
              <a:buChar char="•"/>
            </a:pPr>
            <a:r>
              <a:rPr lang="en-US" sz="1600" dirty="0">
                <a:solidFill>
                  <a:schemeClr val="tx1"/>
                </a:solidFill>
              </a:rPr>
              <a:t>Soal yang baik menggabungkan stimulus teks dengan tuntutan bernalar</a:t>
            </a:r>
            <a:endParaRPr lang="en-US" sz="160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l"/>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500" b="1" dirty="0">
                <a:solidFill>
                  <a:schemeClr val="tx2"/>
                </a:solidFill>
                <a:latin typeface="Cambria" pitchFamily="34" charset="0"/>
                <a:ea typeface="Cambria" pitchFamily="34" charset="-122"/>
                <a:cs typeface="Cambria" pitchFamily="34" charset="-120"/>
              </a:rPr>
              <a:t>Elemen CP dan Peluang Soal HOTS</a:t>
            </a:r>
            <a:endParaRPr lang="en-US" sz="2500" dirty="0"/>
          </a:p>
        </p:txBody>
      </p:sp>
      <p:sp>
        <p:nvSpPr>
          <p:cNvPr id="3" name="Shape 1"/>
          <p:cNvSpPr/>
          <p:nvPr/>
        </p:nvSpPr>
        <p:spPr>
          <a:xfrm>
            <a:off x="457200" y="914400"/>
            <a:ext cx="822960" cy="45720"/>
          </a:xfrm>
          <a:prstGeom prst="rect">
            <a:avLst/>
          </a:prstGeom>
          <a:solidFill>
            <a:schemeClr val="accent2"/>
          </a:solidFill>
          <a:ln w="12700">
            <a:solidFill>
              <a:schemeClr val="accent2"/>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2971800"/>
        </p:xfrm>
        <a:graphic>
          <a:graphicData uri="http://schemas.openxmlformats.org/drawingml/2006/table">
            <a:tbl>
              <a:tblPr/>
              <a:tblGrid>
                <a:gridCol w="2194560">
                  <a:extLst>
                    <a:ext uri="{9D8B030D-6E8A-4147-A177-3AD203B41FA5}">
                      <a16:colId xmlns:a16="http://schemas.microsoft.com/office/drawing/2014/main" val="20000"/>
                    </a:ext>
                  </a:extLst>
                </a:gridCol>
                <a:gridCol w="6035040">
                  <a:extLst>
                    <a:ext uri="{9D8B030D-6E8A-4147-A177-3AD203B41FA5}">
                      <a16:colId xmlns:a16="http://schemas.microsoft.com/office/drawing/2014/main" val="20001"/>
                    </a:ext>
                  </a:extLst>
                </a:gridCol>
              </a:tblGrid>
              <a:tr h="594360">
                <a:tc>
                  <a:txBody>
                    <a:bodyPr/>
                    <a:lstStyle/>
                    <a:p>
                      <a:pPr marL="0" indent="0">
                        <a:buNone/>
                      </a:pPr>
                      <a:r>
                        <a:rPr lang="en-US" sz="1200" b="1" dirty="0">
                          <a:solidFill>
                            <a:srgbClr val="FFFFFF"/>
                          </a:solidFill>
                        </a:rPr>
                        <a:t>Elemen</a:t>
                      </a:r>
                      <a:endParaRPr lang="en-US" sz="120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solidFill>
                      <a:srgbClr val="7A1F3D"/>
                    </a:solidFill>
                  </a:tcPr>
                </a:tc>
                <a:tc>
                  <a:txBody>
                    <a:bodyPr/>
                    <a:lstStyle/>
                    <a:p>
                      <a:pPr marL="0" indent="0">
                        <a:buNone/>
                      </a:pPr>
                      <a:r>
                        <a:rPr lang="en-US" sz="1200" b="1" dirty="0">
                          <a:solidFill>
                            <a:srgbClr val="FFFFFF"/>
                          </a:solidFill>
                        </a:rPr>
                        <a:t>Contoh tuntutan HOTS</a:t>
                      </a:r>
                      <a:endParaRPr lang="en-US" sz="120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solidFill>
                      <a:srgbClr val="7A1F3D"/>
                    </a:solidFill>
                  </a:tcPr>
                </a:tc>
                <a:extLst>
                  <a:ext uri="{0D108BD9-81ED-4DB2-BD59-A6C34878D82A}">
                    <a16:rowId xmlns:a16="http://schemas.microsoft.com/office/drawing/2014/main" val="10000"/>
                  </a:ext>
                </a:extLst>
              </a:tr>
              <a:tr h="594360">
                <a:tc>
                  <a:txBody>
                    <a:bodyPr/>
                    <a:lstStyle/>
                    <a:p>
                      <a:pPr marL="0" indent="0">
                        <a:buNone/>
                      </a:pPr>
                      <a:r>
                        <a:rPr lang="en-US" sz="1150" dirty="0">
                          <a:solidFill>
                            <a:srgbClr val="1F2937"/>
                          </a:solidFill>
                        </a:rPr>
                        <a:t>Menyimak</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tc>
                  <a:txBody>
                    <a:bodyPr/>
                    <a:lstStyle/>
                    <a:p>
                      <a:pPr marL="0" indent="0">
                        <a:buNone/>
                      </a:pPr>
                      <a:r>
                        <a:rPr lang="en-US" sz="1150" dirty="0">
                          <a:solidFill>
                            <a:srgbClr val="1F2937"/>
                          </a:solidFill>
                        </a:rPr>
                        <a:t>Menilai kebenaran informasi dan sudut pandang pembicara</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extLst>
                  <a:ext uri="{0D108BD9-81ED-4DB2-BD59-A6C34878D82A}">
                    <a16:rowId xmlns:a16="http://schemas.microsoft.com/office/drawing/2014/main" val="10001"/>
                  </a:ext>
                </a:extLst>
              </a:tr>
              <a:tr h="594360">
                <a:tc>
                  <a:txBody>
                    <a:bodyPr/>
                    <a:lstStyle/>
                    <a:p>
                      <a:pPr marL="0" indent="0">
                        <a:buNone/>
                      </a:pPr>
                      <a:r>
                        <a:rPr lang="en-US" sz="1150" dirty="0">
                          <a:solidFill>
                            <a:srgbClr val="1F2937"/>
                          </a:solidFill>
                        </a:rPr>
                        <a:t>Membaca dan memirsa</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tc>
                  <a:txBody>
                    <a:bodyPr/>
                    <a:lstStyle/>
                    <a:p>
                      <a:pPr marL="0" indent="0">
                        <a:buNone/>
                      </a:pPr>
                      <a:r>
                        <a:rPr lang="en-US" sz="1150" dirty="0">
                          <a:solidFill>
                            <a:srgbClr val="1F2937"/>
                          </a:solidFill>
                        </a:rPr>
                        <a:t>Menganalisis argumen, membandingkan dua teks, menafsirkan makna</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extLst>
                  <a:ext uri="{0D108BD9-81ED-4DB2-BD59-A6C34878D82A}">
                    <a16:rowId xmlns:a16="http://schemas.microsoft.com/office/drawing/2014/main" val="10002"/>
                  </a:ext>
                </a:extLst>
              </a:tr>
              <a:tr h="594360">
                <a:tc>
                  <a:txBody>
                    <a:bodyPr/>
                    <a:lstStyle/>
                    <a:p>
                      <a:pPr marL="0" indent="0">
                        <a:buNone/>
                      </a:pPr>
                      <a:r>
                        <a:rPr lang="en-US" sz="1150" dirty="0">
                          <a:solidFill>
                            <a:srgbClr val="1F2937"/>
                          </a:solidFill>
                        </a:rPr>
                        <a:t>Berbicara</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tc>
                  <a:txBody>
                    <a:bodyPr/>
                    <a:lstStyle/>
                    <a:p>
                      <a:pPr marL="0" indent="0">
                        <a:buNone/>
                      </a:pPr>
                      <a:r>
                        <a:rPr lang="en-US" sz="1150" dirty="0">
                          <a:solidFill>
                            <a:srgbClr val="1F2937"/>
                          </a:solidFill>
                        </a:rPr>
                        <a:t>Menyusun dan menilai argumen dalam diskusi atau debat</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extLst>
                  <a:ext uri="{0D108BD9-81ED-4DB2-BD59-A6C34878D82A}">
                    <a16:rowId xmlns:a16="http://schemas.microsoft.com/office/drawing/2014/main" val="10003"/>
                  </a:ext>
                </a:extLst>
              </a:tr>
              <a:tr h="594360">
                <a:tc>
                  <a:txBody>
                    <a:bodyPr/>
                    <a:lstStyle/>
                    <a:p>
                      <a:pPr marL="0" indent="0">
                        <a:buNone/>
                      </a:pPr>
                      <a:r>
                        <a:rPr lang="en-US" sz="1150" dirty="0">
                          <a:solidFill>
                            <a:srgbClr val="1F2937"/>
                          </a:solidFill>
                        </a:rPr>
                        <a:t>Menulis</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tc>
                  <a:txBody>
                    <a:bodyPr/>
                    <a:lstStyle/>
                    <a:p>
                      <a:pPr marL="0" indent="0">
                        <a:buNone/>
                      </a:pPr>
                      <a:r>
                        <a:rPr lang="en-US" sz="1150" dirty="0">
                          <a:solidFill>
                            <a:srgbClr val="1F2937"/>
                          </a:solidFill>
                        </a:rPr>
                        <a:t>Merancang teks argumentasi, esai, atau resensi berbasis data</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l"/>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500" b="1" dirty="0">
                <a:solidFill>
                  <a:schemeClr val="tx2"/>
                </a:solidFill>
                <a:latin typeface="Cambria" pitchFamily="34" charset="0"/>
                <a:ea typeface="Cambria" pitchFamily="34" charset="-122"/>
                <a:cs typeface="Cambria" pitchFamily="34" charset="-120"/>
              </a:rPr>
              <a:t>Jenis Teks yang Dapat Dijadikan Stimulus</a:t>
            </a:r>
            <a:endParaRPr lang="en-US" sz="2500" dirty="0"/>
          </a:p>
        </p:txBody>
      </p:sp>
      <p:sp>
        <p:nvSpPr>
          <p:cNvPr id="3" name="Shape 1"/>
          <p:cNvSpPr/>
          <p:nvPr/>
        </p:nvSpPr>
        <p:spPr>
          <a:xfrm>
            <a:off x="457200" y="914400"/>
            <a:ext cx="822960" cy="45720"/>
          </a:xfrm>
          <a:prstGeom prst="rect">
            <a:avLst/>
          </a:prstGeom>
          <a:solidFill>
            <a:schemeClr val="accent2"/>
          </a:solidFill>
          <a:ln w="12700">
            <a:solidFill>
              <a:schemeClr val="accent2"/>
            </a:solidFill>
            <a:prstDash val="solid"/>
          </a:ln>
        </p:spPr>
      </p:sp>
      <p:sp>
        <p:nvSpPr>
          <p:cNvPr id="4" name="Shape 2"/>
          <p:cNvSpPr/>
          <p:nvPr/>
        </p:nvSpPr>
        <p:spPr>
          <a:xfrm>
            <a:off x="457200" y="1234440"/>
            <a:ext cx="2590800" cy="3200400"/>
          </a:xfrm>
          <a:prstGeom prst="rect">
            <a:avLst/>
          </a:prstGeom>
          <a:solidFill>
            <a:schemeClr val="bg2"/>
          </a:solidFill>
          <a:ln w="12700">
            <a:solidFill>
              <a:schemeClr val="bg2"/>
            </a:solidFill>
            <a:prstDash val="solid"/>
          </a:ln>
        </p:spPr>
      </p:sp>
      <p:sp>
        <p:nvSpPr>
          <p:cNvPr id="5" name="Shape 3"/>
          <p:cNvSpPr/>
          <p:nvPr/>
        </p:nvSpPr>
        <p:spPr>
          <a:xfrm>
            <a:off x="457200" y="1234440"/>
            <a:ext cx="2590800" cy="73152"/>
          </a:xfrm>
          <a:prstGeom prst="rect">
            <a:avLst/>
          </a:prstGeom>
          <a:solidFill>
            <a:schemeClr val="accent1"/>
          </a:solidFill>
          <a:ln w="12700">
            <a:solidFill>
              <a:schemeClr val="bg2"/>
            </a:solidFill>
            <a:prstDash val="solid"/>
          </a:ln>
        </p:spPr>
      </p:sp>
      <p:sp>
        <p:nvSpPr>
          <p:cNvPr id="6" name="Text 4"/>
          <p:cNvSpPr txBox="1"/>
          <p:nvPr/>
        </p:nvSpPr>
        <p:spPr>
          <a:xfrm>
            <a:off x="594360" y="1417320"/>
            <a:ext cx="2316480" cy="548640"/>
          </a:xfrm>
          <a:prstGeom prst="rect">
            <a:avLst/>
          </a:prstGeom>
          <a:noFill/>
          <a:ln/>
        </p:spPr>
        <p:txBody>
          <a:bodyPr wrap="square" lIns="0" tIns="0" rIns="0" bIns="0" rtlCol="0" anchor="t"/>
          <a:lstStyle/>
          <a:p>
            <a:pPr marL="0" indent="0">
              <a:buNone/>
            </a:pPr>
            <a:r>
              <a:rPr lang="en-US" sz="1500" b="1" dirty="0">
                <a:solidFill>
                  <a:schemeClr val="tx2"/>
                </a:solidFill>
              </a:rPr>
              <a:t>Teks Informasi</a:t>
            </a:r>
            <a:endParaRPr lang="en-US" sz="1500" dirty="0"/>
          </a:p>
        </p:txBody>
      </p:sp>
      <p:sp>
        <p:nvSpPr>
          <p:cNvPr id="7" name="Text 5"/>
          <p:cNvSpPr txBox="1"/>
          <p:nvPr/>
        </p:nvSpPr>
        <p:spPr>
          <a:xfrm>
            <a:off x="594360" y="2011680"/>
            <a:ext cx="2316480" cy="2286000"/>
          </a:xfrm>
          <a:prstGeom prst="rect">
            <a:avLst/>
          </a:prstGeom>
          <a:noFill/>
          <a:ln/>
        </p:spPr>
        <p:txBody>
          <a:bodyPr wrap="square" lIns="0" tIns="0" rIns="0" bIns="0" rtlCol="0" anchor="t"/>
          <a:lstStyle/>
          <a:p>
            <a:pPr marL="0" indent="0">
              <a:buNone/>
            </a:pPr>
            <a:r>
              <a:rPr lang="en-US" sz="1250" dirty="0">
                <a:solidFill>
                  <a:schemeClr val="tx1"/>
                </a:solidFill>
              </a:rPr>
              <a:t>Eksposisi, argumentasi, editorial, laporan hasil observasi, artikel ilmiah populer, infografik</a:t>
            </a:r>
            <a:endParaRPr lang="en-US" sz="1250" dirty="0"/>
          </a:p>
        </p:txBody>
      </p:sp>
      <p:sp>
        <p:nvSpPr>
          <p:cNvPr id="8" name="Shape 6"/>
          <p:cNvSpPr/>
          <p:nvPr/>
        </p:nvSpPr>
        <p:spPr>
          <a:xfrm>
            <a:off x="3276600" y="1234440"/>
            <a:ext cx="2590800" cy="3200400"/>
          </a:xfrm>
          <a:prstGeom prst="rect">
            <a:avLst/>
          </a:prstGeom>
          <a:solidFill>
            <a:schemeClr val="bg2"/>
          </a:solidFill>
          <a:ln w="12700">
            <a:solidFill>
              <a:schemeClr val="bg2"/>
            </a:solidFill>
            <a:prstDash val="solid"/>
          </a:ln>
        </p:spPr>
      </p:sp>
      <p:sp>
        <p:nvSpPr>
          <p:cNvPr id="9" name="Shape 7"/>
          <p:cNvSpPr/>
          <p:nvPr/>
        </p:nvSpPr>
        <p:spPr>
          <a:xfrm>
            <a:off x="3276600" y="1234440"/>
            <a:ext cx="2590800" cy="73152"/>
          </a:xfrm>
          <a:prstGeom prst="rect">
            <a:avLst/>
          </a:prstGeom>
          <a:solidFill>
            <a:schemeClr val="accent2"/>
          </a:solidFill>
          <a:ln w="12700">
            <a:solidFill>
              <a:schemeClr val="bg2"/>
            </a:solidFill>
            <a:prstDash val="solid"/>
          </a:ln>
        </p:spPr>
      </p:sp>
      <p:sp>
        <p:nvSpPr>
          <p:cNvPr id="10" name="Text 8"/>
          <p:cNvSpPr txBox="1"/>
          <p:nvPr/>
        </p:nvSpPr>
        <p:spPr>
          <a:xfrm>
            <a:off x="3413760" y="1417320"/>
            <a:ext cx="2316480" cy="548640"/>
          </a:xfrm>
          <a:prstGeom prst="rect">
            <a:avLst/>
          </a:prstGeom>
          <a:noFill/>
          <a:ln/>
        </p:spPr>
        <p:txBody>
          <a:bodyPr wrap="square" lIns="0" tIns="0" rIns="0" bIns="0" rtlCol="0" anchor="t"/>
          <a:lstStyle/>
          <a:p>
            <a:pPr marL="0" indent="0">
              <a:buNone/>
            </a:pPr>
            <a:r>
              <a:rPr lang="en-US" sz="1500" b="1" dirty="0">
                <a:solidFill>
                  <a:schemeClr val="tx2"/>
                </a:solidFill>
              </a:rPr>
              <a:t>Teks Sastra</a:t>
            </a:r>
            <a:endParaRPr lang="en-US" sz="1500" dirty="0"/>
          </a:p>
        </p:txBody>
      </p:sp>
      <p:sp>
        <p:nvSpPr>
          <p:cNvPr id="11" name="Text 9"/>
          <p:cNvSpPr txBox="1"/>
          <p:nvPr/>
        </p:nvSpPr>
        <p:spPr>
          <a:xfrm>
            <a:off x="3413760" y="2011680"/>
            <a:ext cx="2316480" cy="2286000"/>
          </a:xfrm>
          <a:prstGeom prst="rect">
            <a:avLst/>
          </a:prstGeom>
          <a:noFill/>
          <a:ln/>
        </p:spPr>
        <p:txBody>
          <a:bodyPr wrap="square" lIns="0" tIns="0" rIns="0" bIns="0" rtlCol="0" anchor="t"/>
          <a:lstStyle/>
          <a:p>
            <a:pPr marL="0" indent="0">
              <a:buNone/>
            </a:pPr>
            <a:r>
              <a:rPr lang="en-US" sz="1250" dirty="0">
                <a:solidFill>
                  <a:schemeClr val="tx1"/>
                </a:solidFill>
              </a:rPr>
              <a:t>Cerpen, puisi, novel, hikayat, drama, dan kritik sastra</a:t>
            </a:r>
            <a:endParaRPr lang="en-US" sz="1250" dirty="0"/>
          </a:p>
        </p:txBody>
      </p:sp>
      <p:sp>
        <p:nvSpPr>
          <p:cNvPr id="12" name="Shape 10"/>
          <p:cNvSpPr/>
          <p:nvPr/>
        </p:nvSpPr>
        <p:spPr>
          <a:xfrm>
            <a:off x="6096000" y="1234440"/>
            <a:ext cx="2590800" cy="3200400"/>
          </a:xfrm>
          <a:prstGeom prst="rect">
            <a:avLst/>
          </a:prstGeom>
          <a:solidFill>
            <a:schemeClr val="bg2"/>
          </a:solidFill>
          <a:ln w="12700">
            <a:solidFill>
              <a:schemeClr val="bg2"/>
            </a:solidFill>
            <a:prstDash val="solid"/>
          </a:ln>
        </p:spPr>
      </p:sp>
      <p:sp>
        <p:nvSpPr>
          <p:cNvPr id="13" name="Shape 11"/>
          <p:cNvSpPr/>
          <p:nvPr/>
        </p:nvSpPr>
        <p:spPr>
          <a:xfrm>
            <a:off x="6096000" y="1234440"/>
            <a:ext cx="2590800" cy="73152"/>
          </a:xfrm>
          <a:prstGeom prst="rect">
            <a:avLst/>
          </a:prstGeom>
          <a:solidFill>
            <a:schemeClr val="accent4"/>
          </a:solidFill>
          <a:ln w="12700">
            <a:solidFill>
              <a:schemeClr val="bg2"/>
            </a:solidFill>
            <a:prstDash val="solid"/>
          </a:ln>
        </p:spPr>
      </p:sp>
      <p:sp>
        <p:nvSpPr>
          <p:cNvPr id="14" name="Text 12"/>
          <p:cNvSpPr txBox="1"/>
          <p:nvPr/>
        </p:nvSpPr>
        <p:spPr>
          <a:xfrm>
            <a:off x="6233160" y="1417320"/>
            <a:ext cx="2316480" cy="548640"/>
          </a:xfrm>
          <a:prstGeom prst="rect">
            <a:avLst/>
          </a:prstGeom>
          <a:noFill/>
          <a:ln/>
        </p:spPr>
        <p:txBody>
          <a:bodyPr wrap="square" lIns="0" tIns="0" rIns="0" bIns="0" rtlCol="0" anchor="t"/>
          <a:lstStyle/>
          <a:p>
            <a:pPr marL="0" indent="0">
              <a:buNone/>
            </a:pPr>
            <a:r>
              <a:rPr lang="en-US" sz="1500" b="1" dirty="0">
                <a:solidFill>
                  <a:schemeClr val="tx2"/>
                </a:solidFill>
              </a:rPr>
              <a:t>Teks Kebahasaan</a:t>
            </a:r>
            <a:endParaRPr lang="en-US" sz="1500" dirty="0"/>
          </a:p>
        </p:txBody>
      </p:sp>
      <p:sp>
        <p:nvSpPr>
          <p:cNvPr id="15" name="Text 13"/>
          <p:cNvSpPr txBox="1"/>
          <p:nvPr/>
        </p:nvSpPr>
        <p:spPr>
          <a:xfrm>
            <a:off x="6233160" y="2011680"/>
            <a:ext cx="2316480" cy="2286000"/>
          </a:xfrm>
          <a:prstGeom prst="rect">
            <a:avLst/>
          </a:prstGeom>
          <a:noFill/>
          <a:ln/>
        </p:spPr>
        <p:txBody>
          <a:bodyPr wrap="square" lIns="0" tIns="0" rIns="0" bIns="0" rtlCol="0" anchor="t"/>
          <a:lstStyle/>
          <a:p>
            <a:pPr marL="0" indent="0">
              <a:buNone/>
            </a:pPr>
            <a:r>
              <a:rPr lang="en-US" sz="1250" dirty="0">
                <a:solidFill>
                  <a:schemeClr val="tx1"/>
                </a:solidFill>
              </a:rPr>
              <a:t>Paragraf rumpang, teks rumpang ejaan, kalimat efektif, diksi, dan penyuntingan</a:t>
            </a:r>
            <a:endParaRPr lang="en-US" sz="125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500" b="1" dirty="0">
                <a:solidFill>
                  <a:schemeClr val="tx2"/>
                </a:solidFill>
                <a:latin typeface="Cambria" pitchFamily="34" charset="0"/>
                <a:ea typeface="Cambria" pitchFamily="34" charset="-122"/>
                <a:cs typeface="Cambria" pitchFamily="34" charset="-120"/>
              </a:rPr>
              <a:t>Kerangka AKM Literasi Membaca</a:t>
            </a:r>
            <a:endParaRPr lang="en-US" sz="2500" dirty="0"/>
          </a:p>
        </p:txBody>
      </p:sp>
      <p:sp>
        <p:nvSpPr>
          <p:cNvPr id="3" name="Shape 1"/>
          <p:cNvSpPr/>
          <p:nvPr/>
        </p:nvSpPr>
        <p:spPr>
          <a:xfrm>
            <a:off x="457200" y="914400"/>
            <a:ext cx="822960" cy="45720"/>
          </a:xfrm>
          <a:prstGeom prst="rect">
            <a:avLst/>
          </a:prstGeom>
          <a:solidFill>
            <a:schemeClr val="accent2"/>
          </a:solidFill>
          <a:ln w="12700">
            <a:solidFill>
              <a:schemeClr val="accent2"/>
            </a:solidFill>
            <a:prstDash val="solid"/>
          </a:ln>
        </p:spPr>
      </p:sp>
      <p:sp>
        <p:nvSpPr>
          <p:cNvPr id="4" name="Shape 2"/>
          <p:cNvSpPr/>
          <p:nvPr/>
        </p:nvSpPr>
        <p:spPr>
          <a:xfrm>
            <a:off x="457200" y="1234440"/>
            <a:ext cx="2590800" cy="2286000"/>
          </a:xfrm>
          <a:prstGeom prst="rect">
            <a:avLst/>
          </a:prstGeom>
          <a:solidFill>
            <a:schemeClr val="bg2"/>
          </a:solidFill>
          <a:ln w="12700">
            <a:solidFill>
              <a:schemeClr val="bg2"/>
            </a:solidFill>
            <a:prstDash val="solid"/>
          </a:ln>
        </p:spPr>
      </p:sp>
      <p:sp>
        <p:nvSpPr>
          <p:cNvPr id="5" name="Shape 3"/>
          <p:cNvSpPr/>
          <p:nvPr/>
        </p:nvSpPr>
        <p:spPr>
          <a:xfrm>
            <a:off x="457200" y="1234440"/>
            <a:ext cx="2590800" cy="73152"/>
          </a:xfrm>
          <a:prstGeom prst="rect">
            <a:avLst/>
          </a:prstGeom>
          <a:solidFill>
            <a:schemeClr val="accent1"/>
          </a:solidFill>
          <a:ln w="12700">
            <a:solidFill>
              <a:schemeClr val="bg2"/>
            </a:solidFill>
            <a:prstDash val="solid"/>
          </a:ln>
        </p:spPr>
      </p:sp>
      <p:sp>
        <p:nvSpPr>
          <p:cNvPr id="6" name="Text 4"/>
          <p:cNvSpPr txBox="1"/>
          <p:nvPr/>
        </p:nvSpPr>
        <p:spPr>
          <a:xfrm>
            <a:off x="594360" y="1417320"/>
            <a:ext cx="2316480" cy="548640"/>
          </a:xfrm>
          <a:prstGeom prst="rect">
            <a:avLst/>
          </a:prstGeom>
          <a:noFill/>
          <a:ln/>
        </p:spPr>
        <p:txBody>
          <a:bodyPr wrap="square" lIns="0" tIns="0" rIns="0" bIns="0" rtlCol="0" anchor="t"/>
          <a:lstStyle/>
          <a:p>
            <a:pPr marL="0" indent="0">
              <a:buNone/>
            </a:pPr>
            <a:r>
              <a:rPr lang="en-US" sz="1500" b="1" dirty="0">
                <a:solidFill>
                  <a:schemeClr val="tx2"/>
                </a:solidFill>
              </a:rPr>
              <a:t>Menemukan Informasi</a:t>
            </a:r>
            <a:endParaRPr lang="en-US" sz="1500" dirty="0"/>
          </a:p>
        </p:txBody>
      </p:sp>
      <p:sp>
        <p:nvSpPr>
          <p:cNvPr id="7" name="Text 5"/>
          <p:cNvSpPr txBox="1"/>
          <p:nvPr/>
        </p:nvSpPr>
        <p:spPr>
          <a:xfrm>
            <a:off x="594360" y="2011680"/>
            <a:ext cx="2316480" cy="1371600"/>
          </a:xfrm>
          <a:prstGeom prst="rect">
            <a:avLst/>
          </a:prstGeom>
          <a:noFill/>
          <a:ln/>
        </p:spPr>
        <p:txBody>
          <a:bodyPr wrap="square" lIns="0" tIns="0" rIns="0" bIns="0" rtlCol="0" anchor="t"/>
          <a:lstStyle/>
          <a:p>
            <a:pPr marL="0" indent="0">
              <a:buNone/>
            </a:pPr>
            <a:r>
              <a:rPr lang="en-US" sz="1250" dirty="0">
                <a:solidFill>
                  <a:schemeClr val="tx1"/>
                </a:solidFill>
              </a:rPr>
              <a:t>Mengakses dan mengidentifikasi informasi tersurat pada teks</a:t>
            </a:r>
            <a:endParaRPr lang="en-US" sz="1250" dirty="0"/>
          </a:p>
        </p:txBody>
      </p:sp>
      <p:sp>
        <p:nvSpPr>
          <p:cNvPr id="8" name="Shape 6"/>
          <p:cNvSpPr/>
          <p:nvPr/>
        </p:nvSpPr>
        <p:spPr>
          <a:xfrm>
            <a:off x="3276600" y="1234440"/>
            <a:ext cx="2590800" cy="2286000"/>
          </a:xfrm>
          <a:prstGeom prst="rect">
            <a:avLst/>
          </a:prstGeom>
          <a:solidFill>
            <a:schemeClr val="bg2"/>
          </a:solidFill>
          <a:ln w="12700">
            <a:solidFill>
              <a:schemeClr val="bg2"/>
            </a:solidFill>
            <a:prstDash val="solid"/>
          </a:ln>
        </p:spPr>
      </p:sp>
      <p:sp>
        <p:nvSpPr>
          <p:cNvPr id="9" name="Shape 7"/>
          <p:cNvSpPr/>
          <p:nvPr/>
        </p:nvSpPr>
        <p:spPr>
          <a:xfrm>
            <a:off x="3276600" y="1234440"/>
            <a:ext cx="2590800" cy="73152"/>
          </a:xfrm>
          <a:prstGeom prst="rect">
            <a:avLst/>
          </a:prstGeom>
          <a:solidFill>
            <a:schemeClr val="accent2"/>
          </a:solidFill>
          <a:ln w="12700">
            <a:solidFill>
              <a:schemeClr val="bg2"/>
            </a:solidFill>
            <a:prstDash val="solid"/>
          </a:ln>
        </p:spPr>
      </p:sp>
      <p:sp>
        <p:nvSpPr>
          <p:cNvPr id="10" name="Text 8"/>
          <p:cNvSpPr txBox="1"/>
          <p:nvPr/>
        </p:nvSpPr>
        <p:spPr>
          <a:xfrm>
            <a:off x="3413760" y="1417320"/>
            <a:ext cx="2316480" cy="548640"/>
          </a:xfrm>
          <a:prstGeom prst="rect">
            <a:avLst/>
          </a:prstGeom>
          <a:noFill/>
          <a:ln/>
        </p:spPr>
        <p:txBody>
          <a:bodyPr wrap="square" lIns="0" tIns="0" rIns="0" bIns="0" rtlCol="0" anchor="t"/>
          <a:lstStyle/>
          <a:p>
            <a:pPr marL="0" indent="0">
              <a:buNone/>
            </a:pPr>
            <a:r>
              <a:rPr lang="en-US" sz="1500" b="1" dirty="0">
                <a:solidFill>
                  <a:schemeClr val="tx2"/>
                </a:solidFill>
              </a:rPr>
              <a:t>Memahami</a:t>
            </a:r>
            <a:endParaRPr lang="en-US" sz="1500" dirty="0"/>
          </a:p>
        </p:txBody>
      </p:sp>
      <p:sp>
        <p:nvSpPr>
          <p:cNvPr id="11" name="Text 9"/>
          <p:cNvSpPr txBox="1"/>
          <p:nvPr/>
        </p:nvSpPr>
        <p:spPr>
          <a:xfrm>
            <a:off x="3413760" y="2011680"/>
            <a:ext cx="2316480" cy="1371600"/>
          </a:xfrm>
          <a:prstGeom prst="rect">
            <a:avLst/>
          </a:prstGeom>
          <a:noFill/>
          <a:ln/>
        </p:spPr>
        <p:txBody>
          <a:bodyPr wrap="square" lIns="0" tIns="0" rIns="0" bIns="0" rtlCol="0" anchor="t"/>
          <a:lstStyle/>
          <a:p>
            <a:pPr marL="0" indent="0">
              <a:buNone/>
            </a:pPr>
            <a:r>
              <a:rPr lang="en-US" sz="1250" dirty="0">
                <a:solidFill>
                  <a:schemeClr val="tx1"/>
                </a:solidFill>
              </a:rPr>
              <a:t>Menafsirkan makna, gagasan utama, dan menarik simpulan</a:t>
            </a:r>
            <a:endParaRPr lang="en-US" sz="1250" dirty="0"/>
          </a:p>
        </p:txBody>
      </p:sp>
      <p:sp>
        <p:nvSpPr>
          <p:cNvPr id="12" name="Shape 10"/>
          <p:cNvSpPr/>
          <p:nvPr/>
        </p:nvSpPr>
        <p:spPr>
          <a:xfrm>
            <a:off x="6096000" y="1234440"/>
            <a:ext cx="2590800" cy="2286000"/>
          </a:xfrm>
          <a:prstGeom prst="rect">
            <a:avLst/>
          </a:prstGeom>
          <a:solidFill>
            <a:schemeClr val="bg2"/>
          </a:solidFill>
          <a:ln w="12700">
            <a:solidFill>
              <a:schemeClr val="bg2"/>
            </a:solidFill>
            <a:prstDash val="solid"/>
          </a:ln>
        </p:spPr>
      </p:sp>
      <p:sp>
        <p:nvSpPr>
          <p:cNvPr id="13" name="Shape 11"/>
          <p:cNvSpPr/>
          <p:nvPr/>
        </p:nvSpPr>
        <p:spPr>
          <a:xfrm>
            <a:off x="6096000" y="1234440"/>
            <a:ext cx="2590800" cy="73152"/>
          </a:xfrm>
          <a:prstGeom prst="rect">
            <a:avLst/>
          </a:prstGeom>
          <a:solidFill>
            <a:schemeClr val="accent4"/>
          </a:solidFill>
          <a:ln w="12700">
            <a:solidFill>
              <a:schemeClr val="bg2"/>
            </a:solidFill>
            <a:prstDash val="solid"/>
          </a:ln>
        </p:spPr>
      </p:sp>
      <p:sp>
        <p:nvSpPr>
          <p:cNvPr id="14" name="Text 12"/>
          <p:cNvSpPr txBox="1"/>
          <p:nvPr/>
        </p:nvSpPr>
        <p:spPr>
          <a:xfrm>
            <a:off x="6233160" y="1417320"/>
            <a:ext cx="2316480" cy="548640"/>
          </a:xfrm>
          <a:prstGeom prst="rect">
            <a:avLst/>
          </a:prstGeom>
          <a:noFill/>
          <a:ln/>
        </p:spPr>
        <p:txBody>
          <a:bodyPr wrap="square" lIns="0" tIns="0" rIns="0" bIns="0" rtlCol="0" anchor="t"/>
          <a:lstStyle/>
          <a:p>
            <a:pPr marL="0" indent="0">
              <a:buNone/>
            </a:pPr>
            <a:r>
              <a:rPr lang="en-US" sz="1500" b="1" dirty="0">
                <a:solidFill>
                  <a:schemeClr val="tx2"/>
                </a:solidFill>
              </a:rPr>
              <a:t>Mengevaluasi dan Merefleksi</a:t>
            </a:r>
            <a:endParaRPr lang="en-US" sz="1500" dirty="0"/>
          </a:p>
        </p:txBody>
      </p:sp>
      <p:sp>
        <p:nvSpPr>
          <p:cNvPr id="15" name="Text 13"/>
          <p:cNvSpPr txBox="1"/>
          <p:nvPr/>
        </p:nvSpPr>
        <p:spPr>
          <a:xfrm>
            <a:off x="6233160" y="2011680"/>
            <a:ext cx="2316480" cy="1371600"/>
          </a:xfrm>
          <a:prstGeom prst="rect">
            <a:avLst/>
          </a:prstGeom>
          <a:noFill/>
          <a:ln/>
        </p:spPr>
        <p:txBody>
          <a:bodyPr wrap="square" lIns="0" tIns="0" rIns="0" bIns="0" rtlCol="0" anchor="t"/>
          <a:lstStyle/>
          <a:p>
            <a:pPr marL="0" indent="0">
              <a:buNone/>
            </a:pPr>
            <a:r>
              <a:rPr lang="en-US" sz="1250" dirty="0">
                <a:solidFill>
                  <a:schemeClr val="tx1"/>
                </a:solidFill>
              </a:rPr>
              <a:t>Menilai isi, bahasa, dan sudut pandang, lalu mengaitkan dengan pengalaman dan nilai</a:t>
            </a:r>
            <a:endParaRPr lang="en-US" sz="1250" dirty="0"/>
          </a:p>
        </p:txBody>
      </p:sp>
      <p:sp>
        <p:nvSpPr>
          <p:cNvPr id="16" name="Text 14"/>
          <p:cNvSpPr txBox="1"/>
          <p:nvPr/>
        </p:nvSpPr>
        <p:spPr>
          <a:xfrm>
            <a:off x="457200" y="3749040"/>
            <a:ext cx="8229600" cy="640080"/>
          </a:xfrm>
          <a:prstGeom prst="rect">
            <a:avLst/>
          </a:prstGeom>
          <a:noFill/>
          <a:ln/>
        </p:spPr>
        <p:txBody>
          <a:bodyPr wrap="square" lIns="0" tIns="0" rIns="0" bIns="0" rtlCol="0" anchor="ctr"/>
          <a:lstStyle/>
          <a:p>
            <a:pPr marL="0" indent="0">
              <a:buNone/>
            </a:pPr>
            <a:r>
              <a:rPr lang="en-US" sz="1400" dirty="0">
                <a:solidFill>
                  <a:schemeClr val="tx1"/>
                </a:solidFill>
              </a:rPr>
              <a:t>Konteks: personal, sosial budaya, dan saintifik. Tingkat kesulitan ditentukan oleh teks dan tuntutan soal.</a:t>
            </a:r>
            <a:endParaRPr lang="en-US" sz="140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l"/>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500" b="1" dirty="0">
                <a:solidFill>
                  <a:schemeClr val="tx2"/>
                </a:solidFill>
                <a:latin typeface="Cambria" pitchFamily="34" charset="0"/>
                <a:ea typeface="Cambria" pitchFamily="34" charset="-122"/>
                <a:cs typeface="Cambria" pitchFamily="34" charset="-120"/>
              </a:rPr>
              <a:t>HOTS dalam Pelajaran Bahasa Indonesia</a:t>
            </a:r>
            <a:endParaRPr lang="en-US" sz="2500" dirty="0"/>
          </a:p>
        </p:txBody>
      </p:sp>
      <p:sp>
        <p:nvSpPr>
          <p:cNvPr id="3" name="Shape 1"/>
          <p:cNvSpPr/>
          <p:nvPr/>
        </p:nvSpPr>
        <p:spPr>
          <a:xfrm>
            <a:off x="457200" y="914400"/>
            <a:ext cx="822960" cy="45720"/>
          </a:xfrm>
          <a:prstGeom prst="rect">
            <a:avLst/>
          </a:prstGeom>
          <a:solidFill>
            <a:schemeClr val="accent2"/>
          </a:solidFill>
          <a:ln w="12700">
            <a:solidFill>
              <a:schemeClr val="accent2"/>
            </a:solidFill>
            <a:prstDash val="solid"/>
          </a:ln>
        </p:spPr>
      </p:sp>
      <p:sp>
        <p:nvSpPr>
          <p:cNvPr id="4" name="Shape 2"/>
          <p:cNvSpPr/>
          <p:nvPr/>
        </p:nvSpPr>
        <p:spPr>
          <a:xfrm>
            <a:off x="457200" y="1234440"/>
            <a:ext cx="2590800" cy="3017520"/>
          </a:xfrm>
          <a:prstGeom prst="rect">
            <a:avLst/>
          </a:prstGeom>
          <a:solidFill>
            <a:schemeClr val="bg2"/>
          </a:solidFill>
          <a:ln w="12700">
            <a:solidFill>
              <a:schemeClr val="bg2"/>
            </a:solidFill>
            <a:prstDash val="solid"/>
          </a:ln>
        </p:spPr>
      </p:sp>
      <p:sp>
        <p:nvSpPr>
          <p:cNvPr id="5" name="Shape 3"/>
          <p:cNvSpPr/>
          <p:nvPr/>
        </p:nvSpPr>
        <p:spPr>
          <a:xfrm>
            <a:off x="457200" y="1234440"/>
            <a:ext cx="2590800" cy="73152"/>
          </a:xfrm>
          <a:prstGeom prst="rect">
            <a:avLst/>
          </a:prstGeom>
          <a:solidFill>
            <a:schemeClr val="accent1"/>
          </a:solidFill>
          <a:ln w="12700">
            <a:solidFill>
              <a:schemeClr val="bg2"/>
            </a:solidFill>
            <a:prstDash val="solid"/>
          </a:ln>
        </p:spPr>
      </p:sp>
      <p:sp>
        <p:nvSpPr>
          <p:cNvPr id="6" name="Text 4"/>
          <p:cNvSpPr txBox="1"/>
          <p:nvPr/>
        </p:nvSpPr>
        <p:spPr>
          <a:xfrm>
            <a:off x="594360" y="1417320"/>
            <a:ext cx="2316480" cy="548640"/>
          </a:xfrm>
          <a:prstGeom prst="rect">
            <a:avLst/>
          </a:prstGeom>
          <a:noFill/>
          <a:ln/>
        </p:spPr>
        <p:txBody>
          <a:bodyPr wrap="square" lIns="0" tIns="0" rIns="0" bIns="0" rtlCol="0" anchor="t"/>
          <a:lstStyle/>
          <a:p>
            <a:pPr marL="0" indent="0">
              <a:buNone/>
            </a:pPr>
            <a:r>
              <a:rPr lang="en-US" sz="1500" b="1" dirty="0">
                <a:solidFill>
                  <a:schemeClr val="tx2"/>
                </a:solidFill>
              </a:rPr>
              <a:t>C4 Menganalisis</a:t>
            </a:r>
            <a:endParaRPr lang="en-US" sz="1500" dirty="0"/>
          </a:p>
        </p:txBody>
      </p:sp>
      <p:sp>
        <p:nvSpPr>
          <p:cNvPr id="7" name="Text 5"/>
          <p:cNvSpPr txBox="1"/>
          <p:nvPr/>
        </p:nvSpPr>
        <p:spPr>
          <a:xfrm>
            <a:off x="594360" y="2011680"/>
            <a:ext cx="2316480" cy="2103120"/>
          </a:xfrm>
          <a:prstGeom prst="rect">
            <a:avLst/>
          </a:prstGeom>
          <a:noFill/>
          <a:ln/>
        </p:spPr>
        <p:txBody>
          <a:bodyPr wrap="square" lIns="0" tIns="0" rIns="0" bIns="0" rtlCol="0" anchor="t"/>
          <a:lstStyle/>
          <a:p>
            <a:pPr marL="0" indent="0">
              <a:buNone/>
            </a:pPr>
            <a:r>
              <a:rPr lang="en-US" sz="1250" dirty="0">
                <a:solidFill>
                  <a:schemeClr val="tx1"/>
                </a:solidFill>
              </a:rPr>
              <a:t>membandingkan dua teks, membedakan fakta dan opini, menguraikan unsur intrinsik, menghubungkan gagasan dengan bukti</a:t>
            </a:r>
            <a:endParaRPr lang="en-US" sz="1250" dirty="0"/>
          </a:p>
        </p:txBody>
      </p:sp>
      <p:sp>
        <p:nvSpPr>
          <p:cNvPr id="8" name="Shape 6"/>
          <p:cNvSpPr/>
          <p:nvPr/>
        </p:nvSpPr>
        <p:spPr>
          <a:xfrm>
            <a:off x="3276600" y="1234440"/>
            <a:ext cx="2590800" cy="3017520"/>
          </a:xfrm>
          <a:prstGeom prst="rect">
            <a:avLst/>
          </a:prstGeom>
          <a:solidFill>
            <a:schemeClr val="bg2"/>
          </a:solidFill>
          <a:ln w="12700">
            <a:solidFill>
              <a:schemeClr val="bg2"/>
            </a:solidFill>
            <a:prstDash val="solid"/>
          </a:ln>
        </p:spPr>
      </p:sp>
      <p:sp>
        <p:nvSpPr>
          <p:cNvPr id="9" name="Shape 7"/>
          <p:cNvSpPr/>
          <p:nvPr/>
        </p:nvSpPr>
        <p:spPr>
          <a:xfrm>
            <a:off x="3276600" y="1234440"/>
            <a:ext cx="2590800" cy="73152"/>
          </a:xfrm>
          <a:prstGeom prst="rect">
            <a:avLst/>
          </a:prstGeom>
          <a:solidFill>
            <a:schemeClr val="accent2"/>
          </a:solidFill>
          <a:ln w="12700">
            <a:solidFill>
              <a:schemeClr val="bg2"/>
            </a:solidFill>
            <a:prstDash val="solid"/>
          </a:ln>
        </p:spPr>
      </p:sp>
      <p:sp>
        <p:nvSpPr>
          <p:cNvPr id="10" name="Text 8"/>
          <p:cNvSpPr txBox="1"/>
          <p:nvPr/>
        </p:nvSpPr>
        <p:spPr>
          <a:xfrm>
            <a:off x="3413760" y="1417320"/>
            <a:ext cx="2316480" cy="548640"/>
          </a:xfrm>
          <a:prstGeom prst="rect">
            <a:avLst/>
          </a:prstGeom>
          <a:noFill/>
          <a:ln/>
        </p:spPr>
        <p:txBody>
          <a:bodyPr wrap="square" lIns="0" tIns="0" rIns="0" bIns="0" rtlCol="0" anchor="t"/>
          <a:lstStyle/>
          <a:p>
            <a:pPr marL="0" indent="0">
              <a:buNone/>
            </a:pPr>
            <a:r>
              <a:rPr lang="en-US" sz="1500" b="1" dirty="0">
                <a:solidFill>
                  <a:schemeClr val="tx2"/>
                </a:solidFill>
              </a:rPr>
              <a:t>C5 Mengevaluasi</a:t>
            </a:r>
            <a:endParaRPr lang="en-US" sz="1500" dirty="0"/>
          </a:p>
        </p:txBody>
      </p:sp>
      <p:sp>
        <p:nvSpPr>
          <p:cNvPr id="11" name="Text 9"/>
          <p:cNvSpPr txBox="1"/>
          <p:nvPr/>
        </p:nvSpPr>
        <p:spPr>
          <a:xfrm>
            <a:off x="3413760" y="2011680"/>
            <a:ext cx="2316480" cy="2103120"/>
          </a:xfrm>
          <a:prstGeom prst="rect">
            <a:avLst/>
          </a:prstGeom>
          <a:noFill/>
          <a:ln/>
        </p:spPr>
        <p:txBody>
          <a:bodyPr wrap="square" lIns="0" tIns="0" rIns="0" bIns="0" rtlCol="0" anchor="t"/>
          <a:lstStyle/>
          <a:p>
            <a:pPr marL="0" indent="0">
              <a:buNone/>
            </a:pPr>
            <a:r>
              <a:rPr lang="en-US" sz="1250" dirty="0">
                <a:solidFill>
                  <a:schemeClr val="tx1"/>
                </a:solidFill>
              </a:rPr>
              <a:t>menilai kelogisan argumen, mengkritik kebahasaan, menimbang sudut pandang, memutuskan simpulan paling tepat</a:t>
            </a:r>
            <a:endParaRPr lang="en-US" sz="1250" dirty="0"/>
          </a:p>
        </p:txBody>
      </p:sp>
      <p:sp>
        <p:nvSpPr>
          <p:cNvPr id="12" name="Shape 10"/>
          <p:cNvSpPr/>
          <p:nvPr/>
        </p:nvSpPr>
        <p:spPr>
          <a:xfrm>
            <a:off x="6096000" y="1234440"/>
            <a:ext cx="2590800" cy="3017520"/>
          </a:xfrm>
          <a:prstGeom prst="rect">
            <a:avLst/>
          </a:prstGeom>
          <a:solidFill>
            <a:schemeClr val="bg2"/>
          </a:solidFill>
          <a:ln w="12700">
            <a:solidFill>
              <a:schemeClr val="bg2"/>
            </a:solidFill>
            <a:prstDash val="solid"/>
          </a:ln>
        </p:spPr>
      </p:sp>
      <p:sp>
        <p:nvSpPr>
          <p:cNvPr id="13" name="Shape 11"/>
          <p:cNvSpPr/>
          <p:nvPr/>
        </p:nvSpPr>
        <p:spPr>
          <a:xfrm>
            <a:off x="6096000" y="1234440"/>
            <a:ext cx="2590800" cy="73152"/>
          </a:xfrm>
          <a:prstGeom prst="rect">
            <a:avLst/>
          </a:prstGeom>
          <a:solidFill>
            <a:schemeClr val="accent4"/>
          </a:solidFill>
          <a:ln w="12700">
            <a:solidFill>
              <a:schemeClr val="bg2"/>
            </a:solidFill>
            <a:prstDash val="solid"/>
          </a:ln>
        </p:spPr>
      </p:sp>
      <p:sp>
        <p:nvSpPr>
          <p:cNvPr id="14" name="Text 12"/>
          <p:cNvSpPr txBox="1"/>
          <p:nvPr/>
        </p:nvSpPr>
        <p:spPr>
          <a:xfrm>
            <a:off x="6233160" y="1417320"/>
            <a:ext cx="2316480" cy="548640"/>
          </a:xfrm>
          <a:prstGeom prst="rect">
            <a:avLst/>
          </a:prstGeom>
          <a:noFill/>
          <a:ln/>
        </p:spPr>
        <p:txBody>
          <a:bodyPr wrap="square" lIns="0" tIns="0" rIns="0" bIns="0" rtlCol="0" anchor="t"/>
          <a:lstStyle/>
          <a:p>
            <a:pPr marL="0" indent="0">
              <a:buNone/>
            </a:pPr>
            <a:r>
              <a:rPr lang="en-US" sz="1500" b="1" dirty="0">
                <a:solidFill>
                  <a:schemeClr val="tx2"/>
                </a:solidFill>
              </a:rPr>
              <a:t>C6 Mencipta</a:t>
            </a:r>
            <a:endParaRPr lang="en-US" sz="1500" dirty="0"/>
          </a:p>
        </p:txBody>
      </p:sp>
      <p:sp>
        <p:nvSpPr>
          <p:cNvPr id="15" name="Text 13"/>
          <p:cNvSpPr txBox="1"/>
          <p:nvPr/>
        </p:nvSpPr>
        <p:spPr>
          <a:xfrm>
            <a:off x="6233160" y="2011680"/>
            <a:ext cx="2316480" cy="2103120"/>
          </a:xfrm>
          <a:prstGeom prst="rect">
            <a:avLst/>
          </a:prstGeom>
          <a:noFill/>
          <a:ln/>
        </p:spPr>
        <p:txBody>
          <a:bodyPr wrap="square" lIns="0" tIns="0" rIns="0" bIns="0" rtlCol="0" anchor="t"/>
          <a:lstStyle/>
          <a:p>
            <a:pPr marL="0" indent="0">
              <a:buNone/>
            </a:pPr>
            <a:r>
              <a:rPr lang="en-US" sz="1250" dirty="0">
                <a:solidFill>
                  <a:schemeClr val="tx1"/>
                </a:solidFill>
              </a:rPr>
              <a:t>merancang teks argumentasi, menyusun resensi, merumuskan tanggapan, menulis ulang dengan sudut pandang berbeda</a:t>
            </a:r>
            <a:endParaRPr lang="en-US" sz="125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500" b="1" dirty="0">
                <a:solidFill>
                  <a:schemeClr val="tx2"/>
                </a:solidFill>
                <a:latin typeface="Cambria" pitchFamily="34" charset="0"/>
                <a:ea typeface="Cambria" pitchFamily="34" charset="-122"/>
                <a:cs typeface="Cambria" pitchFamily="34" charset="-120"/>
              </a:rPr>
              <a:t>Langkah Penyusunan Soal</a:t>
            </a:r>
            <a:endParaRPr lang="en-US" sz="2500" dirty="0"/>
          </a:p>
        </p:txBody>
      </p:sp>
      <p:sp>
        <p:nvSpPr>
          <p:cNvPr id="3" name="Shape 1"/>
          <p:cNvSpPr/>
          <p:nvPr/>
        </p:nvSpPr>
        <p:spPr>
          <a:xfrm>
            <a:off x="457200" y="914400"/>
            <a:ext cx="822960" cy="45720"/>
          </a:xfrm>
          <a:prstGeom prst="rect">
            <a:avLst/>
          </a:prstGeom>
          <a:solidFill>
            <a:schemeClr val="accent2"/>
          </a:solidFill>
          <a:ln w="12700">
            <a:solidFill>
              <a:schemeClr val="accent2"/>
            </a:solidFill>
            <a:prstDash val="solid"/>
          </a:ln>
        </p:spPr>
      </p:sp>
      <p:sp>
        <p:nvSpPr>
          <p:cNvPr id="4" name="Shape 2"/>
          <p:cNvSpPr/>
          <p:nvPr/>
        </p:nvSpPr>
        <p:spPr>
          <a:xfrm>
            <a:off x="457200" y="1188720"/>
            <a:ext cx="548640" cy="548640"/>
          </a:xfrm>
          <a:prstGeom prst="ellipse">
            <a:avLst/>
          </a:prstGeom>
          <a:solidFill>
            <a:schemeClr val="accent1"/>
          </a:solidFill>
          <a:ln w="12700">
            <a:solidFill>
              <a:schemeClr val="accent1"/>
            </a:solidFill>
            <a:prstDash val="solid"/>
          </a:ln>
        </p:spPr>
      </p:sp>
      <p:sp>
        <p:nvSpPr>
          <p:cNvPr id="5" name="Text 3"/>
          <p:cNvSpPr txBox="1"/>
          <p:nvPr/>
        </p:nvSpPr>
        <p:spPr>
          <a:xfrm>
            <a:off x="457200" y="118872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rPr>
              <a:t>1</a:t>
            </a:r>
            <a:endParaRPr lang="en-US" sz="1800" dirty="0"/>
          </a:p>
        </p:txBody>
      </p:sp>
      <p:sp>
        <p:nvSpPr>
          <p:cNvPr id="6" name="Text 4"/>
          <p:cNvSpPr txBox="1"/>
          <p:nvPr/>
        </p:nvSpPr>
        <p:spPr>
          <a:xfrm>
            <a:off x="1143000" y="1188720"/>
            <a:ext cx="3383280" cy="548640"/>
          </a:xfrm>
          <a:prstGeom prst="rect">
            <a:avLst/>
          </a:prstGeom>
          <a:noFill/>
          <a:ln/>
        </p:spPr>
        <p:txBody>
          <a:bodyPr wrap="square" lIns="0" tIns="0" rIns="0" bIns="0" rtlCol="0" anchor="ctr"/>
          <a:lstStyle/>
          <a:p>
            <a:pPr marL="0" indent="0">
              <a:buNone/>
            </a:pPr>
            <a:r>
              <a:rPr lang="en-US" sz="1400" dirty="0">
                <a:solidFill>
                  <a:schemeClr val="tx1"/>
                </a:solidFill>
              </a:rPr>
              <a:t>Pilih CP/tujuan pembelajaran dan elemen</a:t>
            </a:r>
            <a:endParaRPr lang="en-US" sz="1400" dirty="0"/>
          </a:p>
        </p:txBody>
      </p:sp>
      <p:sp>
        <p:nvSpPr>
          <p:cNvPr id="7" name="Shape 5"/>
          <p:cNvSpPr/>
          <p:nvPr/>
        </p:nvSpPr>
        <p:spPr>
          <a:xfrm>
            <a:off x="4663440" y="1188720"/>
            <a:ext cx="548640" cy="548640"/>
          </a:xfrm>
          <a:prstGeom prst="ellipse">
            <a:avLst/>
          </a:prstGeom>
          <a:solidFill>
            <a:schemeClr val="accent1"/>
          </a:solidFill>
          <a:ln w="12700">
            <a:solidFill>
              <a:schemeClr val="accent1"/>
            </a:solidFill>
            <a:prstDash val="solid"/>
          </a:ln>
        </p:spPr>
      </p:sp>
      <p:sp>
        <p:nvSpPr>
          <p:cNvPr id="8" name="Text 6"/>
          <p:cNvSpPr txBox="1"/>
          <p:nvPr/>
        </p:nvSpPr>
        <p:spPr>
          <a:xfrm>
            <a:off x="4663440" y="118872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rPr>
              <a:t>2</a:t>
            </a:r>
            <a:endParaRPr lang="en-US" sz="1800" dirty="0"/>
          </a:p>
        </p:txBody>
      </p:sp>
      <p:sp>
        <p:nvSpPr>
          <p:cNvPr id="9" name="Text 7"/>
          <p:cNvSpPr txBox="1"/>
          <p:nvPr/>
        </p:nvSpPr>
        <p:spPr>
          <a:xfrm>
            <a:off x="5349240" y="1188720"/>
            <a:ext cx="3383280" cy="548640"/>
          </a:xfrm>
          <a:prstGeom prst="rect">
            <a:avLst/>
          </a:prstGeom>
          <a:noFill/>
          <a:ln/>
        </p:spPr>
        <p:txBody>
          <a:bodyPr wrap="square" lIns="0" tIns="0" rIns="0" bIns="0" rtlCol="0" anchor="ctr"/>
          <a:lstStyle/>
          <a:p>
            <a:pPr marL="0" indent="0">
              <a:buNone/>
            </a:pPr>
            <a:r>
              <a:rPr lang="en-US" sz="1400" dirty="0">
                <a:solidFill>
                  <a:schemeClr val="tx1"/>
                </a:solidFill>
              </a:rPr>
              <a:t>Tentukan level kognitif (C4–C6)</a:t>
            </a:r>
            <a:endParaRPr lang="en-US" sz="1400" dirty="0"/>
          </a:p>
        </p:txBody>
      </p:sp>
      <p:sp>
        <p:nvSpPr>
          <p:cNvPr id="10" name="Shape 8"/>
          <p:cNvSpPr/>
          <p:nvPr/>
        </p:nvSpPr>
        <p:spPr>
          <a:xfrm>
            <a:off x="457200" y="2057400"/>
            <a:ext cx="548640" cy="548640"/>
          </a:xfrm>
          <a:prstGeom prst="ellipse">
            <a:avLst/>
          </a:prstGeom>
          <a:solidFill>
            <a:schemeClr val="accent1"/>
          </a:solidFill>
          <a:ln w="12700">
            <a:solidFill>
              <a:schemeClr val="accent1"/>
            </a:solidFill>
            <a:prstDash val="solid"/>
          </a:ln>
        </p:spPr>
      </p:sp>
      <p:sp>
        <p:nvSpPr>
          <p:cNvPr id="11" name="Text 9"/>
          <p:cNvSpPr txBox="1"/>
          <p:nvPr/>
        </p:nvSpPr>
        <p:spPr>
          <a:xfrm>
            <a:off x="457200" y="205740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rPr>
              <a:t>3</a:t>
            </a:r>
            <a:endParaRPr lang="en-US" sz="1800" dirty="0"/>
          </a:p>
        </p:txBody>
      </p:sp>
      <p:sp>
        <p:nvSpPr>
          <p:cNvPr id="12" name="Text 10"/>
          <p:cNvSpPr txBox="1"/>
          <p:nvPr/>
        </p:nvSpPr>
        <p:spPr>
          <a:xfrm>
            <a:off x="1143000" y="2057400"/>
            <a:ext cx="3383280" cy="548640"/>
          </a:xfrm>
          <a:prstGeom prst="rect">
            <a:avLst/>
          </a:prstGeom>
          <a:noFill/>
          <a:ln/>
        </p:spPr>
        <p:txBody>
          <a:bodyPr wrap="square" lIns="0" tIns="0" rIns="0" bIns="0" rtlCol="0" anchor="ctr"/>
          <a:lstStyle/>
          <a:p>
            <a:pPr marL="0" indent="0">
              <a:buNone/>
            </a:pPr>
            <a:r>
              <a:rPr lang="en-US" sz="1400" dirty="0">
                <a:solidFill>
                  <a:schemeClr val="tx1"/>
                </a:solidFill>
              </a:rPr>
              <a:t>Susun kisi-kisi soal</a:t>
            </a:r>
            <a:endParaRPr lang="en-US" sz="1400" dirty="0"/>
          </a:p>
        </p:txBody>
      </p:sp>
      <p:sp>
        <p:nvSpPr>
          <p:cNvPr id="13" name="Shape 11"/>
          <p:cNvSpPr/>
          <p:nvPr/>
        </p:nvSpPr>
        <p:spPr>
          <a:xfrm>
            <a:off x="4663440" y="2057400"/>
            <a:ext cx="548640" cy="548640"/>
          </a:xfrm>
          <a:prstGeom prst="ellipse">
            <a:avLst/>
          </a:prstGeom>
          <a:solidFill>
            <a:schemeClr val="accent1"/>
          </a:solidFill>
          <a:ln w="12700">
            <a:solidFill>
              <a:schemeClr val="accent1"/>
            </a:solidFill>
            <a:prstDash val="solid"/>
          </a:ln>
        </p:spPr>
      </p:sp>
      <p:sp>
        <p:nvSpPr>
          <p:cNvPr id="14" name="Text 12"/>
          <p:cNvSpPr txBox="1"/>
          <p:nvPr/>
        </p:nvSpPr>
        <p:spPr>
          <a:xfrm>
            <a:off x="4663440" y="205740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rPr>
              <a:t>4</a:t>
            </a:r>
            <a:endParaRPr lang="en-US" sz="1800" dirty="0"/>
          </a:p>
        </p:txBody>
      </p:sp>
      <p:sp>
        <p:nvSpPr>
          <p:cNvPr id="15" name="Text 13"/>
          <p:cNvSpPr txBox="1"/>
          <p:nvPr/>
        </p:nvSpPr>
        <p:spPr>
          <a:xfrm>
            <a:off x="5349240" y="2057400"/>
            <a:ext cx="3383280" cy="548640"/>
          </a:xfrm>
          <a:prstGeom prst="rect">
            <a:avLst/>
          </a:prstGeom>
          <a:noFill/>
          <a:ln/>
        </p:spPr>
        <p:txBody>
          <a:bodyPr wrap="square" lIns="0" tIns="0" rIns="0" bIns="0" rtlCol="0" anchor="ctr"/>
          <a:lstStyle/>
          <a:p>
            <a:pPr marL="0" indent="0">
              <a:buNone/>
            </a:pPr>
            <a:r>
              <a:rPr lang="en-US" sz="1400" dirty="0">
                <a:solidFill>
                  <a:schemeClr val="tx1"/>
                </a:solidFill>
              </a:rPr>
              <a:t>Pilih atau tulis stimulus bermutu</a:t>
            </a:r>
            <a:endParaRPr lang="en-US" sz="1400" dirty="0"/>
          </a:p>
        </p:txBody>
      </p:sp>
      <p:sp>
        <p:nvSpPr>
          <p:cNvPr id="16" name="Shape 14"/>
          <p:cNvSpPr/>
          <p:nvPr/>
        </p:nvSpPr>
        <p:spPr>
          <a:xfrm>
            <a:off x="457200" y="2926080"/>
            <a:ext cx="548640" cy="548640"/>
          </a:xfrm>
          <a:prstGeom prst="ellipse">
            <a:avLst/>
          </a:prstGeom>
          <a:solidFill>
            <a:schemeClr val="accent1"/>
          </a:solidFill>
          <a:ln w="12700">
            <a:solidFill>
              <a:schemeClr val="accent1"/>
            </a:solidFill>
            <a:prstDash val="solid"/>
          </a:ln>
        </p:spPr>
      </p:sp>
      <p:sp>
        <p:nvSpPr>
          <p:cNvPr id="17" name="Text 15"/>
          <p:cNvSpPr txBox="1"/>
          <p:nvPr/>
        </p:nvSpPr>
        <p:spPr>
          <a:xfrm>
            <a:off x="457200" y="292608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rPr>
              <a:t>5</a:t>
            </a:r>
            <a:endParaRPr lang="en-US" sz="1800" dirty="0"/>
          </a:p>
        </p:txBody>
      </p:sp>
      <p:sp>
        <p:nvSpPr>
          <p:cNvPr id="18" name="Text 16"/>
          <p:cNvSpPr txBox="1"/>
          <p:nvPr/>
        </p:nvSpPr>
        <p:spPr>
          <a:xfrm>
            <a:off x="1143000" y="2926080"/>
            <a:ext cx="3383280" cy="548640"/>
          </a:xfrm>
          <a:prstGeom prst="rect">
            <a:avLst/>
          </a:prstGeom>
          <a:noFill/>
          <a:ln/>
        </p:spPr>
        <p:txBody>
          <a:bodyPr wrap="square" lIns="0" tIns="0" rIns="0" bIns="0" rtlCol="0" anchor="ctr"/>
          <a:lstStyle/>
          <a:p>
            <a:pPr marL="0" indent="0">
              <a:buNone/>
            </a:pPr>
            <a:r>
              <a:rPr lang="en-US" sz="1400" dirty="0">
                <a:solidFill>
                  <a:schemeClr val="tx1"/>
                </a:solidFill>
              </a:rPr>
              <a:t>Tulis pokok soal dan opsi</a:t>
            </a:r>
            <a:endParaRPr lang="en-US" sz="1400" dirty="0"/>
          </a:p>
        </p:txBody>
      </p:sp>
      <p:sp>
        <p:nvSpPr>
          <p:cNvPr id="19" name="Shape 17"/>
          <p:cNvSpPr/>
          <p:nvPr/>
        </p:nvSpPr>
        <p:spPr>
          <a:xfrm>
            <a:off x="4663440" y="2926080"/>
            <a:ext cx="548640" cy="548640"/>
          </a:xfrm>
          <a:prstGeom prst="ellipse">
            <a:avLst/>
          </a:prstGeom>
          <a:solidFill>
            <a:schemeClr val="accent1"/>
          </a:solidFill>
          <a:ln w="12700">
            <a:solidFill>
              <a:schemeClr val="accent1"/>
            </a:solidFill>
            <a:prstDash val="solid"/>
          </a:ln>
        </p:spPr>
      </p:sp>
      <p:sp>
        <p:nvSpPr>
          <p:cNvPr id="20" name="Text 18"/>
          <p:cNvSpPr txBox="1"/>
          <p:nvPr/>
        </p:nvSpPr>
        <p:spPr>
          <a:xfrm>
            <a:off x="4663440" y="292608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rPr>
              <a:t>6</a:t>
            </a:r>
            <a:endParaRPr lang="en-US" sz="1800" dirty="0"/>
          </a:p>
        </p:txBody>
      </p:sp>
      <p:sp>
        <p:nvSpPr>
          <p:cNvPr id="21" name="Text 19"/>
          <p:cNvSpPr txBox="1"/>
          <p:nvPr/>
        </p:nvSpPr>
        <p:spPr>
          <a:xfrm>
            <a:off x="5349240" y="2926080"/>
            <a:ext cx="3383280" cy="548640"/>
          </a:xfrm>
          <a:prstGeom prst="rect">
            <a:avLst/>
          </a:prstGeom>
          <a:noFill/>
          <a:ln/>
        </p:spPr>
        <p:txBody>
          <a:bodyPr wrap="square" lIns="0" tIns="0" rIns="0" bIns="0" rtlCol="0" anchor="ctr"/>
          <a:lstStyle/>
          <a:p>
            <a:pPr marL="0" indent="0">
              <a:buNone/>
            </a:pPr>
            <a:r>
              <a:rPr lang="en-US" sz="1400" dirty="0">
                <a:solidFill>
                  <a:schemeClr val="tx1"/>
                </a:solidFill>
              </a:rPr>
              <a:t>Susun kunci dan rubrik</a:t>
            </a:r>
            <a:endParaRPr lang="en-US" sz="1400" dirty="0"/>
          </a:p>
        </p:txBody>
      </p:sp>
      <p:sp>
        <p:nvSpPr>
          <p:cNvPr id="22" name="Shape 20"/>
          <p:cNvSpPr/>
          <p:nvPr/>
        </p:nvSpPr>
        <p:spPr>
          <a:xfrm>
            <a:off x="457200" y="3794760"/>
            <a:ext cx="548640" cy="548640"/>
          </a:xfrm>
          <a:prstGeom prst="ellipse">
            <a:avLst/>
          </a:prstGeom>
          <a:solidFill>
            <a:schemeClr val="accent1"/>
          </a:solidFill>
          <a:ln w="12700">
            <a:solidFill>
              <a:schemeClr val="accent1"/>
            </a:solidFill>
            <a:prstDash val="solid"/>
          </a:ln>
        </p:spPr>
      </p:sp>
      <p:sp>
        <p:nvSpPr>
          <p:cNvPr id="23" name="Text 21"/>
          <p:cNvSpPr txBox="1"/>
          <p:nvPr/>
        </p:nvSpPr>
        <p:spPr>
          <a:xfrm>
            <a:off x="457200" y="379476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rPr>
              <a:t>7</a:t>
            </a:r>
            <a:endParaRPr lang="en-US" sz="1800" dirty="0"/>
          </a:p>
        </p:txBody>
      </p:sp>
      <p:sp>
        <p:nvSpPr>
          <p:cNvPr id="24" name="Text 22"/>
          <p:cNvSpPr txBox="1"/>
          <p:nvPr/>
        </p:nvSpPr>
        <p:spPr>
          <a:xfrm>
            <a:off x="1143000" y="3794760"/>
            <a:ext cx="3383280" cy="548640"/>
          </a:xfrm>
          <a:prstGeom prst="rect">
            <a:avLst/>
          </a:prstGeom>
          <a:noFill/>
          <a:ln/>
        </p:spPr>
        <p:txBody>
          <a:bodyPr wrap="square" lIns="0" tIns="0" rIns="0" bIns="0" rtlCol="0" anchor="ctr"/>
          <a:lstStyle/>
          <a:p>
            <a:pPr marL="0" indent="0">
              <a:buNone/>
            </a:pPr>
            <a:r>
              <a:rPr lang="en-US" sz="1400" dirty="0">
                <a:solidFill>
                  <a:schemeClr val="tx1"/>
                </a:solidFill>
              </a:rPr>
              <a:t>Telaah teman sejawat</a:t>
            </a:r>
            <a:endParaRPr lang="en-US" sz="1400" dirty="0"/>
          </a:p>
        </p:txBody>
      </p:sp>
      <p:sp>
        <p:nvSpPr>
          <p:cNvPr id="25" name="Shape 23"/>
          <p:cNvSpPr/>
          <p:nvPr/>
        </p:nvSpPr>
        <p:spPr>
          <a:xfrm>
            <a:off x="4663440" y="3794760"/>
            <a:ext cx="548640" cy="548640"/>
          </a:xfrm>
          <a:prstGeom prst="ellipse">
            <a:avLst/>
          </a:prstGeom>
          <a:solidFill>
            <a:schemeClr val="accent1"/>
          </a:solidFill>
          <a:ln w="12700">
            <a:solidFill>
              <a:schemeClr val="accent1"/>
            </a:solidFill>
            <a:prstDash val="solid"/>
          </a:ln>
        </p:spPr>
      </p:sp>
      <p:sp>
        <p:nvSpPr>
          <p:cNvPr id="26" name="Text 24"/>
          <p:cNvSpPr txBox="1"/>
          <p:nvPr/>
        </p:nvSpPr>
        <p:spPr>
          <a:xfrm>
            <a:off x="4663440" y="3794760"/>
            <a:ext cx="548640" cy="548640"/>
          </a:xfrm>
          <a:prstGeom prst="rect">
            <a:avLst/>
          </a:prstGeom>
          <a:noFill/>
          <a:ln/>
        </p:spPr>
        <p:txBody>
          <a:bodyPr wrap="square" lIns="0" tIns="0" rIns="0" bIns="0" rtlCol="0" anchor="ctr"/>
          <a:lstStyle/>
          <a:p>
            <a:pPr marL="0" indent="0" algn="ctr">
              <a:buNone/>
            </a:pPr>
            <a:r>
              <a:rPr lang="en-US" sz="1800" b="1" dirty="0">
                <a:solidFill>
                  <a:schemeClr val="bg1"/>
                </a:solidFill>
              </a:rPr>
              <a:t>8</a:t>
            </a:r>
            <a:endParaRPr lang="en-US" sz="1800" dirty="0"/>
          </a:p>
        </p:txBody>
      </p:sp>
      <p:sp>
        <p:nvSpPr>
          <p:cNvPr id="27" name="Text 25"/>
          <p:cNvSpPr txBox="1"/>
          <p:nvPr/>
        </p:nvSpPr>
        <p:spPr>
          <a:xfrm>
            <a:off x="5349240" y="3794760"/>
            <a:ext cx="3383280" cy="548640"/>
          </a:xfrm>
          <a:prstGeom prst="rect">
            <a:avLst/>
          </a:prstGeom>
          <a:noFill/>
          <a:ln/>
        </p:spPr>
        <p:txBody>
          <a:bodyPr wrap="square" lIns="0" tIns="0" rIns="0" bIns="0" rtlCol="0" anchor="ctr"/>
          <a:lstStyle/>
          <a:p>
            <a:pPr marL="0" indent="0">
              <a:buNone/>
            </a:pPr>
            <a:r>
              <a:rPr lang="en-US" sz="1400" dirty="0">
                <a:solidFill>
                  <a:schemeClr val="tx1"/>
                </a:solidFill>
              </a:rPr>
              <a:t>Uji coba dan revisi</a:t>
            </a:r>
            <a:endParaRPr lang="en-US" sz="1400" dirty="0"/>
          </a:p>
        </p:txBody>
      </p:sp>
      <p:sp>
        <p:nvSpPr>
          <p:cNvPr id="28"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l"/>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500" b="1" dirty="0">
                <a:solidFill>
                  <a:schemeClr val="tx2"/>
                </a:solidFill>
                <a:latin typeface="Cambria" pitchFamily="34" charset="0"/>
                <a:ea typeface="Cambria" pitchFamily="34" charset="-122"/>
                <a:cs typeface="Cambria" pitchFamily="34" charset="-120"/>
              </a:rPr>
              <a:t>Memilih Stimulus yang Bermutu</a:t>
            </a:r>
            <a:endParaRPr lang="en-US" sz="2500" dirty="0"/>
          </a:p>
        </p:txBody>
      </p:sp>
      <p:sp>
        <p:nvSpPr>
          <p:cNvPr id="3" name="Shape 1"/>
          <p:cNvSpPr/>
          <p:nvPr/>
        </p:nvSpPr>
        <p:spPr>
          <a:xfrm>
            <a:off x="457200" y="914400"/>
            <a:ext cx="822960" cy="45720"/>
          </a:xfrm>
          <a:prstGeom prst="rect">
            <a:avLst/>
          </a:prstGeom>
          <a:solidFill>
            <a:schemeClr val="accent2"/>
          </a:solidFill>
          <a:ln w="12700">
            <a:solidFill>
              <a:schemeClr val="accent2"/>
            </a:solidFill>
            <a:prstDash val="solid"/>
          </a:ln>
        </p:spPr>
      </p:sp>
      <p:sp>
        <p:nvSpPr>
          <p:cNvPr id="4" name="Text 2"/>
          <p:cNvSpPr txBox="1"/>
          <p:nvPr/>
        </p:nvSpPr>
        <p:spPr>
          <a:xfrm>
            <a:off x="457200" y="1188720"/>
            <a:ext cx="8229600" cy="338328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chemeClr val="tx1"/>
                </a:solidFill>
              </a:rPr>
              <a:t>Relevan dengan dunia remaja: isu sekolah, media sosial, lingkungan, budaya lokal</a:t>
            </a:r>
            <a:endParaRPr lang="en-US" sz="1600" dirty="0"/>
          </a:p>
          <a:p>
            <a:pPr marL="342900" indent="-342900">
              <a:spcAft>
                <a:spcPts val="800"/>
              </a:spcAft>
              <a:buSzPct val="100000"/>
              <a:buChar char="•"/>
            </a:pPr>
            <a:r>
              <a:rPr lang="en-US" sz="1600" dirty="0">
                <a:solidFill>
                  <a:schemeClr val="tx1"/>
                </a:solidFill>
              </a:rPr>
              <a:t>Panjang wajar (120–300 kata) dan cukup kaya untuk dianalisis</a:t>
            </a:r>
            <a:endParaRPr lang="en-US" sz="1600" dirty="0"/>
          </a:p>
          <a:p>
            <a:pPr marL="342900" indent="-342900">
              <a:spcAft>
                <a:spcPts val="800"/>
              </a:spcAft>
              <a:buSzPct val="100000"/>
              <a:buChar char="•"/>
            </a:pPr>
            <a:r>
              <a:rPr lang="en-US" sz="1600" dirty="0">
                <a:solidFill>
                  <a:schemeClr val="tx1"/>
                </a:solidFill>
              </a:rPr>
              <a:t>Sumber jelas dan mutakhir; teks asli atau adaptasi, bukan salinan dari soal lain</a:t>
            </a:r>
            <a:endParaRPr lang="en-US" sz="1600" dirty="0"/>
          </a:p>
          <a:p>
            <a:pPr marL="342900" indent="-342900">
              <a:spcAft>
                <a:spcPts val="800"/>
              </a:spcAft>
              <a:buSzPct val="100000"/>
              <a:buChar char="•"/>
            </a:pPr>
            <a:r>
              <a:rPr lang="en-US" sz="1600" dirty="0">
                <a:solidFill>
                  <a:schemeClr val="tx1"/>
                </a:solidFill>
              </a:rPr>
              <a:t>Bebas SARA, pornografi, dan kekerasan berlebihan</a:t>
            </a:r>
            <a:endParaRPr lang="en-US" sz="1600" dirty="0"/>
          </a:p>
          <a:p>
            <a:pPr marL="342900" indent="-342900">
              <a:spcAft>
                <a:spcPts val="800"/>
              </a:spcAft>
              <a:buSzPct val="100000"/>
              <a:buChar char="•"/>
            </a:pPr>
            <a:r>
              <a:rPr lang="en-US" sz="1600" dirty="0">
                <a:solidFill>
                  <a:schemeClr val="tx1"/>
                </a:solidFill>
              </a:rPr>
              <a:t>Mendukung lebih dari satu soal, dengan tuntutan yang berbeda-beda</a:t>
            </a:r>
            <a:endParaRPr lang="en-US" sz="1600" dirty="0"/>
          </a:p>
          <a:p>
            <a:pPr marL="342900" indent="-342900">
              <a:spcAft>
                <a:spcPts val="800"/>
              </a:spcAft>
              <a:buSzPct val="100000"/>
              <a:buChar char="•"/>
            </a:pPr>
            <a:r>
              <a:rPr lang="en-US" sz="1600" dirty="0">
                <a:solidFill>
                  <a:schemeClr val="tx1"/>
                </a:solidFill>
              </a:rPr>
              <a:t>Boleh multimodal: kutipan berita, infografik, tabel survei, atau potongan wawancara</a:t>
            </a:r>
            <a:endParaRPr lang="en-US" sz="160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l"/>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500" b="1" dirty="0">
                <a:solidFill>
                  <a:schemeClr val="tx2"/>
                </a:solidFill>
                <a:latin typeface="Cambria" pitchFamily="34" charset="0"/>
                <a:ea typeface="Cambria" pitchFamily="34" charset="-122"/>
                <a:cs typeface="Cambria" pitchFamily="34" charset="-120"/>
              </a:rPr>
              <a:t>Kaidah Penulisan Soal</a:t>
            </a:r>
            <a:endParaRPr lang="en-US" sz="2500" dirty="0"/>
          </a:p>
        </p:txBody>
      </p:sp>
      <p:sp>
        <p:nvSpPr>
          <p:cNvPr id="3" name="Shape 1"/>
          <p:cNvSpPr/>
          <p:nvPr/>
        </p:nvSpPr>
        <p:spPr>
          <a:xfrm>
            <a:off x="457200" y="914400"/>
            <a:ext cx="822960" cy="45720"/>
          </a:xfrm>
          <a:prstGeom prst="rect">
            <a:avLst/>
          </a:prstGeom>
          <a:solidFill>
            <a:schemeClr val="accent2"/>
          </a:solidFill>
          <a:ln w="12700">
            <a:solidFill>
              <a:schemeClr val="accent2"/>
            </a:solidFill>
            <a:prstDash val="solid"/>
          </a:ln>
        </p:spPr>
      </p:sp>
      <p:sp>
        <p:nvSpPr>
          <p:cNvPr id="4" name="Shape 2"/>
          <p:cNvSpPr/>
          <p:nvPr/>
        </p:nvSpPr>
        <p:spPr>
          <a:xfrm>
            <a:off x="457200" y="1234440"/>
            <a:ext cx="1885950" cy="3200400"/>
          </a:xfrm>
          <a:prstGeom prst="rect">
            <a:avLst/>
          </a:prstGeom>
          <a:solidFill>
            <a:schemeClr val="bg2"/>
          </a:solidFill>
          <a:ln w="12700">
            <a:solidFill>
              <a:schemeClr val="bg2"/>
            </a:solidFill>
            <a:prstDash val="solid"/>
          </a:ln>
        </p:spPr>
      </p:sp>
      <p:sp>
        <p:nvSpPr>
          <p:cNvPr id="5" name="Shape 3"/>
          <p:cNvSpPr/>
          <p:nvPr/>
        </p:nvSpPr>
        <p:spPr>
          <a:xfrm>
            <a:off x="457200" y="1234440"/>
            <a:ext cx="1885950" cy="73152"/>
          </a:xfrm>
          <a:prstGeom prst="rect">
            <a:avLst/>
          </a:prstGeom>
          <a:solidFill>
            <a:schemeClr val="accent1"/>
          </a:solidFill>
          <a:ln w="12700">
            <a:solidFill>
              <a:schemeClr val="bg2"/>
            </a:solidFill>
            <a:prstDash val="solid"/>
          </a:ln>
        </p:spPr>
      </p:sp>
      <p:sp>
        <p:nvSpPr>
          <p:cNvPr id="6" name="Text 4"/>
          <p:cNvSpPr txBox="1"/>
          <p:nvPr/>
        </p:nvSpPr>
        <p:spPr>
          <a:xfrm>
            <a:off x="594360" y="1417320"/>
            <a:ext cx="1611630" cy="548640"/>
          </a:xfrm>
          <a:prstGeom prst="rect">
            <a:avLst/>
          </a:prstGeom>
          <a:noFill/>
          <a:ln/>
        </p:spPr>
        <p:txBody>
          <a:bodyPr wrap="square" lIns="0" tIns="0" rIns="0" bIns="0" rtlCol="0" anchor="t"/>
          <a:lstStyle/>
          <a:p>
            <a:pPr marL="0" indent="0">
              <a:buNone/>
            </a:pPr>
            <a:r>
              <a:rPr lang="en-US" sz="1500" b="1" dirty="0">
                <a:solidFill>
                  <a:schemeClr val="tx2"/>
                </a:solidFill>
              </a:rPr>
              <a:t>Pokok Soal</a:t>
            </a:r>
            <a:endParaRPr lang="en-US" sz="1500" dirty="0"/>
          </a:p>
        </p:txBody>
      </p:sp>
      <p:sp>
        <p:nvSpPr>
          <p:cNvPr id="7" name="Text 5"/>
          <p:cNvSpPr txBox="1"/>
          <p:nvPr/>
        </p:nvSpPr>
        <p:spPr>
          <a:xfrm>
            <a:off x="594360" y="2011680"/>
            <a:ext cx="1611630" cy="2286000"/>
          </a:xfrm>
          <a:prstGeom prst="rect">
            <a:avLst/>
          </a:prstGeom>
          <a:noFill/>
          <a:ln/>
        </p:spPr>
        <p:txBody>
          <a:bodyPr wrap="square" lIns="0" tIns="0" rIns="0" bIns="0" rtlCol="0" anchor="t"/>
          <a:lstStyle/>
          <a:p>
            <a:pPr marL="0" indent="0">
              <a:buNone/>
            </a:pPr>
            <a:r>
              <a:rPr lang="en-US" sz="1200" dirty="0">
                <a:solidFill>
                  <a:schemeClr val="tx1"/>
                </a:solidFill>
              </a:rPr>
              <a:t>Rumusan jelas dan lengkap. Hindari kata "kecuali" dan negasi ganda. Jangan memberi petunjuk jawaban</a:t>
            </a:r>
            <a:endParaRPr lang="en-US" sz="1200" dirty="0"/>
          </a:p>
        </p:txBody>
      </p:sp>
      <p:sp>
        <p:nvSpPr>
          <p:cNvPr id="8" name="Shape 6"/>
          <p:cNvSpPr/>
          <p:nvPr/>
        </p:nvSpPr>
        <p:spPr>
          <a:xfrm>
            <a:off x="2571750" y="1234440"/>
            <a:ext cx="1885950" cy="3200400"/>
          </a:xfrm>
          <a:prstGeom prst="rect">
            <a:avLst/>
          </a:prstGeom>
          <a:solidFill>
            <a:schemeClr val="bg2"/>
          </a:solidFill>
          <a:ln w="12700">
            <a:solidFill>
              <a:schemeClr val="bg2"/>
            </a:solidFill>
            <a:prstDash val="solid"/>
          </a:ln>
        </p:spPr>
      </p:sp>
      <p:sp>
        <p:nvSpPr>
          <p:cNvPr id="9" name="Shape 7"/>
          <p:cNvSpPr/>
          <p:nvPr/>
        </p:nvSpPr>
        <p:spPr>
          <a:xfrm>
            <a:off x="2571750" y="1234440"/>
            <a:ext cx="1885950" cy="73152"/>
          </a:xfrm>
          <a:prstGeom prst="rect">
            <a:avLst/>
          </a:prstGeom>
          <a:solidFill>
            <a:schemeClr val="accent2"/>
          </a:solidFill>
          <a:ln w="12700">
            <a:solidFill>
              <a:schemeClr val="bg2"/>
            </a:solidFill>
            <a:prstDash val="solid"/>
          </a:ln>
        </p:spPr>
      </p:sp>
      <p:sp>
        <p:nvSpPr>
          <p:cNvPr id="10" name="Text 8"/>
          <p:cNvSpPr txBox="1"/>
          <p:nvPr/>
        </p:nvSpPr>
        <p:spPr>
          <a:xfrm>
            <a:off x="2708910" y="1417320"/>
            <a:ext cx="1611630" cy="548640"/>
          </a:xfrm>
          <a:prstGeom prst="rect">
            <a:avLst/>
          </a:prstGeom>
          <a:noFill/>
          <a:ln/>
        </p:spPr>
        <p:txBody>
          <a:bodyPr wrap="square" lIns="0" tIns="0" rIns="0" bIns="0" rtlCol="0" anchor="t"/>
          <a:lstStyle/>
          <a:p>
            <a:pPr marL="0" indent="0">
              <a:buNone/>
            </a:pPr>
            <a:r>
              <a:rPr lang="en-US" sz="1500" b="1" dirty="0">
                <a:solidFill>
                  <a:schemeClr val="tx2"/>
                </a:solidFill>
              </a:rPr>
              <a:t>Opsi Jawaban</a:t>
            </a:r>
            <a:endParaRPr lang="en-US" sz="1500" dirty="0"/>
          </a:p>
        </p:txBody>
      </p:sp>
      <p:sp>
        <p:nvSpPr>
          <p:cNvPr id="11" name="Text 9"/>
          <p:cNvSpPr txBox="1"/>
          <p:nvPr/>
        </p:nvSpPr>
        <p:spPr>
          <a:xfrm>
            <a:off x="2708910" y="2011680"/>
            <a:ext cx="1611630" cy="2286000"/>
          </a:xfrm>
          <a:prstGeom prst="rect">
            <a:avLst/>
          </a:prstGeom>
          <a:noFill/>
          <a:ln/>
        </p:spPr>
        <p:txBody>
          <a:bodyPr wrap="square" lIns="0" tIns="0" rIns="0" bIns="0" rtlCol="0" anchor="t"/>
          <a:lstStyle/>
          <a:p>
            <a:pPr marL="0" indent="0">
              <a:buNone/>
            </a:pPr>
            <a:r>
              <a:rPr lang="en-US" sz="1200" dirty="0">
                <a:solidFill>
                  <a:schemeClr val="tx1"/>
                </a:solidFill>
              </a:rPr>
              <a:t>Homogen dan logis. Panjang seimbang. Pengecoh berasal dari kesalahan tafsir yang sering muncul</a:t>
            </a:r>
            <a:endParaRPr lang="en-US" sz="1200" dirty="0"/>
          </a:p>
        </p:txBody>
      </p:sp>
      <p:sp>
        <p:nvSpPr>
          <p:cNvPr id="12" name="Shape 10"/>
          <p:cNvSpPr/>
          <p:nvPr/>
        </p:nvSpPr>
        <p:spPr>
          <a:xfrm>
            <a:off x="4686300" y="1234440"/>
            <a:ext cx="1885950" cy="3200400"/>
          </a:xfrm>
          <a:prstGeom prst="rect">
            <a:avLst/>
          </a:prstGeom>
          <a:solidFill>
            <a:schemeClr val="bg2"/>
          </a:solidFill>
          <a:ln w="12700">
            <a:solidFill>
              <a:schemeClr val="bg2"/>
            </a:solidFill>
            <a:prstDash val="solid"/>
          </a:ln>
        </p:spPr>
      </p:sp>
      <p:sp>
        <p:nvSpPr>
          <p:cNvPr id="13" name="Shape 11"/>
          <p:cNvSpPr/>
          <p:nvPr/>
        </p:nvSpPr>
        <p:spPr>
          <a:xfrm>
            <a:off x="4686300" y="1234440"/>
            <a:ext cx="1885950" cy="73152"/>
          </a:xfrm>
          <a:prstGeom prst="rect">
            <a:avLst/>
          </a:prstGeom>
          <a:solidFill>
            <a:schemeClr val="accent4"/>
          </a:solidFill>
          <a:ln w="12700">
            <a:solidFill>
              <a:schemeClr val="bg2"/>
            </a:solidFill>
            <a:prstDash val="solid"/>
          </a:ln>
        </p:spPr>
      </p:sp>
      <p:sp>
        <p:nvSpPr>
          <p:cNvPr id="14" name="Text 12"/>
          <p:cNvSpPr txBox="1"/>
          <p:nvPr/>
        </p:nvSpPr>
        <p:spPr>
          <a:xfrm>
            <a:off x="4823460" y="1417320"/>
            <a:ext cx="1611630" cy="548640"/>
          </a:xfrm>
          <a:prstGeom prst="rect">
            <a:avLst/>
          </a:prstGeom>
          <a:noFill/>
          <a:ln/>
        </p:spPr>
        <p:txBody>
          <a:bodyPr wrap="square" lIns="0" tIns="0" rIns="0" bIns="0" rtlCol="0" anchor="t"/>
          <a:lstStyle/>
          <a:p>
            <a:pPr marL="0" indent="0">
              <a:buNone/>
            </a:pPr>
            <a:r>
              <a:rPr lang="en-US" sz="1500" b="1" dirty="0">
                <a:solidFill>
                  <a:schemeClr val="tx2"/>
                </a:solidFill>
              </a:rPr>
              <a:t>Bahasa Soal</a:t>
            </a:r>
            <a:endParaRPr lang="en-US" sz="1500" dirty="0"/>
          </a:p>
        </p:txBody>
      </p:sp>
      <p:sp>
        <p:nvSpPr>
          <p:cNvPr id="15" name="Text 13"/>
          <p:cNvSpPr txBox="1"/>
          <p:nvPr/>
        </p:nvSpPr>
        <p:spPr>
          <a:xfrm>
            <a:off x="4823460" y="2011680"/>
            <a:ext cx="1611630" cy="2286000"/>
          </a:xfrm>
          <a:prstGeom prst="rect">
            <a:avLst/>
          </a:prstGeom>
          <a:noFill/>
          <a:ln/>
        </p:spPr>
        <p:txBody>
          <a:bodyPr wrap="square" lIns="0" tIns="0" rIns="0" bIns="0" rtlCol="0" anchor="t"/>
          <a:lstStyle/>
          <a:p>
            <a:pPr marL="0" indent="0">
              <a:buNone/>
            </a:pPr>
            <a:r>
              <a:rPr lang="en-US" sz="1200" dirty="0">
                <a:solidFill>
                  <a:schemeClr val="tx1"/>
                </a:solidFill>
              </a:rPr>
              <a:t>Baku sesuai PUEBI dan KBBI. Kalimat tidak ambigu. Istilah sesuai jenjang</a:t>
            </a:r>
            <a:endParaRPr lang="en-US" sz="1200" dirty="0"/>
          </a:p>
        </p:txBody>
      </p:sp>
      <p:sp>
        <p:nvSpPr>
          <p:cNvPr id="16" name="Shape 14"/>
          <p:cNvSpPr/>
          <p:nvPr/>
        </p:nvSpPr>
        <p:spPr>
          <a:xfrm>
            <a:off x="6800850" y="1234440"/>
            <a:ext cx="1885950" cy="3200400"/>
          </a:xfrm>
          <a:prstGeom prst="rect">
            <a:avLst/>
          </a:prstGeom>
          <a:solidFill>
            <a:schemeClr val="bg2"/>
          </a:solidFill>
          <a:ln w="12700">
            <a:solidFill>
              <a:schemeClr val="bg2"/>
            </a:solidFill>
            <a:prstDash val="solid"/>
          </a:ln>
        </p:spPr>
      </p:sp>
      <p:sp>
        <p:nvSpPr>
          <p:cNvPr id="17" name="Shape 15"/>
          <p:cNvSpPr/>
          <p:nvPr/>
        </p:nvSpPr>
        <p:spPr>
          <a:xfrm>
            <a:off x="6800850" y="1234440"/>
            <a:ext cx="1885950" cy="73152"/>
          </a:xfrm>
          <a:prstGeom prst="rect">
            <a:avLst/>
          </a:prstGeom>
          <a:solidFill>
            <a:schemeClr val="accent6"/>
          </a:solidFill>
          <a:ln w="12700">
            <a:solidFill>
              <a:schemeClr val="bg2"/>
            </a:solidFill>
            <a:prstDash val="solid"/>
          </a:ln>
        </p:spPr>
      </p:sp>
      <p:sp>
        <p:nvSpPr>
          <p:cNvPr id="18" name="Text 16"/>
          <p:cNvSpPr txBox="1"/>
          <p:nvPr/>
        </p:nvSpPr>
        <p:spPr>
          <a:xfrm>
            <a:off x="6938010" y="1417320"/>
            <a:ext cx="1611630" cy="548640"/>
          </a:xfrm>
          <a:prstGeom prst="rect">
            <a:avLst/>
          </a:prstGeom>
          <a:noFill/>
          <a:ln/>
        </p:spPr>
        <p:txBody>
          <a:bodyPr wrap="square" lIns="0" tIns="0" rIns="0" bIns="0" rtlCol="0" anchor="t"/>
          <a:lstStyle/>
          <a:p>
            <a:pPr marL="0" indent="0">
              <a:buNone/>
            </a:pPr>
            <a:r>
              <a:rPr lang="en-US" sz="1500" b="1" dirty="0">
                <a:solidFill>
                  <a:schemeClr val="tx2"/>
                </a:solidFill>
              </a:rPr>
              <a:t>Bentuk Soal</a:t>
            </a:r>
            <a:endParaRPr lang="en-US" sz="1500" dirty="0"/>
          </a:p>
        </p:txBody>
      </p:sp>
      <p:sp>
        <p:nvSpPr>
          <p:cNvPr id="19" name="Text 17"/>
          <p:cNvSpPr txBox="1"/>
          <p:nvPr/>
        </p:nvSpPr>
        <p:spPr>
          <a:xfrm>
            <a:off x="6938010" y="2011680"/>
            <a:ext cx="1611630" cy="2286000"/>
          </a:xfrm>
          <a:prstGeom prst="rect">
            <a:avLst/>
          </a:prstGeom>
          <a:noFill/>
          <a:ln/>
        </p:spPr>
        <p:txBody>
          <a:bodyPr wrap="square" lIns="0" tIns="0" rIns="0" bIns="0" rtlCol="0" anchor="t"/>
          <a:lstStyle/>
          <a:p>
            <a:pPr marL="0" indent="0">
              <a:buNone/>
            </a:pPr>
            <a:r>
              <a:rPr lang="en-US" sz="1200" dirty="0">
                <a:solidFill>
                  <a:schemeClr val="tx1"/>
                </a:solidFill>
              </a:rPr>
              <a:t>Pilihan ganda, PG kompleks, menjodohkan, isian, dan uraian sesuai tujuan ukur</a:t>
            </a:r>
            <a:endParaRPr lang="en-US" sz="120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l"/>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500" b="1" dirty="0">
                <a:solidFill>
                  <a:schemeClr val="tx2"/>
                </a:solidFill>
                <a:latin typeface="Cambria" pitchFamily="34" charset="0"/>
                <a:ea typeface="Cambria" pitchFamily="34" charset="-122"/>
                <a:cs typeface="Cambria" pitchFamily="34" charset="-120"/>
              </a:rPr>
              <a:t>Contoh 1: Teks Editorial (C5, PG Kompleks)</a:t>
            </a:r>
            <a:endParaRPr lang="en-US" sz="2500" dirty="0"/>
          </a:p>
        </p:txBody>
      </p:sp>
      <p:sp>
        <p:nvSpPr>
          <p:cNvPr id="3" name="Shape 1"/>
          <p:cNvSpPr/>
          <p:nvPr/>
        </p:nvSpPr>
        <p:spPr>
          <a:xfrm>
            <a:off x="457200" y="914400"/>
            <a:ext cx="822960" cy="45720"/>
          </a:xfrm>
          <a:prstGeom prst="rect">
            <a:avLst/>
          </a:prstGeom>
          <a:solidFill>
            <a:schemeClr val="accent2"/>
          </a:solidFill>
          <a:ln w="12700">
            <a:solidFill>
              <a:schemeClr val="accent2"/>
            </a:solidFill>
            <a:prstDash val="solid"/>
          </a:ln>
        </p:spPr>
      </p:sp>
      <p:sp>
        <p:nvSpPr>
          <p:cNvPr id="4" name="Shape 2"/>
          <p:cNvSpPr/>
          <p:nvPr/>
        </p:nvSpPr>
        <p:spPr>
          <a:xfrm>
            <a:off x="457200" y="1143000"/>
            <a:ext cx="8229600" cy="1143000"/>
          </a:xfrm>
          <a:prstGeom prst="rect">
            <a:avLst/>
          </a:prstGeom>
          <a:solidFill>
            <a:schemeClr val="bg2"/>
          </a:solidFill>
          <a:ln w="12700">
            <a:solidFill>
              <a:schemeClr val="bg2"/>
            </a:solidFill>
            <a:prstDash val="solid"/>
          </a:ln>
        </p:spPr>
      </p:sp>
      <p:sp>
        <p:nvSpPr>
          <p:cNvPr id="5" name="Text 3"/>
          <p:cNvSpPr txBox="1"/>
          <p:nvPr/>
        </p:nvSpPr>
        <p:spPr>
          <a:xfrm>
            <a:off x="594360" y="1170432"/>
            <a:ext cx="7955280" cy="1088136"/>
          </a:xfrm>
          <a:prstGeom prst="rect">
            <a:avLst/>
          </a:prstGeom>
          <a:noFill/>
          <a:ln/>
        </p:spPr>
        <p:txBody>
          <a:bodyPr wrap="square" lIns="0" tIns="0" rIns="0" bIns="0" rtlCol="0" anchor="ctr"/>
          <a:lstStyle/>
          <a:p>
            <a:pPr marL="0" indent="0">
              <a:buNone/>
            </a:pPr>
            <a:r>
              <a:rPr lang="en-US" sz="1250" b="1" i="1" dirty="0">
                <a:solidFill>
                  <a:schemeClr val="tx1"/>
                </a:solidFill>
              </a:rPr>
              <a:t>Stimulus: </a:t>
            </a:r>
            <a:r>
              <a:rPr lang="en-US" sz="1250" i="1" dirty="0">
                <a:solidFill>
                  <a:schemeClr val="tx1"/>
                </a:solidFill>
              </a:rPr>
              <a:t>"Sejumlah sekolah melarang ponsel di kelas karena dianggap mengalihkan perhatian. Padahal ponsel juga dipakai untuk membuka kamus daring dan bahan ajar digital. Larangan total menghilangkan manfaat itu. Yang diperlukan adalah aturan penggunaan yang jelas."</a:t>
            </a:r>
            <a:endParaRPr lang="en-US" sz="1250" dirty="0"/>
          </a:p>
        </p:txBody>
      </p:sp>
      <p:sp>
        <p:nvSpPr>
          <p:cNvPr id="6" name="Text 4"/>
          <p:cNvSpPr txBox="1"/>
          <p:nvPr/>
        </p:nvSpPr>
        <p:spPr>
          <a:xfrm>
            <a:off x="457200" y="2423160"/>
            <a:ext cx="8229600" cy="2331720"/>
          </a:xfrm>
          <a:prstGeom prst="rect">
            <a:avLst/>
          </a:prstGeom>
          <a:noFill/>
          <a:ln/>
        </p:spPr>
        <p:txBody>
          <a:bodyPr wrap="square" lIns="0" tIns="0" rIns="0" bIns="0" rtlCol="0" anchor="t"/>
          <a:lstStyle/>
          <a:p>
            <a:pPr marL="0" indent="0">
              <a:spcAft>
                <a:spcPts val="500"/>
              </a:spcAft>
              <a:buNone/>
            </a:pPr>
            <a:r>
              <a:rPr lang="en-US" sz="1250" b="1" dirty="0">
                <a:solidFill>
                  <a:schemeClr val="tx1"/>
                </a:solidFill>
              </a:rPr>
              <a:t>Soal: </a:t>
            </a:r>
            <a:r>
              <a:rPr lang="en-US" sz="1250" dirty="0">
                <a:solidFill>
                  <a:schemeClr val="tx1"/>
                </a:solidFill>
              </a:rPr>
              <a:t>Tentukan Benar (B) atau Salah (S) setiap pernyataan.</a:t>
            </a:r>
            <a:endParaRPr lang="en-US" sz="1250" dirty="0"/>
          </a:p>
          <a:p>
            <a:pPr marL="0" indent="0">
              <a:spcAft>
                <a:spcPts val="500"/>
              </a:spcAft>
              <a:buNone/>
            </a:pPr>
            <a:r>
              <a:rPr lang="en-US" sz="1250" b="1" dirty="0">
                <a:solidFill>
                  <a:schemeClr val="tx1"/>
                </a:solidFill>
              </a:rPr>
              <a:t>1. </a:t>
            </a:r>
            <a:r>
              <a:rPr lang="en-US" sz="1250" dirty="0">
                <a:solidFill>
                  <a:schemeClr val="tx1"/>
                </a:solidFill>
              </a:rPr>
              <a:t>Penulis menyetujui pelarangan ponsel secara total. (S)</a:t>
            </a:r>
            <a:endParaRPr lang="en-US" sz="1250" dirty="0"/>
          </a:p>
          <a:p>
            <a:pPr marL="0" indent="0">
              <a:spcAft>
                <a:spcPts val="500"/>
              </a:spcAft>
              <a:buNone/>
            </a:pPr>
            <a:r>
              <a:rPr lang="en-US" sz="1250" b="1" dirty="0">
                <a:solidFill>
                  <a:schemeClr val="tx1"/>
                </a:solidFill>
              </a:rPr>
              <a:t>2. </a:t>
            </a:r>
            <a:r>
              <a:rPr lang="en-US" sz="1250" dirty="0">
                <a:solidFill>
                  <a:schemeClr val="tx1"/>
                </a:solidFill>
              </a:rPr>
              <a:t>Penulis menawarkan aturan penggunaan sebagai solusi. (B)</a:t>
            </a:r>
            <a:endParaRPr lang="en-US" sz="1250" dirty="0"/>
          </a:p>
          <a:p>
            <a:pPr marL="0" indent="0">
              <a:spcAft>
                <a:spcPts val="500"/>
              </a:spcAft>
              <a:buNone/>
            </a:pPr>
            <a:r>
              <a:rPr lang="en-US" sz="1250" b="1" dirty="0">
                <a:solidFill>
                  <a:schemeClr val="tx1"/>
                </a:solidFill>
              </a:rPr>
              <a:t>3. </a:t>
            </a:r>
            <a:r>
              <a:rPr lang="en-US" sz="1250" dirty="0">
                <a:solidFill>
                  <a:schemeClr val="tx1"/>
                </a:solidFill>
              </a:rPr>
              <a:t>Pemakaian kamus daring digunakan sebagai argumen pendukung tesis. (B)</a:t>
            </a:r>
            <a:endParaRPr lang="en-US" sz="1250" dirty="0"/>
          </a:p>
          <a:p>
            <a:pPr marL="0" indent="0">
              <a:spcAft>
                <a:spcPts val="500"/>
              </a:spcAft>
              <a:buNone/>
            </a:pPr>
            <a:r>
              <a:rPr lang="en-US" sz="1250" b="1" dirty="0">
                <a:solidFill>
                  <a:schemeClr val="tx1"/>
                </a:solidFill>
              </a:rPr>
              <a:t>4. </a:t>
            </a:r>
            <a:r>
              <a:rPr lang="en-US" sz="1250" dirty="0">
                <a:solidFill>
                  <a:schemeClr val="tx1"/>
                </a:solidFill>
              </a:rPr>
              <a:t>Kalimat terakhir merupakan pernyataan fakta yang dapat dibuktikan. (S, berupa saran)</a:t>
            </a:r>
            <a:endParaRPr lang="en-US" sz="1250" dirty="0"/>
          </a:p>
          <a:p>
            <a:pPr marL="0" indent="0">
              <a:spcAft>
                <a:spcPts val="500"/>
              </a:spcAft>
              <a:buNone/>
            </a:pPr>
            <a:r>
              <a:rPr lang="en-US" sz="1250" b="1" dirty="0">
                <a:solidFill>
                  <a:schemeClr val="tx1"/>
                </a:solidFill>
              </a:rPr>
              <a:t>Skor: </a:t>
            </a:r>
            <a:r>
              <a:rPr lang="en-US" sz="1250" dirty="0">
                <a:solidFill>
                  <a:schemeClr val="tx1"/>
                </a:solidFill>
              </a:rPr>
              <a:t>4 benar = 2; 3 benar = 1; selain itu = 0</a:t>
            </a:r>
            <a:endParaRPr lang="en-US" sz="125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l"/>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500" b="1" dirty="0">
                <a:solidFill>
                  <a:schemeClr val="tx2"/>
                </a:solidFill>
                <a:latin typeface="Cambria" pitchFamily="34" charset="0"/>
                <a:ea typeface="Cambria" pitchFamily="34" charset="-122"/>
                <a:cs typeface="Cambria" pitchFamily="34" charset="-120"/>
              </a:rPr>
              <a:t>Contoh 2: Cerpen (C4, Pilihan Ganda)</a:t>
            </a:r>
            <a:endParaRPr lang="en-US" sz="2500" dirty="0"/>
          </a:p>
        </p:txBody>
      </p:sp>
      <p:sp>
        <p:nvSpPr>
          <p:cNvPr id="3" name="Shape 1"/>
          <p:cNvSpPr/>
          <p:nvPr/>
        </p:nvSpPr>
        <p:spPr>
          <a:xfrm>
            <a:off x="457200" y="914400"/>
            <a:ext cx="822960" cy="45720"/>
          </a:xfrm>
          <a:prstGeom prst="rect">
            <a:avLst/>
          </a:prstGeom>
          <a:solidFill>
            <a:schemeClr val="accent2"/>
          </a:solidFill>
          <a:ln w="12700">
            <a:solidFill>
              <a:schemeClr val="accent2"/>
            </a:solidFill>
            <a:prstDash val="solid"/>
          </a:ln>
        </p:spPr>
      </p:sp>
      <p:sp>
        <p:nvSpPr>
          <p:cNvPr id="4" name="Shape 2"/>
          <p:cNvSpPr/>
          <p:nvPr/>
        </p:nvSpPr>
        <p:spPr>
          <a:xfrm>
            <a:off x="457200" y="1143000"/>
            <a:ext cx="8229600" cy="1005840"/>
          </a:xfrm>
          <a:prstGeom prst="rect">
            <a:avLst/>
          </a:prstGeom>
          <a:solidFill>
            <a:schemeClr val="bg2"/>
          </a:solidFill>
          <a:ln w="12700">
            <a:solidFill>
              <a:schemeClr val="bg2"/>
            </a:solidFill>
            <a:prstDash val="solid"/>
          </a:ln>
        </p:spPr>
      </p:sp>
      <p:sp>
        <p:nvSpPr>
          <p:cNvPr id="5" name="Text 3"/>
          <p:cNvSpPr txBox="1"/>
          <p:nvPr/>
        </p:nvSpPr>
        <p:spPr>
          <a:xfrm>
            <a:off x="594360" y="1170432"/>
            <a:ext cx="7955280" cy="950976"/>
          </a:xfrm>
          <a:prstGeom prst="rect">
            <a:avLst/>
          </a:prstGeom>
          <a:noFill/>
          <a:ln/>
        </p:spPr>
        <p:txBody>
          <a:bodyPr wrap="square" lIns="0" tIns="0" rIns="0" bIns="0" rtlCol="0" anchor="ctr"/>
          <a:lstStyle/>
          <a:p>
            <a:pPr marL="0" indent="0">
              <a:buNone/>
            </a:pPr>
            <a:r>
              <a:rPr lang="en-US" sz="1300" b="1" i="1" dirty="0">
                <a:solidFill>
                  <a:schemeClr val="tx1"/>
                </a:solidFill>
              </a:rPr>
              <a:t>Stimulus: </a:t>
            </a:r>
            <a:r>
              <a:rPr lang="en-US" sz="1300" i="1" dirty="0">
                <a:solidFill>
                  <a:schemeClr val="tx1"/>
                </a:solidFill>
              </a:rPr>
              <a:t>"Bu Ratmi menolak tawaran kontraktor untuk menjual tanah warungnya. Setiap sore ia tetap menyapu halaman, seolah deru mesin proyek di seberang jalan tak pernah ada."</a:t>
            </a:r>
            <a:endParaRPr lang="en-US" sz="1300" dirty="0"/>
          </a:p>
        </p:txBody>
      </p:sp>
      <p:sp>
        <p:nvSpPr>
          <p:cNvPr id="6" name="Text 4"/>
          <p:cNvSpPr txBox="1"/>
          <p:nvPr/>
        </p:nvSpPr>
        <p:spPr>
          <a:xfrm>
            <a:off x="457200" y="2286000"/>
            <a:ext cx="8229600" cy="2468880"/>
          </a:xfrm>
          <a:prstGeom prst="rect">
            <a:avLst/>
          </a:prstGeom>
          <a:noFill/>
          <a:ln/>
        </p:spPr>
        <p:txBody>
          <a:bodyPr wrap="square" lIns="0" tIns="0" rIns="0" bIns="0" rtlCol="0" anchor="t"/>
          <a:lstStyle/>
          <a:p>
            <a:pPr marL="0" indent="0">
              <a:spcAft>
                <a:spcPts val="500"/>
              </a:spcAft>
              <a:buNone/>
            </a:pPr>
            <a:r>
              <a:rPr lang="en-US" sz="1300" b="1" dirty="0">
                <a:solidFill>
                  <a:schemeClr val="tx1"/>
                </a:solidFill>
              </a:rPr>
              <a:t>Soal: </a:t>
            </a:r>
            <a:r>
              <a:rPr lang="en-US" sz="1300" dirty="0">
                <a:solidFill>
                  <a:schemeClr val="tx1"/>
                </a:solidFill>
              </a:rPr>
              <a:t>Apa makna tindakan Bu Ratmi menyapu halaman setiap sore?</a:t>
            </a:r>
            <a:endParaRPr lang="en-US" sz="1300" dirty="0"/>
          </a:p>
          <a:p>
            <a:pPr marL="0" indent="0">
              <a:spcAft>
                <a:spcPts val="500"/>
              </a:spcAft>
              <a:buNone/>
            </a:pPr>
            <a:r>
              <a:rPr lang="en-US" sz="1300" b="1" dirty="0">
                <a:solidFill>
                  <a:schemeClr val="tx1"/>
                </a:solidFill>
              </a:rPr>
              <a:t>A. </a:t>
            </a:r>
            <a:r>
              <a:rPr lang="en-US" sz="1300" dirty="0">
                <a:solidFill>
                  <a:schemeClr val="tx1"/>
                </a:solidFill>
              </a:rPr>
              <a:t>Ia ingin menjaga kebersihan lingkungan warung</a:t>
            </a:r>
            <a:endParaRPr lang="en-US" sz="1300" dirty="0"/>
          </a:p>
          <a:p>
            <a:pPr marL="0" indent="0">
              <a:spcAft>
                <a:spcPts val="500"/>
              </a:spcAft>
              <a:buNone/>
            </a:pPr>
            <a:r>
              <a:rPr lang="en-US" sz="1300" b="1" dirty="0">
                <a:solidFill>
                  <a:schemeClr val="tx1"/>
                </a:solidFill>
              </a:rPr>
              <a:t>B. </a:t>
            </a:r>
            <a:r>
              <a:rPr lang="en-US" sz="1300" dirty="0">
                <a:solidFill>
                  <a:schemeClr val="tx1"/>
                </a:solidFill>
              </a:rPr>
              <a:t>Ia mempertahankan pendirian dan keterikatannya pada tempatnya (kunci)</a:t>
            </a:r>
            <a:endParaRPr lang="en-US" sz="1300" dirty="0"/>
          </a:p>
          <a:p>
            <a:pPr marL="0" indent="0">
              <a:spcAft>
                <a:spcPts val="500"/>
              </a:spcAft>
              <a:buNone/>
            </a:pPr>
            <a:r>
              <a:rPr lang="en-US" sz="1300" b="1" dirty="0">
                <a:solidFill>
                  <a:schemeClr val="tx1"/>
                </a:solidFill>
              </a:rPr>
              <a:t>C. </a:t>
            </a:r>
            <a:r>
              <a:rPr lang="en-US" sz="1300" dirty="0">
                <a:solidFill>
                  <a:schemeClr val="tx1"/>
                </a:solidFill>
              </a:rPr>
              <a:t>Ia tidak peduli terhadap perkembangan daerahnya</a:t>
            </a:r>
            <a:endParaRPr lang="en-US" sz="1300" dirty="0"/>
          </a:p>
          <a:p>
            <a:pPr marL="0" indent="0">
              <a:spcAft>
                <a:spcPts val="500"/>
              </a:spcAft>
              <a:buNone/>
            </a:pPr>
            <a:r>
              <a:rPr lang="en-US" sz="1300" b="1" dirty="0">
                <a:solidFill>
                  <a:schemeClr val="tx1"/>
                </a:solidFill>
              </a:rPr>
              <a:t>D. </a:t>
            </a:r>
            <a:r>
              <a:rPr lang="en-US" sz="1300" dirty="0">
                <a:solidFill>
                  <a:schemeClr val="tx1"/>
                </a:solidFill>
              </a:rPr>
              <a:t>Ia menunggu harga tanah naik lebih tinggi</a:t>
            </a:r>
            <a:endParaRPr lang="en-US" sz="1300" dirty="0"/>
          </a:p>
          <a:p>
            <a:pPr marL="0" indent="0">
              <a:spcAft>
                <a:spcPts val="500"/>
              </a:spcAft>
              <a:buNone/>
            </a:pPr>
            <a:r>
              <a:rPr lang="en-US" sz="1300" b="1" dirty="0">
                <a:solidFill>
                  <a:schemeClr val="tx1"/>
                </a:solidFill>
              </a:rPr>
              <a:t>Analisis pengecoh: </a:t>
            </a:r>
            <a:r>
              <a:rPr lang="en-US" sz="1300" dirty="0">
                <a:solidFill>
                  <a:schemeClr val="tx1"/>
                </a:solidFill>
              </a:rPr>
              <a:t>A = tafsir harfiah; C = simpulan berlebihan; D = tidak ada dukungan teks</a:t>
            </a:r>
            <a:endParaRPr lang="en-US" sz="130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l"/>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500" b="1" dirty="0">
                <a:solidFill>
                  <a:schemeClr val="tx2"/>
                </a:solidFill>
                <a:latin typeface="Cambria" pitchFamily="34" charset="0"/>
                <a:ea typeface="Cambria" pitchFamily="34" charset="-122"/>
                <a:cs typeface="Cambria" pitchFamily="34" charset="-120"/>
              </a:rPr>
              <a:t>Contoh 3: Kebahasaan (C4–C5, Uraian Singkat)</a:t>
            </a:r>
            <a:endParaRPr lang="en-US" sz="2500" dirty="0"/>
          </a:p>
        </p:txBody>
      </p:sp>
      <p:sp>
        <p:nvSpPr>
          <p:cNvPr id="3" name="Shape 1"/>
          <p:cNvSpPr/>
          <p:nvPr/>
        </p:nvSpPr>
        <p:spPr>
          <a:xfrm>
            <a:off x="457200" y="914400"/>
            <a:ext cx="822960" cy="45720"/>
          </a:xfrm>
          <a:prstGeom prst="rect">
            <a:avLst/>
          </a:prstGeom>
          <a:solidFill>
            <a:schemeClr val="accent2"/>
          </a:solidFill>
          <a:ln w="12700">
            <a:solidFill>
              <a:schemeClr val="accent2"/>
            </a:solidFill>
            <a:prstDash val="solid"/>
          </a:ln>
        </p:spPr>
      </p:sp>
      <p:sp>
        <p:nvSpPr>
          <p:cNvPr id="4" name="Shape 2"/>
          <p:cNvSpPr/>
          <p:nvPr/>
        </p:nvSpPr>
        <p:spPr>
          <a:xfrm>
            <a:off x="457200" y="1143000"/>
            <a:ext cx="8229600" cy="822960"/>
          </a:xfrm>
          <a:prstGeom prst="rect">
            <a:avLst/>
          </a:prstGeom>
          <a:solidFill>
            <a:schemeClr val="bg2"/>
          </a:solidFill>
          <a:ln w="12700">
            <a:solidFill>
              <a:schemeClr val="bg2"/>
            </a:solidFill>
            <a:prstDash val="solid"/>
          </a:ln>
        </p:spPr>
      </p:sp>
      <p:sp>
        <p:nvSpPr>
          <p:cNvPr id="5" name="Text 3"/>
          <p:cNvSpPr txBox="1"/>
          <p:nvPr/>
        </p:nvSpPr>
        <p:spPr>
          <a:xfrm>
            <a:off x="594360" y="1170432"/>
            <a:ext cx="7955280" cy="768096"/>
          </a:xfrm>
          <a:prstGeom prst="rect">
            <a:avLst/>
          </a:prstGeom>
          <a:noFill/>
          <a:ln/>
        </p:spPr>
        <p:txBody>
          <a:bodyPr wrap="square" lIns="0" tIns="0" rIns="0" bIns="0" rtlCol="0" anchor="ctr"/>
          <a:lstStyle/>
          <a:p>
            <a:pPr marL="0" indent="0">
              <a:buNone/>
            </a:pPr>
            <a:r>
              <a:rPr lang="en-US" sz="1300" b="1" i="1" dirty="0">
                <a:solidFill>
                  <a:schemeClr val="tx1"/>
                </a:solidFill>
              </a:rPr>
              <a:t>Stimulus: </a:t>
            </a:r>
            <a:r>
              <a:rPr lang="en-US" sz="1300" i="1" dirty="0">
                <a:solidFill>
                  <a:schemeClr val="tx1"/>
                </a:solidFill>
              </a:rPr>
              <a:t>Kutipan laporan hasil observasi: "Hasil dari observasi menunjukkan bahwa sebagian besar daripada responden menyukai pembelajaran daring."</a:t>
            </a:r>
            <a:endParaRPr lang="en-US" sz="1300" dirty="0"/>
          </a:p>
        </p:txBody>
      </p:sp>
      <p:sp>
        <p:nvSpPr>
          <p:cNvPr id="6" name="Text 4"/>
          <p:cNvSpPr txBox="1"/>
          <p:nvPr/>
        </p:nvSpPr>
        <p:spPr>
          <a:xfrm>
            <a:off x="457200" y="2103120"/>
            <a:ext cx="8229600" cy="2651760"/>
          </a:xfrm>
          <a:prstGeom prst="rect">
            <a:avLst/>
          </a:prstGeom>
          <a:noFill/>
          <a:ln/>
        </p:spPr>
        <p:txBody>
          <a:bodyPr wrap="square" lIns="0" tIns="0" rIns="0" bIns="0" rtlCol="0" anchor="t"/>
          <a:lstStyle/>
          <a:p>
            <a:pPr marL="0" indent="0">
              <a:spcAft>
                <a:spcPts val="500"/>
              </a:spcAft>
              <a:buNone/>
            </a:pPr>
            <a:r>
              <a:rPr lang="en-US" sz="1300" b="1" dirty="0">
                <a:solidFill>
                  <a:schemeClr val="tx1"/>
                </a:solidFill>
              </a:rPr>
              <a:t>Soal: </a:t>
            </a:r>
            <a:r>
              <a:rPr lang="en-US" sz="1300" dirty="0">
                <a:solidFill>
                  <a:schemeClr val="tx1"/>
                </a:solidFill>
              </a:rPr>
              <a:t>Perbaiki kalimat agar efektif, lalu jelaskan dua kesalahan yang kamu temukan.</a:t>
            </a:r>
            <a:endParaRPr lang="en-US" sz="1300" dirty="0"/>
          </a:p>
          <a:p>
            <a:pPr marL="0" indent="0">
              <a:spcAft>
                <a:spcPts val="500"/>
              </a:spcAft>
              <a:buNone/>
            </a:pPr>
            <a:r>
              <a:rPr lang="en-US" sz="1300" b="1" dirty="0">
                <a:solidFill>
                  <a:schemeClr val="tx1"/>
                </a:solidFill>
              </a:rPr>
              <a:t>Kunci: </a:t>
            </a:r>
            <a:r>
              <a:rPr lang="en-US" sz="1300" dirty="0">
                <a:solidFill>
                  <a:schemeClr val="tx1"/>
                </a:solidFill>
              </a:rPr>
              <a:t>"Hasil observasi menunjukkan bahwa sebagian besar responden menyukai pembelajaran daring."</a:t>
            </a:r>
            <a:endParaRPr lang="en-US" sz="1300" dirty="0"/>
          </a:p>
          <a:p>
            <a:pPr marL="0" indent="0">
              <a:spcAft>
                <a:spcPts val="500"/>
              </a:spcAft>
              <a:buNone/>
            </a:pPr>
            <a:r>
              <a:rPr lang="en-US" sz="1300" b="1" dirty="0">
                <a:solidFill>
                  <a:schemeClr val="tx1"/>
                </a:solidFill>
              </a:rPr>
              <a:t>Alasan: </a:t>
            </a:r>
            <a:r>
              <a:rPr lang="en-US" sz="1300" dirty="0">
                <a:solidFill>
                  <a:schemeClr val="tx1"/>
                </a:solidFill>
              </a:rPr>
              <a:t>(1) kata "dari" tidak diperlukan; (2) kata "daripada" tidak tepat karena tidak ada perbandingan</a:t>
            </a:r>
            <a:endParaRPr lang="en-US" sz="1300" dirty="0"/>
          </a:p>
          <a:p>
            <a:pPr marL="0" indent="0">
              <a:spcAft>
                <a:spcPts val="500"/>
              </a:spcAft>
              <a:buNone/>
            </a:pPr>
            <a:r>
              <a:rPr lang="en-US" sz="1300" b="1" dirty="0">
                <a:solidFill>
                  <a:schemeClr val="tx1"/>
                </a:solidFill>
              </a:rPr>
              <a:t>Skor: </a:t>
            </a:r>
            <a:r>
              <a:rPr lang="en-US" sz="1300" dirty="0">
                <a:solidFill>
                  <a:schemeClr val="tx1"/>
                </a:solidFill>
              </a:rPr>
              <a:t>Perbaikan benar = 1; dua alasan benar = 2; satu alasan = 1; total maksimal 3</a:t>
            </a:r>
            <a:endParaRPr lang="en-US" sz="130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l"/>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500" b="1" dirty="0">
                <a:solidFill>
                  <a:schemeClr val="tx2"/>
                </a:solidFill>
                <a:latin typeface="Cambria" pitchFamily="34" charset="0"/>
                <a:ea typeface="Cambria" pitchFamily="34" charset="-122"/>
                <a:cs typeface="Cambria" pitchFamily="34" charset="-120"/>
              </a:rPr>
              <a:t>Contoh 4: Menulis Argumentasi (C6, Uraian)</a:t>
            </a:r>
            <a:endParaRPr lang="en-US" sz="2500" dirty="0"/>
          </a:p>
        </p:txBody>
      </p:sp>
      <p:sp>
        <p:nvSpPr>
          <p:cNvPr id="3" name="Shape 1"/>
          <p:cNvSpPr/>
          <p:nvPr/>
        </p:nvSpPr>
        <p:spPr>
          <a:xfrm>
            <a:off x="457200" y="914400"/>
            <a:ext cx="822960" cy="45720"/>
          </a:xfrm>
          <a:prstGeom prst="rect">
            <a:avLst/>
          </a:prstGeom>
          <a:solidFill>
            <a:schemeClr val="accent2"/>
          </a:solidFill>
          <a:ln w="12700">
            <a:solidFill>
              <a:schemeClr val="accent2"/>
            </a:solidFill>
            <a:prstDash val="solid"/>
          </a:ln>
        </p:spPr>
      </p:sp>
      <p:sp>
        <p:nvSpPr>
          <p:cNvPr id="4" name="Text 2"/>
          <p:cNvSpPr txBox="1"/>
          <p:nvPr/>
        </p:nvSpPr>
        <p:spPr>
          <a:xfrm>
            <a:off x="457200" y="1143000"/>
            <a:ext cx="8229600" cy="1097280"/>
          </a:xfrm>
          <a:prstGeom prst="rect">
            <a:avLst/>
          </a:prstGeom>
          <a:noFill/>
          <a:ln/>
        </p:spPr>
        <p:txBody>
          <a:bodyPr wrap="square" lIns="0" tIns="0" rIns="0" bIns="0" rtlCol="0" anchor="t"/>
          <a:lstStyle/>
          <a:p>
            <a:pPr marL="0" indent="0">
              <a:buNone/>
            </a:pPr>
            <a:r>
              <a:rPr lang="en-US" sz="1300" b="1" dirty="0">
                <a:solidFill>
                  <a:schemeClr val="tx1"/>
                </a:solidFill>
              </a:rPr>
              <a:t>Stimulus: </a:t>
            </a:r>
            <a:r>
              <a:rPr lang="en-US" sz="1300" dirty="0">
                <a:solidFill>
                  <a:schemeClr val="tx1"/>
                </a:solidFill>
              </a:rPr>
              <a:t>Data survei sekolah: 68% siswa membaca buku kurang dari satu jam per minggu; 82% siswa menghabiskan lebih dari tiga jam per hari di media sosial.</a:t>
            </a:r>
            <a:endParaRPr lang="en-US" sz="1300" dirty="0"/>
          </a:p>
          <a:p>
            <a:pPr marL="0" indent="0">
              <a:buNone/>
            </a:pPr>
            <a:r>
              <a:rPr lang="en-US" sz="1300" b="1" dirty="0">
                <a:solidFill>
                  <a:schemeClr val="tx1"/>
                </a:solidFill>
              </a:rPr>
              <a:t>Tugas: </a:t>
            </a:r>
            <a:r>
              <a:rPr lang="en-US" sz="1300" dirty="0">
                <a:solidFill>
                  <a:schemeClr val="tx1"/>
                </a:solidFill>
              </a:rPr>
              <a:t>Tulislah satu paragraf argumentasi (80–120 kata) yang berisi tesis, minimal dua alasan, dan satu data dari survei di atas.</a:t>
            </a:r>
            <a:endParaRPr lang="en-US" sz="13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457200" y="2377440"/>
          <a:ext cx="8229600" cy="2011680"/>
        </p:xfrm>
        <a:graphic>
          <a:graphicData uri="http://schemas.openxmlformats.org/drawingml/2006/table">
            <a:tbl>
              <a:tblPr/>
              <a:tblGrid>
                <a:gridCol w="201168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gridCol w="2011680">
                  <a:extLst>
                    <a:ext uri="{9D8B030D-6E8A-4147-A177-3AD203B41FA5}">
                      <a16:colId xmlns:a16="http://schemas.microsoft.com/office/drawing/2014/main" val="20002"/>
                    </a:ext>
                  </a:extLst>
                </a:gridCol>
                <a:gridCol w="2011680">
                  <a:extLst>
                    <a:ext uri="{9D8B030D-6E8A-4147-A177-3AD203B41FA5}">
                      <a16:colId xmlns:a16="http://schemas.microsoft.com/office/drawing/2014/main" val="20003"/>
                    </a:ext>
                  </a:extLst>
                </a:gridCol>
              </a:tblGrid>
              <a:tr h="502920">
                <a:tc>
                  <a:txBody>
                    <a:bodyPr/>
                    <a:lstStyle/>
                    <a:p>
                      <a:pPr marL="0" indent="0">
                        <a:buNone/>
                      </a:pPr>
                      <a:r>
                        <a:rPr lang="en-US" sz="1200" b="1" dirty="0">
                          <a:solidFill>
                            <a:srgbClr val="FFFFFF"/>
                          </a:solidFill>
                        </a:rPr>
                        <a:t>Kriteria</a:t>
                      </a:r>
                      <a:endParaRPr lang="en-US" sz="120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solidFill>
                      <a:srgbClr val="7A1F3D"/>
                    </a:solidFill>
                  </a:tcPr>
                </a:tc>
                <a:tc>
                  <a:txBody>
                    <a:bodyPr/>
                    <a:lstStyle/>
                    <a:p>
                      <a:pPr marL="0" indent="0">
                        <a:buNone/>
                      </a:pPr>
                      <a:r>
                        <a:rPr lang="en-US" sz="1200" b="1" dirty="0">
                          <a:solidFill>
                            <a:srgbClr val="FFFFFF"/>
                          </a:solidFill>
                        </a:rPr>
                        <a:t>Skor 2</a:t>
                      </a:r>
                      <a:endParaRPr lang="en-US" sz="120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solidFill>
                      <a:srgbClr val="7A1F3D"/>
                    </a:solidFill>
                  </a:tcPr>
                </a:tc>
                <a:tc>
                  <a:txBody>
                    <a:bodyPr/>
                    <a:lstStyle/>
                    <a:p>
                      <a:pPr marL="0" indent="0">
                        <a:buNone/>
                      </a:pPr>
                      <a:r>
                        <a:rPr lang="en-US" sz="1200" b="1" dirty="0">
                          <a:solidFill>
                            <a:srgbClr val="FFFFFF"/>
                          </a:solidFill>
                        </a:rPr>
                        <a:t>Skor 1</a:t>
                      </a:r>
                      <a:endParaRPr lang="en-US" sz="120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solidFill>
                      <a:srgbClr val="7A1F3D"/>
                    </a:solidFill>
                  </a:tcPr>
                </a:tc>
                <a:tc>
                  <a:txBody>
                    <a:bodyPr/>
                    <a:lstStyle/>
                    <a:p>
                      <a:pPr marL="0" indent="0">
                        <a:buNone/>
                      </a:pPr>
                      <a:r>
                        <a:rPr lang="en-US" sz="1200" b="1" dirty="0">
                          <a:solidFill>
                            <a:srgbClr val="FFFFFF"/>
                          </a:solidFill>
                        </a:rPr>
                        <a:t>Skor 0</a:t>
                      </a:r>
                      <a:endParaRPr lang="en-US" sz="120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solidFill>
                      <a:srgbClr val="7A1F3D"/>
                    </a:solidFill>
                  </a:tcPr>
                </a:tc>
                <a:extLst>
                  <a:ext uri="{0D108BD9-81ED-4DB2-BD59-A6C34878D82A}">
                    <a16:rowId xmlns:a16="http://schemas.microsoft.com/office/drawing/2014/main" val="10000"/>
                  </a:ext>
                </a:extLst>
              </a:tr>
              <a:tr h="502920">
                <a:tc>
                  <a:txBody>
                    <a:bodyPr/>
                    <a:lstStyle/>
                    <a:p>
                      <a:pPr marL="0" indent="0">
                        <a:buNone/>
                      </a:pPr>
                      <a:r>
                        <a:rPr lang="en-US" sz="1150" dirty="0">
                          <a:solidFill>
                            <a:srgbClr val="1F2937"/>
                          </a:solidFill>
                        </a:rPr>
                        <a:t>Tesis</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tc>
                  <a:txBody>
                    <a:bodyPr/>
                    <a:lstStyle/>
                    <a:p>
                      <a:pPr marL="0" indent="0">
                        <a:buNone/>
                      </a:pPr>
                      <a:r>
                        <a:rPr lang="en-US" sz="1150" dirty="0">
                          <a:solidFill>
                            <a:srgbClr val="1F2937"/>
                          </a:solidFill>
                        </a:rPr>
                        <a:t>Jelas dan spesifik</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tc>
                  <a:txBody>
                    <a:bodyPr/>
                    <a:lstStyle/>
                    <a:p>
                      <a:pPr marL="0" indent="0">
                        <a:buNone/>
                      </a:pPr>
                      <a:r>
                        <a:rPr lang="en-US" sz="1150" dirty="0">
                          <a:solidFill>
                            <a:srgbClr val="1F2937"/>
                          </a:solidFill>
                        </a:rPr>
                        <a:t>Kurang jelas</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tc>
                  <a:txBody>
                    <a:bodyPr/>
                    <a:lstStyle/>
                    <a:p>
                      <a:pPr marL="0" indent="0">
                        <a:buNone/>
                      </a:pPr>
                      <a:r>
                        <a:rPr lang="en-US" sz="1150" dirty="0">
                          <a:solidFill>
                            <a:srgbClr val="1F2937"/>
                          </a:solidFill>
                        </a:rPr>
                        <a:t>Tidak ada</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extLst>
                  <a:ext uri="{0D108BD9-81ED-4DB2-BD59-A6C34878D82A}">
                    <a16:rowId xmlns:a16="http://schemas.microsoft.com/office/drawing/2014/main" val="10001"/>
                  </a:ext>
                </a:extLst>
              </a:tr>
              <a:tr h="502920">
                <a:tc>
                  <a:txBody>
                    <a:bodyPr/>
                    <a:lstStyle/>
                    <a:p>
                      <a:pPr marL="0" indent="0">
                        <a:buNone/>
                      </a:pPr>
                      <a:r>
                        <a:rPr lang="en-US" sz="1150" dirty="0">
                          <a:solidFill>
                            <a:srgbClr val="1F2937"/>
                          </a:solidFill>
                        </a:rPr>
                        <a:t>Argumen dan data</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tc>
                  <a:txBody>
                    <a:bodyPr/>
                    <a:lstStyle/>
                    <a:p>
                      <a:pPr marL="0" indent="0">
                        <a:buNone/>
                      </a:pPr>
                      <a:r>
                        <a:rPr lang="en-US" sz="1150" dirty="0">
                          <a:solidFill>
                            <a:srgbClr val="1F2937"/>
                          </a:solidFill>
                        </a:rPr>
                        <a:t>Dua alasan, data tepat</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tc>
                  <a:txBody>
                    <a:bodyPr/>
                    <a:lstStyle/>
                    <a:p>
                      <a:pPr marL="0" indent="0">
                        <a:buNone/>
                      </a:pPr>
                      <a:r>
                        <a:rPr lang="en-US" sz="1150" dirty="0">
                          <a:solidFill>
                            <a:srgbClr val="1F2937"/>
                          </a:solidFill>
                        </a:rPr>
                        <a:t>Satu alasan/data</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tc>
                  <a:txBody>
                    <a:bodyPr/>
                    <a:lstStyle/>
                    <a:p>
                      <a:pPr marL="0" indent="0">
                        <a:buNone/>
                      </a:pPr>
                      <a:r>
                        <a:rPr lang="en-US" sz="1150" dirty="0">
                          <a:solidFill>
                            <a:srgbClr val="1F2937"/>
                          </a:solidFill>
                        </a:rPr>
                        <a:t>Tidak ada dukungan</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extLst>
                  <a:ext uri="{0D108BD9-81ED-4DB2-BD59-A6C34878D82A}">
                    <a16:rowId xmlns:a16="http://schemas.microsoft.com/office/drawing/2014/main" val="10002"/>
                  </a:ext>
                </a:extLst>
              </a:tr>
              <a:tr h="502920">
                <a:tc>
                  <a:txBody>
                    <a:bodyPr/>
                    <a:lstStyle/>
                    <a:p>
                      <a:pPr marL="0" indent="0">
                        <a:buNone/>
                      </a:pPr>
                      <a:r>
                        <a:rPr lang="en-US" sz="1150" dirty="0">
                          <a:solidFill>
                            <a:srgbClr val="1F2937"/>
                          </a:solidFill>
                        </a:rPr>
                        <a:t>Kebahasaan</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tc>
                  <a:txBody>
                    <a:bodyPr/>
                    <a:lstStyle/>
                    <a:p>
                      <a:pPr marL="0" indent="0">
                        <a:buNone/>
                      </a:pPr>
                      <a:r>
                        <a:rPr lang="en-US" sz="1150" dirty="0">
                          <a:solidFill>
                            <a:srgbClr val="1F2937"/>
                          </a:solidFill>
                        </a:rPr>
                        <a:t>Baku, efektif, ejaan benar</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tc>
                  <a:txBody>
                    <a:bodyPr/>
                    <a:lstStyle/>
                    <a:p>
                      <a:pPr marL="0" indent="0">
                        <a:buNone/>
                      </a:pPr>
                      <a:r>
                        <a:rPr lang="en-US" sz="1150" dirty="0">
                          <a:solidFill>
                            <a:srgbClr val="1F2937"/>
                          </a:solidFill>
                        </a:rPr>
                        <a:t>Ada beberapa kesalahan</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tc>
                  <a:txBody>
                    <a:bodyPr/>
                    <a:lstStyle/>
                    <a:p>
                      <a:pPr marL="0" indent="0">
                        <a:buNone/>
                      </a:pPr>
                      <a:r>
                        <a:rPr lang="en-US" sz="1150" dirty="0">
                          <a:solidFill>
                            <a:srgbClr val="1F2937"/>
                          </a:solidFill>
                        </a:rPr>
                        <a:t>Banyak kesalahan</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l"/>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500" b="1" dirty="0">
                <a:solidFill>
                  <a:schemeClr val="tx2"/>
                </a:solidFill>
                <a:latin typeface="Cambria" pitchFamily="34" charset="0"/>
                <a:ea typeface="Cambria" pitchFamily="34" charset="-122"/>
                <a:cs typeface="Cambria" pitchFamily="34" charset="-120"/>
              </a:rPr>
              <a:t>Contoh Kisi-kisi Soal</a:t>
            </a:r>
            <a:endParaRPr lang="en-US" sz="2500" dirty="0"/>
          </a:p>
        </p:txBody>
      </p:sp>
      <p:sp>
        <p:nvSpPr>
          <p:cNvPr id="3" name="Shape 1"/>
          <p:cNvSpPr/>
          <p:nvPr/>
        </p:nvSpPr>
        <p:spPr>
          <a:xfrm>
            <a:off x="457200" y="914400"/>
            <a:ext cx="822960" cy="45720"/>
          </a:xfrm>
          <a:prstGeom prst="rect">
            <a:avLst/>
          </a:prstGeom>
          <a:solidFill>
            <a:schemeClr val="accent2"/>
          </a:solidFill>
          <a:ln w="12700">
            <a:solidFill>
              <a:schemeClr val="accent2"/>
            </a:solidFill>
            <a:prstDash val="solid"/>
          </a:ln>
        </p:spPr>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3291840"/>
        </p:xfrm>
        <a:graphic>
          <a:graphicData uri="http://schemas.openxmlformats.org/drawingml/2006/table">
            <a:tbl>
              <a:tblPr/>
              <a:tblGrid>
                <a:gridCol w="2194560">
                  <a:extLst>
                    <a:ext uri="{9D8B030D-6E8A-4147-A177-3AD203B41FA5}">
                      <a16:colId xmlns:a16="http://schemas.microsoft.com/office/drawing/2014/main" val="20000"/>
                    </a:ext>
                  </a:extLst>
                </a:gridCol>
                <a:gridCol w="6035040">
                  <a:extLst>
                    <a:ext uri="{9D8B030D-6E8A-4147-A177-3AD203B41FA5}">
                      <a16:colId xmlns:a16="http://schemas.microsoft.com/office/drawing/2014/main" val="20001"/>
                    </a:ext>
                  </a:extLst>
                </a:gridCol>
              </a:tblGrid>
              <a:tr h="548640">
                <a:tc>
                  <a:txBody>
                    <a:bodyPr/>
                    <a:lstStyle/>
                    <a:p>
                      <a:pPr marL="0" indent="0">
                        <a:buNone/>
                      </a:pPr>
                      <a:r>
                        <a:rPr lang="en-US" sz="1200" b="1" dirty="0">
                          <a:solidFill>
                            <a:srgbClr val="FFFFFF"/>
                          </a:solidFill>
                        </a:rPr>
                        <a:t>Komponen</a:t>
                      </a:r>
                      <a:endParaRPr lang="en-US" sz="120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solidFill>
                      <a:srgbClr val="7A1F3D"/>
                    </a:solidFill>
                  </a:tcPr>
                </a:tc>
                <a:tc>
                  <a:txBody>
                    <a:bodyPr/>
                    <a:lstStyle/>
                    <a:p>
                      <a:pPr marL="0" indent="0">
                        <a:buNone/>
                      </a:pPr>
                      <a:r>
                        <a:rPr lang="en-US" sz="1200" b="1" dirty="0">
                          <a:solidFill>
                            <a:srgbClr val="FFFFFF"/>
                          </a:solidFill>
                        </a:rPr>
                        <a:t>Isi</a:t>
                      </a:r>
                      <a:endParaRPr lang="en-US" sz="120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solidFill>
                      <a:srgbClr val="7A1F3D"/>
                    </a:solidFill>
                  </a:tcPr>
                </a:tc>
                <a:extLst>
                  <a:ext uri="{0D108BD9-81ED-4DB2-BD59-A6C34878D82A}">
                    <a16:rowId xmlns:a16="http://schemas.microsoft.com/office/drawing/2014/main" val="10000"/>
                  </a:ext>
                </a:extLst>
              </a:tr>
              <a:tr h="548640">
                <a:tc>
                  <a:txBody>
                    <a:bodyPr/>
                    <a:lstStyle/>
                    <a:p>
                      <a:pPr marL="0" indent="0">
                        <a:buNone/>
                      </a:pPr>
                      <a:r>
                        <a:rPr lang="en-US" sz="1150" dirty="0">
                          <a:solidFill>
                            <a:srgbClr val="1F2937"/>
                          </a:solidFill>
                        </a:rPr>
                        <a:t>Elemen/CP</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tc>
                  <a:txBody>
                    <a:bodyPr/>
                    <a:lstStyle/>
                    <a:p>
                      <a:pPr marL="0" indent="0">
                        <a:buNone/>
                      </a:pPr>
                      <a:r>
                        <a:rPr lang="en-US" sz="1150" dirty="0">
                          <a:solidFill>
                            <a:srgbClr val="1F2937"/>
                          </a:solidFill>
                        </a:rPr>
                        <a:t>Membaca dan memirsa: mengevaluasi gagasan dan argumen teks</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extLst>
                  <a:ext uri="{0D108BD9-81ED-4DB2-BD59-A6C34878D82A}">
                    <a16:rowId xmlns:a16="http://schemas.microsoft.com/office/drawing/2014/main" val="10001"/>
                  </a:ext>
                </a:extLst>
              </a:tr>
              <a:tr h="548640">
                <a:tc>
                  <a:txBody>
                    <a:bodyPr/>
                    <a:lstStyle/>
                    <a:p>
                      <a:pPr marL="0" indent="0">
                        <a:buNone/>
                      </a:pPr>
                      <a:r>
                        <a:rPr lang="en-US" sz="1150" dirty="0">
                          <a:solidFill>
                            <a:srgbClr val="1F2937"/>
                          </a:solidFill>
                        </a:rPr>
                        <a:t>Indikator soal</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tc>
                  <a:txBody>
                    <a:bodyPr/>
                    <a:lstStyle/>
                    <a:p>
                      <a:pPr marL="0" indent="0">
                        <a:buNone/>
                      </a:pPr>
                      <a:r>
                        <a:rPr lang="en-US" sz="1150" dirty="0">
                          <a:solidFill>
                            <a:srgbClr val="1F2937"/>
                          </a:solidFill>
                        </a:rPr>
                        <a:t>Disajikan teks editorial, peserta didik dapat menilai pernyataan berdasarkan argumen penulis</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extLst>
                  <a:ext uri="{0D108BD9-81ED-4DB2-BD59-A6C34878D82A}">
                    <a16:rowId xmlns:a16="http://schemas.microsoft.com/office/drawing/2014/main" val="10002"/>
                  </a:ext>
                </a:extLst>
              </a:tr>
              <a:tr h="548640">
                <a:tc>
                  <a:txBody>
                    <a:bodyPr/>
                    <a:lstStyle/>
                    <a:p>
                      <a:pPr marL="0" indent="0">
                        <a:buNone/>
                      </a:pPr>
                      <a:r>
                        <a:rPr lang="en-US" sz="1150" dirty="0">
                          <a:solidFill>
                            <a:srgbClr val="1F2937"/>
                          </a:solidFill>
                        </a:rPr>
                        <a:t>Level / Bentuk</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tc>
                  <a:txBody>
                    <a:bodyPr/>
                    <a:lstStyle/>
                    <a:p>
                      <a:pPr marL="0" indent="0">
                        <a:buNone/>
                      </a:pPr>
                      <a:r>
                        <a:rPr lang="en-US" sz="1150" dirty="0">
                          <a:solidFill>
                            <a:srgbClr val="1F2937"/>
                          </a:solidFill>
                        </a:rPr>
                        <a:t>C5 / Pilihan ganda kompleks (Benar-Salah)</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extLst>
                  <a:ext uri="{0D108BD9-81ED-4DB2-BD59-A6C34878D82A}">
                    <a16:rowId xmlns:a16="http://schemas.microsoft.com/office/drawing/2014/main" val="10003"/>
                  </a:ext>
                </a:extLst>
              </a:tr>
              <a:tr h="548640">
                <a:tc>
                  <a:txBody>
                    <a:bodyPr/>
                    <a:lstStyle/>
                    <a:p>
                      <a:pPr marL="0" indent="0">
                        <a:buNone/>
                      </a:pPr>
                      <a:r>
                        <a:rPr lang="en-US" sz="1150" dirty="0">
                          <a:solidFill>
                            <a:srgbClr val="1F2937"/>
                          </a:solidFill>
                        </a:rPr>
                        <a:t>Konteks / Konten</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tc>
                  <a:txBody>
                    <a:bodyPr/>
                    <a:lstStyle/>
                    <a:p>
                      <a:pPr marL="0" indent="0">
                        <a:buNone/>
                      </a:pPr>
                      <a:r>
                        <a:rPr lang="en-US" sz="1150" dirty="0">
                          <a:solidFill>
                            <a:srgbClr val="1F2937"/>
                          </a:solidFill>
                        </a:rPr>
                        <a:t>Sosial budaya / teks informasi</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extLst>
                  <a:ext uri="{0D108BD9-81ED-4DB2-BD59-A6C34878D82A}">
                    <a16:rowId xmlns:a16="http://schemas.microsoft.com/office/drawing/2014/main" val="10004"/>
                  </a:ext>
                </a:extLst>
              </a:tr>
              <a:tr h="548640">
                <a:tc>
                  <a:txBody>
                    <a:bodyPr/>
                    <a:lstStyle/>
                    <a:p>
                      <a:pPr marL="0" indent="0">
                        <a:buNone/>
                      </a:pPr>
                      <a:r>
                        <a:rPr lang="en-US" sz="1150" dirty="0">
                          <a:solidFill>
                            <a:srgbClr val="1F2937"/>
                          </a:solidFill>
                        </a:rPr>
                        <a:t>No. soal / Kunci</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tc>
                  <a:txBody>
                    <a:bodyPr/>
                    <a:lstStyle/>
                    <a:p>
                      <a:pPr marL="0" indent="0">
                        <a:buNone/>
                      </a:pPr>
                      <a:r>
                        <a:rPr lang="en-US" sz="1150" dirty="0">
                          <a:solidFill>
                            <a:srgbClr val="1F2937"/>
                          </a:solidFill>
                        </a:rPr>
                        <a:t>1 / S-B-B-S</a:t>
                      </a:r>
                      <a:endParaRPr lang="en-US" sz="1150" dirty="0"/>
                    </a:p>
                  </a:txBody>
                  <a:tcPr anchor="ctr">
                    <a:lnL w="9525" cap="flat" cmpd="sng" algn="ctr">
                      <a:solidFill>
                        <a:srgbClr val="D9C9BC"/>
                      </a:solidFill>
                      <a:prstDash val="solid"/>
                      <a:round/>
                      <a:headEnd type="none" w="med" len="med"/>
                      <a:tailEnd type="none" w="med" len="med"/>
                    </a:lnL>
                    <a:lnR w="9525" cap="flat" cmpd="sng" algn="ctr">
                      <a:solidFill>
                        <a:srgbClr val="D9C9BC"/>
                      </a:solidFill>
                      <a:prstDash val="solid"/>
                      <a:round/>
                      <a:headEnd type="none" w="med" len="med"/>
                      <a:tailEnd type="none" w="med" len="med"/>
                    </a:lnR>
                    <a:lnT w="9525" cap="flat" cmpd="sng" algn="ctr">
                      <a:solidFill>
                        <a:srgbClr val="D9C9BC"/>
                      </a:solidFill>
                      <a:prstDash val="solid"/>
                      <a:round/>
                      <a:headEnd type="none" w="med" len="med"/>
                      <a:tailEnd type="none" w="med" len="med"/>
                    </a:lnT>
                    <a:lnB w="9525" cap="flat" cmpd="sng" algn="ctr">
                      <a:solidFill>
                        <a:srgbClr val="D9C9BC"/>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l"/>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500" b="1" dirty="0">
                <a:solidFill>
                  <a:schemeClr val="tx2"/>
                </a:solidFill>
                <a:latin typeface="Cambria" pitchFamily="34" charset="0"/>
                <a:ea typeface="Cambria" pitchFamily="34" charset="-122"/>
                <a:cs typeface="Cambria" pitchFamily="34" charset="-120"/>
              </a:rPr>
              <a:t>Telaah Soal dan Kesalahan Umum</a:t>
            </a:r>
            <a:endParaRPr lang="en-US" sz="2500" dirty="0"/>
          </a:p>
        </p:txBody>
      </p:sp>
      <p:sp>
        <p:nvSpPr>
          <p:cNvPr id="3" name="Shape 1"/>
          <p:cNvSpPr/>
          <p:nvPr/>
        </p:nvSpPr>
        <p:spPr>
          <a:xfrm>
            <a:off x="457200" y="914400"/>
            <a:ext cx="822960" cy="45720"/>
          </a:xfrm>
          <a:prstGeom prst="rect">
            <a:avLst/>
          </a:prstGeom>
          <a:solidFill>
            <a:schemeClr val="accent2"/>
          </a:solidFill>
          <a:ln w="12700">
            <a:solidFill>
              <a:schemeClr val="accent2"/>
            </a:solidFill>
            <a:prstDash val="solid"/>
          </a:ln>
        </p:spPr>
      </p:sp>
      <p:sp>
        <p:nvSpPr>
          <p:cNvPr id="4" name="Shape 2"/>
          <p:cNvSpPr/>
          <p:nvPr/>
        </p:nvSpPr>
        <p:spPr>
          <a:xfrm>
            <a:off x="457200" y="1234440"/>
            <a:ext cx="4000500" cy="3017520"/>
          </a:xfrm>
          <a:prstGeom prst="rect">
            <a:avLst/>
          </a:prstGeom>
          <a:solidFill>
            <a:schemeClr val="bg2"/>
          </a:solidFill>
          <a:ln w="12700">
            <a:solidFill>
              <a:schemeClr val="bg2"/>
            </a:solidFill>
            <a:prstDash val="solid"/>
          </a:ln>
        </p:spPr>
      </p:sp>
      <p:sp>
        <p:nvSpPr>
          <p:cNvPr id="5" name="Shape 3"/>
          <p:cNvSpPr/>
          <p:nvPr/>
        </p:nvSpPr>
        <p:spPr>
          <a:xfrm>
            <a:off x="457200" y="1234440"/>
            <a:ext cx="4000500" cy="73152"/>
          </a:xfrm>
          <a:prstGeom prst="rect">
            <a:avLst/>
          </a:prstGeom>
          <a:solidFill>
            <a:schemeClr val="accent1"/>
          </a:solidFill>
          <a:ln w="12700">
            <a:solidFill>
              <a:schemeClr val="bg2"/>
            </a:solidFill>
            <a:prstDash val="solid"/>
          </a:ln>
        </p:spPr>
      </p:sp>
      <p:sp>
        <p:nvSpPr>
          <p:cNvPr id="6" name="Text 4"/>
          <p:cNvSpPr txBox="1"/>
          <p:nvPr/>
        </p:nvSpPr>
        <p:spPr>
          <a:xfrm>
            <a:off x="594360" y="1417320"/>
            <a:ext cx="3726180" cy="548640"/>
          </a:xfrm>
          <a:prstGeom prst="rect">
            <a:avLst/>
          </a:prstGeom>
          <a:noFill/>
          <a:ln/>
        </p:spPr>
        <p:txBody>
          <a:bodyPr wrap="square" lIns="0" tIns="0" rIns="0" bIns="0" rtlCol="0" anchor="t"/>
          <a:lstStyle/>
          <a:p>
            <a:pPr marL="0" indent="0">
              <a:buNone/>
            </a:pPr>
            <a:r>
              <a:rPr lang="en-US" sz="1500" b="1" dirty="0">
                <a:solidFill>
                  <a:schemeClr val="tx2"/>
                </a:solidFill>
              </a:rPr>
              <a:t>Checklist Telaah</a:t>
            </a:r>
            <a:endParaRPr lang="en-US" sz="1500" dirty="0"/>
          </a:p>
        </p:txBody>
      </p:sp>
      <p:sp>
        <p:nvSpPr>
          <p:cNvPr id="7" name="Text 5"/>
          <p:cNvSpPr txBox="1"/>
          <p:nvPr/>
        </p:nvSpPr>
        <p:spPr>
          <a:xfrm>
            <a:off x="594360" y="2011680"/>
            <a:ext cx="3726180" cy="2103120"/>
          </a:xfrm>
          <a:prstGeom prst="rect">
            <a:avLst/>
          </a:prstGeom>
          <a:noFill/>
          <a:ln/>
        </p:spPr>
        <p:txBody>
          <a:bodyPr wrap="square" lIns="0" tIns="0" rIns="0" bIns="0" rtlCol="0" anchor="t"/>
          <a:lstStyle/>
          <a:p>
            <a:pPr marL="0" indent="0">
              <a:buNone/>
            </a:pPr>
            <a:r>
              <a:rPr lang="en-US" sz="1350" dirty="0">
                <a:solidFill>
                  <a:schemeClr val="tx1"/>
                </a:solidFill>
              </a:rPr>
              <a:t>Sesuai indikator dan level HOTS; stimulus relevan; kunci tunggal dan tepat; opsi homogen; bahasa baku; rubrik jelas</a:t>
            </a:r>
            <a:endParaRPr lang="en-US" sz="1350" dirty="0"/>
          </a:p>
        </p:txBody>
      </p:sp>
      <p:sp>
        <p:nvSpPr>
          <p:cNvPr id="8" name="Shape 6"/>
          <p:cNvSpPr/>
          <p:nvPr/>
        </p:nvSpPr>
        <p:spPr>
          <a:xfrm>
            <a:off x="4686300" y="1234440"/>
            <a:ext cx="4000500" cy="3017520"/>
          </a:xfrm>
          <a:prstGeom prst="rect">
            <a:avLst/>
          </a:prstGeom>
          <a:solidFill>
            <a:schemeClr val="bg2"/>
          </a:solidFill>
          <a:ln w="12700">
            <a:solidFill>
              <a:schemeClr val="bg2"/>
            </a:solidFill>
            <a:prstDash val="solid"/>
          </a:ln>
        </p:spPr>
      </p:sp>
      <p:sp>
        <p:nvSpPr>
          <p:cNvPr id="9" name="Shape 7"/>
          <p:cNvSpPr/>
          <p:nvPr/>
        </p:nvSpPr>
        <p:spPr>
          <a:xfrm>
            <a:off x="4686300" y="1234440"/>
            <a:ext cx="4000500" cy="73152"/>
          </a:xfrm>
          <a:prstGeom prst="rect">
            <a:avLst/>
          </a:prstGeom>
          <a:solidFill>
            <a:schemeClr val="accent2"/>
          </a:solidFill>
          <a:ln w="12700">
            <a:solidFill>
              <a:schemeClr val="bg2"/>
            </a:solidFill>
            <a:prstDash val="solid"/>
          </a:ln>
        </p:spPr>
      </p:sp>
      <p:sp>
        <p:nvSpPr>
          <p:cNvPr id="10" name="Text 8"/>
          <p:cNvSpPr txBox="1"/>
          <p:nvPr/>
        </p:nvSpPr>
        <p:spPr>
          <a:xfrm>
            <a:off x="4823460" y="1417320"/>
            <a:ext cx="3726180" cy="548640"/>
          </a:xfrm>
          <a:prstGeom prst="rect">
            <a:avLst/>
          </a:prstGeom>
          <a:noFill/>
          <a:ln/>
        </p:spPr>
        <p:txBody>
          <a:bodyPr wrap="square" lIns="0" tIns="0" rIns="0" bIns="0" rtlCol="0" anchor="t"/>
          <a:lstStyle/>
          <a:p>
            <a:pPr marL="0" indent="0">
              <a:buNone/>
            </a:pPr>
            <a:r>
              <a:rPr lang="en-US" sz="1500" b="1" dirty="0">
                <a:solidFill>
                  <a:schemeClr val="tx2"/>
                </a:solidFill>
              </a:rPr>
              <a:t>Kesalahan Umum</a:t>
            </a:r>
            <a:endParaRPr lang="en-US" sz="1500" dirty="0"/>
          </a:p>
        </p:txBody>
      </p:sp>
      <p:sp>
        <p:nvSpPr>
          <p:cNvPr id="11" name="Text 9"/>
          <p:cNvSpPr txBox="1"/>
          <p:nvPr/>
        </p:nvSpPr>
        <p:spPr>
          <a:xfrm>
            <a:off x="4823460" y="2011680"/>
            <a:ext cx="3726180" cy="2103120"/>
          </a:xfrm>
          <a:prstGeom prst="rect">
            <a:avLst/>
          </a:prstGeom>
          <a:noFill/>
          <a:ln/>
        </p:spPr>
        <p:txBody>
          <a:bodyPr wrap="square" lIns="0" tIns="0" rIns="0" bIns="0" rtlCol="0" anchor="t"/>
          <a:lstStyle/>
          <a:p>
            <a:pPr marL="0" indent="0">
              <a:buNone/>
            </a:pPr>
            <a:r>
              <a:rPr lang="en-US" sz="1350" dirty="0">
                <a:solidFill>
                  <a:schemeClr val="tx1"/>
                </a:solidFill>
              </a:rPr>
              <a:t>Soal hanya menanyakan istilah (hafalan); stimulus tidak diperlukan untuk menjawab; pengecoh tidak berfungsi; rubrik uraian terlalu umum</a:t>
            </a:r>
            <a:endParaRPr lang="en-US" sz="1350" dirty="0"/>
          </a:p>
        </p:txBody>
      </p:sp>
      <p:sp>
        <p:nvSpPr>
          <p:cNvPr id="25" name="Slide Number Placeholder 0"/>
          <p:cNvSpPr>
            <a:spLocks noGrp="1"/>
          </p:cNvSpPr>
          <p:nvPr>
            <p:ph type="sldNum" sz="quarter" idx="4294967295"/>
          </p:nvPr>
        </p:nvSpPr>
        <p:spPr>
          <a:xfrm>
            <a:off x="8412480" y="4800600"/>
            <a:ext cx="457200" cy="274320"/>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tx1"/>
                </a:solidFill>
              </a:defRPr>
            </a:lvl1pPr>
          </a:lstStyle>
          <a:p>
            <a:pPr algn="l"/>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548640"/>
            <a:ext cx="8046720" cy="640080"/>
          </a:xfrm>
          <a:prstGeom prst="rect">
            <a:avLst/>
          </a:prstGeom>
          <a:noFill/>
          <a:ln/>
        </p:spPr>
        <p:txBody>
          <a:bodyPr wrap="square" lIns="0" tIns="0" rIns="0" bIns="0" rtlCol="0" anchor="ctr"/>
          <a:lstStyle/>
          <a:p>
            <a:pPr marL="0" indent="0">
              <a:buNone/>
            </a:pPr>
            <a:r>
              <a:rPr lang="en-US" sz="3000" b="1" dirty="0">
                <a:solidFill>
                  <a:schemeClr val="accent2"/>
                </a:solidFill>
                <a:latin typeface="Cambria" pitchFamily="34" charset="0"/>
                <a:ea typeface="Cambria" pitchFamily="34" charset="-122"/>
                <a:cs typeface="Cambria" pitchFamily="34" charset="-120"/>
              </a:rPr>
              <a:t>Kesimpulan</a:t>
            </a:r>
            <a:endParaRPr lang="en-US" sz="3000" dirty="0"/>
          </a:p>
        </p:txBody>
      </p:sp>
      <p:sp>
        <p:nvSpPr>
          <p:cNvPr id="3" name="Text 1"/>
          <p:cNvSpPr txBox="1"/>
          <p:nvPr/>
        </p:nvSpPr>
        <p:spPr>
          <a:xfrm>
            <a:off x="457200" y="1463040"/>
            <a:ext cx="8229600" cy="3383280"/>
          </a:xfrm>
          <a:prstGeom prst="rect">
            <a:avLst/>
          </a:prstGeom>
          <a:noFill/>
          <a:ln/>
        </p:spPr>
        <p:txBody>
          <a:bodyPr wrap="square" lIns="0" tIns="0" rIns="0" bIns="0" rtlCol="0" anchor="t"/>
          <a:lstStyle/>
          <a:p>
            <a:pPr marL="342900" indent="-342900">
              <a:spcAft>
                <a:spcPts val="800"/>
              </a:spcAft>
              <a:buSzPct val="100000"/>
              <a:buChar char="•"/>
            </a:pPr>
            <a:r>
              <a:rPr lang="en-US" sz="1800" dirty="0">
                <a:solidFill>
                  <a:schemeClr val="bg1"/>
                </a:solidFill>
              </a:rPr>
              <a:t>Soal HOTS Bahasa Indonesia bertumpu pada teks dan tuntutan bernalar (C4–C6)</a:t>
            </a:r>
            <a:endParaRPr lang="en-US" sz="1800" dirty="0"/>
          </a:p>
          <a:p>
            <a:pPr marL="342900" indent="-342900">
              <a:spcAft>
                <a:spcPts val="800"/>
              </a:spcAft>
              <a:buSzPct val="100000"/>
              <a:buChar char="•"/>
            </a:pPr>
            <a:r>
              <a:rPr lang="en-US" sz="1800" dirty="0">
                <a:solidFill>
                  <a:schemeClr val="bg1"/>
                </a:solidFill>
              </a:rPr>
              <a:t>Gunakan beragam stimulus: informasi, sastra, kebahasaan, dan multimodal</a:t>
            </a:r>
            <a:endParaRPr lang="en-US" sz="1800" dirty="0"/>
          </a:p>
          <a:p>
            <a:pPr marL="342900" indent="-342900">
              <a:spcAft>
                <a:spcPts val="800"/>
              </a:spcAft>
              <a:buSzPct val="100000"/>
              <a:buChar char="•"/>
            </a:pPr>
            <a:r>
              <a:rPr lang="en-US" sz="1800" dirty="0">
                <a:solidFill>
                  <a:schemeClr val="bg1"/>
                </a:solidFill>
              </a:rPr>
              <a:t>Kisi-kisi dan rubrik menjaga kualitas serta keadilan penilaian</a:t>
            </a:r>
            <a:endParaRPr lang="en-US" sz="1800" dirty="0"/>
          </a:p>
          <a:p>
            <a:pPr marL="342900" indent="-342900">
              <a:spcAft>
                <a:spcPts val="800"/>
              </a:spcAft>
              <a:buSzPct val="100000"/>
              <a:buChar char="•"/>
            </a:pPr>
            <a:r>
              <a:rPr lang="en-US" sz="1800" dirty="0">
                <a:solidFill>
                  <a:schemeClr val="bg1"/>
                </a:solidFill>
              </a:rPr>
              <a:t>Telaah sejawat dan uji coba membuat soal makin tajam</a:t>
            </a:r>
            <a:endParaRPr lang="en-US" sz="1800" dirty="0"/>
          </a:p>
        </p:txBody>
      </p:sp>
      <p:sp>
        <p:nvSpPr>
          <p:cNvPr id="4" name="Text 2"/>
          <p:cNvSpPr txBox="1"/>
          <p:nvPr/>
        </p:nvSpPr>
        <p:spPr>
          <a:xfrm>
            <a:off x="548640" y="4206240"/>
            <a:ext cx="7315200" cy="457200"/>
          </a:xfrm>
          <a:prstGeom prst="rect">
            <a:avLst/>
          </a:prstGeom>
          <a:noFill/>
          <a:ln/>
        </p:spPr>
        <p:txBody>
          <a:bodyPr wrap="square" lIns="0" tIns="0" rIns="0" bIns="0" rtlCol="0" anchor="ctr"/>
          <a:lstStyle/>
          <a:p>
            <a:pPr marL="0" indent="0">
              <a:buNone/>
            </a:pPr>
            <a:r>
              <a:rPr lang="en-US" sz="1800" i="1" dirty="0">
                <a:solidFill>
                  <a:schemeClr val="bg2"/>
                </a:solidFill>
              </a:rPr>
              <a:t>Terima kasih</a:t>
            </a:r>
            <a:endParaRPr lang="en-US" sz="1800" dirty="0"/>
          </a:p>
        </p:txBody>
      </p:sp>
    </p:spTree>
  </p:cSld>
  <p:clrMapOvr>
    <a:masterClrMapping/>
  </p:clrMapOvr>
</p:sld>
</file>

<file path=ppt/theme/theme1.xml><?xml version="1.0" encoding="utf-8"?>
<a:theme xmlns:a="http://schemas.openxmlformats.org/drawingml/2006/main" name="Bindo HOTS">
  <a:themeElements>
    <a:clrScheme name="Bindo HOTS">
      <a:dk1>
        <a:srgbClr val="1F2937"/>
      </a:dk1>
      <a:lt1>
        <a:srgbClr val="FFFFFF"/>
      </a:lt1>
      <a:dk2>
        <a:srgbClr val="7A1F3D"/>
      </a:dk2>
      <a:lt2>
        <a:srgbClr val="FBF3EC"/>
      </a:lt2>
      <a:accent1>
        <a:srgbClr val="B23A48"/>
      </a:accent1>
      <a:accent2>
        <a:srgbClr val="E9A23B"/>
      </a:accent2>
      <a:accent3>
        <a:srgbClr val="4A1428"/>
      </a:accent3>
      <a:accent4>
        <a:srgbClr val="2F6F73"/>
      </a:accent4>
      <a:accent5>
        <a:srgbClr val="D9534F"/>
      </a:accent5>
      <a:accent6>
        <a:srgbClr val="6BA368"/>
      </a:accent6>
      <a:hlink>
        <a:srgbClr val="B23A48"/>
      </a:hlink>
      <a:folHlink>
        <a:srgbClr val="2F6F73"/>
      </a:folHlink>
    </a:clrScheme>
    <a:fontScheme name="Bindo HOT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1244</Words>
  <Application>Microsoft Office PowerPoint</Application>
  <PresentationFormat>On-screen Show (16:9)</PresentationFormat>
  <Paragraphs>182</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Cambria</vt:lpstr>
      <vt:lpstr>Bindo HOTS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Lenovo</cp:lastModifiedBy>
  <cp:revision>3</cp:revision>
  <dcterms:created xsi:type="dcterms:W3CDTF">2026-10-20T01:22:00Z</dcterms:created>
  <dcterms:modified xsi:type="dcterms:W3CDTF">2026-10-20T01:28:04Z</dcterms:modified>
</cp:coreProperties>
</file>