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72" r:id="rId13"/>
    <p:sldId id="273" r:id="rId14"/>
    <p:sldId id="274" r:id="rId15"/>
    <p:sldId id="275" r:id="rId16"/>
    <p:sldId id="276" r:id="rId17"/>
    <p:sldId id="277" r:id="rId18"/>
    <p:sldId id="266" r:id="rId19"/>
    <p:sldId id="267" r:id="rId20"/>
    <p:sldId id="268" r:id="rId21"/>
    <p:sldId id="269" r:id="rId22"/>
    <p:sldId id="270" r:id="rId23"/>
    <p:sldId id="271" r:id="rId24"/>
  </p:sldIdLst>
  <p:sldSz cx="1219136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21F36"/>
        </a:solidFill>
        <a:effectLst/>
      </p:bgPr>
    </p:bg>
    <p:spTree>
      <p:nvGrpSpPr>
        <p:cNvPr id="1" name=""/>
        <p:cNvGrpSpPr/>
        <p:nvPr/>
      </p:nvGrpSpPr>
      <p:grpSpPr/>
      <p:sp>
        <p:nvSpPr>
          <p:cNvPr id="2" name="Rectangle 1"/>
          <p:cNvSpPr/>
          <p:nvPr/>
        </p:nvSpPr>
        <p:spPr>
          <a:xfrm>
            <a:off x="0" y="0"/>
            <a:ext cx="201168" cy="6858000"/>
          </a:xfrm>
          <a:prstGeom prst="rect">
            <a:avLst/>
          </a:prstGeom>
          <a:solidFill>
            <a:srgbClr val="35BCC9"/>
          </a:solidFill>
          <a:ln>
            <a:solidFill>
              <a:srgbClr val="35BCC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927080" y="0"/>
            <a:ext cx="1261872" cy="6858000"/>
          </a:xfrm>
          <a:prstGeom prst="rect">
            <a:avLst/>
          </a:prstGeom>
          <a:solidFill>
            <a:srgbClr val="1F5DA6"/>
          </a:solidFill>
          <a:ln>
            <a:solidFill>
              <a:srgbClr val="1F5DA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x-none"/>
              <a:t>O</a:t>
            </a:r>
            <a:endParaRPr lang="x-none"/>
          </a:p>
        </p:txBody>
      </p:sp>
      <p:sp>
        <p:nvSpPr>
          <p:cNvPr id="4" name="Oval 3"/>
          <p:cNvSpPr/>
          <p:nvPr/>
        </p:nvSpPr>
        <p:spPr>
          <a:xfrm>
            <a:off x="8595360" y="640080"/>
            <a:ext cx="1371600" cy="1371600"/>
          </a:xfrm>
          <a:prstGeom prst="ellipse">
            <a:avLst/>
          </a:prstGeom>
          <a:solidFill>
            <a:srgbClr val="35BC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9464040" y="1600200"/>
            <a:ext cx="594360" cy="594360"/>
          </a:xfrm>
          <a:prstGeom prst="ellipse">
            <a:avLst/>
          </a:prstGeom>
          <a:solidFill>
            <a:srgbClr val="F5B5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8092440" y="1828800"/>
            <a:ext cx="411480" cy="411480"/>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9875520" y="5303520"/>
            <a:ext cx="914400" cy="914400"/>
          </a:xfrm>
          <a:prstGeom prst="ellipse">
            <a:avLst/>
          </a:prstGeom>
          <a:solidFill>
            <a:srgbClr val="F5B5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594360"/>
            <a:ext cx="3657600" cy="320040"/>
          </a:xfrm>
          <a:prstGeom prst="rect">
            <a:avLst/>
          </a:prstGeom>
          <a:noFill/>
        </p:spPr>
        <p:txBody>
          <a:bodyPr wrap="square" anchor="ctr">
            <a:spAutoFit/>
          </a:bodyPr>
          <a:lstStyle/>
          <a:p>
            <a:pPr algn="l"/>
            <a:r>
              <a:rPr sz="1100" b="1">
                <a:solidFill>
                  <a:srgbClr val="35BCC9"/>
                </a:solidFill>
                <a:latin typeface="Aptos"/>
              </a:rPr>
              <a:t>PELATIHAN GURU • TKA</a:t>
            </a:r>
            <a:endParaRPr sz="1100" b="1">
              <a:solidFill>
                <a:srgbClr val="35BCC9"/>
              </a:solidFill>
              <a:latin typeface="Aptos"/>
            </a:endParaRPr>
          </a:p>
        </p:txBody>
      </p:sp>
      <p:sp>
        <p:nvSpPr>
          <p:cNvPr id="9" name="TextBox 8"/>
          <p:cNvSpPr txBox="1"/>
          <p:nvPr/>
        </p:nvSpPr>
        <p:spPr>
          <a:xfrm>
            <a:off x="658368" y="1143000"/>
            <a:ext cx="8138160" cy="1600200"/>
          </a:xfrm>
          <a:prstGeom prst="rect">
            <a:avLst/>
          </a:prstGeom>
          <a:noFill/>
        </p:spPr>
        <p:txBody>
          <a:bodyPr wrap="square" anchor="ctr">
            <a:spAutoFit/>
          </a:bodyPr>
          <a:lstStyle/>
          <a:p>
            <a:pPr algn="l"/>
            <a:r>
              <a:rPr sz="3100" b="1">
                <a:solidFill>
                  <a:srgbClr val="FFFFFF"/>
                </a:solidFill>
                <a:latin typeface="Aptos"/>
              </a:rPr>
              <a:t>TRIK JITU</a:t>
            </a:r>
            <a:br>
              <a:rPr sz="3100" b="1">
                <a:solidFill>
                  <a:srgbClr val="FFFFFF"/>
                </a:solidFill>
                <a:latin typeface="Aptos"/>
              </a:rPr>
            </a:br>
            <a:r>
              <a:t>MENYELESAIKAN SOAL TKA</a:t>
            </a:r>
          </a:p>
        </p:txBody>
      </p:sp>
      <p:sp>
        <p:nvSpPr>
          <p:cNvPr id="10" name="TextBox 9"/>
          <p:cNvSpPr txBox="1"/>
          <p:nvPr/>
        </p:nvSpPr>
        <p:spPr>
          <a:xfrm>
            <a:off x="685800" y="2971800"/>
            <a:ext cx="6949440" cy="502920"/>
          </a:xfrm>
          <a:prstGeom prst="rect">
            <a:avLst/>
          </a:prstGeom>
          <a:noFill/>
        </p:spPr>
        <p:txBody>
          <a:bodyPr wrap="square" anchor="ctr">
            <a:spAutoFit/>
          </a:bodyPr>
          <a:lstStyle/>
          <a:p>
            <a:pPr algn="l"/>
            <a:r>
              <a:rPr sz="1800" b="1">
                <a:solidFill>
                  <a:srgbClr val="F5B536"/>
                </a:solidFill>
                <a:latin typeface="Aptos"/>
              </a:rPr>
              <a:t>Dari pembaca pasif → pembaca strategis</a:t>
            </a:r>
            <a:endParaRPr sz="1800" b="1">
              <a:solidFill>
                <a:srgbClr val="F5B536"/>
              </a:solidFill>
              <a:latin typeface="Aptos"/>
            </a:endParaRPr>
          </a:p>
        </p:txBody>
      </p:sp>
      <p:sp>
        <p:nvSpPr>
          <p:cNvPr id="11" name="Rounded Rectangle 10"/>
          <p:cNvSpPr/>
          <p:nvPr/>
        </p:nvSpPr>
        <p:spPr>
          <a:xfrm>
            <a:off x="685800" y="3886200"/>
            <a:ext cx="5577840" cy="1234440"/>
          </a:xfrm>
          <a:prstGeom prst="roundRect">
            <a:avLst>
              <a:gd name="adj" fmla="val 12000"/>
            </a:avLst>
          </a:prstGeom>
          <a:solidFill>
            <a:srgbClr val="1C2D49"/>
          </a:solidFill>
          <a:ln>
            <a:solidFill>
              <a:srgbClr val="1C2D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60120" y="4114800"/>
            <a:ext cx="1371600" cy="274320"/>
          </a:xfrm>
          <a:prstGeom prst="rect">
            <a:avLst/>
          </a:prstGeom>
          <a:noFill/>
        </p:spPr>
        <p:txBody>
          <a:bodyPr wrap="square" anchor="ctr">
            <a:spAutoFit/>
          </a:bodyPr>
          <a:lstStyle/>
          <a:p>
            <a:pPr algn="l"/>
            <a:r>
              <a:rPr sz="1100" b="1">
                <a:solidFill>
                  <a:srgbClr val="35BCC9"/>
                </a:solidFill>
                <a:latin typeface="Aptos"/>
              </a:rPr>
              <a:t>Narasumber</a:t>
            </a:r>
            <a:endParaRPr sz="1100" b="1">
              <a:solidFill>
                <a:srgbClr val="35BCC9"/>
              </a:solidFill>
              <a:latin typeface="Aptos"/>
            </a:endParaRPr>
          </a:p>
        </p:txBody>
      </p:sp>
      <p:sp>
        <p:nvSpPr>
          <p:cNvPr id="13" name="TextBox 12"/>
          <p:cNvSpPr txBox="1"/>
          <p:nvPr/>
        </p:nvSpPr>
        <p:spPr>
          <a:xfrm>
            <a:off x="960120" y="4407408"/>
            <a:ext cx="4663440" cy="411480"/>
          </a:xfrm>
          <a:prstGeom prst="rect">
            <a:avLst/>
          </a:prstGeom>
          <a:noFill/>
        </p:spPr>
        <p:txBody>
          <a:bodyPr wrap="square" anchor="ctr">
            <a:spAutoFit/>
          </a:bodyPr>
          <a:lstStyle/>
          <a:p>
            <a:pPr algn="l"/>
            <a:r>
              <a:rPr sz="1900" b="1">
                <a:solidFill>
                  <a:srgbClr val="FFFFFF"/>
                </a:solidFill>
                <a:latin typeface="Aptos"/>
              </a:rPr>
              <a:t>Khairanil Fitri, S.Pd</a:t>
            </a:r>
            <a:endParaRPr sz="1900" b="1">
              <a:solidFill>
                <a:srgbClr val="FFFFFF"/>
              </a:solidFill>
              <a:latin typeface="Aptos"/>
            </a:endParaRPr>
          </a:p>
        </p:txBody>
      </p:sp>
      <p:sp>
        <p:nvSpPr>
          <p:cNvPr id="14" name="TextBox 13"/>
          <p:cNvSpPr txBox="1"/>
          <p:nvPr/>
        </p:nvSpPr>
        <p:spPr>
          <a:xfrm>
            <a:off x="685800" y="5623560"/>
            <a:ext cx="7772400" cy="457200"/>
          </a:xfrm>
          <a:prstGeom prst="rect">
            <a:avLst/>
          </a:prstGeom>
          <a:noFill/>
        </p:spPr>
        <p:txBody>
          <a:bodyPr wrap="square" anchor="ctr">
            <a:spAutoFit/>
          </a:bodyPr>
          <a:lstStyle/>
          <a:p>
            <a:pPr algn="l"/>
            <a:r>
              <a:rPr sz="1200" b="0">
                <a:solidFill>
                  <a:srgbClr val="CDD7E5"/>
                </a:solidFill>
                <a:latin typeface="Aptos"/>
              </a:rPr>
              <a:t>Target: Guru mampu memberikan soal TKA dengan tepat dan efektif.</a:t>
            </a:r>
            <a:endParaRPr sz="1200" b="0">
              <a:solidFill>
                <a:srgbClr val="CDD7E5"/>
              </a:solidFill>
              <a:latin typeface="Aptos"/>
            </a:endParaRPr>
          </a:p>
        </p:txBody>
      </p:sp>
      <p:sp>
        <p:nvSpPr>
          <p:cNvPr id="15" name="TextBox 14"/>
          <p:cNvSpPr txBox="1"/>
          <p:nvPr/>
        </p:nvSpPr>
        <p:spPr>
          <a:xfrm>
            <a:off x="11137392" y="6446520"/>
            <a:ext cx="457200" cy="228600"/>
          </a:xfrm>
          <a:prstGeom prst="rect">
            <a:avLst/>
          </a:prstGeom>
          <a:noFill/>
        </p:spPr>
        <p:txBody>
          <a:bodyPr wrap="square" anchor="ctr">
            <a:spAutoFit/>
          </a:bodyPr>
          <a:lstStyle/>
          <a:p>
            <a:pPr algn="r"/>
            <a:r>
              <a:rPr sz="900" b="1">
                <a:solidFill>
                  <a:srgbClr val="FFFFFF"/>
                </a:solidFill>
                <a:latin typeface="Aptos"/>
              </a:rPr>
              <a:t>01</a:t>
            </a:r>
            <a:endParaRPr sz="900" b="1">
              <a:solidFill>
                <a:srgbClr val="FFFFFF"/>
              </a:solidFill>
              <a:latin typeface="Apto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p:sp>
        <p:nvSpPr>
          <p:cNvPr id="2" name="TextBox 1"/>
          <p:cNvSpPr txBox="1"/>
          <p:nvPr/>
        </p:nvSpPr>
        <p:spPr>
          <a:xfrm>
            <a:off x="594360" y="384048"/>
            <a:ext cx="3200400" cy="320040"/>
          </a:xfrm>
          <a:prstGeom prst="rect">
            <a:avLst/>
          </a:prstGeom>
          <a:noFill/>
        </p:spPr>
        <p:txBody>
          <a:bodyPr wrap="square" anchor="ctr">
            <a:spAutoFit/>
          </a:bodyPr>
          <a:lstStyle/>
          <a:p>
            <a:pPr algn="l"/>
            <a:r>
              <a:rPr sz="1000" b="1">
                <a:solidFill>
                  <a:srgbClr val="35BCC9"/>
                </a:solidFill>
                <a:latin typeface="Aptos"/>
              </a:rPr>
              <a:t>01 • ARAH PELATIHAN</a:t>
            </a:r>
            <a:endParaRPr sz="1000" b="1">
              <a:solidFill>
                <a:srgbClr val="35BCC9"/>
              </a:solidFill>
              <a:latin typeface="Aptos"/>
            </a:endParaRPr>
          </a:p>
        </p:txBody>
      </p:sp>
      <p:sp>
        <p:nvSpPr>
          <p:cNvPr id="3" name="TextBox 2"/>
          <p:cNvSpPr txBox="1"/>
          <p:nvPr/>
        </p:nvSpPr>
        <p:spPr>
          <a:xfrm>
            <a:off x="594360" y="749808"/>
            <a:ext cx="10972800" cy="594360"/>
          </a:xfrm>
          <a:prstGeom prst="rect">
            <a:avLst/>
          </a:prstGeom>
          <a:noFill/>
        </p:spPr>
        <p:txBody>
          <a:bodyPr wrap="square" anchor="ctr">
            <a:spAutoFit/>
          </a:bodyPr>
          <a:lstStyle/>
          <a:p>
            <a:pPr algn="l"/>
            <a:r>
              <a:rPr sz="2700" b="1">
                <a:solidFill>
                  <a:srgbClr val="121F36"/>
                </a:solidFill>
                <a:latin typeface="Aptos"/>
              </a:rPr>
              <a:t>Target Output</a:t>
            </a:r>
            <a:endParaRPr sz="2700" b="1">
              <a:solidFill>
                <a:srgbClr val="121F36"/>
              </a:solidFill>
              <a:latin typeface="Aptos"/>
            </a:endParaRPr>
          </a:p>
        </p:txBody>
      </p:sp>
      <p:sp>
        <p:nvSpPr>
          <p:cNvPr id="4" name="TextBox 3"/>
          <p:cNvSpPr txBox="1"/>
          <p:nvPr/>
        </p:nvSpPr>
        <p:spPr>
          <a:xfrm>
            <a:off x="612648" y="1353312"/>
            <a:ext cx="10789920" cy="411480"/>
          </a:xfrm>
          <a:prstGeom prst="rect">
            <a:avLst/>
          </a:prstGeom>
          <a:noFill/>
        </p:spPr>
        <p:txBody>
          <a:bodyPr wrap="square" anchor="ctr">
            <a:spAutoFit/>
          </a:bodyPr>
          <a:lstStyle/>
          <a:p>
            <a:pPr algn="l"/>
            <a:r>
              <a:rPr sz="1200" b="0">
                <a:solidFill>
                  <a:srgbClr val="677282"/>
                </a:solidFill>
                <a:latin typeface="Aptos"/>
              </a:rPr>
              <a:t>Bukan sekadar bisa menjawab—guru mampu melatih peserta didik berpikir strategis.</a:t>
            </a:r>
            <a:endParaRPr sz="1200" b="0">
              <a:solidFill>
                <a:srgbClr val="677282"/>
              </a:solidFill>
              <a:latin typeface="Aptos"/>
            </a:endParaRPr>
          </a:p>
        </p:txBody>
      </p:sp>
      <p:sp>
        <p:nvSpPr>
          <p:cNvPr id="5" name="Rounded Rectangle 4"/>
          <p:cNvSpPr/>
          <p:nvPr/>
        </p:nvSpPr>
        <p:spPr>
          <a:xfrm>
            <a:off x="640080" y="2057400"/>
            <a:ext cx="3246120" cy="297180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2057400"/>
            <a:ext cx="109728" cy="2971800"/>
          </a:xfrm>
          <a:prstGeom prst="rect">
            <a:avLst/>
          </a:prstGeom>
          <a:solidFill>
            <a:srgbClr val="1F5DA6"/>
          </a:solidFill>
          <a:ln>
            <a:solidFill>
              <a:srgbClr val="1F5DA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96112" y="2258568"/>
            <a:ext cx="502920" cy="347472"/>
          </a:xfrm>
          <a:prstGeom prst="rect">
            <a:avLst/>
          </a:prstGeom>
          <a:noFill/>
        </p:spPr>
        <p:txBody>
          <a:bodyPr wrap="square" anchor="ctr">
            <a:spAutoFit/>
          </a:bodyPr>
          <a:lstStyle/>
          <a:p>
            <a:pPr algn="l"/>
            <a:r>
              <a:rPr sz="1300" b="1">
                <a:solidFill>
                  <a:srgbClr val="1F5DA6"/>
                </a:solidFill>
                <a:latin typeface="Aptos"/>
              </a:rPr>
              <a:t>01</a:t>
            </a:r>
            <a:endParaRPr sz="1300" b="1">
              <a:solidFill>
                <a:srgbClr val="1F5DA6"/>
              </a:solidFill>
              <a:latin typeface="Aptos"/>
            </a:endParaRPr>
          </a:p>
        </p:txBody>
      </p:sp>
      <p:sp>
        <p:nvSpPr>
          <p:cNvPr id="8" name="TextBox 7"/>
          <p:cNvSpPr txBox="1"/>
          <p:nvPr/>
        </p:nvSpPr>
        <p:spPr>
          <a:xfrm>
            <a:off x="896112" y="2660904"/>
            <a:ext cx="2788920" cy="438912"/>
          </a:xfrm>
          <a:prstGeom prst="rect">
            <a:avLst/>
          </a:prstGeom>
          <a:noFill/>
        </p:spPr>
        <p:txBody>
          <a:bodyPr wrap="square" anchor="ctr">
            <a:spAutoFit/>
          </a:bodyPr>
          <a:lstStyle/>
          <a:p>
            <a:pPr algn="l"/>
            <a:r>
              <a:rPr sz="1700" b="1">
                <a:solidFill>
                  <a:srgbClr val="121F36"/>
                </a:solidFill>
                <a:latin typeface="Aptos"/>
              </a:rPr>
              <a:t>Mindset</a:t>
            </a:r>
            <a:endParaRPr sz="1700" b="1">
              <a:solidFill>
                <a:srgbClr val="121F36"/>
              </a:solidFill>
              <a:latin typeface="Aptos"/>
            </a:endParaRPr>
          </a:p>
        </p:txBody>
      </p:sp>
      <p:sp>
        <p:nvSpPr>
          <p:cNvPr id="9" name="TextBox 8"/>
          <p:cNvSpPr txBox="1"/>
          <p:nvPr/>
        </p:nvSpPr>
        <p:spPr>
          <a:xfrm>
            <a:off x="896112" y="3136391"/>
            <a:ext cx="2788920" cy="1737360"/>
          </a:xfrm>
          <a:prstGeom prst="rect">
            <a:avLst/>
          </a:prstGeom>
          <a:noFill/>
        </p:spPr>
        <p:txBody>
          <a:bodyPr wrap="square" anchor="ctr">
            <a:spAutoFit/>
          </a:bodyPr>
          <a:lstStyle/>
          <a:p>
            <a:pPr algn="l"/>
            <a:r>
              <a:rPr sz="1200" b="0">
                <a:solidFill>
                  <a:srgbClr val="677282"/>
                </a:solidFill>
                <a:latin typeface="Aptos"/>
              </a:rPr>
              <a:t>Membaca bukan dari awal sampai akhir secara otomatis, tetapi membaca sesuai tujuan soal.</a:t>
            </a:r>
            <a:endParaRPr sz="1200" b="0">
              <a:solidFill>
                <a:srgbClr val="677282"/>
              </a:solidFill>
              <a:latin typeface="Aptos"/>
            </a:endParaRPr>
          </a:p>
        </p:txBody>
      </p:sp>
      <p:sp>
        <p:nvSpPr>
          <p:cNvPr id="10" name="Rounded Rectangle 9"/>
          <p:cNvSpPr/>
          <p:nvPr/>
        </p:nvSpPr>
        <p:spPr>
          <a:xfrm>
            <a:off x="4114800" y="2057400"/>
            <a:ext cx="3246120" cy="297180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114800" y="2057400"/>
            <a:ext cx="109728" cy="2971800"/>
          </a:xfrm>
          <a:prstGeom prst="rect">
            <a:avLst/>
          </a:prstGeom>
          <a:solidFill>
            <a:srgbClr val="35BCC9"/>
          </a:solidFill>
          <a:ln>
            <a:solidFill>
              <a:srgbClr val="35BCC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370832" y="2258568"/>
            <a:ext cx="502920" cy="347472"/>
          </a:xfrm>
          <a:prstGeom prst="rect">
            <a:avLst/>
          </a:prstGeom>
          <a:noFill/>
        </p:spPr>
        <p:txBody>
          <a:bodyPr wrap="square" anchor="ctr">
            <a:spAutoFit/>
          </a:bodyPr>
          <a:lstStyle/>
          <a:p>
            <a:pPr algn="l"/>
            <a:r>
              <a:rPr sz="1300" b="1">
                <a:solidFill>
                  <a:srgbClr val="35BCC9"/>
                </a:solidFill>
                <a:latin typeface="Aptos"/>
              </a:rPr>
              <a:t>02</a:t>
            </a:r>
            <a:endParaRPr sz="1300" b="1">
              <a:solidFill>
                <a:srgbClr val="35BCC9"/>
              </a:solidFill>
              <a:latin typeface="Aptos"/>
            </a:endParaRPr>
          </a:p>
        </p:txBody>
      </p:sp>
      <p:sp>
        <p:nvSpPr>
          <p:cNvPr id="13" name="TextBox 12"/>
          <p:cNvSpPr txBox="1"/>
          <p:nvPr/>
        </p:nvSpPr>
        <p:spPr>
          <a:xfrm>
            <a:off x="4370832" y="2660904"/>
            <a:ext cx="2788920" cy="438912"/>
          </a:xfrm>
          <a:prstGeom prst="rect">
            <a:avLst/>
          </a:prstGeom>
          <a:noFill/>
        </p:spPr>
        <p:txBody>
          <a:bodyPr wrap="square" anchor="ctr">
            <a:spAutoFit/>
          </a:bodyPr>
          <a:lstStyle/>
          <a:p>
            <a:pPr algn="l"/>
            <a:r>
              <a:rPr sz="1700" b="1">
                <a:solidFill>
                  <a:srgbClr val="121F36"/>
                </a:solidFill>
                <a:latin typeface="Aptos"/>
              </a:rPr>
              <a:t>Teknik</a:t>
            </a:r>
            <a:endParaRPr sz="1700" b="1">
              <a:solidFill>
                <a:srgbClr val="121F36"/>
              </a:solidFill>
              <a:latin typeface="Aptos"/>
            </a:endParaRPr>
          </a:p>
        </p:txBody>
      </p:sp>
      <p:sp>
        <p:nvSpPr>
          <p:cNvPr id="14" name="TextBox 13"/>
          <p:cNvSpPr txBox="1"/>
          <p:nvPr/>
        </p:nvSpPr>
        <p:spPr>
          <a:xfrm>
            <a:off x="4370832" y="3136391"/>
            <a:ext cx="2788920" cy="1737360"/>
          </a:xfrm>
          <a:prstGeom prst="rect">
            <a:avLst/>
          </a:prstGeom>
          <a:noFill/>
        </p:spPr>
        <p:txBody>
          <a:bodyPr wrap="square" anchor="ctr">
            <a:spAutoFit/>
          </a:bodyPr>
          <a:lstStyle/>
          <a:p>
            <a:pPr algn="l"/>
            <a:r>
              <a:rPr sz="1200" b="0">
                <a:solidFill>
                  <a:srgbClr val="677282"/>
                </a:solidFill>
                <a:latin typeface="Aptos"/>
              </a:rPr>
              <a:t>Skimming • scanning • eliminasi • pelacakan ide pokok • inferensi.</a:t>
            </a:r>
            <a:endParaRPr sz="1200" b="0">
              <a:solidFill>
                <a:srgbClr val="677282"/>
              </a:solidFill>
              <a:latin typeface="Aptos"/>
            </a:endParaRPr>
          </a:p>
        </p:txBody>
      </p:sp>
      <p:sp>
        <p:nvSpPr>
          <p:cNvPr id="15" name="Rounded Rectangle 14"/>
          <p:cNvSpPr/>
          <p:nvPr/>
        </p:nvSpPr>
        <p:spPr>
          <a:xfrm>
            <a:off x="7589520" y="2057400"/>
            <a:ext cx="3246120" cy="297180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7589520" y="2057400"/>
            <a:ext cx="109728" cy="2971800"/>
          </a:xfrm>
          <a:prstGeom prst="rect">
            <a:avLst/>
          </a:prstGeom>
          <a:solidFill>
            <a:srgbClr val="F5B536"/>
          </a:solidFill>
          <a:ln>
            <a:solidFill>
              <a:srgbClr val="F5B53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845552" y="2258568"/>
            <a:ext cx="502920" cy="347472"/>
          </a:xfrm>
          <a:prstGeom prst="rect">
            <a:avLst/>
          </a:prstGeom>
          <a:noFill/>
        </p:spPr>
        <p:txBody>
          <a:bodyPr wrap="square" anchor="ctr">
            <a:spAutoFit/>
          </a:bodyPr>
          <a:lstStyle/>
          <a:p>
            <a:pPr algn="l"/>
            <a:r>
              <a:rPr sz="1300" b="1">
                <a:solidFill>
                  <a:srgbClr val="F5B536"/>
                </a:solidFill>
                <a:latin typeface="Aptos"/>
              </a:rPr>
              <a:t>03</a:t>
            </a:r>
            <a:endParaRPr sz="1300" b="1">
              <a:solidFill>
                <a:srgbClr val="F5B536"/>
              </a:solidFill>
              <a:latin typeface="Aptos"/>
            </a:endParaRPr>
          </a:p>
        </p:txBody>
      </p:sp>
      <p:sp>
        <p:nvSpPr>
          <p:cNvPr id="18" name="TextBox 17"/>
          <p:cNvSpPr txBox="1"/>
          <p:nvPr/>
        </p:nvSpPr>
        <p:spPr>
          <a:xfrm>
            <a:off x="7845552" y="2660904"/>
            <a:ext cx="2788920" cy="438912"/>
          </a:xfrm>
          <a:prstGeom prst="rect">
            <a:avLst/>
          </a:prstGeom>
          <a:noFill/>
        </p:spPr>
        <p:txBody>
          <a:bodyPr wrap="square" anchor="ctr">
            <a:spAutoFit/>
          </a:bodyPr>
          <a:lstStyle/>
          <a:p>
            <a:pPr algn="l"/>
            <a:r>
              <a:rPr sz="1700" b="1">
                <a:solidFill>
                  <a:srgbClr val="121F36"/>
                </a:solidFill>
                <a:latin typeface="Aptos"/>
              </a:rPr>
              <a:t>Eksekusi</a:t>
            </a:r>
            <a:endParaRPr sz="1700" b="1">
              <a:solidFill>
                <a:srgbClr val="121F36"/>
              </a:solidFill>
              <a:latin typeface="Aptos"/>
            </a:endParaRPr>
          </a:p>
        </p:txBody>
      </p:sp>
      <p:sp>
        <p:nvSpPr>
          <p:cNvPr id="19" name="TextBox 18"/>
          <p:cNvSpPr txBox="1"/>
          <p:nvPr/>
        </p:nvSpPr>
        <p:spPr>
          <a:xfrm>
            <a:off x="7845552" y="3136391"/>
            <a:ext cx="2788920" cy="1737360"/>
          </a:xfrm>
          <a:prstGeom prst="rect">
            <a:avLst/>
          </a:prstGeom>
          <a:noFill/>
        </p:spPr>
        <p:txBody>
          <a:bodyPr wrap="square" anchor="ctr">
            <a:spAutoFit/>
          </a:bodyPr>
          <a:lstStyle/>
          <a:p>
            <a:pPr algn="l"/>
            <a:r>
              <a:rPr sz="1200" b="0">
                <a:solidFill>
                  <a:srgbClr val="677282"/>
                </a:solidFill>
                <a:latin typeface="Aptos"/>
              </a:rPr>
              <a:t>Waktu terukur, keputusan cepat, tetap teliti pada bukti teks.</a:t>
            </a:r>
            <a:endParaRPr sz="1200" b="0">
              <a:solidFill>
                <a:srgbClr val="677282"/>
              </a:solidFill>
              <a:latin typeface="Aptos"/>
            </a:endParaRPr>
          </a:p>
        </p:txBody>
      </p:sp>
      <p:sp>
        <p:nvSpPr>
          <p:cNvPr id="20" name="TextBox 19"/>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21" name="TextBox 20"/>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02</a:t>
            </a:r>
            <a:endParaRPr sz="900" b="1">
              <a:solidFill>
                <a:srgbClr val="677282"/>
              </a:solidFill>
              <a:latin typeface="Apto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21F36"/>
        </a:solidFill>
        <a:effectLst/>
      </p:bgPr>
    </p:bg>
    <p:spTree>
      <p:nvGrpSpPr>
        <p:cNvPr id="1" name=""/>
        <p:cNvGrpSpPr/>
        <p:nvPr/>
      </p:nvGrpSpPr>
      <p:grpSpPr/>
      <p:sp>
        <p:nvSpPr>
          <p:cNvPr id="2" name="TextBox 1"/>
          <p:cNvSpPr txBox="1"/>
          <p:nvPr/>
        </p:nvSpPr>
        <p:spPr>
          <a:xfrm>
            <a:off x="594360" y="411480"/>
            <a:ext cx="2743200" cy="274320"/>
          </a:xfrm>
          <a:prstGeom prst="rect">
            <a:avLst/>
          </a:prstGeom>
          <a:noFill/>
        </p:spPr>
        <p:txBody>
          <a:bodyPr wrap="square" anchor="ctr">
            <a:spAutoFit/>
          </a:bodyPr>
          <a:lstStyle/>
          <a:p>
            <a:pPr algn="l"/>
            <a:r>
              <a:rPr sz="1000" b="1">
                <a:solidFill>
                  <a:srgbClr val="35BCC9"/>
                </a:solidFill>
                <a:latin typeface="Aptos"/>
              </a:rPr>
              <a:t>02 • MINDSET</a:t>
            </a:r>
            <a:endParaRPr sz="1000" b="1">
              <a:solidFill>
                <a:srgbClr val="35BCC9"/>
              </a:solidFill>
              <a:latin typeface="Aptos"/>
            </a:endParaRPr>
          </a:p>
        </p:txBody>
      </p:sp>
      <p:sp>
        <p:nvSpPr>
          <p:cNvPr id="3" name="TextBox 2"/>
          <p:cNvSpPr txBox="1"/>
          <p:nvPr/>
        </p:nvSpPr>
        <p:spPr>
          <a:xfrm>
            <a:off x="594360" y="822960"/>
            <a:ext cx="7315200" cy="548640"/>
          </a:xfrm>
          <a:prstGeom prst="rect">
            <a:avLst/>
          </a:prstGeom>
          <a:noFill/>
        </p:spPr>
        <p:txBody>
          <a:bodyPr wrap="square" anchor="ctr">
            <a:spAutoFit/>
          </a:bodyPr>
          <a:lstStyle/>
          <a:p>
            <a:pPr algn="l"/>
            <a:r>
              <a:rPr sz="2800" b="1">
                <a:solidFill>
                  <a:srgbClr val="FFFFFF"/>
                </a:solidFill>
                <a:latin typeface="Aptos"/>
              </a:rPr>
              <a:t>Ubah Cara Membaca</a:t>
            </a:r>
            <a:endParaRPr sz="2800" b="1">
              <a:solidFill>
                <a:srgbClr val="FFFFFF"/>
              </a:solidFill>
              <a:latin typeface="Aptos"/>
            </a:endParaRPr>
          </a:p>
        </p:txBody>
      </p:sp>
      <p:sp>
        <p:nvSpPr>
          <p:cNvPr id="4" name="TextBox 3"/>
          <p:cNvSpPr txBox="1"/>
          <p:nvPr/>
        </p:nvSpPr>
        <p:spPr>
          <a:xfrm>
            <a:off x="612648" y="1417320"/>
            <a:ext cx="9875520" cy="457200"/>
          </a:xfrm>
          <a:prstGeom prst="rect">
            <a:avLst/>
          </a:prstGeom>
          <a:noFill/>
        </p:spPr>
        <p:txBody>
          <a:bodyPr wrap="square" anchor="ctr">
            <a:spAutoFit/>
          </a:bodyPr>
          <a:lstStyle/>
          <a:p>
            <a:pPr algn="l"/>
            <a:r>
              <a:rPr sz="1400" b="0">
                <a:solidFill>
                  <a:srgbClr val="C7D3E4"/>
                </a:solidFill>
                <a:latin typeface="Aptos"/>
              </a:rPr>
              <a:t>Pembaca strategis membaca untuk menemukan bukti, bukan untuk menghafal seluruh teks.</a:t>
            </a:r>
            <a:endParaRPr sz="1400" b="0">
              <a:solidFill>
                <a:srgbClr val="C7D3E4"/>
              </a:solidFill>
              <a:latin typeface="Aptos"/>
            </a:endParaRPr>
          </a:p>
        </p:txBody>
      </p:sp>
      <p:sp>
        <p:nvSpPr>
          <p:cNvPr id="5" name="Rounded Rectangle 4"/>
          <p:cNvSpPr/>
          <p:nvPr/>
        </p:nvSpPr>
        <p:spPr>
          <a:xfrm>
            <a:off x="685800" y="2240280"/>
            <a:ext cx="4983480" cy="3154680"/>
          </a:xfrm>
          <a:prstGeom prst="roundRect">
            <a:avLst>
              <a:gd name="adj" fmla="val 12000"/>
            </a:avLst>
          </a:prstGeom>
          <a:solidFill>
            <a:srgbClr val="20314D"/>
          </a:solidFill>
          <a:ln>
            <a:solidFill>
              <a:srgbClr val="20314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2514600"/>
            <a:ext cx="2743200" cy="320040"/>
          </a:xfrm>
          <a:prstGeom prst="rect">
            <a:avLst/>
          </a:prstGeom>
          <a:noFill/>
        </p:spPr>
        <p:txBody>
          <a:bodyPr wrap="square" anchor="ctr">
            <a:spAutoFit/>
          </a:bodyPr>
          <a:lstStyle/>
          <a:p>
            <a:pPr algn="l"/>
            <a:r>
              <a:rPr sz="1200" b="1">
                <a:solidFill>
                  <a:srgbClr val="A5B2C6"/>
                </a:solidFill>
                <a:latin typeface="Aptos"/>
              </a:rPr>
              <a:t>PEMBACA PASIF</a:t>
            </a:r>
            <a:endParaRPr sz="1200" b="1">
              <a:solidFill>
                <a:srgbClr val="A5B2C6"/>
              </a:solidFill>
              <a:latin typeface="Aptos"/>
            </a:endParaRPr>
          </a:p>
        </p:txBody>
      </p:sp>
      <p:sp>
        <p:nvSpPr>
          <p:cNvPr id="7" name="TextBox 6"/>
          <p:cNvSpPr txBox="1"/>
          <p:nvPr/>
        </p:nvSpPr>
        <p:spPr>
          <a:xfrm>
            <a:off x="987552" y="3063240"/>
            <a:ext cx="320040" cy="320040"/>
          </a:xfrm>
          <a:prstGeom prst="rect">
            <a:avLst/>
          </a:prstGeom>
          <a:noFill/>
        </p:spPr>
        <p:txBody>
          <a:bodyPr wrap="square" anchor="ctr">
            <a:spAutoFit/>
          </a:bodyPr>
          <a:lstStyle/>
          <a:p>
            <a:pPr algn="l"/>
            <a:r>
              <a:rPr sz="1800" b="1">
                <a:solidFill>
                  <a:srgbClr val="DA4C4C"/>
                </a:solidFill>
                <a:latin typeface="Aptos"/>
              </a:rPr>
              <a:t>×</a:t>
            </a:r>
            <a:endParaRPr sz="1800" b="1">
              <a:solidFill>
                <a:srgbClr val="DA4C4C"/>
              </a:solidFill>
              <a:latin typeface="Aptos"/>
            </a:endParaRPr>
          </a:p>
        </p:txBody>
      </p:sp>
      <p:sp>
        <p:nvSpPr>
          <p:cNvPr id="8" name="TextBox 7"/>
          <p:cNvSpPr txBox="1"/>
          <p:nvPr/>
        </p:nvSpPr>
        <p:spPr>
          <a:xfrm>
            <a:off x="1417320" y="2990088"/>
            <a:ext cx="3840480" cy="502920"/>
          </a:xfrm>
          <a:prstGeom prst="rect">
            <a:avLst/>
          </a:prstGeom>
          <a:noFill/>
        </p:spPr>
        <p:txBody>
          <a:bodyPr wrap="square" anchor="ctr">
            <a:spAutoFit/>
          </a:bodyPr>
          <a:lstStyle/>
          <a:p>
            <a:pPr algn="l"/>
            <a:r>
              <a:rPr sz="1400" b="0">
                <a:solidFill>
                  <a:srgbClr val="FFFFFF"/>
                </a:solidFill>
                <a:latin typeface="Aptos"/>
              </a:rPr>
              <a:t>Membaca semua kalimat dengan bobot sama</a:t>
            </a:r>
            <a:endParaRPr sz="1400" b="0">
              <a:solidFill>
                <a:srgbClr val="FFFFFF"/>
              </a:solidFill>
              <a:latin typeface="Aptos"/>
            </a:endParaRPr>
          </a:p>
        </p:txBody>
      </p:sp>
      <p:sp>
        <p:nvSpPr>
          <p:cNvPr id="9" name="TextBox 8"/>
          <p:cNvSpPr txBox="1"/>
          <p:nvPr/>
        </p:nvSpPr>
        <p:spPr>
          <a:xfrm>
            <a:off x="987552" y="3721608"/>
            <a:ext cx="320040" cy="320040"/>
          </a:xfrm>
          <a:prstGeom prst="rect">
            <a:avLst/>
          </a:prstGeom>
          <a:noFill/>
        </p:spPr>
        <p:txBody>
          <a:bodyPr wrap="square" anchor="ctr">
            <a:spAutoFit/>
          </a:bodyPr>
          <a:lstStyle/>
          <a:p>
            <a:pPr algn="l"/>
            <a:r>
              <a:rPr sz="1800" b="1">
                <a:solidFill>
                  <a:srgbClr val="DA4C4C"/>
                </a:solidFill>
                <a:latin typeface="Aptos"/>
              </a:rPr>
              <a:t>×</a:t>
            </a:r>
            <a:endParaRPr sz="1800" b="1">
              <a:solidFill>
                <a:srgbClr val="DA4C4C"/>
              </a:solidFill>
              <a:latin typeface="Aptos"/>
            </a:endParaRPr>
          </a:p>
        </p:txBody>
      </p:sp>
      <p:sp>
        <p:nvSpPr>
          <p:cNvPr id="10" name="TextBox 9"/>
          <p:cNvSpPr txBox="1"/>
          <p:nvPr/>
        </p:nvSpPr>
        <p:spPr>
          <a:xfrm>
            <a:off x="1417320" y="3648456"/>
            <a:ext cx="3840480" cy="502920"/>
          </a:xfrm>
          <a:prstGeom prst="rect">
            <a:avLst/>
          </a:prstGeom>
          <a:noFill/>
        </p:spPr>
        <p:txBody>
          <a:bodyPr wrap="square" anchor="ctr">
            <a:spAutoFit/>
          </a:bodyPr>
          <a:lstStyle/>
          <a:p>
            <a:pPr algn="l"/>
            <a:r>
              <a:rPr sz="1400" b="0">
                <a:solidFill>
                  <a:srgbClr val="FFFFFF"/>
                </a:solidFill>
                <a:latin typeface="Aptos"/>
              </a:rPr>
              <a:t>Mudah terjebak detail</a:t>
            </a:r>
            <a:endParaRPr sz="1400" b="0">
              <a:solidFill>
                <a:srgbClr val="FFFFFF"/>
              </a:solidFill>
              <a:latin typeface="Aptos"/>
            </a:endParaRPr>
          </a:p>
        </p:txBody>
      </p:sp>
      <p:sp>
        <p:nvSpPr>
          <p:cNvPr id="11" name="TextBox 10"/>
          <p:cNvSpPr txBox="1"/>
          <p:nvPr/>
        </p:nvSpPr>
        <p:spPr>
          <a:xfrm>
            <a:off x="987552" y="4379976"/>
            <a:ext cx="320040" cy="320040"/>
          </a:xfrm>
          <a:prstGeom prst="rect">
            <a:avLst/>
          </a:prstGeom>
          <a:noFill/>
        </p:spPr>
        <p:txBody>
          <a:bodyPr wrap="square" anchor="ctr">
            <a:spAutoFit/>
          </a:bodyPr>
          <a:lstStyle/>
          <a:p>
            <a:pPr algn="l"/>
            <a:r>
              <a:rPr sz="1800" b="1">
                <a:solidFill>
                  <a:srgbClr val="DA4C4C"/>
                </a:solidFill>
                <a:latin typeface="Aptos"/>
              </a:rPr>
              <a:t>×</a:t>
            </a:r>
            <a:endParaRPr sz="1800" b="1">
              <a:solidFill>
                <a:srgbClr val="DA4C4C"/>
              </a:solidFill>
              <a:latin typeface="Aptos"/>
            </a:endParaRPr>
          </a:p>
        </p:txBody>
      </p:sp>
      <p:sp>
        <p:nvSpPr>
          <p:cNvPr id="12" name="TextBox 11"/>
          <p:cNvSpPr txBox="1"/>
          <p:nvPr/>
        </p:nvSpPr>
        <p:spPr>
          <a:xfrm>
            <a:off x="1417320" y="4306824"/>
            <a:ext cx="3840480" cy="502920"/>
          </a:xfrm>
          <a:prstGeom prst="rect">
            <a:avLst/>
          </a:prstGeom>
          <a:noFill/>
        </p:spPr>
        <p:txBody>
          <a:bodyPr wrap="square" anchor="ctr">
            <a:spAutoFit/>
          </a:bodyPr>
          <a:lstStyle/>
          <a:p>
            <a:pPr algn="l"/>
            <a:r>
              <a:rPr sz="1400" b="0">
                <a:solidFill>
                  <a:srgbClr val="FFFFFF"/>
                </a:solidFill>
                <a:latin typeface="Aptos"/>
              </a:rPr>
              <a:t>Baru mencari jawaban setelah selesai membaca</a:t>
            </a:r>
            <a:endParaRPr sz="1400" b="0">
              <a:solidFill>
                <a:srgbClr val="FFFFFF"/>
              </a:solidFill>
              <a:latin typeface="Aptos"/>
            </a:endParaRPr>
          </a:p>
        </p:txBody>
      </p:sp>
      <p:sp>
        <p:nvSpPr>
          <p:cNvPr id="13" name="Rounded Rectangle 12"/>
          <p:cNvSpPr/>
          <p:nvPr/>
        </p:nvSpPr>
        <p:spPr>
          <a:xfrm>
            <a:off x="6080760" y="2240280"/>
            <a:ext cx="5394960" cy="3154680"/>
          </a:xfrm>
          <a:prstGeom prst="roundRect">
            <a:avLst>
              <a:gd name="adj" fmla="val 12000"/>
            </a:avLst>
          </a:prstGeom>
          <a:solidFill>
            <a:srgbClr val="1D4352"/>
          </a:solidFill>
          <a:ln>
            <a:solidFill>
              <a:srgbClr val="1D435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800" y="2514600"/>
            <a:ext cx="3200400" cy="320040"/>
          </a:xfrm>
          <a:prstGeom prst="rect">
            <a:avLst/>
          </a:prstGeom>
          <a:noFill/>
        </p:spPr>
        <p:txBody>
          <a:bodyPr wrap="square" anchor="ctr">
            <a:spAutoFit/>
          </a:bodyPr>
          <a:lstStyle/>
          <a:p>
            <a:pPr algn="l"/>
            <a:r>
              <a:rPr sz="1200" b="1">
                <a:solidFill>
                  <a:srgbClr val="35BCC9"/>
                </a:solidFill>
                <a:latin typeface="Aptos"/>
              </a:rPr>
              <a:t>PEMBACA STRATEGIS</a:t>
            </a:r>
            <a:endParaRPr sz="1200" b="1">
              <a:solidFill>
                <a:srgbClr val="35BCC9"/>
              </a:solidFill>
              <a:latin typeface="Aptos"/>
            </a:endParaRPr>
          </a:p>
        </p:txBody>
      </p:sp>
      <p:sp>
        <p:nvSpPr>
          <p:cNvPr id="15" name="TextBox 14"/>
          <p:cNvSpPr txBox="1"/>
          <p:nvPr/>
        </p:nvSpPr>
        <p:spPr>
          <a:xfrm>
            <a:off x="6382512" y="3063240"/>
            <a:ext cx="320040" cy="320040"/>
          </a:xfrm>
          <a:prstGeom prst="rect">
            <a:avLst/>
          </a:prstGeom>
          <a:noFill/>
        </p:spPr>
        <p:txBody>
          <a:bodyPr wrap="square" anchor="ctr">
            <a:spAutoFit/>
          </a:bodyPr>
          <a:lstStyle/>
          <a:p>
            <a:pPr algn="l"/>
            <a:r>
              <a:rPr sz="1800" b="1">
                <a:solidFill>
                  <a:srgbClr val="F5B536"/>
                </a:solidFill>
                <a:latin typeface="Aptos"/>
              </a:rPr>
              <a:t>✓</a:t>
            </a:r>
            <a:endParaRPr sz="1800" b="1">
              <a:solidFill>
                <a:srgbClr val="F5B536"/>
              </a:solidFill>
              <a:latin typeface="Aptos"/>
            </a:endParaRPr>
          </a:p>
        </p:txBody>
      </p:sp>
      <p:sp>
        <p:nvSpPr>
          <p:cNvPr id="16" name="TextBox 15"/>
          <p:cNvSpPr txBox="1"/>
          <p:nvPr/>
        </p:nvSpPr>
        <p:spPr>
          <a:xfrm>
            <a:off x="6812280" y="2990088"/>
            <a:ext cx="4160520" cy="502920"/>
          </a:xfrm>
          <a:prstGeom prst="rect">
            <a:avLst/>
          </a:prstGeom>
          <a:noFill/>
        </p:spPr>
        <p:txBody>
          <a:bodyPr wrap="square" anchor="ctr">
            <a:spAutoFit/>
          </a:bodyPr>
          <a:lstStyle/>
          <a:p>
            <a:pPr algn="l"/>
            <a:r>
              <a:rPr sz="1400" b="0">
                <a:solidFill>
                  <a:srgbClr val="FFFFFF"/>
                </a:solidFill>
                <a:latin typeface="Aptos"/>
              </a:rPr>
              <a:t>Membaca sesuai tujuan pertanyaan</a:t>
            </a:r>
            <a:endParaRPr sz="1400" b="0">
              <a:solidFill>
                <a:srgbClr val="FFFFFF"/>
              </a:solidFill>
              <a:latin typeface="Aptos"/>
            </a:endParaRPr>
          </a:p>
        </p:txBody>
      </p:sp>
      <p:sp>
        <p:nvSpPr>
          <p:cNvPr id="17" name="TextBox 16"/>
          <p:cNvSpPr txBox="1"/>
          <p:nvPr/>
        </p:nvSpPr>
        <p:spPr>
          <a:xfrm>
            <a:off x="6382512" y="3721608"/>
            <a:ext cx="320040" cy="320040"/>
          </a:xfrm>
          <a:prstGeom prst="rect">
            <a:avLst/>
          </a:prstGeom>
          <a:noFill/>
        </p:spPr>
        <p:txBody>
          <a:bodyPr wrap="square" anchor="ctr">
            <a:spAutoFit/>
          </a:bodyPr>
          <a:lstStyle/>
          <a:p>
            <a:pPr algn="l"/>
            <a:r>
              <a:rPr sz="1800" b="1">
                <a:solidFill>
                  <a:srgbClr val="F5B536"/>
                </a:solidFill>
                <a:latin typeface="Aptos"/>
              </a:rPr>
              <a:t>✓</a:t>
            </a:r>
            <a:endParaRPr sz="1800" b="1">
              <a:solidFill>
                <a:srgbClr val="F5B536"/>
              </a:solidFill>
              <a:latin typeface="Aptos"/>
            </a:endParaRPr>
          </a:p>
        </p:txBody>
      </p:sp>
      <p:sp>
        <p:nvSpPr>
          <p:cNvPr id="18" name="TextBox 17"/>
          <p:cNvSpPr txBox="1"/>
          <p:nvPr/>
        </p:nvSpPr>
        <p:spPr>
          <a:xfrm>
            <a:off x="6812280" y="3648456"/>
            <a:ext cx="4160520" cy="502920"/>
          </a:xfrm>
          <a:prstGeom prst="rect">
            <a:avLst/>
          </a:prstGeom>
          <a:noFill/>
        </p:spPr>
        <p:txBody>
          <a:bodyPr wrap="square" anchor="ctr">
            <a:spAutoFit/>
          </a:bodyPr>
          <a:lstStyle/>
          <a:p>
            <a:pPr algn="l"/>
            <a:r>
              <a:rPr sz="1400" b="0">
                <a:solidFill>
                  <a:srgbClr val="FFFFFF"/>
                </a:solidFill>
                <a:latin typeface="Aptos"/>
              </a:rPr>
              <a:t>Menandai kata kunci &amp; hubungan ide</a:t>
            </a:r>
            <a:endParaRPr sz="1400" b="0">
              <a:solidFill>
                <a:srgbClr val="FFFFFF"/>
              </a:solidFill>
              <a:latin typeface="Aptos"/>
            </a:endParaRPr>
          </a:p>
        </p:txBody>
      </p:sp>
      <p:sp>
        <p:nvSpPr>
          <p:cNvPr id="19" name="TextBox 18"/>
          <p:cNvSpPr txBox="1"/>
          <p:nvPr/>
        </p:nvSpPr>
        <p:spPr>
          <a:xfrm>
            <a:off x="6382512" y="4379976"/>
            <a:ext cx="320040" cy="320040"/>
          </a:xfrm>
          <a:prstGeom prst="rect">
            <a:avLst/>
          </a:prstGeom>
          <a:noFill/>
        </p:spPr>
        <p:txBody>
          <a:bodyPr wrap="square" anchor="ctr">
            <a:spAutoFit/>
          </a:bodyPr>
          <a:lstStyle/>
          <a:p>
            <a:pPr algn="l"/>
            <a:r>
              <a:rPr sz="1800" b="1">
                <a:solidFill>
                  <a:srgbClr val="F5B536"/>
                </a:solidFill>
                <a:latin typeface="Aptos"/>
              </a:rPr>
              <a:t>✓</a:t>
            </a:r>
            <a:endParaRPr sz="1800" b="1">
              <a:solidFill>
                <a:srgbClr val="F5B536"/>
              </a:solidFill>
              <a:latin typeface="Aptos"/>
            </a:endParaRPr>
          </a:p>
        </p:txBody>
      </p:sp>
      <p:sp>
        <p:nvSpPr>
          <p:cNvPr id="20" name="TextBox 19"/>
          <p:cNvSpPr txBox="1"/>
          <p:nvPr/>
        </p:nvSpPr>
        <p:spPr>
          <a:xfrm>
            <a:off x="6812280" y="4306824"/>
            <a:ext cx="4160520" cy="502920"/>
          </a:xfrm>
          <a:prstGeom prst="rect">
            <a:avLst/>
          </a:prstGeom>
          <a:noFill/>
        </p:spPr>
        <p:txBody>
          <a:bodyPr wrap="square" anchor="ctr">
            <a:spAutoFit/>
          </a:bodyPr>
          <a:lstStyle/>
          <a:p>
            <a:pPr algn="l"/>
            <a:r>
              <a:rPr sz="1400" b="0">
                <a:solidFill>
                  <a:srgbClr val="FFFFFF"/>
                </a:solidFill>
                <a:latin typeface="Aptos"/>
              </a:rPr>
              <a:t>Kembali ke bukti sebelum memilih opsi</a:t>
            </a:r>
            <a:endParaRPr sz="1400" b="0">
              <a:solidFill>
                <a:srgbClr val="FFFFFF"/>
              </a:solidFill>
              <a:latin typeface="Aptos"/>
            </a:endParaRPr>
          </a:p>
        </p:txBody>
      </p:sp>
      <p:sp>
        <p:nvSpPr>
          <p:cNvPr id="21" name="TextBox 20"/>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22" name="TextBox 21"/>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03</a:t>
            </a:r>
            <a:endParaRPr sz="900" b="1">
              <a:solidFill>
                <a:srgbClr val="677282"/>
              </a:solidFill>
              <a:latin typeface="Apto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p:sp>
        <p:nvSpPr>
          <p:cNvPr id="2" name="TextBox 1"/>
          <p:cNvSpPr txBox="1"/>
          <p:nvPr/>
        </p:nvSpPr>
        <p:spPr>
          <a:xfrm>
            <a:off x="594360" y="384048"/>
            <a:ext cx="3200400" cy="320040"/>
          </a:xfrm>
          <a:prstGeom prst="rect">
            <a:avLst/>
          </a:prstGeom>
          <a:noFill/>
        </p:spPr>
        <p:txBody>
          <a:bodyPr wrap="square" anchor="ctr">
            <a:spAutoFit/>
          </a:bodyPr>
          <a:lstStyle/>
          <a:p>
            <a:pPr algn="l"/>
            <a:r>
              <a:rPr sz="1000" b="1">
                <a:solidFill>
                  <a:srgbClr val="35BCC9"/>
                </a:solidFill>
                <a:latin typeface="Aptos"/>
              </a:rPr>
              <a:t>03 • PETA SOAL</a:t>
            </a:r>
            <a:endParaRPr sz="1000" b="1">
              <a:solidFill>
                <a:srgbClr val="35BCC9"/>
              </a:solidFill>
              <a:latin typeface="Aptos"/>
            </a:endParaRPr>
          </a:p>
        </p:txBody>
      </p:sp>
      <p:sp>
        <p:nvSpPr>
          <p:cNvPr id="3" name="TextBox 2"/>
          <p:cNvSpPr txBox="1"/>
          <p:nvPr/>
        </p:nvSpPr>
        <p:spPr>
          <a:xfrm>
            <a:off x="594360" y="749808"/>
            <a:ext cx="10972800" cy="594360"/>
          </a:xfrm>
          <a:prstGeom prst="rect">
            <a:avLst/>
          </a:prstGeom>
          <a:noFill/>
        </p:spPr>
        <p:txBody>
          <a:bodyPr wrap="square" anchor="ctr">
            <a:spAutoFit/>
          </a:bodyPr>
          <a:lstStyle/>
          <a:p>
            <a:pPr algn="l"/>
            <a:r>
              <a:rPr sz="2700" b="1">
                <a:solidFill>
                  <a:srgbClr val="121F36"/>
                </a:solidFill>
                <a:latin typeface="Aptos"/>
              </a:rPr>
              <a:t>Kenali “Medan” Sebelum Bergerak</a:t>
            </a:r>
            <a:endParaRPr sz="2700" b="1">
              <a:solidFill>
                <a:srgbClr val="121F36"/>
              </a:solidFill>
              <a:latin typeface="Aptos"/>
            </a:endParaRPr>
          </a:p>
        </p:txBody>
      </p:sp>
      <p:sp>
        <p:nvSpPr>
          <p:cNvPr id="4" name="TextBox 3"/>
          <p:cNvSpPr txBox="1"/>
          <p:nvPr/>
        </p:nvSpPr>
        <p:spPr>
          <a:xfrm>
            <a:off x="612648" y="1353312"/>
            <a:ext cx="10789920" cy="411480"/>
          </a:xfrm>
          <a:prstGeom prst="rect">
            <a:avLst/>
          </a:prstGeom>
          <a:noFill/>
        </p:spPr>
        <p:txBody>
          <a:bodyPr wrap="square" anchor="ctr">
            <a:spAutoFit/>
          </a:bodyPr>
          <a:lstStyle/>
          <a:p>
            <a:pPr algn="l"/>
            <a:r>
              <a:rPr sz="1200" b="0">
                <a:solidFill>
                  <a:srgbClr val="677282"/>
                </a:solidFill>
                <a:latin typeface="Aptos"/>
              </a:rPr>
              <a:t>Tentukan jenis tugas kognitif sebelum membaca terlalu jauh.</a:t>
            </a:r>
            <a:endParaRPr sz="1200" b="0">
              <a:solidFill>
                <a:srgbClr val="677282"/>
              </a:solidFill>
              <a:latin typeface="Aptos"/>
            </a:endParaRPr>
          </a:p>
        </p:txBody>
      </p:sp>
      <p:sp>
        <p:nvSpPr>
          <p:cNvPr id="5" name="Rounded Rectangle 4"/>
          <p:cNvSpPr/>
          <p:nvPr/>
        </p:nvSpPr>
        <p:spPr>
          <a:xfrm>
            <a:off x="640080" y="1965960"/>
            <a:ext cx="5257800" cy="160020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965960"/>
            <a:ext cx="109728" cy="1600200"/>
          </a:xfrm>
          <a:prstGeom prst="rect">
            <a:avLst/>
          </a:prstGeom>
          <a:solidFill>
            <a:srgbClr val="1F5DA6"/>
          </a:solidFill>
          <a:ln>
            <a:solidFill>
              <a:srgbClr val="1F5DA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2130552"/>
            <a:ext cx="2194560" cy="274320"/>
          </a:xfrm>
          <a:prstGeom prst="rect">
            <a:avLst/>
          </a:prstGeom>
          <a:noFill/>
        </p:spPr>
        <p:txBody>
          <a:bodyPr wrap="square" anchor="ctr">
            <a:spAutoFit/>
          </a:bodyPr>
          <a:lstStyle/>
          <a:p>
            <a:pPr algn="l"/>
            <a:r>
              <a:rPr sz="1100" b="1">
                <a:solidFill>
                  <a:srgbClr val="1F5DA6"/>
                </a:solidFill>
                <a:latin typeface="Aptos"/>
              </a:rPr>
              <a:t>PEMAHAMAN</a:t>
            </a:r>
            <a:endParaRPr sz="1100" b="1">
              <a:solidFill>
                <a:srgbClr val="1F5DA6"/>
              </a:solidFill>
              <a:latin typeface="Aptos"/>
            </a:endParaRPr>
          </a:p>
        </p:txBody>
      </p:sp>
      <p:sp>
        <p:nvSpPr>
          <p:cNvPr id="8" name="TextBox 7"/>
          <p:cNvSpPr txBox="1"/>
          <p:nvPr/>
        </p:nvSpPr>
        <p:spPr>
          <a:xfrm>
            <a:off x="914400" y="2496312"/>
            <a:ext cx="4389120" cy="320040"/>
          </a:xfrm>
          <a:prstGeom prst="rect">
            <a:avLst/>
          </a:prstGeom>
          <a:noFill/>
        </p:spPr>
        <p:txBody>
          <a:bodyPr wrap="square" anchor="ctr">
            <a:spAutoFit/>
          </a:bodyPr>
          <a:lstStyle/>
          <a:p>
            <a:pPr algn="l"/>
            <a:r>
              <a:rPr sz="1700" b="1">
                <a:solidFill>
                  <a:srgbClr val="121F36"/>
                </a:solidFill>
                <a:latin typeface="Aptos"/>
              </a:rPr>
              <a:t>Apa yang tersurat?</a:t>
            </a:r>
            <a:endParaRPr sz="1700" b="1">
              <a:solidFill>
                <a:srgbClr val="121F36"/>
              </a:solidFill>
              <a:latin typeface="Aptos"/>
            </a:endParaRPr>
          </a:p>
        </p:txBody>
      </p:sp>
      <p:sp>
        <p:nvSpPr>
          <p:cNvPr id="9" name="TextBox 8"/>
          <p:cNvSpPr txBox="1"/>
          <p:nvPr/>
        </p:nvSpPr>
        <p:spPr>
          <a:xfrm>
            <a:off x="914400" y="2907791"/>
            <a:ext cx="4526280" cy="438912"/>
          </a:xfrm>
          <a:prstGeom prst="rect">
            <a:avLst/>
          </a:prstGeom>
          <a:noFill/>
        </p:spPr>
        <p:txBody>
          <a:bodyPr wrap="square" anchor="ctr">
            <a:spAutoFit/>
          </a:bodyPr>
          <a:lstStyle/>
          <a:p>
            <a:pPr algn="l"/>
            <a:r>
              <a:rPr sz="1100" b="0">
                <a:solidFill>
                  <a:srgbClr val="677282"/>
                </a:solidFill>
                <a:latin typeface="Aptos"/>
              </a:rPr>
              <a:t>Cari informasi yang benar-benar ada di teks.</a:t>
            </a:r>
            <a:endParaRPr sz="1100" b="0">
              <a:solidFill>
                <a:srgbClr val="677282"/>
              </a:solidFill>
              <a:latin typeface="Aptos"/>
            </a:endParaRPr>
          </a:p>
        </p:txBody>
      </p:sp>
      <p:sp>
        <p:nvSpPr>
          <p:cNvPr id="10" name="Rounded Rectangle 9"/>
          <p:cNvSpPr/>
          <p:nvPr/>
        </p:nvSpPr>
        <p:spPr>
          <a:xfrm>
            <a:off x="6263640" y="1965960"/>
            <a:ext cx="5257800" cy="160020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263640" y="1965960"/>
            <a:ext cx="109728" cy="1600200"/>
          </a:xfrm>
          <a:prstGeom prst="rect">
            <a:avLst/>
          </a:prstGeom>
          <a:solidFill>
            <a:srgbClr val="35BCC9"/>
          </a:solidFill>
          <a:ln>
            <a:solidFill>
              <a:srgbClr val="35BCC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537960" y="2130552"/>
            <a:ext cx="2194560" cy="274320"/>
          </a:xfrm>
          <a:prstGeom prst="rect">
            <a:avLst/>
          </a:prstGeom>
          <a:noFill/>
        </p:spPr>
        <p:txBody>
          <a:bodyPr wrap="square" anchor="ctr">
            <a:spAutoFit/>
          </a:bodyPr>
          <a:lstStyle/>
          <a:p>
            <a:pPr algn="l"/>
            <a:r>
              <a:rPr sz="1100" b="1">
                <a:solidFill>
                  <a:srgbClr val="35BCC9"/>
                </a:solidFill>
                <a:latin typeface="Aptos"/>
              </a:rPr>
              <a:t>INFERENSI</a:t>
            </a:r>
            <a:endParaRPr sz="1100" b="1">
              <a:solidFill>
                <a:srgbClr val="35BCC9"/>
              </a:solidFill>
              <a:latin typeface="Aptos"/>
            </a:endParaRPr>
          </a:p>
        </p:txBody>
      </p:sp>
      <p:sp>
        <p:nvSpPr>
          <p:cNvPr id="13" name="TextBox 12"/>
          <p:cNvSpPr txBox="1"/>
          <p:nvPr/>
        </p:nvSpPr>
        <p:spPr>
          <a:xfrm>
            <a:off x="6537960" y="2496312"/>
            <a:ext cx="4389120" cy="320040"/>
          </a:xfrm>
          <a:prstGeom prst="rect">
            <a:avLst/>
          </a:prstGeom>
          <a:noFill/>
        </p:spPr>
        <p:txBody>
          <a:bodyPr wrap="square" anchor="ctr">
            <a:spAutoFit/>
          </a:bodyPr>
          <a:lstStyle/>
          <a:p>
            <a:pPr algn="l"/>
            <a:r>
              <a:rPr sz="1700" b="1">
                <a:solidFill>
                  <a:srgbClr val="121F36"/>
                </a:solidFill>
                <a:latin typeface="Aptos"/>
              </a:rPr>
              <a:t>Apa yang tersirat?</a:t>
            </a:r>
            <a:endParaRPr sz="1700" b="1">
              <a:solidFill>
                <a:srgbClr val="121F36"/>
              </a:solidFill>
              <a:latin typeface="Aptos"/>
            </a:endParaRPr>
          </a:p>
        </p:txBody>
      </p:sp>
      <p:sp>
        <p:nvSpPr>
          <p:cNvPr id="14" name="TextBox 13"/>
          <p:cNvSpPr txBox="1"/>
          <p:nvPr/>
        </p:nvSpPr>
        <p:spPr>
          <a:xfrm>
            <a:off x="6537960" y="2907791"/>
            <a:ext cx="4526280" cy="438912"/>
          </a:xfrm>
          <a:prstGeom prst="rect">
            <a:avLst/>
          </a:prstGeom>
          <a:noFill/>
        </p:spPr>
        <p:txBody>
          <a:bodyPr wrap="square" anchor="ctr">
            <a:spAutoFit/>
          </a:bodyPr>
          <a:lstStyle/>
          <a:p>
            <a:pPr algn="l"/>
            <a:r>
              <a:rPr sz="1100" b="0">
                <a:solidFill>
                  <a:srgbClr val="677282"/>
                </a:solidFill>
                <a:latin typeface="Aptos"/>
              </a:rPr>
              <a:t>Hubungkan petunjuk + konteks + bukti.</a:t>
            </a:r>
            <a:endParaRPr sz="1100" b="0">
              <a:solidFill>
                <a:srgbClr val="677282"/>
              </a:solidFill>
              <a:latin typeface="Aptos"/>
            </a:endParaRPr>
          </a:p>
        </p:txBody>
      </p:sp>
      <p:sp>
        <p:nvSpPr>
          <p:cNvPr id="15" name="Rounded Rectangle 14"/>
          <p:cNvSpPr/>
          <p:nvPr/>
        </p:nvSpPr>
        <p:spPr>
          <a:xfrm>
            <a:off x="640080" y="3931920"/>
            <a:ext cx="5257800" cy="160020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40080" y="3931920"/>
            <a:ext cx="109728" cy="1600200"/>
          </a:xfrm>
          <a:prstGeom prst="rect">
            <a:avLst/>
          </a:prstGeom>
          <a:solidFill>
            <a:srgbClr val="F5B536"/>
          </a:solidFill>
          <a:ln>
            <a:solidFill>
              <a:srgbClr val="F5B53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14400" y="4096511"/>
            <a:ext cx="2194560" cy="274320"/>
          </a:xfrm>
          <a:prstGeom prst="rect">
            <a:avLst/>
          </a:prstGeom>
          <a:noFill/>
        </p:spPr>
        <p:txBody>
          <a:bodyPr wrap="square" anchor="ctr">
            <a:spAutoFit/>
          </a:bodyPr>
          <a:lstStyle/>
          <a:p>
            <a:pPr algn="l"/>
            <a:r>
              <a:rPr sz="1100" b="1">
                <a:solidFill>
                  <a:srgbClr val="F5B536"/>
                </a:solidFill>
                <a:latin typeface="Aptos"/>
              </a:rPr>
              <a:t>EVALUASI</a:t>
            </a:r>
            <a:endParaRPr sz="1100" b="1">
              <a:solidFill>
                <a:srgbClr val="F5B536"/>
              </a:solidFill>
              <a:latin typeface="Aptos"/>
            </a:endParaRPr>
          </a:p>
        </p:txBody>
      </p:sp>
      <p:sp>
        <p:nvSpPr>
          <p:cNvPr id="18" name="TextBox 17"/>
          <p:cNvSpPr txBox="1"/>
          <p:nvPr/>
        </p:nvSpPr>
        <p:spPr>
          <a:xfrm>
            <a:off x="914400" y="4462272"/>
            <a:ext cx="4389120" cy="320040"/>
          </a:xfrm>
          <a:prstGeom prst="rect">
            <a:avLst/>
          </a:prstGeom>
          <a:noFill/>
        </p:spPr>
        <p:txBody>
          <a:bodyPr wrap="square" anchor="ctr">
            <a:spAutoFit/>
          </a:bodyPr>
          <a:lstStyle/>
          <a:p>
            <a:pPr algn="l"/>
            <a:r>
              <a:rPr sz="1700" b="1">
                <a:solidFill>
                  <a:srgbClr val="121F36"/>
                </a:solidFill>
                <a:latin typeface="Aptos"/>
              </a:rPr>
              <a:t>Seberapa tepat?</a:t>
            </a:r>
            <a:endParaRPr sz="1700" b="1">
              <a:solidFill>
                <a:srgbClr val="121F36"/>
              </a:solidFill>
              <a:latin typeface="Aptos"/>
            </a:endParaRPr>
          </a:p>
        </p:txBody>
      </p:sp>
      <p:sp>
        <p:nvSpPr>
          <p:cNvPr id="19" name="TextBox 18"/>
          <p:cNvSpPr txBox="1"/>
          <p:nvPr/>
        </p:nvSpPr>
        <p:spPr>
          <a:xfrm>
            <a:off x="914400" y="4873752"/>
            <a:ext cx="4526280" cy="438912"/>
          </a:xfrm>
          <a:prstGeom prst="rect">
            <a:avLst/>
          </a:prstGeom>
          <a:noFill/>
        </p:spPr>
        <p:txBody>
          <a:bodyPr wrap="square" anchor="ctr">
            <a:spAutoFit/>
          </a:bodyPr>
          <a:lstStyle/>
          <a:p>
            <a:pPr algn="l"/>
            <a:r>
              <a:rPr sz="1100" b="0">
                <a:solidFill>
                  <a:srgbClr val="677282"/>
                </a:solidFill>
                <a:latin typeface="Aptos"/>
              </a:rPr>
              <a:t>Uji klaim, alasan, relevansi, dan ketepatan bahasa.</a:t>
            </a:r>
            <a:endParaRPr sz="1100" b="0">
              <a:solidFill>
                <a:srgbClr val="677282"/>
              </a:solidFill>
              <a:latin typeface="Aptos"/>
            </a:endParaRPr>
          </a:p>
        </p:txBody>
      </p:sp>
      <p:sp>
        <p:nvSpPr>
          <p:cNvPr id="20" name="Rounded Rectangle 19"/>
          <p:cNvSpPr/>
          <p:nvPr/>
        </p:nvSpPr>
        <p:spPr>
          <a:xfrm>
            <a:off x="6263640" y="3931920"/>
            <a:ext cx="5257800" cy="160020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6263640" y="3931920"/>
            <a:ext cx="109728" cy="1600200"/>
          </a:xfrm>
          <a:prstGeom prst="rect">
            <a:avLst/>
          </a:prstGeom>
          <a:solidFill>
            <a:srgbClr val="2F9E70"/>
          </a:solidFill>
          <a:ln>
            <a:solidFill>
              <a:srgbClr val="2F9E7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537960" y="4096511"/>
            <a:ext cx="2194560" cy="274320"/>
          </a:xfrm>
          <a:prstGeom prst="rect">
            <a:avLst/>
          </a:prstGeom>
          <a:noFill/>
        </p:spPr>
        <p:txBody>
          <a:bodyPr wrap="square" anchor="ctr">
            <a:spAutoFit/>
          </a:bodyPr>
          <a:lstStyle/>
          <a:p>
            <a:pPr algn="l"/>
            <a:r>
              <a:rPr sz="1100" b="1">
                <a:solidFill>
                  <a:srgbClr val="2F9E70"/>
                </a:solidFill>
                <a:latin typeface="Aptos"/>
              </a:rPr>
              <a:t>STRUKTUR</a:t>
            </a:r>
            <a:endParaRPr sz="1100" b="1">
              <a:solidFill>
                <a:srgbClr val="2F9E70"/>
              </a:solidFill>
              <a:latin typeface="Aptos"/>
            </a:endParaRPr>
          </a:p>
        </p:txBody>
      </p:sp>
      <p:sp>
        <p:nvSpPr>
          <p:cNvPr id="23" name="TextBox 22"/>
          <p:cNvSpPr txBox="1"/>
          <p:nvPr/>
        </p:nvSpPr>
        <p:spPr>
          <a:xfrm>
            <a:off x="6537960" y="4462272"/>
            <a:ext cx="4389120" cy="320040"/>
          </a:xfrm>
          <a:prstGeom prst="rect">
            <a:avLst/>
          </a:prstGeom>
          <a:noFill/>
        </p:spPr>
        <p:txBody>
          <a:bodyPr wrap="square" anchor="ctr">
            <a:spAutoFit/>
          </a:bodyPr>
          <a:lstStyle/>
          <a:p>
            <a:pPr algn="l"/>
            <a:r>
              <a:rPr sz="1700" b="1">
                <a:solidFill>
                  <a:srgbClr val="121F36"/>
                </a:solidFill>
                <a:latin typeface="Aptos"/>
              </a:rPr>
              <a:t>Bagaimana ide dibangun?</a:t>
            </a:r>
            <a:endParaRPr sz="1700" b="1">
              <a:solidFill>
                <a:srgbClr val="121F36"/>
              </a:solidFill>
              <a:latin typeface="Aptos"/>
            </a:endParaRPr>
          </a:p>
        </p:txBody>
      </p:sp>
      <p:sp>
        <p:nvSpPr>
          <p:cNvPr id="24" name="TextBox 23"/>
          <p:cNvSpPr txBox="1"/>
          <p:nvPr/>
        </p:nvSpPr>
        <p:spPr>
          <a:xfrm>
            <a:off x="6537960" y="4873752"/>
            <a:ext cx="4526280" cy="438912"/>
          </a:xfrm>
          <a:prstGeom prst="rect">
            <a:avLst/>
          </a:prstGeom>
          <a:noFill/>
        </p:spPr>
        <p:txBody>
          <a:bodyPr wrap="square" anchor="ctr">
            <a:spAutoFit/>
          </a:bodyPr>
          <a:lstStyle/>
          <a:p>
            <a:pPr algn="l"/>
            <a:r>
              <a:rPr sz="1100" b="0">
                <a:solidFill>
                  <a:srgbClr val="677282"/>
                </a:solidFill>
                <a:latin typeface="Aptos"/>
              </a:rPr>
              <a:t>Telusuri hubungan antarkalimat/paragraf.</a:t>
            </a:r>
            <a:endParaRPr sz="1100" b="0">
              <a:solidFill>
                <a:srgbClr val="677282"/>
              </a:solidFill>
              <a:latin typeface="Aptos"/>
            </a:endParaRPr>
          </a:p>
        </p:txBody>
      </p:sp>
      <p:sp>
        <p:nvSpPr>
          <p:cNvPr id="25" name="TextBox 24"/>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26" name="TextBox 25"/>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04</a:t>
            </a:r>
            <a:endParaRPr sz="900" b="1">
              <a:solidFill>
                <a:srgbClr val="677282"/>
              </a:solidFill>
              <a:latin typeface="Apto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p:sp>
        <p:nvSpPr>
          <p:cNvPr id="2" name="TextBox 1"/>
          <p:cNvSpPr txBox="1"/>
          <p:nvPr/>
        </p:nvSpPr>
        <p:spPr>
          <a:xfrm>
            <a:off x="594360" y="384048"/>
            <a:ext cx="3200400" cy="320040"/>
          </a:xfrm>
          <a:prstGeom prst="rect">
            <a:avLst/>
          </a:prstGeom>
          <a:noFill/>
        </p:spPr>
        <p:txBody>
          <a:bodyPr wrap="square" anchor="ctr">
            <a:spAutoFit/>
          </a:bodyPr>
          <a:lstStyle/>
          <a:p>
            <a:pPr algn="l"/>
            <a:r>
              <a:rPr sz="1000" b="1">
                <a:solidFill>
                  <a:srgbClr val="35BCC9"/>
                </a:solidFill>
                <a:latin typeface="Aptos"/>
              </a:rPr>
              <a:t>04 • TEKNIK 1</a:t>
            </a:r>
            <a:endParaRPr sz="1000" b="1">
              <a:solidFill>
                <a:srgbClr val="35BCC9"/>
              </a:solidFill>
              <a:latin typeface="Aptos"/>
            </a:endParaRPr>
          </a:p>
        </p:txBody>
      </p:sp>
      <p:sp>
        <p:nvSpPr>
          <p:cNvPr id="3" name="TextBox 2"/>
          <p:cNvSpPr txBox="1"/>
          <p:nvPr/>
        </p:nvSpPr>
        <p:spPr>
          <a:xfrm>
            <a:off x="594360" y="749808"/>
            <a:ext cx="10972800" cy="594360"/>
          </a:xfrm>
          <a:prstGeom prst="rect">
            <a:avLst/>
          </a:prstGeom>
          <a:noFill/>
        </p:spPr>
        <p:txBody>
          <a:bodyPr wrap="square" anchor="ctr">
            <a:spAutoFit/>
          </a:bodyPr>
          <a:lstStyle/>
          <a:p>
            <a:pPr algn="l"/>
            <a:r>
              <a:rPr sz="2700" b="1">
                <a:solidFill>
                  <a:srgbClr val="121F36"/>
                </a:solidFill>
                <a:latin typeface="Aptos"/>
              </a:rPr>
              <a:t>SKIMMING: Tangkap Peta Besar</a:t>
            </a:r>
            <a:endParaRPr sz="2700" b="1">
              <a:solidFill>
                <a:srgbClr val="121F36"/>
              </a:solidFill>
              <a:latin typeface="Aptos"/>
            </a:endParaRPr>
          </a:p>
        </p:txBody>
      </p:sp>
      <p:sp>
        <p:nvSpPr>
          <p:cNvPr id="4" name="TextBox 3"/>
          <p:cNvSpPr txBox="1"/>
          <p:nvPr/>
        </p:nvSpPr>
        <p:spPr>
          <a:xfrm>
            <a:off x="612648" y="1353312"/>
            <a:ext cx="10789920" cy="411480"/>
          </a:xfrm>
          <a:prstGeom prst="rect">
            <a:avLst/>
          </a:prstGeom>
          <a:noFill/>
        </p:spPr>
        <p:txBody>
          <a:bodyPr wrap="square" anchor="ctr">
            <a:spAutoFit/>
          </a:bodyPr>
          <a:lstStyle/>
          <a:p>
            <a:pPr algn="l"/>
            <a:r>
              <a:rPr sz="1200" b="0">
                <a:solidFill>
                  <a:srgbClr val="677282"/>
                </a:solidFill>
                <a:latin typeface="Aptos"/>
              </a:rPr>
              <a:t>Tujuannya bukan memahami setiap kata, tetapi menemukan arah teks.</a:t>
            </a:r>
            <a:endParaRPr sz="1200" b="0">
              <a:solidFill>
                <a:srgbClr val="677282"/>
              </a:solidFill>
              <a:latin typeface="Aptos"/>
            </a:endParaRPr>
          </a:p>
        </p:txBody>
      </p:sp>
      <p:sp>
        <p:nvSpPr>
          <p:cNvPr id="5" name="Rounded Rectangle 4"/>
          <p:cNvSpPr/>
          <p:nvPr/>
        </p:nvSpPr>
        <p:spPr>
          <a:xfrm>
            <a:off x="685800" y="2057400"/>
            <a:ext cx="2423160" cy="233172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508760" y="2286000"/>
            <a:ext cx="731520" cy="731520"/>
          </a:xfrm>
          <a:prstGeom prst="ellipse">
            <a:avLst/>
          </a:prstGeom>
          <a:solidFill>
            <a:srgbClr val="1F5D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508760" y="2304288"/>
            <a:ext cx="731520" cy="502920"/>
          </a:xfrm>
          <a:prstGeom prst="rect">
            <a:avLst/>
          </a:prstGeom>
          <a:noFill/>
        </p:spPr>
        <p:txBody>
          <a:bodyPr wrap="square" anchor="ctr">
            <a:spAutoFit/>
          </a:bodyPr>
          <a:lstStyle/>
          <a:p>
            <a:pPr algn="ctr"/>
            <a:r>
              <a:rPr sz="1700" b="1">
                <a:solidFill>
                  <a:srgbClr val="FFFFFF"/>
                </a:solidFill>
                <a:latin typeface="Aptos"/>
              </a:rPr>
              <a:t>1</a:t>
            </a:r>
            <a:endParaRPr sz="1700" b="1">
              <a:solidFill>
                <a:srgbClr val="FFFFFF"/>
              </a:solidFill>
              <a:latin typeface="Aptos"/>
            </a:endParaRPr>
          </a:p>
        </p:txBody>
      </p:sp>
      <p:sp>
        <p:nvSpPr>
          <p:cNvPr id="8" name="TextBox 7"/>
          <p:cNvSpPr txBox="1"/>
          <p:nvPr/>
        </p:nvSpPr>
        <p:spPr>
          <a:xfrm>
            <a:off x="914400" y="3246120"/>
            <a:ext cx="1965960" cy="502920"/>
          </a:xfrm>
          <a:prstGeom prst="rect">
            <a:avLst/>
          </a:prstGeom>
          <a:noFill/>
        </p:spPr>
        <p:txBody>
          <a:bodyPr wrap="square" anchor="ctr">
            <a:spAutoFit/>
          </a:bodyPr>
          <a:lstStyle/>
          <a:p>
            <a:pPr algn="ctr"/>
            <a:r>
              <a:rPr sz="1400" b="1">
                <a:solidFill>
                  <a:srgbClr val="121F36"/>
                </a:solidFill>
                <a:latin typeface="Aptos"/>
              </a:rPr>
              <a:t>Judul / konteks</a:t>
            </a:r>
            <a:endParaRPr sz="1400" b="1">
              <a:solidFill>
                <a:srgbClr val="121F36"/>
              </a:solidFill>
              <a:latin typeface="Aptos"/>
            </a:endParaRPr>
          </a:p>
        </p:txBody>
      </p:sp>
      <p:sp>
        <p:nvSpPr>
          <p:cNvPr id="9" name="TextBox 8"/>
          <p:cNvSpPr txBox="1"/>
          <p:nvPr/>
        </p:nvSpPr>
        <p:spPr>
          <a:xfrm>
            <a:off x="1005840" y="3840480"/>
            <a:ext cx="1783080" cy="274320"/>
          </a:xfrm>
          <a:prstGeom prst="rect">
            <a:avLst/>
          </a:prstGeom>
          <a:noFill/>
        </p:spPr>
        <p:txBody>
          <a:bodyPr wrap="square" anchor="ctr">
            <a:spAutoFit/>
          </a:bodyPr>
          <a:lstStyle/>
          <a:p>
            <a:pPr algn="ctr"/>
            <a:r>
              <a:rPr sz="1000" b="0">
                <a:solidFill>
                  <a:srgbClr val="677282"/>
                </a:solidFill>
                <a:latin typeface="Aptos"/>
              </a:rPr>
              <a:t>orientasi</a:t>
            </a:r>
            <a:endParaRPr sz="1000" b="0">
              <a:solidFill>
                <a:srgbClr val="677282"/>
              </a:solidFill>
              <a:latin typeface="Aptos"/>
            </a:endParaRPr>
          </a:p>
        </p:txBody>
      </p:sp>
      <p:sp>
        <p:nvSpPr>
          <p:cNvPr id="10" name="Rounded Rectangle 9"/>
          <p:cNvSpPr/>
          <p:nvPr/>
        </p:nvSpPr>
        <p:spPr>
          <a:xfrm>
            <a:off x="3474720" y="2057400"/>
            <a:ext cx="2423160" cy="233172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4297680" y="2286000"/>
            <a:ext cx="731520" cy="731520"/>
          </a:xfrm>
          <a:prstGeom prst="ellipse">
            <a:avLst/>
          </a:prstGeom>
          <a:solidFill>
            <a:srgbClr val="1F5D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297680" y="2304288"/>
            <a:ext cx="731520" cy="502920"/>
          </a:xfrm>
          <a:prstGeom prst="rect">
            <a:avLst/>
          </a:prstGeom>
          <a:noFill/>
        </p:spPr>
        <p:txBody>
          <a:bodyPr wrap="square" anchor="ctr">
            <a:spAutoFit/>
          </a:bodyPr>
          <a:lstStyle/>
          <a:p>
            <a:pPr algn="ctr"/>
            <a:r>
              <a:rPr sz="1700" b="1">
                <a:solidFill>
                  <a:srgbClr val="FFFFFF"/>
                </a:solidFill>
                <a:latin typeface="Aptos"/>
              </a:rPr>
              <a:t>2</a:t>
            </a:r>
            <a:endParaRPr sz="1700" b="1">
              <a:solidFill>
                <a:srgbClr val="FFFFFF"/>
              </a:solidFill>
              <a:latin typeface="Aptos"/>
            </a:endParaRPr>
          </a:p>
        </p:txBody>
      </p:sp>
      <p:sp>
        <p:nvSpPr>
          <p:cNvPr id="13" name="TextBox 12"/>
          <p:cNvSpPr txBox="1"/>
          <p:nvPr/>
        </p:nvSpPr>
        <p:spPr>
          <a:xfrm>
            <a:off x="3703320" y="3246120"/>
            <a:ext cx="1965960" cy="502920"/>
          </a:xfrm>
          <a:prstGeom prst="rect">
            <a:avLst/>
          </a:prstGeom>
          <a:noFill/>
        </p:spPr>
        <p:txBody>
          <a:bodyPr wrap="square" anchor="ctr">
            <a:spAutoFit/>
          </a:bodyPr>
          <a:lstStyle/>
          <a:p>
            <a:pPr algn="ctr"/>
            <a:r>
              <a:rPr sz="1400" b="1">
                <a:solidFill>
                  <a:srgbClr val="121F36"/>
                </a:solidFill>
                <a:latin typeface="Aptos"/>
              </a:rPr>
              <a:t>Kalimat awal paragraf</a:t>
            </a:r>
            <a:endParaRPr sz="1400" b="1">
              <a:solidFill>
                <a:srgbClr val="121F36"/>
              </a:solidFill>
              <a:latin typeface="Aptos"/>
            </a:endParaRPr>
          </a:p>
        </p:txBody>
      </p:sp>
      <p:sp>
        <p:nvSpPr>
          <p:cNvPr id="14" name="TextBox 13"/>
          <p:cNvSpPr txBox="1"/>
          <p:nvPr/>
        </p:nvSpPr>
        <p:spPr>
          <a:xfrm>
            <a:off x="3794759" y="3840480"/>
            <a:ext cx="1783080" cy="274320"/>
          </a:xfrm>
          <a:prstGeom prst="rect">
            <a:avLst/>
          </a:prstGeom>
          <a:noFill/>
        </p:spPr>
        <p:txBody>
          <a:bodyPr wrap="square" anchor="ctr">
            <a:spAutoFit/>
          </a:bodyPr>
          <a:lstStyle/>
          <a:p>
            <a:pPr algn="ctr"/>
            <a:r>
              <a:rPr sz="1000" b="0">
                <a:solidFill>
                  <a:srgbClr val="677282"/>
                </a:solidFill>
                <a:latin typeface="Aptos"/>
              </a:rPr>
              <a:t>gagasan</a:t>
            </a:r>
            <a:endParaRPr sz="1000" b="0">
              <a:solidFill>
                <a:srgbClr val="677282"/>
              </a:solidFill>
              <a:latin typeface="Aptos"/>
            </a:endParaRPr>
          </a:p>
        </p:txBody>
      </p:sp>
      <p:sp>
        <p:nvSpPr>
          <p:cNvPr id="15" name="Rounded Rectangle 14"/>
          <p:cNvSpPr/>
          <p:nvPr/>
        </p:nvSpPr>
        <p:spPr>
          <a:xfrm>
            <a:off x="6263640" y="2057400"/>
            <a:ext cx="2423160" cy="233172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7086600" y="2286000"/>
            <a:ext cx="731520" cy="731520"/>
          </a:xfrm>
          <a:prstGeom prst="ellipse">
            <a:avLst/>
          </a:prstGeom>
          <a:solidFill>
            <a:srgbClr val="35BC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086600" y="2304288"/>
            <a:ext cx="731520" cy="502920"/>
          </a:xfrm>
          <a:prstGeom prst="rect">
            <a:avLst/>
          </a:prstGeom>
          <a:noFill/>
        </p:spPr>
        <p:txBody>
          <a:bodyPr wrap="square" anchor="ctr">
            <a:spAutoFit/>
          </a:bodyPr>
          <a:lstStyle/>
          <a:p>
            <a:pPr algn="ctr"/>
            <a:r>
              <a:rPr sz="1700" b="1">
                <a:solidFill>
                  <a:srgbClr val="FFFFFF"/>
                </a:solidFill>
                <a:latin typeface="Aptos"/>
              </a:rPr>
              <a:t>3</a:t>
            </a:r>
            <a:endParaRPr sz="1700" b="1">
              <a:solidFill>
                <a:srgbClr val="FFFFFF"/>
              </a:solidFill>
              <a:latin typeface="Aptos"/>
            </a:endParaRPr>
          </a:p>
        </p:txBody>
      </p:sp>
      <p:sp>
        <p:nvSpPr>
          <p:cNvPr id="18" name="TextBox 17"/>
          <p:cNvSpPr txBox="1"/>
          <p:nvPr/>
        </p:nvSpPr>
        <p:spPr>
          <a:xfrm>
            <a:off x="6492240" y="3246120"/>
            <a:ext cx="1965960" cy="502920"/>
          </a:xfrm>
          <a:prstGeom prst="rect">
            <a:avLst/>
          </a:prstGeom>
          <a:noFill/>
        </p:spPr>
        <p:txBody>
          <a:bodyPr wrap="square" anchor="ctr">
            <a:spAutoFit/>
          </a:bodyPr>
          <a:lstStyle/>
          <a:p>
            <a:pPr algn="ctr"/>
            <a:r>
              <a:rPr sz="1400" b="1">
                <a:solidFill>
                  <a:srgbClr val="121F36"/>
                </a:solidFill>
                <a:latin typeface="Aptos"/>
              </a:rPr>
              <a:t>Kata yang berulang</a:t>
            </a:r>
            <a:endParaRPr sz="1400" b="1">
              <a:solidFill>
                <a:srgbClr val="121F36"/>
              </a:solidFill>
              <a:latin typeface="Aptos"/>
            </a:endParaRPr>
          </a:p>
        </p:txBody>
      </p:sp>
      <p:sp>
        <p:nvSpPr>
          <p:cNvPr id="19" name="TextBox 18"/>
          <p:cNvSpPr txBox="1"/>
          <p:nvPr/>
        </p:nvSpPr>
        <p:spPr>
          <a:xfrm>
            <a:off x="6583679" y="3840480"/>
            <a:ext cx="1783080" cy="274320"/>
          </a:xfrm>
          <a:prstGeom prst="rect">
            <a:avLst/>
          </a:prstGeom>
          <a:noFill/>
        </p:spPr>
        <p:txBody>
          <a:bodyPr wrap="square" anchor="ctr">
            <a:spAutoFit/>
          </a:bodyPr>
          <a:lstStyle/>
          <a:p>
            <a:pPr algn="ctr"/>
            <a:r>
              <a:rPr sz="1000" b="0">
                <a:solidFill>
                  <a:srgbClr val="677282"/>
                </a:solidFill>
                <a:latin typeface="Aptos"/>
              </a:rPr>
              <a:t>fokus</a:t>
            </a:r>
            <a:endParaRPr sz="1000" b="0">
              <a:solidFill>
                <a:srgbClr val="677282"/>
              </a:solidFill>
              <a:latin typeface="Aptos"/>
            </a:endParaRPr>
          </a:p>
        </p:txBody>
      </p:sp>
      <p:sp>
        <p:nvSpPr>
          <p:cNvPr id="20" name="Rounded Rectangle 19"/>
          <p:cNvSpPr/>
          <p:nvPr/>
        </p:nvSpPr>
        <p:spPr>
          <a:xfrm>
            <a:off x="9052559" y="2057400"/>
            <a:ext cx="2423160" cy="233172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9875519" y="2286000"/>
            <a:ext cx="731520" cy="731520"/>
          </a:xfrm>
          <a:prstGeom prst="ellipse">
            <a:avLst/>
          </a:prstGeom>
          <a:solidFill>
            <a:srgbClr val="35BC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75519" y="2304288"/>
            <a:ext cx="731520" cy="502920"/>
          </a:xfrm>
          <a:prstGeom prst="rect">
            <a:avLst/>
          </a:prstGeom>
          <a:noFill/>
        </p:spPr>
        <p:txBody>
          <a:bodyPr wrap="square" anchor="ctr">
            <a:spAutoFit/>
          </a:bodyPr>
          <a:lstStyle/>
          <a:p>
            <a:pPr algn="ctr"/>
            <a:r>
              <a:rPr sz="1700" b="1">
                <a:solidFill>
                  <a:srgbClr val="FFFFFF"/>
                </a:solidFill>
                <a:latin typeface="Aptos"/>
              </a:rPr>
              <a:t>4</a:t>
            </a:r>
            <a:endParaRPr sz="1700" b="1">
              <a:solidFill>
                <a:srgbClr val="FFFFFF"/>
              </a:solidFill>
              <a:latin typeface="Aptos"/>
            </a:endParaRPr>
          </a:p>
        </p:txBody>
      </p:sp>
      <p:sp>
        <p:nvSpPr>
          <p:cNvPr id="23" name="TextBox 22"/>
          <p:cNvSpPr txBox="1"/>
          <p:nvPr/>
        </p:nvSpPr>
        <p:spPr>
          <a:xfrm>
            <a:off x="9281159" y="3246120"/>
            <a:ext cx="1965960" cy="502920"/>
          </a:xfrm>
          <a:prstGeom prst="rect">
            <a:avLst/>
          </a:prstGeom>
          <a:noFill/>
        </p:spPr>
        <p:txBody>
          <a:bodyPr wrap="square" anchor="ctr">
            <a:spAutoFit/>
          </a:bodyPr>
          <a:lstStyle/>
          <a:p>
            <a:pPr algn="ctr"/>
            <a:r>
              <a:rPr sz="1400" b="1">
                <a:solidFill>
                  <a:srgbClr val="121F36"/>
                </a:solidFill>
                <a:latin typeface="Aptos"/>
              </a:rPr>
              <a:t>Kalimat simpulan / penegasan</a:t>
            </a:r>
            <a:endParaRPr sz="1400" b="1">
              <a:solidFill>
                <a:srgbClr val="121F36"/>
              </a:solidFill>
              <a:latin typeface="Aptos"/>
            </a:endParaRPr>
          </a:p>
        </p:txBody>
      </p:sp>
      <p:sp>
        <p:nvSpPr>
          <p:cNvPr id="24" name="TextBox 23"/>
          <p:cNvSpPr txBox="1"/>
          <p:nvPr/>
        </p:nvSpPr>
        <p:spPr>
          <a:xfrm>
            <a:off x="9372599" y="3840480"/>
            <a:ext cx="1783080" cy="274320"/>
          </a:xfrm>
          <a:prstGeom prst="rect">
            <a:avLst/>
          </a:prstGeom>
          <a:noFill/>
        </p:spPr>
        <p:txBody>
          <a:bodyPr wrap="square" anchor="ctr">
            <a:spAutoFit/>
          </a:bodyPr>
          <a:lstStyle/>
          <a:p>
            <a:pPr algn="ctr"/>
            <a:r>
              <a:rPr sz="1000" b="0">
                <a:solidFill>
                  <a:srgbClr val="677282"/>
                </a:solidFill>
                <a:latin typeface="Aptos"/>
              </a:rPr>
              <a:t>arah akhir</a:t>
            </a:r>
            <a:endParaRPr sz="1000" b="0">
              <a:solidFill>
                <a:srgbClr val="677282"/>
              </a:solidFill>
              <a:latin typeface="Aptos"/>
            </a:endParaRPr>
          </a:p>
        </p:txBody>
      </p:sp>
      <p:sp>
        <p:nvSpPr>
          <p:cNvPr id="25" name="Rounded Rectangle 24"/>
          <p:cNvSpPr/>
          <p:nvPr/>
        </p:nvSpPr>
        <p:spPr>
          <a:xfrm>
            <a:off x="868680" y="4892040"/>
            <a:ext cx="10378440" cy="749808"/>
          </a:xfrm>
          <a:prstGeom prst="roundRect">
            <a:avLst>
              <a:gd name="adj" fmla="val 12000"/>
            </a:avLst>
          </a:prstGeom>
          <a:solidFill>
            <a:srgbClr val="E7F2FC"/>
          </a:solidFill>
          <a:ln>
            <a:solidFill>
              <a:srgbClr val="E7F2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097280" y="5074920"/>
            <a:ext cx="9921240" cy="320040"/>
          </a:xfrm>
          <a:prstGeom prst="rect">
            <a:avLst/>
          </a:prstGeom>
          <a:noFill/>
        </p:spPr>
        <p:txBody>
          <a:bodyPr wrap="square" anchor="ctr">
            <a:spAutoFit/>
          </a:bodyPr>
          <a:lstStyle/>
          <a:p>
            <a:pPr algn="ctr"/>
            <a:r>
              <a:rPr sz="1400" b="1">
                <a:solidFill>
                  <a:srgbClr val="1F5DA6"/>
                </a:solidFill>
                <a:latin typeface="Aptos"/>
              </a:rPr>
              <a:t>Kunci: setelah skimming, Anda harus bisa menjawab “Teks ini terutama membahas apa?”</a:t>
            </a:r>
            <a:endParaRPr sz="1400" b="1">
              <a:solidFill>
                <a:srgbClr val="1F5DA6"/>
              </a:solidFill>
              <a:latin typeface="Aptos"/>
            </a:endParaRPr>
          </a:p>
        </p:txBody>
      </p:sp>
      <p:sp>
        <p:nvSpPr>
          <p:cNvPr id="27" name="TextBox 26"/>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28" name="TextBox 27"/>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05</a:t>
            </a:r>
            <a:endParaRPr sz="900" b="1">
              <a:solidFill>
                <a:srgbClr val="677282"/>
              </a:solidFill>
              <a:latin typeface="Apto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p:sp>
        <p:nvSpPr>
          <p:cNvPr id="2" name="TextBox 1"/>
          <p:cNvSpPr txBox="1"/>
          <p:nvPr/>
        </p:nvSpPr>
        <p:spPr>
          <a:xfrm>
            <a:off x="594360" y="384048"/>
            <a:ext cx="3200400" cy="320040"/>
          </a:xfrm>
          <a:prstGeom prst="rect">
            <a:avLst/>
          </a:prstGeom>
          <a:noFill/>
        </p:spPr>
        <p:txBody>
          <a:bodyPr wrap="square" anchor="ctr">
            <a:spAutoFit/>
          </a:bodyPr>
          <a:lstStyle/>
          <a:p>
            <a:pPr algn="l"/>
            <a:r>
              <a:rPr sz="1000" b="1">
                <a:solidFill>
                  <a:srgbClr val="35BCC9"/>
                </a:solidFill>
                <a:latin typeface="Aptos"/>
              </a:rPr>
              <a:t>05 • TEKNIK 2</a:t>
            </a:r>
            <a:endParaRPr sz="1000" b="1">
              <a:solidFill>
                <a:srgbClr val="35BCC9"/>
              </a:solidFill>
              <a:latin typeface="Aptos"/>
            </a:endParaRPr>
          </a:p>
        </p:txBody>
      </p:sp>
      <p:sp>
        <p:nvSpPr>
          <p:cNvPr id="3" name="TextBox 2"/>
          <p:cNvSpPr txBox="1"/>
          <p:nvPr/>
        </p:nvSpPr>
        <p:spPr>
          <a:xfrm>
            <a:off x="594360" y="749808"/>
            <a:ext cx="10972800" cy="594360"/>
          </a:xfrm>
          <a:prstGeom prst="rect">
            <a:avLst/>
          </a:prstGeom>
          <a:noFill/>
        </p:spPr>
        <p:txBody>
          <a:bodyPr wrap="square" anchor="ctr">
            <a:spAutoFit/>
          </a:bodyPr>
          <a:lstStyle/>
          <a:p>
            <a:pPr algn="l"/>
            <a:r>
              <a:rPr sz="2700" b="1">
                <a:solidFill>
                  <a:srgbClr val="121F36"/>
                </a:solidFill>
                <a:latin typeface="Aptos"/>
              </a:rPr>
              <a:t>SCANNING: Berburu Bukti</a:t>
            </a:r>
            <a:endParaRPr sz="2700" b="1">
              <a:solidFill>
                <a:srgbClr val="121F36"/>
              </a:solidFill>
              <a:latin typeface="Aptos"/>
            </a:endParaRPr>
          </a:p>
        </p:txBody>
      </p:sp>
      <p:sp>
        <p:nvSpPr>
          <p:cNvPr id="4" name="TextBox 3"/>
          <p:cNvSpPr txBox="1"/>
          <p:nvPr/>
        </p:nvSpPr>
        <p:spPr>
          <a:xfrm>
            <a:off x="612648" y="1353312"/>
            <a:ext cx="10789920" cy="411480"/>
          </a:xfrm>
          <a:prstGeom prst="rect">
            <a:avLst/>
          </a:prstGeom>
          <a:noFill/>
        </p:spPr>
        <p:txBody>
          <a:bodyPr wrap="square" anchor="ctr">
            <a:spAutoFit/>
          </a:bodyPr>
          <a:lstStyle/>
          <a:p>
            <a:pPr algn="l"/>
            <a:r>
              <a:rPr sz="1200" b="0">
                <a:solidFill>
                  <a:srgbClr val="677282"/>
                </a:solidFill>
                <a:latin typeface="Aptos"/>
              </a:rPr>
              <a:t>Gunakan saat pertanyaan meminta fakta, istilah, angka, alasan, atau bagian tertentu.</a:t>
            </a:r>
            <a:endParaRPr sz="1200" b="0">
              <a:solidFill>
                <a:srgbClr val="677282"/>
              </a:solidFill>
              <a:latin typeface="Aptos"/>
            </a:endParaRPr>
          </a:p>
        </p:txBody>
      </p:sp>
      <p:sp>
        <p:nvSpPr>
          <p:cNvPr id="5" name="Rounded Rectangle 4"/>
          <p:cNvSpPr/>
          <p:nvPr/>
        </p:nvSpPr>
        <p:spPr>
          <a:xfrm>
            <a:off x="640080" y="1874519"/>
            <a:ext cx="6537960" cy="356616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2148840"/>
            <a:ext cx="5669280" cy="365760"/>
          </a:xfrm>
          <a:prstGeom prst="rect">
            <a:avLst/>
          </a:prstGeom>
          <a:noFill/>
        </p:spPr>
        <p:txBody>
          <a:bodyPr wrap="square" anchor="ctr">
            <a:spAutoFit/>
          </a:bodyPr>
          <a:lstStyle/>
          <a:p>
            <a:pPr algn="ctr"/>
            <a:r>
              <a:rPr sz="1600" b="1">
                <a:solidFill>
                  <a:srgbClr val="121F36"/>
                </a:solidFill>
                <a:latin typeface="Aptos"/>
              </a:rPr>
              <a:t>KATA KUNCI → LOKASI → BUKTI</a:t>
            </a:r>
            <a:endParaRPr sz="1600" b="1">
              <a:solidFill>
                <a:srgbClr val="121F36"/>
              </a:solidFill>
              <a:latin typeface="Aptos"/>
            </a:endParaRPr>
          </a:p>
        </p:txBody>
      </p:sp>
      <p:sp>
        <p:nvSpPr>
          <p:cNvPr id="7" name="TextBox 6"/>
          <p:cNvSpPr txBox="1"/>
          <p:nvPr/>
        </p:nvSpPr>
        <p:spPr>
          <a:xfrm>
            <a:off x="960120" y="2743200"/>
            <a:ext cx="1600200" cy="274320"/>
          </a:xfrm>
          <a:prstGeom prst="rect">
            <a:avLst/>
          </a:prstGeom>
          <a:noFill/>
        </p:spPr>
        <p:txBody>
          <a:bodyPr wrap="square" anchor="ctr">
            <a:spAutoFit/>
          </a:bodyPr>
          <a:lstStyle/>
          <a:p>
            <a:pPr algn="l"/>
            <a:r>
              <a:rPr sz="1100" b="1">
                <a:solidFill>
                  <a:srgbClr val="1F5DA6"/>
                </a:solidFill>
                <a:latin typeface="Aptos"/>
              </a:rPr>
              <a:t>Nama / istilah</a:t>
            </a:r>
            <a:endParaRPr sz="1100" b="1">
              <a:solidFill>
                <a:srgbClr val="1F5DA6"/>
              </a:solidFill>
              <a:latin typeface="Aptos"/>
            </a:endParaRPr>
          </a:p>
        </p:txBody>
      </p:sp>
      <p:sp>
        <p:nvSpPr>
          <p:cNvPr id="8" name="TextBox 7"/>
          <p:cNvSpPr txBox="1"/>
          <p:nvPr/>
        </p:nvSpPr>
        <p:spPr>
          <a:xfrm>
            <a:off x="2651760" y="2743200"/>
            <a:ext cx="4023360" cy="347472"/>
          </a:xfrm>
          <a:prstGeom prst="rect">
            <a:avLst/>
          </a:prstGeom>
          <a:noFill/>
        </p:spPr>
        <p:txBody>
          <a:bodyPr wrap="square" anchor="ctr">
            <a:spAutoFit/>
          </a:bodyPr>
          <a:lstStyle/>
          <a:p>
            <a:pPr algn="l"/>
            <a:r>
              <a:rPr sz="1100" b="0">
                <a:solidFill>
                  <a:srgbClr val="232B37"/>
                </a:solidFill>
                <a:latin typeface="Aptos"/>
              </a:rPr>
              <a:t>Cari bentuk kata yang sama / sinonim dekat</a:t>
            </a:r>
            <a:endParaRPr sz="1100" b="0">
              <a:solidFill>
                <a:srgbClr val="232B37"/>
              </a:solidFill>
              <a:latin typeface="Aptos"/>
            </a:endParaRPr>
          </a:p>
        </p:txBody>
      </p:sp>
      <p:sp>
        <p:nvSpPr>
          <p:cNvPr id="9" name="TextBox 8"/>
          <p:cNvSpPr txBox="1"/>
          <p:nvPr/>
        </p:nvSpPr>
        <p:spPr>
          <a:xfrm>
            <a:off x="960120" y="3337560"/>
            <a:ext cx="1600200" cy="274320"/>
          </a:xfrm>
          <a:prstGeom prst="rect">
            <a:avLst/>
          </a:prstGeom>
          <a:noFill/>
        </p:spPr>
        <p:txBody>
          <a:bodyPr wrap="square" anchor="ctr">
            <a:spAutoFit/>
          </a:bodyPr>
          <a:lstStyle/>
          <a:p>
            <a:pPr algn="l"/>
            <a:r>
              <a:rPr sz="1100" b="1">
                <a:solidFill>
                  <a:srgbClr val="1F5DA6"/>
                </a:solidFill>
                <a:latin typeface="Aptos"/>
              </a:rPr>
              <a:t>Angka / waktu</a:t>
            </a:r>
            <a:endParaRPr sz="1100" b="1">
              <a:solidFill>
                <a:srgbClr val="1F5DA6"/>
              </a:solidFill>
              <a:latin typeface="Aptos"/>
            </a:endParaRPr>
          </a:p>
        </p:txBody>
      </p:sp>
      <p:sp>
        <p:nvSpPr>
          <p:cNvPr id="10" name="TextBox 9"/>
          <p:cNvSpPr txBox="1"/>
          <p:nvPr/>
        </p:nvSpPr>
        <p:spPr>
          <a:xfrm>
            <a:off x="2651760" y="3337560"/>
            <a:ext cx="4023360" cy="347472"/>
          </a:xfrm>
          <a:prstGeom prst="rect">
            <a:avLst/>
          </a:prstGeom>
          <a:noFill/>
        </p:spPr>
        <p:txBody>
          <a:bodyPr wrap="square" anchor="ctr">
            <a:spAutoFit/>
          </a:bodyPr>
          <a:lstStyle/>
          <a:p>
            <a:pPr algn="l"/>
            <a:r>
              <a:rPr sz="1100" b="0">
                <a:solidFill>
                  <a:srgbClr val="232B37"/>
                </a:solidFill>
                <a:latin typeface="Aptos"/>
              </a:rPr>
              <a:t>Lacak angka, satuan, atau penanda waktu</a:t>
            </a:r>
            <a:endParaRPr sz="1100" b="0">
              <a:solidFill>
                <a:srgbClr val="232B37"/>
              </a:solidFill>
              <a:latin typeface="Aptos"/>
            </a:endParaRPr>
          </a:p>
        </p:txBody>
      </p:sp>
      <p:sp>
        <p:nvSpPr>
          <p:cNvPr id="11" name="TextBox 10"/>
          <p:cNvSpPr txBox="1"/>
          <p:nvPr/>
        </p:nvSpPr>
        <p:spPr>
          <a:xfrm>
            <a:off x="960120" y="3931920"/>
            <a:ext cx="1600200" cy="274320"/>
          </a:xfrm>
          <a:prstGeom prst="rect">
            <a:avLst/>
          </a:prstGeom>
          <a:noFill/>
        </p:spPr>
        <p:txBody>
          <a:bodyPr wrap="square" anchor="ctr">
            <a:spAutoFit/>
          </a:bodyPr>
          <a:lstStyle/>
          <a:p>
            <a:pPr algn="l"/>
            <a:r>
              <a:rPr sz="1100" b="1">
                <a:solidFill>
                  <a:srgbClr val="1F5DA6"/>
                </a:solidFill>
                <a:latin typeface="Aptos"/>
              </a:rPr>
              <a:t>Sebab / tujuan</a:t>
            </a:r>
            <a:endParaRPr sz="1100" b="1">
              <a:solidFill>
                <a:srgbClr val="1F5DA6"/>
              </a:solidFill>
              <a:latin typeface="Aptos"/>
            </a:endParaRPr>
          </a:p>
        </p:txBody>
      </p:sp>
      <p:sp>
        <p:nvSpPr>
          <p:cNvPr id="12" name="TextBox 11"/>
          <p:cNvSpPr txBox="1"/>
          <p:nvPr/>
        </p:nvSpPr>
        <p:spPr>
          <a:xfrm>
            <a:off x="2651760" y="3931920"/>
            <a:ext cx="4023360" cy="347472"/>
          </a:xfrm>
          <a:prstGeom prst="rect">
            <a:avLst/>
          </a:prstGeom>
          <a:noFill/>
        </p:spPr>
        <p:txBody>
          <a:bodyPr wrap="square" anchor="ctr">
            <a:spAutoFit/>
          </a:bodyPr>
          <a:lstStyle/>
          <a:p>
            <a:pPr algn="l"/>
            <a:r>
              <a:rPr sz="1100" b="0">
                <a:solidFill>
                  <a:srgbClr val="232B37"/>
                </a:solidFill>
                <a:latin typeface="Aptos"/>
              </a:rPr>
              <a:t>Cari “karena, sebab, agar, untuk”</a:t>
            </a:r>
            <a:endParaRPr sz="1100" b="0">
              <a:solidFill>
                <a:srgbClr val="232B37"/>
              </a:solidFill>
              <a:latin typeface="Aptos"/>
            </a:endParaRPr>
          </a:p>
        </p:txBody>
      </p:sp>
      <p:sp>
        <p:nvSpPr>
          <p:cNvPr id="13" name="TextBox 12"/>
          <p:cNvSpPr txBox="1"/>
          <p:nvPr/>
        </p:nvSpPr>
        <p:spPr>
          <a:xfrm>
            <a:off x="960120" y="4526280"/>
            <a:ext cx="1600200" cy="274320"/>
          </a:xfrm>
          <a:prstGeom prst="rect">
            <a:avLst/>
          </a:prstGeom>
          <a:noFill/>
        </p:spPr>
        <p:txBody>
          <a:bodyPr wrap="square" anchor="ctr">
            <a:spAutoFit/>
          </a:bodyPr>
          <a:lstStyle/>
          <a:p>
            <a:pPr algn="l"/>
            <a:r>
              <a:rPr sz="1100" b="1">
                <a:solidFill>
                  <a:srgbClr val="1F5DA6"/>
                </a:solidFill>
                <a:latin typeface="Aptos"/>
              </a:rPr>
              <a:t>Perbandingan</a:t>
            </a:r>
            <a:endParaRPr sz="1100" b="1">
              <a:solidFill>
                <a:srgbClr val="1F5DA6"/>
              </a:solidFill>
              <a:latin typeface="Aptos"/>
            </a:endParaRPr>
          </a:p>
        </p:txBody>
      </p:sp>
      <p:sp>
        <p:nvSpPr>
          <p:cNvPr id="14" name="TextBox 13"/>
          <p:cNvSpPr txBox="1"/>
          <p:nvPr/>
        </p:nvSpPr>
        <p:spPr>
          <a:xfrm>
            <a:off x="2651760" y="4526280"/>
            <a:ext cx="4023360" cy="347472"/>
          </a:xfrm>
          <a:prstGeom prst="rect">
            <a:avLst/>
          </a:prstGeom>
          <a:noFill/>
        </p:spPr>
        <p:txBody>
          <a:bodyPr wrap="square" anchor="ctr">
            <a:spAutoFit/>
          </a:bodyPr>
          <a:lstStyle/>
          <a:p>
            <a:pPr algn="l"/>
            <a:r>
              <a:rPr sz="1100" b="0">
                <a:solidFill>
                  <a:srgbClr val="232B37"/>
                </a:solidFill>
                <a:latin typeface="Aptos"/>
              </a:rPr>
              <a:t>Cari “lebih, daripada, sedangkan, berbeda”</a:t>
            </a:r>
            <a:endParaRPr sz="1100" b="0">
              <a:solidFill>
                <a:srgbClr val="232B37"/>
              </a:solidFill>
              <a:latin typeface="Aptos"/>
            </a:endParaRPr>
          </a:p>
        </p:txBody>
      </p:sp>
      <p:sp>
        <p:nvSpPr>
          <p:cNvPr id="15" name="Rounded Rectangle 14"/>
          <p:cNvSpPr/>
          <p:nvPr/>
        </p:nvSpPr>
        <p:spPr>
          <a:xfrm>
            <a:off x="7543800" y="1874519"/>
            <a:ext cx="3977639" cy="3566160"/>
          </a:xfrm>
          <a:prstGeom prst="roundRect">
            <a:avLst>
              <a:gd name="adj" fmla="val 12000"/>
            </a:avLst>
          </a:prstGeom>
          <a:solidFill>
            <a:srgbClr val="121F36"/>
          </a:solidFill>
          <a:ln>
            <a:solidFill>
              <a:srgbClr val="121F3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909560" y="2240280"/>
            <a:ext cx="3246120" cy="320040"/>
          </a:xfrm>
          <a:prstGeom prst="rect">
            <a:avLst/>
          </a:prstGeom>
          <a:noFill/>
        </p:spPr>
        <p:txBody>
          <a:bodyPr wrap="square" anchor="ctr">
            <a:spAutoFit/>
          </a:bodyPr>
          <a:lstStyle/>
          <a:p>
            <a:pPr algn="ctr"/>
            <a:r>
              <a:rPr sz="1200" b="1">
                <a:solidFill>
                  <a:srgbClr val="F5B536"/>
                </a:solidFill>
                <a:latin typeface="Aptos"/>
              </a:rPr>
              <a:t>⚡ ATURAN CEPAT</a:t>
            </a:r>
            <a:endParaRPr sz="1200" b="1">
              <a:solidFill>
                <a:srgbClr val="F5B536"/>
              </a:solidFill>
              <a:latin typeface="Aptos"/>
            </a:endParaRPr>
          </a:p>
        </p:txBody>
      </p:sp>
      <p:sp>
        <p:nvSpPr>
          <p:cNvPr id="17" name="TextBox 16"/>
          <p:cNvSpPr txBox="1"/>
          <p:nvPr/>
        </p:nvSpPr>
        <p:spPr>
          <a:xfrm>
            <a:off x="8001000" y="2834640"/>
            <a:ext cx="3063240" cy="1828800"/>
          </a:xfrm>
          <a:prstGeom prst="rect">
            <a:avLst/>
          </a:prstGeom>
          <a:noFill/>
        </p:spPr>
        <p:txBody>
          <a:bodyPr wrap="square" anchor="ctr">
            <a:spAutoFit/>
          </a:bodyPr>
          <a:lstStyle/>
          <a:p>
            <a:pPr algn="ctr"/>
            <a:r>
              <a:rPr sz="1900" b="1">
                <a:solidFill>
                  <a:srgbClr val="FFFFFF"/>
                </a:solidFill>
                <a:latin typeface="Aptos"/>
              </a:rPr>
              <a:t>Jangan mencari</a:t>
            </a:r>
            <a:br>
              <a:rPr sz="1900" b="1">
                <a:solidFill>
                  <a:srgbClr val="FFFFFF"/>
                </a:solidFill>
                <a:latin typeface="Aptos"/>
              </a:rPr>
            </a:br>
            <a:r>
              <a:t>“jawaban” dahulu.</a:t>
            </a:r>
            <a:br/>
            <a:r>
              <a:t>Cari BUKTI yang membuat</a:t>
            </a:r>
            <a:br/>
            <a:r>
              <a:t>jawaban itu benar.</a:t>
            </a:r>
          </a:p>
        </p:txBody>
      </p:sp>
      <p:sp>
        <p:nvSpPr>
          <p:cNvPr id="18" name="TextBox 17"/>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19" name="TextBox 18"/>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06</a:t>
            </a:r>
            <a:endParaRPr sz="900" b="1">
              <a:solidFill>
                <a:srgbClr val="677282"/>
              </a:solidFill>
              <a:latin typeface="Apto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p:sp>
        <p:nvSpPr>
          <p:cNvPr id="2" name="TextBox 1"/>
          <p:cNvSpPr txBox="1"/>
          <p:nvPr/>
        </p:nvSpPr>
        <p:spPr>
          <a:xfrm>
            <a:off x="594360" y="384048"/>
            <a:ext cx="3200400" cy="320040"/>
          </a:xfrm>
          <a:prstGeom prst="rect">
            <a:avLst/>
          </a:prstGeom>
          <a:noFill/>
        </p:spPr>
        <p:txBody>
          <a:bodyPr wrap="square" anchor="ctr">
            <a:spAutoFit/>
          </a:bodyPr>
          <a:lstStyle/>
          <a:p>
            <a:pPr algn="l"/>
            <a:r>
              <a:rPr sz="1000" b="1">
                <a:solidFill>
                  <a:srgbClr val="35BCC9"/>
                </a:solidFill>
                <a:latin typeface="Aptos"/>
              </a:rPr>
              <a:t>06 • TEKNIK 3</a:t>
            </a:r>
            <a:endParaRPr sz="1000" b="1">
              <a:solidFill>
                <a:srgbClr val="35BCC9"/>
              </a:solidFill>
              <a:latin typeface="Aptos"/>
            </a:endParaRPr>
          </a:p>
        </p:txBody>
      </p:sp>
      <p:sp>
        <p:nvSpPr>
          <p:cNvPr id="3" name="TextBox 2"/>
          <p:cNvSpPr txBox="1"/>
          <p:nvPr/>
        </p:nvSpPr>
        <p:spPr>
          <a:xfrm>
            <a:off x="594360" y="749808"/>
            <a:ext cx="10972800" cy="594360"/>
          </a:xfrm>
          <a:prstGeom prst="rect">
            <a:avLst/>
          </a:prstGeom>
          <a:noFill/>
        </p:spPr>
        <p:txBody>
          <a:bodyPr wrap="square" anchor="ctr">
            <a:spAutoFit/>
          </a:bodyPr>
          <a:lstStyle/>
          <a:p>
            <a:pPr algn="l"/>
            <a:r>
              <a:rPr sz="2700" b="1">
                <a:solidFill>
                  <a:srgbClr val="121F36"/>
                </a:solidFill>
                <a:latin typeface="Aptos"/>
              </a:rPr>
              <a:t>Membongkar Ide Pokok dalam Detik</a:t>
            </a:r>
            <a:endParaRPr sz="2700" b="1">
              <a:solidFill>
                <a:srgbClr val="121F36"/>
              </a:solidFill>
              <a:latin typeface="Aptos"/>
            </a:endParaRPr>
          </a:p>
        </p:txBody>
      </p:sp>
      <p:sp>
        <p:nvSpPr>
          <p:cNvPr id="4" name="TextBox 3"/>
          <p:cNvSpPr txBox="1"/>
          <p:nvPr/>
        </p:nvSpPr>
        <p:spPr>
          <a:xfrm>
            <a:off x="612648" y="1353312"/>
            <a:ext cx="10789920" cy="411480"/>
          </a:xfrm>
          <a:prstGeom prst="rect">
            <a:avLst/>
          </a:prstGeom>
          <a:noFill/>
        </p:spPr>
        <p:txBody>
          <a:bodyPr wrap="square" anchor="ctr">
            <a:spAutoFit/>
          </a:bodyPr>
          <a:lstStyle/>
          <a:p>
            <a:pPr algn="l"/>
            <a:r>
              <a:rPr sz="1200" b="0">
                <a:solidFill>
                  <a:srgbClr val="677282"/>
                </a:solidFill>
                <a:latin typeface="Aptos"/>
              </a:rPr>
              <a:t>Gunakan pola posisi + fungsi kalimat.</a:t>
            </a:r>
            <a:endParaRPr sz="1200" b="0">
              <a:solidFill>
                <a:srgbClr val="677282"/>
              </a:solidFill>
              <a:latin typeface="Aptos"/>
            </a:endParaRPr>
          </a:p>
        </p:txBody>
      </p:sp>
      <p:sp>
        <p:nvSpPr>
          <p:cNvPr id="5" name="Rounded Rectangle 4"/>
          <p:cNvSpPr/>
          <p:nvPr/>
        </p:nvSpPr>
        <p:spPr>
          <a:xfrm>
            <a:off x="640080" y="1965960"/>
            <a:ext cx="3246120" cy="251460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2267712"/>
            <a:ext cx="2788920" cy="274320"/>
          </a:xfrm>
          <a:prstGeom prst="rect">
            <a:avLst/>
          </a:prstGeom>
          <a:noFill/>
        </p:spPr>
        <p:txBody>
          <a:bodyPr wrap="square" anchor="ctr">
            <a:spAutoFit/>
          </a:bodyPr>
          <a:lstStyle/>
          <a:p>
            <a:pPr algn="ctr"/>
            <a:r>
              <a:rPr sz="1100" b="1">
                <a:solidFill>
                  <a:srgbClr val="1F5DA6"/>
                </a:solidFill>
                <a:latin typeface="Aptos"/>
              </a:rPr>
              <a:t>DEDUKTIF</a:t>
            </a:r>
            <a:endParaRPr sz="1100" b="1">
              <a:solidFill>
                <a:srgbClr val="1F5DA6"/>
              </a:solidFill>
              <a:latin typeface="Aptos"/>
            </a:endParaRPr>
          </a:p>
        </p:txBody>
      </p:sp>
      <p:sp>
        <p:nvSpPr>
          <p:cNvPr id="7" name="TextBox 6"/>
          <p:cNvSpPr txBox="1"/>
          <p:nvPr/>
        </p:nvSpPr>
        <p:spPr>
          <a:xfrm>
            <a:off x="960119" y="2834640"/>
            <a:ext cx="2606040" cy="914400"/>
          </a:xfrm>
          <a:prstGeom prst="rect">
            <a:avLst/>
          </a:prstGeom>
          <a:noFill/>
        </p:spPr>
        <p:txBody>
          <a:bodyPr wrap="square" anchor="ctr">
            <a:spAutoFit/>
          </a:bodyPr>
          <a:lstStyle/>
          <a:p>
            <a:pPr algn="ctr"/>
            <a:r>
              <a:rPr sz="1600" b="1">
                <a:solidFill>
                  <a:srgbClr val="121F36"/>
                </a:solidFill>
                <a:latin typeface="Aptos"/>
              </a:rPr>
              <a:t>Ide pokok → penjelas</a:t>
            </a:r>
            <a:br>
              <a:rPr sz="1600" b="1">
                <a:solidFill>
                  <a:srgbClr val="121F36"/>
                </a:solidFill>
                <a:latin typeface="Aptos"/>
              </a:rPr>
            </a:br>
            <a:r>
              <a:t>Sering muncul di awal.</a:t>
            </a:r>
          </a:p>
        </p:txBody>
      </p:sp>
      <p:sp>
        <p:nvSpPr>
          <p:cNvPr id="8" name="Rounded Rectangle 7"/>
          <p:cNvSpPr/>
          <p:nvPr/>
        </p:nvSpPr>
        <p:spPr>
          <a:xfrm>
            <a:off x="4160520" y="1965960"/>
            <a:ext cx="3246120" cy="251460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389120" y="2267712"/>
            <a:ext cx="2788920" cy="274320"/>
          </a:xfrm>
          <a:prstGeom prst="rect">
            <a:avLst/>
          </a:prstGeom>
          <a:noFill/>
        </p:spPr>
        <p:txBody>
          <a:bodyPr wrap="square" anchor="ctr">
            <a:spAutoFit/>
          </a:bodyPr>
          <a:lstStyle/>
          <a:p>
            <a:pPr algn="ctr"/>
            <a:r>
              <a:rPr sz="1100" b="1">
                <a:solidFill>
                  <a:srgbClr val="35BCC9"/>
                </a:solidFill>
                <a:latin typeface="Aptos"/>
              </a:rPr>
              <a:t>INDUKTIF</a:t>
            </a:r>
            <a:endParaRPr sz="1100" b="1">
              <a:solidFill>
                <a:srgbClr val="35BCC9"/>
              </a:solidFill>
              <a:latin typeface="Aptos"/>
            </a:endParaRPr>
          </a:p>
        </p:txBody>
      </p:sp>
      <p:sp>
        <p:nvSpPr>
          <p:cNvPr id="10" name="TextBox 9"/>
          <p:cNvSpPr txBox="1"/>
          <p:nvPr/>
        </p:nvSpPr>
        <p:spPr>
          <a:xfrm>
            <a:off x="4480559" y="2834640"/>
            <a:ext cx="2606040" cy="914400"/>
          </a:xfrm>
          <a:prstGeom prst="rect">
            <a:avLst/>
          </a:prstGeom>
          <a:noFill/>
        </p:spPr>
        <p:txBody>
          <a:bodyPr wrap="square" anchor="ctr">
            <a:spAutoFit/>
          </a:bodyPr>
          <a:lstStyle/>
          <a:p>
            <a:pPr algn="ctr"/>
            <a:r>
              <a:rPr sz="1600" b="1">
                <a:solidFill>
                  <a:srgbClr val="121F36"/>
                </a:solidFill>
                <a:latin typeface="Aptos"/>
              </a:rPr>
              <a:t>Penjelas → simpulan</a:t>
            </a:r>
            <a:br>
              <a:rPr sz="1600" b="1">
                <a:solidFill>
                  <a:srgbClr val="121F36"/>
                </a:solidFill>
                <a:latin typeface="Aptos"/>
              </a:rPr>
            </a:br>
            <a:r>
              <a:t>Sering muncul di akhir.</a:t>
            </a:r>
          </a:p>
        </p:txBody>
      </p:sp>
      <p:sp>
        <p:nvSpPr>
          <p:cNvPr id="11" name="Rounded Rectangle 10"/>
          <p:cNvSpPr/>
          <p:nvPr/>
        </p:nvSpPr>
        <p:spPr>
          <a:xfrm>
            <a:off x="7680960" y="1965960"/>
            <a:ext cx="3246120" cy="251460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909560" y="2267712"/>
            <a:ext cx="2788920" cy="274320"/>
          </a:xfrm>
          <a:prstGeom prst="rect">
            <a:avLst/>
          </a:prstGeom>
          <a:noFill/>
        </p:spPr>
        <p:txBody>
          <a:bodyPr wrap="square" anchor="ctr">
            <a:spAutoFit/>
          </a:bodyPr>
          <a:lstStyle/>
          <a:p>
            <a:pPr algn="ctr"/>
            <a:r>
              <a:rPr sz="1100" b="1">
                <a:solidFill>
                  <a:srgbClr val="F5B536"/>
                </a:solidFill>
                <a:latin typeface="Aptos"/>
              </a:rPr>
              <a:t>CAMPURAN</a:t>
            </a:r>
            <a:endParaRPr sz="1100" b="1">
              <a:solidFill>
                <a:srgbClr val="F5B536"/>
              </a:solidFill>
              <a:latin typeface="Aptos"/>
            </a:endParaRPr>
          </a:p>
        </p:txBody>
      </p:sp>
      <p:sp>
        <p:nvSpPr>
          <p:cNvPr id="13" name="TextBox 12"/>
          <p:cNvSpPr txBox="1"/>
          <p:nvPr/>
        </p:nvSpPr>
        <p:spPr>
          <a:xfrm>
            <a:off x="8001000" y="2834640"/>
            <a:ext cx="2606040" cy="914400"/>
          </a:xfrm>
          <a:prstGeom prst="rect">
            <a:avLst/>
          </a:prstGeom>
          <a:noFill/>
        </p:spPr>
        <p:txBody>
          <a:bodyPr wrap="square" anchor="ctr">
            <a:spAutoFit/>
          </a:bodyPr>
          <a:lstStyle/>
          <a:p>
            <a:pPr algn="ctr"/>
            <a:r>
              <a:rPr sz="1600" b="1">
                <a:solidFill>
                  <a:srgbClr val="121F36"/>
                </a:solidFill>
                <a:latin typeface="Aptos"/>
              </a:rPr>
              <a:t>Ide utama ditegaskan</a:t>
            </a:r>
            <a:br>
              <a:rPr sz="1600" b="1">
                <a:solidFill>
                  <a:srgbClr val="121F36"/>
                </a:solidFill>
                <a:latin typeface="Aptos"/>
              </a:rPr>
            </a:br>
            <a:r>
              <a:t>kembali setelah rincian.</a:t>
            </a:r>
          </a:p>
        </p:txBody>
      </p:sp>
      <p:sp>
        <p:nvSpPr>
          <p:cNvPr id="14" name="Rounded Rectangle 13"/>
          <p:cNvSpPr/>
          <p:nvPr/>
        </p:nvSpPr>
        <p:spPr>
          <a:xfrm>
            <a:off x="1188720" y="4892040"/>
            <a:ext cx="9738360" cy="731520"/>
          </a:xfrm>
          <a:prstGeom prst="roundRect">
            <a:avLst>
              <a:gd name="adj" fmla="val 12000"/>
            </a:avLst>
          </a:prstGeom>
          <a:solidFill>
            <a:srgbClr val="FFF6DE"/>
          </a:solidFill>
          <a:ln>
            <a:solidFill>
              <a:srgbClr val="FFF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417320" y="5074920"/>
            <a:ext cx="9235440" cy="320040"/>
          </a:xfrm>
          <a:prstGeom prst="rect">
            <a:avLst/>
          </a:prstGeom>
          <a:noFill/>
        </p:spPr>
        <p:txBody>
          <a:bodyPr wrap="square" anchor="ctr">
            <a:spAutoFit/>
          </a:bodyPr>
          <a:lstStyle/>
          <a:p>
            <a:pPr algn="ctr"/>
            <a:r>
              <a:rPr sz="1300" b="1">
                <a:solidFill>
                  <a:srgbClr val="232B37"/>
                </a:solidFill>
                <a:latin typeface="Aptos"/>
              </a:rPr>
              <a:t>Tes cepat: “Jika satu kalimat harus mewakili seluruh paragraf, kalimat mana yang paling mencakup semuanya?”</a:t>
            </a:r>
            <a:endParaRPr sz="1300" b="1">
              <a:solidFill>
                <a:srgbClr val="232B37"/>
              </a:solidFill>
              <a:latin typeface="Aptos"/>
            </a:endParaRPr>
          </a:p>
        </p:txBody>
      </p:sp>
      <p:sp>
        <p:nvSpPr>
          <p:cNvPr id="16" name="TextBox 15"/>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17" name="TextBox 16"/>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07</a:t>
            </a:r>
            <a:endParaRPr sz="900" b="1">
              <a:solidFill>
                <a:srgbClr val="677282"/>
              </a:solidFill>
              <a:latin typeface="Apto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p:sp>
        <p:nvSpPr>
          <p:cNvPr id="2" name="TextBox 1"/>
          <p:cNvSpPr txBox="1"/>
          <p:nvPr/>
        </p:nvSpPr>
        <p:spPr>
          <a:xfrm>
            <a:off x="594360" y="384048"/>
            <a:ext cx="3200400" cy="320040"/>
          </a:xfrm>
          <a:prstGeom prst="rect">
            <a:avLst/>
          </a:prstGeom>
          <a:noFill/>
        </p:spPr>
        <p:txBody>
          <a:bodyPr wrap="square" anchor="ctr">
            <a:spAutoFit/>
          </a:bodyPr>
          <a:lstStyle/>
          <a:p>
            <a:pPr algn="l"/>
            <a:r>
              <a:rPr sz="1000" b="1">
                <a:solidFill>
                  <a:srgbClr val="35BCC9"/>
                </a:solidFill>
                <a:latin typeface="Aptos"/>
              </a:rPr>
              <a:t>07 • TEKNIK 4</a:t>
            </a:r>
            <a:endParaRPr sz="1000" b="1">
              <a:solidFill>
                <a:srgbClr val="35BCC9"/>
              </a:solidFill>
              <a:latin typeface="Aptos"/>
            </a:endParaRPr>
          </a:p>
        </p:txBody>
      </p:sp>
      <p:sp>
        <p:nvSpPr>
          <p:cNvPr id="3" name="TextBox 2"/>
          <p:cNvSpPr txBox="1"/>
          <p:nvPr/>
        </p:nvSpPr>
        <p:spPr>
          <a:xfrm>
            <a:off x="594360" y="749808"/>
            <a:ext cx="10972800" cy="594360"/>
          </a:xfrm>
          <a:prstGeom prst="rect">
            <a:avLst/>
          </a:prstGeom>
          <a:noFill/>
        </p:spPr>
        <p:txBody>
          <a:bodyPr wrap="square" anchor="ctr">
            <a:spAutoFit/>
          </a:bodyPr>
          <a:lstStyle/>
          <a:p>
            <a:pPr algn="l"/>
            <a:r>
              <a:rPr sz="2700" b="1">
                <a:solidFill>
                  <a:srgbClr val="121F36"/>
                </a:solidFill>
                <a:latin typeface="Aptos"/>
              </a:rPr>
              <a:t>Eliminasi Jawaban: Jangan Terpikat Opsi</a:t>
            </a:r>
            <a:endParaRPr sz="2700" b="1">
              <a:solidFill>
                <a:srgbClr val="121F36"/>
              </a:solidFill>
              <a:latin typeface="Aptos"/>
            </a:endParaRPr>
          </a:p>
        </p:txBody>
      </p:sp>
      <p:sp>
        <p:nvSpPr>
          <p:cNvPr id="4" name="TextBox 3"/>
          <p:cNvSpPr txBox="1"/>
          <p:nvPr/>
        </p:nvSpPr>
        <p:spPr>
          <a:xfrm>
            <a:off x="612648" y="1353312"/>
            <a:ext cx="10789920" cy="411480"/>
          </a:xfrm>
          <a:prstGeom prst="rect">
            <a:avLst/>
          </a:prstGeom>
          <a:noFill/>
        </p:spPr>
        <p:txBody>
          <a:bodyPr wrap="square" anchor="ctr">
            <a:spAutoFit/>
          </a:bodyPr>
          <a:lstStyle/>
          <a:p>
            <a:pPr algn="l"/>
            <a:r>
              <a:rPr sz="1200" b="0">
                <a:solidFill>
                  <a:srgbClr val="677282"/>
                </a:solidFill>
                <a:latin typeface="Aptos"/>
              </a:rPr>
              <a:t>Salah satu keterampilan paling cepat dilatih: mencari alasan untuk menggugurkan pilihan.</a:t>
            </a:r>
            <a:endParaRPr sz="1200" b="0">
              <a:solidFill>
                <a:srgbClr val="677282"/>
              </a:solidFill>
              <a:latin typeface="Aptos"/>
            </a:endParaRPr>
          </a:p>
        </p:txBody>
      </p:sp>
      <p:sp>
        <p:nvSpPr>
          <p:cNvPr id="5" name="Rounded Rectangle 4"/>
          <p:cNvSpPr/>
          <p:nvPr/>
        </p:nvSpPr>
        <p:spPr>
          <a:xfrm>
            <a:off x="640080" y="1965960"/>
            <a:ext cx="5257800" cy="128016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2148840"/>
            <a:ext cx="2103120" cy="274320"/>
          </a:xfrm>
          <a:prstGeom prst="rect">
            <a:avLst/>
          </a:prstGeom>
          <a:noFill/>
        </p:spPr>
        <p:txBody>
          <a:bodyPr wrap="square" anchor="ctr">
            <a:spAutoFit/>
          </a:bodyPr>
          <a:lstStyle/>
          <a:p>
            <a:pPr algn="l"/>
            <a:r>
              <a:rPr sz="1100" b="1">
                <a:solidFill>
                  <a:srgbClr val="DA4C4C"/>
                </a:solidFill>
                <a:latin typeface="Aptos"/>
              </a:rPr>
              <a:t>TERLALU LUAS</a:t>
            </a:r>
            <a:endParaRPr sz="1100" b="1">
              <a:solidFill>
                <a:srgbClr val="DA4C4C"/>
              </a:solidFill>
              <a:latin typeface="Aptos"/>
            </a:endParaRPr>
          </a:p>
        </p:txBody>
      </p:sp>
      <p:sp>
        <p:nvSpPr>
          <p:cNvPr id="7" name="TextBox 6"/>
          <p:cNvSpPr txBox="1"/>
          <p:nvPr/>
        </p:nvSpPr>
        <p:spPr>
          <a:xfrm>
            <a:off x="914400" y="2532888"/>
            <a:ext cx="4572000" cy="411480"/>
          </a:xfrm>
          <a:prstGeom prst="rect">
            <a:avLst/>
          </a:prstGeom>
          <a:noFill/>
        </p:spPr>
        <p:txBody>
          <a:bodyPr wrap="square" anchor="ctr">
            <a:spAutoFit/>
          </a:bodyPr>
          <a:lstStyle/>
          <a:p>
            <a:pPr algn="l"/>
            <a:r>
              <a:rPr sz="1200" b="0">
                <a:solidFill>
                  <a:srgbClr val="232B37"/>
                </a:solidFill>
                <a:latin typeface="Aptos"/>
              </a:rPr>
              <a:t>Maknanya melebihi cakupan teks.</a:t>
            </a:r>
            <a:endParaRPr sz="1200" b="0">
              <a:solidFill>
                <a:srgbClr val="232B37"/>
              </a:solidFill>
              <a:latin typeface="Aptos"/>
            </a:endParaRPr>
          </a:p>
        </p:txBody>
      </p:sp>
      <p:sp>
        <p:nvSpPr>
          <p:cNvPr id="8" name="Rounded Rectangle 7"/>
          <p:cNvSpPr/>
          <p:nvPr/>
        </p:nvSpPr>
        <p:spPr>
          <a:xfrm>
            <a:off x="6263640" y="1965960"/>
            <a:ext cx="5257800" cy="128016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37960" y="2148840"/>
            <a:ext cx="2103120" cy="274320"/>
          </a:xfrm>
          <a:prstGeom prst="rect">
            <a:avLst/>
          </a:prstGeom>
          <a:noFill/>
        </p:spPr>
        <p:txBody>
          <a:bodyPr wrap="square" anchor="ctr">
            <a:spAutoFit/>
          </a:bodyPr>
          <a:lstStyle/>
          <a:p>
            <a:pPr algn="l"/>
            <a:r>
              <a:rPr sz="1100" b="1">
                <a:solidFill>
                  <a:srgbClr val="DA4C4C"/>
                </a:solidFill>
                <a:latin typeface="Aptos"/>
              </a:rPr>
              <a:t>TERLALU SEMPIT</a:t>
            </a:r>
            <a:endParaRPr sz="1100" b="1">
              <a:solidFill>
                <a:srgbClr val="DA4C4C"/>
              </a:solidFill>
              <a:latin typeface="Aptos"/>
            </a:endParaRPr>
          </a:p>
        </p:txBody>
      </p:sp>
      <p:sp>
        <p:nvSpPr>
          <p:cNvPr id="10" name="TextBox 9"/>
          <p:cNvSpPr txBox="1"/>
          <p:nvPr/>
        </p:nvSpPr>
        <p:spPr>
          <a:xfrm>
            <a:off x="6537960" y="2532888"/>
            <a:ext cx="4572000" cy="411480"/>
          </a:xfrm>
          <a:prstGeom prst="rect">
            <a:avLst/>
          </a:prstGeom>
          <a:noFill/>
        </p:spPr>
        <p:txBody>
          <a:bodyPr wrap="square" anchor="ctr">
            <a:spAutoFit/>
          </a:bodyPr>
          <a:lstStyle/>
          <a:p>
            <a:pPr algn="l"/>
            <a:r>
              <a:rPr sz="1200" b="0">
                <a:solidFill>
                  <a:srgbClr val="232B37"/>
                </a:solidFill>
                <a:latin typeface="Aptos"/>
              </a:rPr>
              <a:t>Hanya mengambil satu detail.</a:t>
            </a:r>
            <a:endParaRPr sz="1200" b="0">
              <a:solidFill>
                <a:srgbClr val="232B37"/>
              </a:solidFill>
              <a:latin typeface="Aptos"/>
            </a:endParaRPr>
          </a:p>
        </p:txBody>
      </p:sp>
      <p:sp>
        <p:nvSpPr>
          <p:cNvPr id="11" name="Rounded Rectangle 10"/>
          <p:cNvSpPr/>
          <p:nvPr/>
        </p:nvSpPr>
        <p:spPr>
          <a:xfrm>
            <a:off x="640080" y="3566160"/>
            <a:ext cx="5257800" cy="128016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14400" y="3749039"/>
            <a:ext cx="2103120" cy="274320"/>
          </a:xfrm>
          <a:prstGeom prst="rect">
            <a:avLst/>
          </a:prstGeom>
          <a:noFill/>
        </p:spPr>
        <p:txBody>
          <a:bodyPr wrap="square" anchor="ctr">
            <a:spAutoFit/>
          </a:bodyPr>
          <a:lstStyle/>
          <a:p>
            <a:pPr algn="l"/>
            <a:r>
              <a:rPr sz="1100" b="1">
                <a:solidFill>
                  <a:srgbClr val="F5B536"/>
                </a:solidFill>
                <a:latin typeface="Aptos"/>
              </a:rPr>
              <a:t>TIDAK DIDUKUNG</a:t>
            </a:r>
            <a:endParaRPr sz="1100" b="1">
              <a:solidFill>
                <a:srgbClr val="F5B536"/>
              </a:solidFill>
              <a:latin typeface="Aptos"/>
            </a:endParaRPr>
          </a:p>
        </p:txBody>
      </p:sp>
      <p:sp>
        <p:nvSpPr>
          <p:cNvPr id="13" name="TextBox 12"/>
          <p:cNvSpPr txBox="1"/>
          <p:nvPr/>
        </p:nvSpPr>
        <p:spPr>
          <a:xfrm>
            <a:off x="914400" y="4133087"/>
            <a:ext cx="4572000" cy="411480"/>
          </a:xfrm>
          <a:prstGeom prst="rect">
            <a:avLst/>
          </a:prstGeom>
          <a:noFill/>
        </p:spPr>
        <p:txBody>
          <a:bodyPr wrap="square" anchor="ctr">
            <a:spAutoFit/>
          </a:bodyPr>
          <a:lstStyle/>
          <a:p>
            <a:pPr algn="l"/>
            <a:r>
              <a:rPr sz="1200" b="0">
                <a:solidFill>
                  <a:srgbClr val="232B37"/>
                </a:solidFill>
                <a:latin typeface="Aptos"/>
              </a:rPr>
              <a:t>Tidak ada bukti yang memadai.</a:t>
            </a:r>
            <a:endParaRPr sz="1200" b="0">
              <a:solidFill>
                <a:srgbClr val="232B37"/>
              </a:solidFill>
              <a:latin typeface="Aptos"/>
            </a:endParaRPr>
          </a:p>
        </p:txBody>
      </p:sp>
      <p:sp>
        <p:nvSpPr>
          <p:cNvPr id="14" name="Rounded Rectangle 13"/>
          <p:cNvSpPr/>
          <p:nvPr/>
        </p:nvSpPr>
        <p:spPr>
          <a:xfrm>
            <a:off x="6263640" y="3566160"/>
            <a:ext cx="5257800" cy="128016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37960" y="3749039"/>
            <a:ext cx="2103120" cy="274320"/>
          </a:xfrm>
          <a:prstGeom prst="rect">
            <a:avLst/>
          </a:prstGeom>
          <a:noFill/>
        </p:spPr>
        <p:txBody>
          <a:bodyPr wrap="square" anchor="ctr">
            <a:spAutoFit/>
          </a:bodyPr>
          <a:lstStyle/>
          <a:p>
            <a:pPr algn="l"/>
            <a:r>
              <a:rPr sz="1100" b="1">
                <a:solidFill>
                  <a:srgbClr val="1F5DA6"/>
                </a:solidFill>
                <a:latin typeface="Aptos"/>
              </a:rPr>
              <a:t>MELENCENG</a:t>
            </a:r>
            <a:endParaRPr sz="1100" b="1">
              <a:solidFill>
                <a:srgbClr val="1F5DA6"/>
              </a:solidFill>
              <a:latin typeface="Aptos"/>
            </a:endParaRPr>
          </a:p>
        </p:txBody>
      </p:sp>
      <p:sp>
        <p:nvSpPr>
          <p:cNvPr id="16" name="TextBox 15"/>
          <p:cNvSpPr txBox="1"/>
          <p:nvPr/>
        </p:nvSpPr>
        <p:spPr>
          <a:xfrm>
            <a:off x="6537960" y="4133087"/>
            <a:ext cx="4572000" cy="411480"/>
          </a:xfrm>
          <a:prstGeom prst="rect">
            <a:avLst/>
          </a:prstGeom>
          <a:noFill/>
        </p:spPr>
        <p:txBody>
          <a:bodyPr wrap="square" anchor="ctr">
            <a:spAutoFit/>
          </a:bodyPr>
          <a:lstStyle/>
          <a:p>
            <a:pPr algn="l"/>
            <a:r>
              <a:rPr sz="1200" b="0">
                <a:solidFill>
                  <a:srgbClr val="232B37"/>
                </a:solidFill>
                <a:latin typeface="Aptos"/>
              </a:rPr>
              <a:t>Benar secara umum, tetapi bukan jawaban soal.</a:t>
            </a:r>
            <a:endParaRPr sz="1200" b="0">
              <a:solidFill>
                <a:srgbClr val="232B37"/>
              </a:solidFill>
              <a:latin typeface="Aptos"/>
            </a:endParaRPr>
          </a:p>
        </p:txBody>
      </p:sp>
      <p:sp>
        <p:nvSpPr>
          <p:cNvPr id="17" name="Rounded Rectangle 16"/>
          <p:cNvSpPr/>
          <p:nvPr/>
        </p:nvSpPr>
        <p:spPr>
          <a:xfrm>
            <a:off x="1188720" y="5166360"/>
            <a:ext cx="9784080" cy="594360"/>
          </a:xfrm>
          <a:prstGeom prst="roundRect">
            <a:avLst>
              <a:gd name="adj" fmla="val 12000"/>
            </a:avLst>
          </a:prstGeom>
          <a:solidFill>
            <a:srgbClr val="121F36"/>
          </a:solidFill>
          <a:ln>
            <a:solidFill>
              <a:srgbClr val="121F3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371600" y="5312664"/>
            <a:ext cx="9418320" cy="274320"/>
          </a:xfrm>
          <a:prstGeom prst="rect">
            <a:avLst/>
          </a:prstGeom>
          <a:noFill/>
        </p:spPr>
        <p:txBody>
          <a:bodyPr wrap="square" anchor="ctr">
            <a:spAutoFit/>
          </a:bodyPr>
          <a:lstStyle/>
          <a:p>
            <a:pPr algn="ctr"/>
            <a:r>
              <a:rPr sz="1300" b="1">
                <a:solidFill>
                  <a:srgbClr val="FFFFFF"/>
                </a:solidFill>
                <a:latin typeface="Aptos"/>
              </a:rPr>
              <a:t>Urutan praktis: COREt → BANDingkan → BUKTIKAN → pilih.</a:t>
            </a:r>
            <a:endParaRPr sz="1300" b="1">
              <a:solidFill>
                <a:srgbClr val="FFFFFF"/>
              </a:solidFill>
              <a:latin typeface="Aptos"/>
            </a:endParaRPr>
          </a:p>
        </p:txBody>
      </p:sp>
      <p:sp>
        <p:nvSpPr>
          <p:cNvPr id="19" name="TextBox 18"/>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20" name="TextBox 19"/>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08</a:t>
            </a:r>
            <a:endParaRPr sz="900" b="1">
              <a:solidFill>
                <a:srgbClr val="677282"/>
              </a:solidFill>
              <a:latin typeface="Apto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p:sp>
        <p:nvSpPr>
          <p:cNvPr id="2" name="TextBox 1"/>
          <p:cNvSpPr txBox="1"/>
          <p:nvPr/>
        </p:nvSpPr>
        <p:spPr>
          <a:xfrm>
            <a:off x="594360" y="384048"/>
            <a:ext cx="3200400" cy="320040"/>
          </a:xfrm>
          <a:prstGeom prst="rect">
            <a:avLst/>
          </a:prstGeom>
          <a:noFill/>
        </p:spPr>
        <p:txBody>
          <a:bodyPr wrap="square" anchor="ctr">
            <a:spAutoFit/>
          </a:bodyPr>
          <a:lstStyle/>
          <a:p>
            <a:pPr algn="l"/>
            <a:r>
              <a:rPr sz="1000" b="1">
                <a:solidFill>
                  <a:srgbClr val="35BCC9"/>
                </a:solidFill>
                <a:latin typeface="Aptos"/>
              </a:rPr>
              <a:t>08 • BACA PERTANYAAN</a:t>
            </a:r>
            <a:endParaRPr sz="1000" b="1">
              <a:solidFill>
                <a:srgbClr val="35BCC9"/>
              </a:solidFill>
              <a:latin typeface="Aptos"/>
            </a:endParaRPr>
          </a:p>
        </p:txBody>
      </p:sp>
      <p:sp>
        <p:nvSpPr>
          <p:cNvPr id="3" name="TextBox 2"/>
          <p:cNvSpPr txBox="1"/>
          <p:nvPr/>
        </p:nvSpPr>
        <p:spPr>
          <a:xfrm>
            <a:off x="594360" y="749808"/>
            <a:ext cx="10972800" cy="594360"/>
          </a:xfrm>
          <a:prstGeom prst="rect">
            <a:avLst/>
          </a:prstGeom>
          <a:noFill/>
        </p:spPr>
        <p:txBody>
          <a:bodyPr wrap="square" anchor="ctr">
            <a:spAutoFit/>
          </a:bodyPr>
          <a:lstStyle/>
          <a:p>
            <a:pPr algn="l"/>
            <a:r>
              <a:rPr sz="2700" b="1">
                <a:solidFill>
                  <a:srgbClr val="121F36"/>
                </a:solidFill>
                <a:latin typeface="Aptos"/>
              </a:rPr>
              <a:t>Pertanyaan adalah Kompas</a:t>
            </a:r>
            <a:endParaRPr sz="2700" b="1">
              <a:solidFill>
                <a:srgbClr val="121F36"/>
              </a:solidFill>
              <a:latin typeface="Aptos"/>
            </a:endParaRPr>
          </a:p>
        </p:txBody>
      </p:sp>
      <p:sp>
        <p:nvSpPr>
          <p:cNvPr id="4" name="TextBox 3"/>
          <p:cNvSpPr txBox="1"/>
          <p:nvPr/>
        </p:nvSpPr>
        <p:spPr>
          <a:xfrm>
            <a:off x="612648" y="1353312"/>
            <a:ext cx="10789920" cy="411480"/>
          </a:xfrm>
          <a:prstGeom prst="rect">
            <a:avLst/>
          </a:prstGeom>
          <a:noFill/>
        </p:spPr>
        <p:txBody>
          <a:bodyPr wrap="square" anchor="ctr">
            <a:spAutoFit/>
          </a:bodyPr>
          <a:lstStyle/>
          <a:p>
            <a:pPr algn="l"/>
            <a:r>
              <a:rPr sz="1200" b="0">
                <a:solidFill>
                  <a:srgbClr val="677282"/>
                </a:solidFill>
                <a:latin typeface="Aptos"/>
              </a:rPr>
              <a:t>Sebelum menyentuh teks panjang, identifikasi apa yang sebenarnya diminta.</a:t>
            </a:r>
            <a:endParaRPr sz="1200" b="0">
              <a:solidFill>
                <a:srgbClr val="677282"/>
              </a:solidFill>
              <a:latin typeface="Aptos"/>
            </a:endParaRPr>
          </a:p>
        </p:txBody>
      </p:sp>
      <p:sp>
        <p:nvSpPr>
          <p:cNvPr id="5" name="Rounded Rectangle 4"/>
          <p:cNvSpPr/>
          <p:nvPr/>
        </p:nvSpPr>
        <p:spPr>
          <a:xfrm>
            <a:off x="685800" y="2057400"/>
            <a:ext cx="2468880" cy="210312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2331720"/>
            <a:ext cx="2103120" cy="365760"/>
          </a:xfrm>
          <a:prstGeom prst="rect">
            <a:avLst/>
          </a:prstGeom>
          <a:noFill/>
        </p:spPr>
        <p:txBody>
          <a:bodyPr wrap="square" anchor="ctr">
            <a:spAutoFit/>
          </a:bodyPr>
          <a:lstStyle/>
          <a:p>
            <a:pPr algn="ctr"/>
            <a:r>
              <a:rPr sz="1500" b="1">
                <a:solidFill>
                  <a:srgbClr val="1F5DA6"/>
                </a:solidFill>
                <a:latin typeface="Aptos"/>
              </a:rPr>
              <a:t>APA</a:t>
            </a:r>
            <a:endParaRPr sz="1500" b="1">
              <a:solidFill>
                <a:srgbClr val="1F5DA6"/>
              </a:solidFill>
              <a:latin typeface="Aptos"/>
            </a:endParaRPr>
          </a:p>
        </p:txBody>
      </p:sp>
      <p:sp>
        <p:nvSpPr>
          <p:cNvPr id="7" name="TextBox 6"/>
          <p:cNvSpPr txBox="1"/>
          <p:nvPr/>
        </p:nvSpPr>
        <p:spPr>
          <a:xfrm>
            <a:off x="1005840" y="3017520"/>
            <a:ext cx="1828800" cy="640080"/>
          </a:xfrm>
          <a:prstGeom prst="rect">
            <a:avLst/>
          </a:prstGeom>
          <a:noFill/>
        </p:spPr>
        <p:txBody>
          <a:bodyPr wrap="square" anchor="ctr">
            <a:spAutoFit/>
          </a:bodyPr>
          <a:lstStyle/>
          <a:p>
            <a:pPr algn="ctr"/>
            <a:r>
              <a:rPr sz="1400" b="1">
                <a:solidFill>
                  <a:srgbClr val="121F36"/>
                </a:solidFill>
                <a:latin typeface="Aptos"/>
              </a:rPr>
              <a:t>topik / ide / informasi</a:t>
            </a:r>
            <a:endParaRPr sz="1400" b="1">
              <a:solidFill>
                <a:srgbClr val="121F36"/>
              </a:solidFill>
              <a:latin typeface="Aptos"/>
            </a:endParaRPr>
          </a:p>
        </p:txBody>
      </p:sp>
      <p:sp>
        <p:nvSpPr>
          <p:cNvPr id="8" name="Rounded Rectangle 7"/>
          <p:cNvSpPr/>
          <p:nvPr/>
        </p:nvSpPr>
        <p:spPr>
          <a:xfrm>
            <a:off x="3474720" y="2057400"/>
            <a:ext cx="2468880" cy="210312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57600" y="2331720"/>
            <a:ext cx="2103120" cy="365760"/>
          </a:xfrm>
          <a:prstGeom prst="rect">
            <a:avLst/>
          </a:prstGeom>
          <a:noFill/>
        </p:spPr>
        <p:txBody>
          <a:bodyPr wrap="square" anchor="ctr">
            <a:spAutoFit/>
          </a:bodyPr>
          <a:lstStyle/>
          <a:p>
            <a:pPr algn="ctr"/>
            <a:r>
              <a:rPr sz="1500" b="1">
                <a:solidFill>
                  <a:srgbClr val="35BCC9"/>
                </a:solidFill>
                <a:latin typeface="Aptos"/>
              </a:rPr>
              <a:t>MENGAPA</a:t>
            </a:r>
            <a:endParaRPr sz="1500" b="1">
              <a:solidFill>
                <a:srgbClr val="35BCC9"/>
              </a:solidFill>
              <a:latin typeface="Aptos"/>
            </a:endParaRPr>
          </a:p>
        </p:txBody>
      </p:sp>
      <p:sp>
        <p:nvSpPr>
          <p:cNvPr id="10" name="TextBox 9"/>
          <p:cNvSpPr txBox="1"/>
          <p:nvPr/>
        </p:nvSpPr>
        <p:spPr>
          <a:xfrm>
            <a:off x="3794759" y="3017520"/>
            <a:ext cx="1828800" cy="640080"/>
          </a:xfrm>
          <a:prstGeom prst="rect">
            <a:avLst/>
          </a:prstGeom>
          <a:noFill/>
        </p:spPr>
        <p:txBody>
          <a:bodyPr wrap="square" anchor="ctr">
            <a:spAutoFit/>
          </a:bodyPr>
          <a:lstStyle/>
          <a:p>
            <a:pPr algn="ctr"/>
            <a:r>
              <a:rPr sz="1400" b="1">
                <a:solidFill>
                  <a:srgbClr val="121F36"/>
                </a:solidFill>
                <a:latin typeface="Aptos"/>
              </a:rPr>
              <a:t>alasan / sebab</a:t>
            </a:r>
            <a:endParaRPr sz="1400" b="1">
              <a:solidFill>
                <a:srgbClr val="121F36"/>
              </a:solidFill>
              <a:latin typeface="Aptos"/>
            </a:endParaRPr>
          </a:p>
        </p:txBody>
      </p:sp>
      <p:sp>
        <p:nvSpPr>
          <p:cNvPr id="11" name="Rounded Rectangle 10"/>
          <p:cNvSpPr/>
          <p:nvPr/>
        </p:nvSpPr>
        <p:spPr>
          <a:xfrm>
            <a:off x="6263640" y="2057400"/>
            <a:ext cx="2468880" cy="210312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2331720"/>
            <a:ext cx="2103120" cy="365760"/>
          </a:xfrm>
          <a:prstGeom prst="rect">
            <a:avLst/>
          </a:prstGeom>
          <a:noFill/>
        </p:spPr>
        <p:txBody>
          <a:bodyPr wrap="square" anchor="ctr">
            <a:spAutoFit/>
          </a:bodyPr>
          <a:lstStyle/>
          <a:p>
            <a:pPr algn="ctr"/>
            <a:r>
              <a:rPr sz="1500" b="1">
                <a:solidFill>
                  <a:srgbClr val="F5B536"/>
                </a:solidFill>
                <a:latin typeface="Aptos"/>
              </a:rPr>
              <a:t>BAGAIMANA</a:t>
            </a:r>
            <a:endParaRPr sz="1500" b="1">
              <a:solidFill>
                <a:srgbClr val="F5B536"/>
              </a:solidFill>
              <a:latin typeface="Aptos"/>
            </a:endParaRPr>
          </a:p>
        </p:txBody>
      </p:sp>
      <p:sp>
        <p:nvSpPr>
          <p:cNvPr id="13" name="TextBox 12"/>
          <p:cNvSpPr txBox="1"/>
          <p:nvPr/>
        </p:nvSpPr>
        <p:spPr>
          <a:xfrm>
            <a:off x="6583679" y="3017520"/>
            <a:ext cx="1828800" cy="640080"/>
          </a:xfrm>
          <a:prstGeom prst="rect">
            <a:avLst/>
          </a:prstGeom>
          <a:noFill/>
        </p:spPr>
        <p:txBody>
          <a:bodyPr wrap="square" anchor="ctr">
            <a:spAutoFit/>
          </a:bodyPr>
          <a:lstStyle/>
          <a:p>
            <a:pPr algn="ctr"/>
            <a:r>
              <a:rPr sz="1400" b="1">
                <a:solidFill>
                  <a:srgbClr val="121F36"/>
                </a:solidFill>
                <a:latin typeface="Aptos"/>
              </a:rPr>
              <a:t>proses / hubungan</a:t>
            </a:r>
            <a:endParaRPr sz="1400" b="1">
              <a:solidFill>
                <a:srgbClr val="121F36"/>
              </a:solidFill>
              <a:latin typeface="Aptos"/>
            </a:endParaRPr>
          </a:p>
        </p:txBody>
      </p:sp>
      <p:sp>
        <p:nvSpPr>
          <p:cNvPr id="14" name="Rounded Rectangle 13"/>
          <p:cNvSpPr/>
          <p:nvPr/>
        </p:nvSpPr>
        <p:spPr>
          <a:xfrm>
            <a:off x="9052559" y="2057400"/>
            <a:ext cx="2468880" cy="210312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235439" y="2331720"/>
            <a:ext cx="2103120" cy="365760"/>
          </a:xfrm>
          <a:prstGeom prst="rect">
            <a:avLst/>
          </a:prstGeom>
          <a:noFill/>
        </p:spPr>
        <p:txBody>
          <a:bodyPr wrap="square" anchor="ctr">
            <a:spAutoFit/>
          </a:bodyPr>
          <a:lstStyle/>
          <a:p>
            <a:pPr algn="ctr"/>
            <a:r>
              <a:rPr sz="1500" b="1">
                <a:solidFill>
                  <a:srgbClr val="2F9E70"/>
                </a:solidFill>
                <a:latin typeface="Aptos"/>
              </a:rPr>
              <a:t>SEBERAPA TEPAT</a:t>
            </a:r>
            <a:endParaRPr sz="1500" b="1">
              <a:solidFill>
                <a:srgbClr val="2F9E70"/>
              </a:solidFill>
              <a:latin typeface="Aptos"/>
            </a:endParaRPr>
          </a:p>
        </p:txBody>
      </p:sp>
      <p:sp>
        <p:nvSpPr>
          <p:cNvPr id="16" name="TextBox 15"/>
          <p:cNvSpPr txBox="1"/>
          <p:nvPr/>
        </p:nvSpPr>
        <p:spPr>
          <a:xfrm>
            <a:off x="9372599" y="3017520"/>
            <a:ext cx="1828800" cy="640080"/>
          </a:xfrm>
          <a:prstGeom prst="rect">
            <a:avLst/>
          </a:prstGeom>
          <a:noFill/>
        </p:spPr>
        <p:txBody>
          <a:bodyPr wrap="square" anchor="ctr">
            <a:spAutoFit/>
          </a:bodyPr>
          <a:lstStyle/>
          <a:p>
            <a:pPr algn="ctr"/>
            <a:r>
              <a:rPr sz="1400" b="1">
                <a:solidFill>
                  <a:srgbClr val="121F36"/>
                </a:solidFill>
                <a:latin typeface="Aptos"/>
              </a:rPr>
              <a:t>evaluasi / bukti</a:t>
            </a:r>
            <a:endParaRPr sz="1400" b="1">
              <a:solidFill>
                <a:srgbClr val="121F36"/>
              </a:solidFill>
              <a:latin typeface="Aptos"/>
            </a:endParaRPr>
          </a:p>
        </p:txBody>
      </p:sp>
      <p:sp>
        <p:nvSpPr>
          <p:cNvPr id="17" name="TextBox 16"/>
          <p:cNvSpPr txBox="1"/>
          <p:nvPr/>
        </p:nvSpPr>
        <p:spPr>
          <a:xfrm>
            <a:off x="822960" y="4754880"/>
            <a:ext cx="914400" cy="274320"/>
          </a:xfrm>
          <a:prstGeom prst="rect">
            <a:avLst/>
          </a:prstGeom>
          <a:noFill/>
        </p:spPr>
        <p:txBody>
          <a:bodyPr wrap="square" anchor="ctr">
            <a:spAutoFit/>
          </a:bodyPr>
          <a:lstStyle/>
          <a:p>
            <a:pPr algn="l"/>
            <a:r>
              <a:rPr sz="1100" b="1">
                <a:solidFill>
                  <a:srgbClr val="1F5DA6"/>
                </a:solidFill>
                <a:latin typeface="Aptos"/>
              </a:rPr>
              <a:t>Tip guru</a:t>
            </a:r>
            <a:endParaRPr sz="1100" b="1">
              <a:solidFill>
                <a:srgbClr val="1F5DA6"/>
              </a:solidFill>
              <a:latin typeface="Aptos"/>
            </a:endParaRPr>
          </a:p>
        </p:txBody>
      </p:sp>
      <p:sp>
        <p:nvSpPr>
          <p:cNvPr id="18" name="TextBox 17"/>
          <p:cNvSpPr txBox="1"/>
          <p:nvPr/>
        </p:nvSpPr>
        <p:spPr>
          <a:xfrm>
            <a:off x="1828800" y="4681728"/>
            <a:ext cx="9052560" cy="457200"/>
          </a:xfrm>
          <a:prstGeom prst="rect">
            <a:avLst/>
          </a:prstGeom>
          <a:noFill/>
        </p:spPr>
        <p:txBody>
          <a:bodyPr wrap="square" anchor="ctr">
            <a:spAutoFit/>
          </a:bodyPr>
          <a:lstStyle/>
          <a:p>
            <a:pPr algn="l"/>
            <a:r>
              <a:rPr sz="1400" b="1">
                <a:solidFill>
                  <a:srgbClr val="232B37"/>
                </a:solidFill>
                <a:latin typeface="Aptos"/>
              </a:rPr>
              <a:t>Latih siswa menggarisbawahi kata tugas pada stem sebelum membaca stimulus.</a:t>
            </a:r>
            <a:endParaRPr sz="1400" b="1">
              <a:solidFill>
                <a:srgbClr val="232B37"/>
              </a:solidFill>
              <a:latin typeface="Aptos"/>
            </a:endParaRPr>
          </a:p>
        </p:txBody>
      </p:sp>
      <p:sp>
        <p:nvSpPr>
          <p:cNvPr id="19" name="TextBox 18"/>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20" name="TextBox 19"/>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09</a:t>
            </a:r>
            <a:endParaRPr sz="900" b="1">
              <a:solidFill>
                <a:srgbClr val="677282"/>
              </a:solidFill>
              <a:latin typeface="Apto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21F36"/>
        </a:solidFill>
        <a:effectLst/>
      </p:bgPr>
    </p:bg>
    <p:spTree>
      <p:nvGrpSpPr>
        <p:cNvPr id="1" name=""/>
        <p:cNvGrpSpPr/>
        <p:nvPr/>
      </p:nvGrpSpPr>
      <p:grpSpPr/>
      <p:sp>
        <p:nvSpPr>
          <p:cNvPr id="2" name="TextBox 1"/>
          <p:cNvSpPr txBox="1"/>
          <p:nvPr/>
        </p:nvSpPr>
        <p:spPr>
          <a:xfrm>
            <a:off x="594360" y="411480"/>
            <a:ext cx="2743200" cy="274320"/>
          </a:xfrm>
          <a:prstGeom prst="rect">
            <a:avLst/>
          </a:prstGeom>
          <a:noFill/>
        </p:spPr>
        <p:txBody>
          <a:bodyPr wrap="square" anchor="ctr">
            <a:spAutoFit/>
          </a:bodyPr>
          <a:lstStyle/>
          <a:p>
            <a:pPr algn="l"/>
            <a:r>
              <a:rPr sz="1000" b="1">
                <a:solidFill>
                  <a:srgbClr val="35BCC9"/>
                </a:solidFill>
                <a:latin typeface="Aptos"/>
              </a:rPr>
              <a:t>09 • TEKS PANJANG</a:t>
            </a:r>
            <a:endParaRPr sz="1000" b="1">
              <a:solidFill>
                <a:srgbClr val="35BCC9"/>
              </a:solidFill>
              <a:latin typeface="Aptos"/>
            </a:endParaRPr>
          </a:p>
        </p:txBody>
      </p:sp>
      <p:sp>
        <p:nvSpPr>
          <p:cNvPr id="3" name="TextBox 2"/>
          <p:cNvSpPr txBox="1"/>
          <p:nvPr/>
        </p:nvSpPr>
        <p:spPr>
          <a:xfrm>
            <a:off x="594360" y="804672"/>
            <a:ext cx="6400800" cy="502920"/>
          </a:xfrm>
          <a:prstGeom prst="rect">
            <a:avLst/>
          </a:prstGeom>
          <a:noFill/>
        </p:spPr>
        <p:txBody>
          <a:bodyPr wrap="square" anchor="ctr">
            <a:spAutoFit/>
          </a:bodyPr>
          <a:lstStyle/>
          <a:p>
            <a:pPr algn="l"/>
            <a:r>
              <a:rPr sz="2800" b="1">
                <a:solidFill>
                  <a:srgbClr val="FFFFFF"/>
                </a:solidFill>
                <a:latin typeface="Aptos"/>
              </a:rPr>
              <a:t>Workflow 60 Detik</a:t>
            </a:r>
            <a:endParaRPr sz="2800" b="1">
              <a:solidFill>
                <a:srgbClr val="FFFFFF"/>
              </a:solidFill>
              <a:latin typeface="Aptos"/>
            </a:endParaRPr>
          </a:p>
        </p:txBody>
      </p:sp>
      <p:sp>
        <p:nvSpPr>
          <p:cNvPr id="4" name="TextBox 3"/>
          <p:cNvSpPr txBox="1"/>
          <p:nvPr/>
        </p:nvSpPr>
        <p:spPr>
          <a:xfrm>
            <a:off x="612648" y="1353312"/>
            <a:ext cx="7315200" cy="320040"/>
          </a:xfrm>
          <a:prstGeom prst="rect">
            <a:avLst/>
          </a:prstGeom>
          <a:noFill/>
        </p:spPr>
        <p:txBody>
          <a:bodyPr wrap="square" anchor="ctr">
            <a:spAutoFit/>
          </a:bodyPr>
          <a:lstStyle/>
          <a:p>
            <a:pPr algn="l"/>
            <a:r>
              <a:rPr sz="1300" b="0">
                <a:solidFill>
                  <a:srgbClr val="C2CFE0"/>
                </a:solidFill>
                <a:latin typeface="Aptos"/>
              </a:rPr>
              <a:t>Simulasikan urutan ini berulang sampai menjadi kebiasaan.</a:t>
            </a:r>
            <a:endParaRPr sz="1300" b="0">
              <a:solidFill>
                <a:srgbClr val="C2CFE0"/>
              </a:solidFill>
              <a:latin typeface="Aptos"/>
            </a:endParaRPr>
          </a:p>
        </p:txBody>
      </p:sp>
      <p:sp>
        <p:nvSpPr>
          <p:cNvPr id="5" name="Rounded Rectangle 4"/>
          <p:cNvSpPr/>
          <p:nvPr/>
        </p:nvSpPr>
        <p:spPr>
          <a:xfrm>
            <a:off x="685800" y="2148840"/>
            <a:ext cx="2423160" cy="2514600"/>
          </a:xfrm>
          <a:prstGeom prst="roundRect">
            <a:avLst>
              <a:gd name="adj" fmla="val 12000"/>
            </a:avLst>
          </a:prstGeom>
          <a:solidFill>
            <a:srgbClr val="1D304E"/>
          </a:solidFill>
          <a:ln>
            <a:solidFill>
              <a:srgbClr val="1D30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2423160"/>
            <a:ext cx="1920240" cy="274320"/>
          </a:xfrm>
          <a:prstGeom prst="rect">
            <a:avLst/>
          </a:prstGeom>
          <a:noFill/>
        </p:spPr>
        <p:txBody>
          <a:bodyPr wrap="square" anchor="ctr">
            <a:spAutoFit/>
          </a:bodyPr>
          <a:lstStyle/>
          <a:p>
            <a:pPr algn="ctr"/>
            <a:r>
              <a:rPr sz="1100" b="1">
                <a:solidFill>
                  <a:srgbClr val="F5B536"/>
                </a:solidFill>
                <a:latin typeface="Aptos"/>
              </a:rPr>
              <a:t>00–10</a:t>
            </a:r>
            <a:endParaRPr sz="1100" b="1">
              <a:solidFill>
                <a:srgbClr val="F5B536"/>
              </a:solidFill>
              <a:latin typeface="Aptos"/>
            </a:endParaRPr>
          </a:p>
        </p:txBody>
      </p:sp>
      <p:sp>
        <p:nvSpPr>
          <p:cNvPr id="7" name="TextBox 6"/>
          <p:cNvSpPr txBox="1"/>
          <p:nvPr/>
        </p:nvSpPr>
        <p:spPr>
          <a:xfrm>
            <a:off x="914400" y="2971800"/>
            <a:ext cx="1920240" cy="411480"/>
          </a:xfrm>
          <a:prstGeom prst="rect">
            <a:avLst/>
          </a:prstGeom>
          <a:noFill/>
        </p:spPr>
        <p:txBody>
          <a:bodyPr wrap="square" anchor="ctr">
            <a:spAutoFit/>
          </a:bodyPr>
          <a:lstStyle/>
          <a:p>
            <a:pPr algn="ctr"/>
            <a:r>
              <a:rPr sz="1700" b="1">
                <a:solidFill>
                  <a:srgbClr val="FFFFFF"/>
                </a:solidFill>
                <a:latin typeface="Aptos"/>
              </a:rPr>
              <a:t>Baca stem</a:t>
            </a:r>
            <a:endParaRPr sz="1700" b="1">
              <a:solidFill>
                <a:srgbClr val="FFFFFF"/>
              </a:solidFill>
              <a:latin typeface="Aptos"/>
            </a:endParaRPr>
          </a:p>
        </p:txBody>
      </p:sp>
      <p:sp>
        <p:nvSpPr>
          <p:cNvPr id="8" name="TextBox 7"/>
          <p:cNvSpPr txBox="1"/>
          <p:nvPr/>
        </p:nvSpPr>
        <p:spPr>
          <a:xfrm>
            <a:off x="914400" y="3703320"/>
            <a:ext cx="1920240" cy="411480"/>
          </a:xfrm>
          <a:prstGeom prst="rect">
            <a:avLst/>
          </a:prstGeom>
          <a:noFill/>
        </p:spPr>
        <p:txBody>
          <a:bodyPr wrap="square" anchor="ctr">
            <a:spAutoFit/>
          </a:bodyPr>
          <a:lstStyle/>
          <a:p>
            <a:pPr algn="ctr"/>
            <a:r>
              <a:rPr sz="1200" b="0">
                <a:solidFill>
                  <a:srgbClr val="C5D2E2"/>
                </a:solidFill>
                <a:latin typeface="Aptos"/>
              </a:rPr>
              <a:t>Tentukan tugas</a:t>
            </a:r>
            <a:endParaRPr sz="1200" b="0">
              <a:solidFill>
                <a:srgbClr val="C5D2E2"/>
              </a:solidFill>
              <a:latin typeface="Aptos"/>
            </a:endParaRPr>
          </a:p>
        </p:txBody>
      </p:sp>
      <p:sp>
        <p:nvSpPr>
          <p:cNvPr id="9" name="Rounded Rectangle 8"/>
          <p:cNvSpPr/>
          <p:nvPr/>
        </p:nvSpPr>
        <p:spPr>
          <a:xfrm>
            <a:off x="3474720" y="2148840"/>
            <a:ext cx="2423160" cy="2514600"/>
          </a:xfrm>
          <a:prstGeom prst="roundRect">
            <a:avLst>
              <a:gd name="adj" fmla="val 12000"/>
            </a:avLst>
          </a:prstGeom>
          <a:solidFill>
            <a:srgbClr val="1D304E"/>
          </a:solidFill>
          <a:ln>
            <a:solidFill>
              <a:srgbClr val="1D30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703320" y="2423160"/>
            <a:ext cx="1920240" cy="274320"/>
          </a:xfrm>
          <a:prstGeom prst="rect">
            <a:avLst/>
          </a:prstGeom>
          <a:noFill/>
        </p:spPr>
        <p:txBody>
          <a:bodyPr wrap="square" anchor="ctr">
            <a:spAutoFit/>
          </a:bodyPr>
          <a:lstStyle/>
          <a:p>
            <a:pPr algn="ctr"/>
            <a:r>
              <a:rPr sz="1100" b="1">
                <a:solidFill>
                  <a:srgbClr val="F5B536"/>
                </a:solidFill>
                <a:latin typeface="Aptos"/>
              </a:rPr>
              <a:t>10–25</a:t>
            </a:r>
            <a:endParaRPr sz="1100" b="1">
              <a:solidFill>
                <a:srgbClr val="F5B536"/>
              </a:solidFill>
              <a:latin typeface="Aptos"/>
            </a:endParaRPr>
          </a:p>
        </p:txBody>
      </p:sp>
      <p:sp>
        <p:nvSpPr>
          <p:cNvPr id="11" name="TextBox 10"/>
          <p:cNvSpPr txBox="1"/>
          <p:nvPr/>
        </p:nvSpPr>
        <p:spPr>
          <a:xfrm>
            <a:off x="3703320" y="2971800"/>
            <a:ext cx="1920240" cy="411480"/>
          </a:xfrm>
          <a:prstGeom prst="rect">
            <a:avLst/>
          </a:prstGeom>
          <a:noFill/>
        </p:spPr>
        <p:txBody>
          <a:bodyPr wrap="square" anchor="ctr">
            <a:spAutoFit/>
          </a:bodyPr>
          <a:lstStyle/>
          <a:p>
            <a:pPr algn="ctr"/>
            <a:r>
              <a:rPr sz="1700" b="1">
                <a:solidFill>
                  <a:srgbClr val="FFFFFF"/>
                </a:solidFill>
                <a:latin typeface="Aptos"/>
              </a:rPr>
              <a:t>Skimming</a:t>
            </a:r>
            <a:endParaRPr sz="1700" b="1">
              <a:solidFill>
                <a:srgbClr val="FFFFFF"/>
              </a:solidFill>
              <a:latin typeface="Aptos"/>
            </a:endParaRPr>
          </a:p>
        </p:txBody>
      </p:sp>
      <p:sp>
        <p:nvSpPr>
          <p:cNvPr id="12" name="TextBox 11"/>
          <p:cNvSpPr txBox="1"/>
          <p:nvPr/>
        </p:nvSpPr>
        <p:spPr>
          <a:xfrm>
            <a:off x="3703320" y="3703320"/>
            <a:ext cx="1920240" cy="411480"/>
          </a:xfrm>
          <a:prstGeom prst="rect">
            <a:avLst/>
          </a:prstGeom>
          <a:noFill/>
        </p:spPr>
        <p:txBody>
          <a:bodyPr wrap="square" anchor="ctr">
            <a:spAutoFit/>
          </a:bodyPr>
          <a:lstStyle/>
          <a:p>
            <a:pPr algn="ctr"/>
            <a:r>
              <a:rPr sz="1200" b="0">
                <a:solidFill>
                  <a:srgbClr val="C5D2E2"/>
                </a:solidFill>
                <a:latin typeface="Aptos"/>
              </a:rPr>
              <a:t>Tangkap peta</a:t>
            </a:r>
            <a:endParaRPr sz="1200" b="0">
              <a:solidFill>
                <a:srgbClr val="C5D2E2"/>
              </a:solidFill>
              <a:latin typeface="Aptos"/>
            </a:endParaRPr>
          </a:p>
        </p:txBody>
      </p:sp>
      <p:sp>
        <p:nvSpPr>
          <p:cNvPr id="13" name="Rounded Rectangle 12"/>
          <p:cNvSpPr/>
          <p:nvPr/>
        </p:nvSpPr>
        <p:spPr>
          <a:xfrm>
            <a:off x="6263640" y="2148840"/>
            <a:ext cx="2423160" cy="2514600"/>
          </a:xfrm>
          <a:prstGeom prst="roundRect">
            <a:avLst>
              <a:gd name="adj" fmla="val 12000"/>
            </a:avLst>
          </a:prstGeom>
          <a:solidFill>
            <a:srgbClr val="1D304E"/>
          </a:solidFill>
          <a:ln>
            <a:solidFill>
              <a:srgbClr val="1D30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92240" y="2423160"/>
            <a:ext cx="1920240" cy="274320"/>
          </a:xfrm>
          <a:prstGeom prst="rect">
            <a:avLst/>
          </a:prstGeom>
          <a:noFill/>
        </p:spPr>
        <p:txBody>
          <a:bodyPr wrap="square" anchor="ctr">
            <a:spAutoFit/>
          </a:bodyPr>
          <a:lstStyle/>
          <a:p>
            <a:pPr algn="ctr"/>
            <a:r>
              <a:rPr sz="1100" b="1">
                <a:solidFill>
                  <a:srgbClr val="F5B536"/>
                </a:solidFill>
                <a:latin typeface="Aptos"/>
              </a:rPr>
              <a:t>25–45</a:t>
            </a:r>
            <a:endParaRPr sz="1100" b="1">
              <a:solidFill>
                <a:srgbClr val="F5B536"/>
              </a:solidFill>
              <a:latin typeface="Aptos"/>
            </a:endParaRPr>
          </a:p>
        </p:txBody>
      </p:sp>
      <p:sp>
        <p:nvSpPr>
          <p:cNvPr id="15" name="TextBox 14"/>
          <p:cNvSpPr txBox="1"/>
          <p:nvPr/>
        </p:nvSpPr>
        <p:spPr>
          <a:xfrm>
            <a:off x="6492240" y="2971800"/>
            <a:ext cx="1920240" cy="411480"/>
          </a:xfrm>
          <a:prstGeom prst="rect">
            <a:avLst/>
          </a:prstGeom>
          <a:noFill/>
        </p:spPr>
        <p:txBody>
          <a:bodyPr wrap="square" anchor="ctr">
            <a:spAutoFit/>
          </a:bodyPr>
          <a:lstStyle/>
          <a:p>
            <a:pPr algn="ctr"/>
            <a:r>
              <a:rPr sz="1700" b="1">
                <a:solidFill>
                  <a:srgbClr val="FFFFFF"/>
                </a:solidFill>
                <a:latin typeface="Aptos"/>
              </a:rPr>
              <a:t>Scanning</a:t>
            </a:r>
            <a:endParaRPr sz="1700" b="1">
              <a:solidFill>
                <a:srgbClr val="FFFFFF"/>
              </a:solidFill>
              <a:latin typeface="Aptos"/>
            </a:endParaRPr>
          </a:p>
        </p:txBody>
      </p:sp>
      <p:sp>
        <p:nvSpPr>
          <p:cNvPr id="16" name="TextBox 15"/>
          <p:cNvSpPr txBox="1"/>
          <p:nvPr/>
        </p:nvSpPr>
        <p:spPr>
          <a:xfrm>
            <a:off x="6492240" y="3703320"/>
            <a:ext cx="1920240" cy="411480"/>
          </a:xfrm>
          <a:prstGeom prst="rect">
            <a:avLst/>
          </a:prstGeom>
          <a:noFill/>
        </p:spPr>
        <p:txBody>
          <a:bodyPr wrap="square" anchor="ctr">
            <a:spAutoFit/>
          </a:bodyPr>
          <a:lstStyle/>
          <a:p>
            <a:pPr algn="ctr"/>
            <a:r>
              <a:rPr sz="1200" b="0">
                <a:solidFill>
                  <a:srgbClr val="C5D2E2"/>
                </a:solidFill>
                <a:latin typeface="Aptos"/>
              </a:rPr>
              <a:t>Cari bukti</a:t>
            </a:r>
            <a:endParaRPr sz="1200" b="0">
              <a:solidFill>
                <a:srgbClr val="C5D2E2"/>
              </a:solidFill>
              <a:latin typeface="Aptos"/>
            </a:endParaRPr>
          </a:p>
        </p:txBody>
      </p:sp>
      <p:sp>
        <p:nvSpPr>
          <p:cNvPr id="17" name="Rounded Rectangle 16"/>
          <p:cNvSpPr/>
          <p:nvPr/>
        </p:nvSpPr>
        <p:spPr>
          <a:xfrm>
            <a:off x="9052559" y="2148840"/>
            <a:ext cx="2423160" cy="2514600"/>
          </a:xfrm>
          <a:prstGeom prst="roundRect">
            <a:avLst>
              <a:gd name="adj" fmla="val 12000"/>
            </a:avLst>
          </a:prstGeom>
          <a:solidFill>
            <a:srgbClr val="1D304E"/>
          </a:solidFill>
          <a:ln>
            <a:solidFill>
              <a:srgbClr val="1D30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281159" y="2423160"/>
            <a:ext cx="1920240" cy="274320"/>
          </a:xfrm>
          <a:prstGeom prst="rect">
            <a:avLst/>
          </a:prstGeom>
          <a:noFill/>
        </p:spPr>
        <p:txBody>
          <a:bodyPr wrap="square" anchor="ctr">
            <a:spAutoFit/>
          </a:bodyPr>
          <a:lstStyle/>
          <a:p>
            <a:pPr algn="ctr"/>
            <a:r>
              <a:rPr sz="1100" b="1">
                <a:solidFill>
                  <a:srgbClr val="F5B536"/>
                </a:solidFill>
                <a:latin typeface="Aptos"/>
              </a:rPr>
              <a:t>45–60</a:t>
            </a:r>
            <a:endParaRPr sz="1100" b="1">
              <a:solidFill>
                <a:srgbClr val="F5B536"/>
              </a:solidFill>
              <a:latin typeface="Aptos"/>
            </a:endParaRPr>
          </a:p>
        </p:txBody>
      </p:sp>
      <p:sp>
        <p:nvSpPr>
          <p:cNvPr id="19" name="TextBox 18"/>
          <p:cNvSpPr txBox="1"/>
          <p:nvPr/>
        </p:nvSpPr>
        <p:spPr>
          <a:xfrm>
            <a:off x="9281159" y="2971800"/>
            <a:ext cx="1920240" cy="411480"/>
          </a:xfrm>
          <a:prstGeom prst="rect">
            <a:avLst/>
          </a:prstGeom>
          <a:noFill/>
        </p:spPr>
        <p:txBody>
          <a:bodyPr wrap="square" anchor="ctr">
            <a:spAutoFit/>
          </a:bodyPr>
          <a:lstStyle/>
          <a:p>
            <a:pPr algn="ctr"/>
            <a:r>
              <a:rPr sz="1700" b="1">
                <a:solidFill>
                  <a:srgbClr val="FFFFFF"/>
                </a:solidFill>
                <a:latin typeface="Aptos"/>
              </a:rPr>
              <a:t>Eliminasi</a:t>
            </a:r>
            <a:endParaRPr sz="1700" b="1">
              <a:solidFill>
                <a:srgbClr val="FFFFFF"/>
              </a:solidFill>
              <a:latin typeface="Aptos"/>
            </a:endParaRPr>
          </a:p>
        </p:txBody>
      </p:sp>
      <p:sp>
        <p:nvSpPr>
          <p:cNvPr id="20" name="TextBox 19"/>
          <p:cNvSpPr txBox="1"/>
          <p:nvPr/>
        </p:nvSpPr>
        <p:spPr>
          <a:xfrm>
            <a:off x="9281159" y="3703320"/>
            <a:ext cx="1920240" cy="411480"/>
          </a:xfrm>
          <a:prstGeom prst="rect">
            <a:avLst/>
          </a:prstGeom>
          <a:noFill/>
        </p:spPr>
        <p:txBody>
          <a:bodyPr wrap="square" anchor="ctr">
            <a:spAutoFit/>
          </a:bodyPr>
          <a:lstStyle/>
          <a:p>
            <a:pPr algn="ctr"/>
            <a:r>
              <a:rPr sz="1200" b="0">
                <a:solidFill>
                  <a:srgbClr val="C5D2E2"/>
                </a:solidFill>
                <a:latin typeface="Aptos"/>
              </a:rPr>
              <a:t>Uji opsi</a:t>
            </a:r>
            <a:endParaRPr sz="1200" b="0">
              <a:solidFill>
                <a:srgbClr val="C5D2E2"/>
              </a:solidFill>
              <a:latin typeface="Aptos"/>
            </a:endParaRPr>
          </a:p>
        </p:txBody>
      </p:sp>
      <p:sp>
        <p:nvSpPr>
          <p:cNvPr id="21" name="TextBox 20"/>
          <p:cNvSpPr txBox="1"/>
          <p:nvPr/>
        </p:nvSpPr>
        <p:spPr>
          <a:xfrm>
            <a:off x="822960" y="5257800"/>
            <a:ext cx="10515600" cy="320040"/>
          </a:xfrm>
          <a:prstGeom prst="rect">
            <a:avLst/>
          </a:prstGeom>
          <a:noFill/>
        </p:spPr>
        <p:txBody>
          <a:bodyPr wrap="square" anchor="ctr">
            <a:spAutoFit/>
          </a:bodyPr>
          <a:lstStyle/>
          <a:p>
            <a:pPr algn="ctr"/>
            <a:r>
              <a:rPr sz="1200" b="0">
                <a:solidFill>
                  <a:srgbClr val="B7C6DA"/>
                </a:solidFill>
                <a:latin typeface="Aptos"/>
              </a:rPr>
              <a:t>Catatan: waktu adalah target latihan, bukan aturan mutlak untuk setiap butir.</a:t>
            </a:r>
            <a:endParaRPr sz="1200" b="0">
              <a:solidFill>
                <a:srgbClr val="B7C6DA"/>
              </a:solidFill>
              <a:latin typeface="Aptos"/>
            </a:endParaRPr>
          </a:p>
        </p:txBody>
      </p:sp>
      <p:sp>
        <p:nvSpPr>
          <p:cNvPr id="22" name="TextBox 21"/>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23" name="TextBox 22"/>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10</a:t>
            </a:r>
            <a:endParaRPr sz="900" b="1">
              <a:solidFill>
                <a:srgbClr val="677282"/>
              </a:solidFill>
              <a:latin typeface="Apto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p:sp>
        <p:nvSpPr>
          <p:cNvPr id="2" name="TextBox 1"/>
          <p:cNvSpPr txBox="1"/>
          <p:nvPr/>
        </p:nvSpPr>
        <p:spPr>
          <a:xfrm>
            <a:off x="594360" y="384048"/>
            <a:ext cx="3657600" cy="274320"/>
          </a:xfrm>
          <a:prstGeom prst="rect">
            <a:avLst/>
          </a:prstGeom>
          <a:noFill/>
        </p:spPr>
        <p:txBody>
          <a:bodyPr wrap="square" anchor="ctr">
            <a:spAutoFit/>
          </a:bodyPr>
          <a:lstStyle/>
          <a:p>
            <a:pPr algn="l"/>
            <a:r>
              <a:rPr sz="1000" b="1">
                <a:solidFill>
                  <a:srgbClr val="35BCC9"/>
                </a:solidFill>
                <a:latin typeface="Aptos"/>
              </a:rPr>
              <a:t>10A • MODEL SOAL</a:t>
            </a:r>
            <a:endParaRPr sz="1000" b="1">
              <a:solidFill>
                <a:srgbClr val="35BCC9"/>
              </a:solidFill>
              <a:latin typeface="Aptos"/>
            </a:endParaRPr>
          </a:p>
        </p:txBody>
      </p:sp>
      <p:sp>
        <p:nvSpPr>
          <p:cNvPr id="3" name="TextBox 2"/>
          <p:cNvSpPr txBox="1"/>
          <p:nvPr/>
        </p:nvSpPr>
        <p:spPr>
          <a:xfrm>
            <a:off x="594360" y="749808"/>
            <a:ext cx="10972800" cy="548640"/>
          </a:xfrm>
          <a:prstGeom prst="rect">
            <a:avLst/>
          </a:prstGeom>
          <a:noFill/>
        </p:spPr>
        <p:txBody>
          <a:bodyPr wrap="square" anchor="ctr">
            <a:spAutoFit/>
          </a:bodyPr>
          <a:lstStyle/>
          <a:p>
            <a:pPr algn="l"/>
            <a:r>
              <a:rPr sz="2600" b="1">
                <a:solidFill>
                  <a:srgbClr val="121F36"/>
                </a:solidFill>
                <a:latin typeface="Aptos"/>
              </a:rPr>
              <a:t>Tidak Semua Soal Dibaca dengan Cara yang Sama</a:t>
            </a:r>
            <a:endParaRPr sz="2600" b="1">
              <a:solidFill>
                <a:srgbClr val="121F36"/>
              </a:solidFill>
              <a:latin typeface="Aptos"/>
            </a:endParaRPr>
          </a:p>
        </p:txBody>
      </p:sp>
      <p:sp>
        <p:nvSpPr>
          <p:cNvPr id="4" name="TextBox 3"/>
          <p:cNvSpPr txBox="1"/>
          <p:nvPr/>
        </p:nvSpPr>
        <p:spPr>
          <a:xfrm>
            <a:off x="612648" y="1353312"/>
            <a:ext cx="10789920" cy="384048"/>
          </a:xfrm>
          <a:prstGeom prst="rect">
            <a:avLst/>
          </a:prstGeom>
          <a:noFill/>
        </p:spPr>
        <p:txBody>
          <a:bodyPr wrap="square" anchor="ctr">
            <a:spAutoFit/>
          </a:bodyPr>
          <a:lstStyle/>
          <a:p>
            <a:pPr algn="l"/>
            <a:r>
              <a:rPr sz="1200" b="0">
                <a:solidFill>
                  <a:srgbClr val="677282"/>
                </a:solidFill>
                <a:latin typeface="Aptos"/>
              </a:rPr>
              <a:t>Kenali tuntutan soal terlebih dahulu, lalu pilih teknik membaca yang paling hemat waktu.</a:t>
            </a:r>
            <a:endParaRPr sz="1200" b="0">
              <a:solidFill>
                <a:srgbClr val="677282"/>
              </a:solidFill>
              <a:latin typeface="Aptos"/>
            </a:endParaRPr>
          </a:p>
        </p:txBody>
      </p:sp>
      <p:sp>
        <p:nvSpPr>
          <p:cNvPr id="5" name="Rounded Rectangle 4"/>
          <p:cNvSpPr/>
          <p:nvPr/>
        </p:nvSpPr>
        <p:spPr>
          <a:xfrm>
            <a:off x="594360" y="1965960"/>
            <a:ext cx="3429000" cy="141732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60" y="2148840"/>
            <a:ext cx="2926080" cy="274320"/>
          </a:xfrm>
          <a:prstGeom prst="rect">
            <a:avLst/>
          </a:prstGeom>
          <a:noFill/>
        </p:spPr>
        <p:txBody>
          <a:bodyPr wrap="square" anchor="ctr">
            <a:spAutoFit/>
          </a:bodyPr>
          <a:lstStyle/>
          <a:p>
            <a:pPr algn="l"/>
            <a:r>
              <a:rPr sz="1100" b="1">
                <a:solidFill>
                  <a:srgbClr val="1F5DA6"/>
                </a:solidFill>
                <a:latin typeface="Aptos"/>
              </a:rPr>
              <a:t>TERSURAT</a:t>
            </a:r>
            <a:endParaRPr sz="1100" b="1">
              <a:solidFill>
                <a:srgbClr val="1F5DA6"/>
              </a:solidFill>
              <a:latin typeface="Aptos"/>
            </a:endParaRPr>
          </a:p>
        </p:txBody>
      </p:sp>
      <p:sp>
        <p:nvSpPr>
          <p:cNvPr id="7" name="TextBox 6"/>
          <p:cNvSpPr txBox="1"/>
          <p:nvPr/>
        </p:nvSpPr>
        <p:spPr>
          <a:xfrm>
            <a:off x="822960" y="2532888"/>
            <a:ext cx="2926080" cy="320040"/>
          </a:xfrm>
          <a:prstGeom prst="rect">
            <a:avLst/>
          </a:prstGeom>
          <a:noFill/>
        </p:spPr>
        <p:txBody>
          <a:bodyPr wrap="square" anchor="ctr">
            <a:spAutoFit/>
          </a:bodyPr>
          <a:lstStyle/>
          <a:p>
            <a:pPr algn="l"/>
            <a:r>
              <a:rPr sz="1400" b="1">
                <a:solidFill>
                  <a:srgbClr val="121F36"/>
                </a:solidFill>
                <a:latin typeface="Aptos"/>
              </a:rPr>
              <a:t>Cari bukti langsung</a:t>
            </a:r>
            <a:endParaRPr sz="1400" b="1">
              <a:solidFill>
                <a:srgbClr val="121F36"/>
              </a:solidFill>
              <a:latin typeface="Aptos"/>
            </a:endParaRPr>
          </a:p>
        </p:txBody>
      </p:sp>
      <p:sp>
        <p:nvSpPr>
          <p:cNvPr id="8" name="Rounded Rectangle 7"/>
          <p:cNvSpPr/>
          <p:nvPr/>
        </p:nvSpPr>
        <p:spPr>
          <a:xfrm>
            <a:off x="822960" y="2971800"/>
            <a:ext cx="1325880" cy="228600"/>
          </a:xfrm>
          <a:prstGeom prst="roundRect">
            <a:avLst>
              <a:gd name="adj" fmla="val 12000"/>
            </a:avLst>
          </a:prstGeom>
          <a:solidFill>
            <a:srgbClr val="1F5DA6"/>
          </a:solidFill>
          <a:ln>
            <a:solidFill>
              <a:srgbClr val="1F5DA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40280" y="2880360"/>
            <a:ext cx="1371600" cy="365760"/>
          </a:xfrm>
          <a:prstGeom prst="rect">
            <a:avLst/>
          </a:prstGeom>
          <a:noFill/>
        </p:spPr>
        <p:txBody>
          <a:bodyPr wrap="square" anchor="ctr">
            <a:spAutoFit/>
          </a:bodyPr>
          <a:lstStyle/>
          <a:p>
            <a:pPr algn="l"/>
            <a:r>
              <a:rPr sz="1000" b="1">
                <a:solidFill>
                  <a:srgbClr val="677282"/>
                </a:solidFill>
                <a:latin typeface="Aptos"/>
              </a:rPr>
              <a:t>Scanning</a:t>
            </a:r>
            <a:endParaRPr sz="1000" b="1">
              <a:solidFill>
                <a:srgbClr val="677282"/>
              </a:solidFill>
              <a:latin typeface="Aptos"/>
            </a:endParaRPr>
          </a:p>
        </p:txBody>
      </p:sp>
      <p:sp>
        <p:nvSpPr>
          <p:cNvPr id="10" name="Rounded Rectangle 9"/>
          <p:cNvSpPr/>
          <p:nvPr/>
        </p:nvSpPr>
        <p:spPr>
          <a:xfrm>
            <a:off x="4389120" y="1965960"/>
            <a:ext cx="3429000" cy="141732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17720" y="2148840"/>
            <a:ext cx="2926080" cy="274320"/>
          </a:xfrm>
          <a:prstGeom prst="rect">
            <a:avLst/>
          </a:prstGeom>
          <a:noFill/>
        </p:spPr>
        <p:txBody>
          <a:bodyPr wrap="square" anchor="ctr">
            <a:spAutoFit/>
          </a:bodyPr>
          <a:lstStyle/>
          <a:p>
            <a:pPr algn="l"/>
            <a:r>
              <a:rPr sz="1100" b="1">
                <a:solidFill>
                  <a:srgbClr val="35BCC9"/>
                </a:solidFill>
                <a:latin typeface="Aptos"/>
              </a:rPr>
              <a:t>TERSIRAT</a:t>
            </a:r>
            <a:endParaRPr sz="1100" b="1">
              <a:solidFill>
                <a:srgbClr val="35BCC9"/>
              </a:solidFill>
              <a:latin typeface="Aptos"/>
            </a:endParaRPr>
          </a:p>
        </p:txBody>
      </p:sp>
      <p:sp>
        <p:nvSpPr>
          <p:cNvPr id="12" name="TextBox 11"/>
          <p:cNvSpPr txBox="1"/>
          <p:nvPr/>
        </p:nvSpPr>
        <p:spPr>
          <a:xfrm>
            <a:off x="4617720" y="2532888"/>
            <a:ext cx="2926080" cy="320040"/>
          </a:xfrm>
          <a:prstGeom prst="rect">
            <a:avLst/>
          </a:prstGeom>
          <a:noFill/>
        </p:spPr>
        <p:txBody>
          <a:bodyPr wrap="square" anchor="ctr">
            <a:spAutoFit/>
          </a:bodyPr>
          <a:lstStyle/>
          <a:p>
            <a:pPr algn="l"/>
            <a:r>
              <a:rPr sz="1400" b="1">
                <a:solidFill>
                  <a:srgbClr val="121F36"/>
                </a:solidFill>
                <a:latin typeface="Aptos"/>
              </a:rPr>
              <a:t>Hubungkan petunjuk</a:t>
            </a:r>
            <a:endParaRPr sz="1400" b="1">
              <a:solidFill>
                <a:srgbClr val="121F36"/>
              </a:solidFill>
              <a:latin typeface="Aptos"/>
            </a:endParaRPr>
          </a:p>
        </p:txBody>
      </p:sp>
      <p:sp>
        <p:nvSpPr>
          <p:cNvPr id="13" name="Rounded Rectangle 12"/>
          <p:cNvSpPr/>
          <p:nvPr/>
        </p:nvSpPr>
        <p:spPr>
          <a:xfrm>
            <a:off x="4617720" y="2971800"/>
            <a:ext cx="1325880" cy="228600"/>
          </a:xfrm>
          <a:prstGeom prst="roundRect">
            <a:avLst>
              <a:gd name="adj" fmla="val 12000"/>
            </a:avLst>
          </a:prstGeom>
          <a:solidFill>
            <a:srgbClr val="35BCC9"/>
          </a:solidFill>
          <a:ln>
            <a:solidFill>
              <a:srgbClr val="35BCC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035040" y="2880360"/>
            <a:ext cx="1371600" cy="365760"/>
          </a:xfrm>
          <a:prstGeom prst="rect">
            <a:avLst/>
          </a:prstGeom>
          <a:noFill/>
        </p:spPr>
        <p:txBody>
          <a:bodyPr wrap="square" anchor="ctr">
            <a:spAutoFit/>
          </a:bodyPr>
          <a:lstStyle/>
          <a:p>
            <a:pPr algn="l"/>
            <a:r>
              <a:rPr sz="1000" b="1">
                <a:solidFill>
                  <a:srgbClr val="677282"/>
                </a:solidFill>
                <a:latin typeface="Aptos"/>
              </a:rPr>
              <a:t>Inferensi</a:t>
            </a:r>
            <a:endParaRPr sz="1000" b="1">
              <a:solidFill>
                <a:srgbClr val="677282"/>
              </a:solidFill>
              <a:latin typeface="Aptos"/>
            </a:endParaRPr>
          </a:p>
        </p:txBody>
      </p:sp>
      <p:sp>
        <p:nvSpPr>
          <p:cNvPr id="15" name="Rounded Rectangle 14"/>
          <p:cNvSpPr/>
          <p:nvPr/>
        </p:nvSpPr>
        <p:spPr>
          <a:xfrm>
            <a:off x="8183880" y="1965960"/>
            <a:ext cx="3429000" cy="141732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412480" y="2148840"/>
            <a:ext cx="2926080" cy="274320"/>
          </a:xfrm>
          <a:prstGeom prst="rect">
            <a:avLst/>
          </a:prstGeom>
          <a:noFill/>
        </p:spPr>
        <p:txBody>
          <a:bodyPr wrap="square" anchor="ctr">
            <a:spAutoFit/>
          </a:bodyPr>
          <a:lstStyle/>
          <a:p>
            <a:pPr algn="l"/>
            <a:r>
              <a:rPr sz="1100" b="1">
                <a:solidFill>
                  <a:srgbClr val="F5B536"/>
                </a:solidFill>
                <a:latin typeface="Aptos"/>
              </a:rPr>
              <a:t>IDE POKOK</a:t>
            </a:r>
            <a:endParaRPr sz="1100" b="1">
              <a:solidFill>
                <a:srgbClr val="F5B536"/>
              </a:solidFill>
              <a:latin typeface="Aptos"/>
            </a:endParaRPr>
          </a:p>
        </p:txBody>
      </p:sp>
      <p:sp>
        <p:nvSpPr>
          <p:cNvPr id="17" name="TextBox 16"/>
          <p:cNvSpPr txBox="1"/>
          <p:nvPr/>
        </p:nvSpPr>
        <p:spPr>
          <a:xfrm>
            <a:off x="8412480" y="2532888"/>
            <a:ext cx="2926080" cy="320040"/>
          </a:xfrm>
          <a:prstGeom prst="rect">
            <a:avLst/>
          </a:prstGeom>
          <a:noFill/>
        </p:spPr>
        <p:txBody>
          <a:bodyPr wrap="square" anchor="ctr">
            <a:spAutoFit/>
          </a:bodyPr>
          <a:lstStyle/>
          <a:p>
            <a:pPr algn="l"/>
            <a:r>
              <a:rPr sz="1400" b="1">
                <a:solidFill>
                  <a:srgbClr val="121F36"/>
                </a:solidFill>
                <a:latin typeface="Aptos"/>
              </a:rPr>
              <a:t>Cari inti paragraf</a:t>
            </a:r>
            <a:endParaRPr sz="1400" b="1">
              <a:solidFill>
                <a:srgbClr val="121F36"/>
              </a:solidFill>
              <a:latin typeface="Aptos"/>
            </a:endParaRPr>
          </a:p>
        </p:txBody>
      </p:sp>
      <p:sp>
        <p:nvSpPr>
          <p:cNvPr id="18" name="Rounded Rectangle 17"/>
          <p:cNvSpPr/>
          <p:nvPr/>
        </p:nvSpPr>
        <p:spPr>
          <a:xfrm>
            <a:off x="8412480" y="2971800"/>
            <a:ext cx="1325880" cy="228600"/>
          </a:xfrm>
          <a:prstGeom prst="roundRect">
            <a:avLst>
              <a:gd name="adj" fmla="val 12000"/>
            </a:avLst>
          </a:prstGeom>
          <a:solidFill>
            <a:srgbClr val="F5B536"/>
          </a:solidFill>
          <a:ln>
            <a:solidFill>
              <a:srgbClr val="F5B53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829800" y="2880360"/>
            <a:ext cx="1371600" cy="365760"/>
          </a:xfrm>
          <a:prstGeom prst="rect">
            <a:avLst/>
          </a:prstGeom>
          <a:noFill/>
        </p:spPr>
        <p:txBody>
          <a:bodyPr wrap="square" anchor="ctr">
            <a:spAutoFit/>
          </a:bodyPr>
          <a:lstStyle/>
          <a:p>
            <a:pPr algn="l"/>
            <a:r>
              <a:rPr sz="1000" b="1">
                <a:solidFill>
                  <a:srgbClr val="677282"/>
                </a:solidFill>
                <a:latin typeface="Aptos"/>
              </a:rPr>
              <a:t>Cakupan ide</a:t>
            </a:r>
            <a:endParaRPr sz="1000" b="1">
              <a:solidFill>
                <a:srgbClr val="677282"/>
              </a:solidFill>
              <a:latin typeface="Aptos"/>
            </a:endParaRPr>
          </a:p>
        </p:txBody>
      </p:sp>
      <p:sp>
        <p:nvSpPr>
          <p:cNvPr id="20" name="Rounded Rectangle 19"/>
          <p:cNvSpPr/>
          <p:nvPr/>
        </p:nvSpPr>
        <p:spPr>
          <a:xfrm>
            <a:off x="594360" y="3794760"/>
            <a:ext cx="3429000" cy="141732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22960" y="3977640"/>
            <a:ext cx="2926080" cy="274320"/>
          </a:xfrm>
          <a:prstGeom prst="rect">
            <a:avLst/>
          </a:prstGeom>
          <a:noFill/>
        </p:spPr>
        <p:txBody>
          <a:bodyPr wrap="square" anchor="ctr">
            <a:spAutoFit/>
          </a:bodyPr>
          <a:lstStyle/>
          <a:p>
            <a:pPr algn="l"/>
            <a:r>
              <a:rPr sz="1100" b="1">
                <a:solidFill>
                  <a:srgbClr val="2F9E70"/>
                </a:solidFill>
                <a:latin typeface="Aptos"/>
              </a:rPr>
              <a:t>MAKNA KATA</a:t>
            </a:r>
            <a:endParaRPr sz="1100" b="1">
              <a:solidFill>
                <a:srgbClr val="2F9E70"/>
              </a:solidFill>
              <a:latin typeface="Aptos"/>
            </a:endParaRPr>
          </a:p>
        </p:txBody>
      </p:sp>
      <p:sp>
        <p:nvSpPr>
          <p:cNvPr id="22" name="TextBox 21"/>
          <p:cNvSpPr txBox="1"/>
          <p:nvPr/>
        </p:nvSpPr>
        <p:spPr>
          <a:xfrm>
            <a:off x="822960" y="4361688"/>
            <a:ext cx="2926080" cy="320040"/>
          </a:xfrm>
          <a:prstGeom prst="rect">
            <a:avLst/>
          </a:prstGeom>
          <a:noFill/>
        </p:spPr>
        <p:txBody>
          <a:bodyPr wrap="square" anchor="ctr">
            <a:spAutoFit/>
          </a:bodyPr>
          <a:lstStyle/>
          <a:p>
            <a:pPr algn="l"/>
            <a:r>
              <a:rPr sz="1400" b="1">
                <a:solidFill>
                  <a:srgbClr val="121F36"/>
                </a:solidFill>
                <a:latin typeface="Aptos"/>
              </a:rPr>
              <a:t>Baca konteks</a:t>
            </a:r>
            <a:endParaRPr sz="1400" b="1">
              <a:solidFill>
                <a:srgbClr val="121F36"/>
              </a:solidFill>
              <a:latin typeface="Aptos"/>
            </a:endParaRPr>
          </a:p>
        </p:txBody>
      </p:sp>
      <p:sp>
        <p:nvSpPr>
          <p:cNvPr id="23" name="Rounded Rectangle 22"/>
          <p:cNvSpPr/>
          <p:nvPr/>
        </p:nvSpPr>
        <p:spPr>
          <a:xfrm>
            <a:off x="822960" y="4800600"/>
            <a:ext cx="1325880" cy="228600"/>
          </a:xfrm>
          <a:prstGeom prst="roundRect">
            <a:avLst>
              <a:gd name="adj" fmla="val 12000"/>
            </a:avLst>
          </a:prstGeom>
          <a:solidFill>
            <a:srgbClr val="2F9E70"/>
          </a:solidFill>
          <a:ln>
            <a:solidFill>
              <a:srgbClr val="2F9E7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2240280" y="4709160"/>
            <a:ext cx="1371600" cy="365760"/>
          </a:xfrm>
          <a:prstGeom prst="rect">
            <a:avLst/>
          </a:prstGeom>
          <a:noFill/>
        </p:spPr>
        <p:txBody>
          <a:bodyPr wrap="square" anchor="ctr">
            <a:spAutoFit/>
          </a:bodyPr>
          <a:lstStyle/>
          <a:p>
            <a:pPr algn="l"/>
            <a:r>
              <a:rPr sz="1000" b="1">
                <a:solidFill>
                  <a:srgbClr val="677282"/>
                </a:solidFill>
                <a:latin typeface="Aptos"/>
              </a:rPr>
              <a:t>Substitusi makna</a:t>
            </a:r>
            <a:endParaRPr sz="1000" b="1">
              <a:solidFill>
                <a:srgbClr val="677282"/>
              </a:solidFill>
              <a:latin typeface="Aptos"/>
            </a:endParaRPr>
          </a:p>
        </p:txBody>
      </p:sp>
      <p:sp>
        <p:nvSpPr>
          <p:cNvPr id="25" name="Rounded Rectangle 24"/>
          <p:cNvSpPr/>
          <p:nvPr/>
        </p:nvSpPr>
        <p:spPr>
          <a:xfrm>
            <a:off x="4389120" y="3794760"/>
            <a:ext cx="3429000" cy="141732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4617720" y="3977640"/>
            <a:ext cx="2926080" cy="274320"/>
          </a:xfrm>
          <a:prstGeom prst="rect">
            <a:avLst/>
          </a:prstGeom>
          <a:noFill/>
        </p:spPr>
        <p:txBody>
          <a:bodyPr wrap="square" anchor="ctr">
            <a:spAutoFit/>
          </a:bodyPr>
          <a:lstStyle/>
          <a:p>
            <a:pPr algn="l"/>
            <a:r>
              <a:rPr sz="1100" b="1">
                <a:solidFill>
                  <a:srgbClr val="DA4C4C"/>
                </a:solidFill>
                <a:latin typeface="Aptos"/>
              </a:rPr>
              <a:t>EVALUASI</a:t>
            </a:r>
            <a:endParaRPr sz="1100" b="1">
              <a:solidFill>
                <a:srgbClr val="DA4C4C"/>
              </a:solidFill>
              <a:latin typeface="Aptos"/>
            </a:endParaRPr>
          </a:p>
        </p:txBody>
      </p:sp>
      <p:sp>
        <p:nvSpPr>
          <p:cNvPr id="27" name="TextBox 26"/>
          <p:cNvSpPr txBox="1"/>
          <p:nvPr/>
        </p:nvSpPr>
        <p:spPr>
          <a:xfrm>
            <a:off x="4617720" y="4361688"/>
            <a:ext cx="2926080" cy="320040"/>
          </a:xfrm>
          <a:prstGeom prst="rect">
            <a:avLst/>
          </a:prstGeom>
          <a:noFill/>
        </p:spPr>
        <p:txBody>
          <a:bodyPr wrap="square" anchor="ctr">
            <a:spAutoFit/>
          </a:bodyPr>
          <a:lstStyle/>
          <a:p>
            <a:pPr algn="l"/>
            <a:r>
              <a:rPr sz="1400" b="1">
                <a:solidFill>
                  <a:srgbClr val="121F36"/>
                </a:solidFill>
                <a:latin typeface="Aptos"/>
              </a:rPr>
              <a:t>Uji bukti &amp; alasan</a:t>
            </a:r>
            <a:endParaRPr sz="1400" b="1">
              <a:solidFill>
                <a:srgbClr val="121F36"/>
              </a:solidFill>
              <a:latin typeface="Aptos"/>
            </a:endParaRPr>
          </a:p>
        </p:txBody>
      </p:sp>
      <p:sp>
        <p:nvSpPr>
          <p:cNvPr id="28" name="Rounded Rectangle 27"/>
          <p:cNvSpPr/>
          <p:nvPr/>
        </p:nvSpPr>
        <p:spPr>
          <a:xfrm>
            <a:off x="4617720" y="4800600"/>
            <a:ext cx="1325880" cy="228600"/>
          </a:xfrm>
          <a:prstGeom prst="roundRect">
            <a:avLst>
              <a:gd name="adj" fmla="val 12000"/>
            </a:avLst>
          </a:prstGeom>
          <a:solidFill>
            <a:srgbClr val="DA4C4C"/>
          </a:solidFill>
          <a:ln>
            <a:solidFill>
              <a:srgbClr val="DA4C4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035040" y="4709160"/>
            <a:ext cx="1371600" cy="365760"/>
          </a:xfrm>
          <a:prstGeom prst="rect">
            <a:avLst/>
          </a:prstGeom>
          <a:noFill/>
        </p:spPr>
        <p:txBody>
          <a:bodyPr wrap="square" anchor="ctr">
            <a:spAutoFit/>
          </a:bodyPr>
          <a:lstStyle/>
          <a:p>
            <a:pPr algn="l"/>
            <a:r>
              <a:rPr sz="1000" b="1">
                <a:solidFill>
                  <a:srgbClr val="677282"/>
                </a:solidFill>
                <a:latin typeface="Aptos"/>
              </a:rPr>
              <a:t>Validasi</a:t>
            </a:r>
            <a:endParaRPr sz="1000" b="1">
              <a:solidFill>
                <a:srgbClr val="677282"/>
              </a:solidFill>
              <a:latin typeface="Aptos"/>
            </a:endParaRPr>
          </a:p>
        </p:txBody>
      </p:sp>
      <p:sp>
        <p:nvSpPr>
          <p:cNvPr id="30" name="Rounded Rectangle 29"/>
          <p:cNvSpPr/>
          <p:nvPr/>
        </p:nvSpPr>
        <p:spPr>
          <a:xfrm>
            <a:off x="8183880" y="3794760"/>
            <a:ext cx="3429000" cy="141732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412480" y="3977640"/>
            <a:ext cx="2926080" cy="274320"/>
          </a:xfrm>
          <a:prstGeom prst="rect">
            <a:avLst/>
          </a:prstGeom>
          <a:noFill/>
        </p:spPr>
        <p:txBody>
          <a:bodyPr wrap="square" anchor="ctr">
            <a:spAutoFit/>
          </a:bodyPr>
          <a:lstStyle/>
          <a:p>
            <a:pPr algn="l"/>
            <a:r>
              <a:rPr sz="1100" b="1">
                <a:solidFill>
                  <a:srgbClr val="1F5DA6"/>
                </a:solidFill>
                <a:latin typeface="Aptos"/>
              </a:rPr>
              <a:t>SASTRA</a:t>
            </a:r>
            <a:endParaRPr sz="1100" b="1">
              <a:solidFill>
                <a:srgbClr val="1F5DA6"/>
              </a:solidFill>
              <a:latin typeface="Aptos"/>
            </a:endParaRPr>
          </a:p>
        </p:txBody>
      </p:sp>
      <p:sp>
        <p:nvSpPr>
          <p:cNvPr id="32" name="TextBox 31"/>
          <p:cNvSpPr txBox="1"/>
          <p:nvPr/>
        </p:nvSpPr>
        <p:spPr>
          <a:xfrm>
            <a:off x="8412480" y="4361688"/>
            <a:ext cx="2926080" cy="320040"/>
          </a:xfrm>
          <a:prstGeom prst="rect">
            <a:avLst/>
          </a:prstGeom>
          <a:noFill/>
        </p:spPr>
        <p:txBody>
          <a:bodyPr wrap="square" anchor="ctr">
            <a:spAutoFit/>
          </a:bodyPr>
          <a:lstStyle/>
          <a:p>
            <a:pPr algn="l"/>
            <a:r>
              <a:rPr sz="1400" b="1">
                <a:solidFill>
                  <a:srgbClr val="121F36"/>
                </a:solidFill>
                <a:latin typeface="Aptos"/>
              </a:rPr>
              <a:t>Lacak peristiwa &amp; tokoh</a:t>
            </a:r>
            <a:endParaRPr sz="1400" b="1">
              <a:solidFill>
                <a:srgbClr val="121F36"/>
              </a:solidFill>
              <a:latin typeface="Aptos"/>
            </a:endParaRPr>
          </a:p>
        </p:txBody>
      </p:sp>
      <p:sp>
        <p:nvSpPr>
          <p:cNvPr id="33" name="Rounded Rectangle 32"/>
          <p:cNvSpPr/>
          <p:nvPr/>
        </p:nvSpPr>
        <p:spPr>
          <a:xfrm>
            <a:off x="8412480" y="4800600"/>
            <a:ext cx="1325880" cy="228600"/>
          </a:xfrm>
          <a:prstGeom prst="roundRect">
            <a:avLst>
              <a:gd name="adj" fmla="val 12000"/>
            </a:avLst>
          </a:prstGeom>
          <a:solidFill>
            <a:srgbClr val="1F5DA6"/>
          </a:solidFill>
          <a:ln>
            <a:solidFill>
              <a:srgbClr val="1F5DA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9829800" y="4709160"/>
            <a:ext cx="1371600" cy="365760"/>
          </a:xfrm>
          <a:prstGeom prst="rect">
            <a:avLst/>
          </a:prstGeom>
          <a:noFill/>
        </p:spPr>
        <p:txBody>
          <a:bodyPr wrap="square" anchor="ctr">
            <a:spAutoFit/>
          </a:bodyPr>
          <a:lstStyle/>
          <a:p>
            <a:pPr algn="l"/>
            <a:r>
              <a:rPr sz="1000" b="1">
                <a:solidFill>
                  <a:srgbClr val="677282"/>
                </a:solidFill>
                <a:latin typeface="Aptos"/>
              </a:rPr>
              <a:t>Bukti naratif</a:t>
            </a:r>
            <a:endParaRPr sz="1000" b="1">
              <a:solidFill>
                <a:srgbClr val="677282"/>
              </a:solidFill>
              <a:latin typeface="Aptos"/>
            </a:endParaRPr>
          </a:p>
        </p:txBody>
      </p:sp>
      <p:sp>
        <p:nvSpPr>
          <p:cNvPr id="35" name="TextBox 34"/>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36" name="TextBox 35"/>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11</a:t>
            </a:r>
            <a:endParaRPr sz="900" b="1">
              <a:solidFill>
                <a:srgbClr val="677282"/>
              </a:solidFill>
              <a:latin typeface="Apto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21F36"/>
        </a:solidFill>
        <a:effectLst/>
      </p:bgPr>
    </p:bg>
    <p:spTree>
      <p:nvGrpSpPr>
        <p:cNvPr id="1" name=""/>
        <p:cNvGrpSpPr/>
        <p:nvPr/>
      </p:nvGrpSpPr>
      <p:grpSpPr/>
      <p:sp>
        <p:nvSpPr>
          <p:cNvPr id="2" name="TextBox 1"/>
          <p:cNvSpPr txBox="1"/>
          <p:nvPr/>
        </p:nvSpPr>
        <p:spPr>
          <a:xfrm>
            <a:off x="594360" y="411480"/>
            <a:ext cx="3657600" cy="274320"/>
          </a:xfrm>
          <a:prstGeom prst="rect">
            <a:avLst/>
          </a:prstGeom>
          <a:noFill/>
        </p:spPr>
        <p:txBody>
          <a:bodyPr wrap="square" anchor="ctr">
            <a:spAutoFit/>
          </a:bodyPr>
          <a:lstStyle/>
          <a:p>
            <a:pPr algn="l"/>
            <a:r>
              <a:rPr sz="1000" b="1">
                <a:solidFill>
                  <a:srgbClr val="35BCC9"/>
                </a:solidFill>
                <a:latin typeface="Aptos"/>
              </a:rPr>
              <a:t>10B • BEDAKAN CARA BERPIKIR</a:t>
            </a:r>
            <a:endParaRPr sz="1000" b="1">
              <a:solidFill>
                <a:srgbClr val="35BCC9"/>
              </a:solidFill>
              <a:latin typeface="Aptos"/>
            </a:endParaRPr>
          </a:p>
        </p:txBody>
      </p:sp>
      <p:sp>
        <p:nvSpPr>
          <p:cNvPr id="3" name="TextBox 2"/>
          <p:cNvSpPr txBox="1"/>
          <p:nvPr/>
        </p:nvSpPr>
        <p:spPr>
          <a:xfrm>
            <a:off x="594360" y="804672"/>
            <a:ext cx="7315200" cy="502920"/>
          </a:xfrm>
          <a:prstGeom prst="rect">
            <a:avLst/>
          </a:prstGeom>
          <a:noFill/>
        </p:spPr>
        <p:txBody>
          <a:bodyPr wrap="square" anchor="ctr">
            <a:spAutoFit/>
          </a:bodyPr>
          <a:lstStyle/>
          <a:p>
            <a:pPr algn="l"/>
            <a:r>
              <a:rPr sz="2800" b="1">
                <a:solidFill>
                  <a:srgbClr val="FFFFFF"/>
                </a:solidFill>
                <a:latin typeface="Aptos"/>
              </a:rPr>
              <a:t>Tersurat ≠ Tersirat</a:t>
            </a:r>
            <a:endParaRPr sz="2800" b="1">
              <a:solidFill>
                <a:srgbClr val="FFFFFF"/>
              </a:solidFill>
              <a:latin typeface="Aptos"/>
            </a:endParaRPr>
          </a:p>
        </p:txBody>
      </p:sp>
      <p:sp>
        <p:nvSpPr>
          <p:cNvPr id="4" name="TextBox 3"/>
          <p:cNvSpPr txBox="1"/>
          <p:nvPr/>
        </p:nvSpPr>
        <p:spPr>
          <a:xfrm>
            <a:off x="612648" y="1353312"/>
            <a:ext cx="8229600" cy="320040"/>
          </a:xfrm>
          <a:prstGeom prst="rect">
            <a:avLst/>
          </a:prstGeom>
          <a:noFill/>
        </p:spPr>
        <p:txBody>
          <a:bodyPr wrap="square" anchor="ctr">
            <a:spAutoFit/>
          </a:bodyPr>
          <a:lstStyle/>
          <a:p>
            <a:pPr algn="l"/>
            <a:r>
              <a:rPr sz="1300" b="0">
                <a:solidFill>
                  <a:srgbClr val="C2CFE0"/>
                </a:solidFill>
                <a:latin typeface="Aptos"/>
              </a:rPr>
              <a:t>Dua model yang sering tertukar oleh peserta didik.</a:t>
            </a:r>
            <a:endParaRPr sz="1300" b="0">
              <a:solidFill>
                <a:srgbClr val="C2CFE0"/>
              </a:solidFill>
              <a:latin typeface="Aptos"/>
            </a:endParaRPr>
          </a:p>
        </p:txBody>
      </p:sp>
      <p:sp>
        <p:nvSpPr>
          <p:cNvPr id="5" name="Rounded Rectangle 4"/>
          <p:cNvSpPr/>
          <p:nvPr/>
        </p:nvSpPr>
        <p:spPr>
          <a:xfrm>
            <a:off x="685800" y="1965960"/>
            <a:ext cx="5257800" cy="3429000"/>
          </a:xfrm>
          <a:prstGeom prst="roundRect">
            <a:avLst>
              <a:gd name="adj" fmla="val 12000"/>
            </a:avLst>
          </a:prstGeom>
          <a:solidFill>
            <a:srgbClr val="1D304E"/>
          </a:solidFill>
          <a:ln>
            <a:solidFill>
              <a:srgbClr val="1D30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2267712"/>
            <a:ext cx="1828800" cy="274320"/>
          </a:xfrm>
          <a:prstGeom prst="rect">
            <a:avLst/>
          </a:prstGeom>
          <a:noFill/>
        </p:spPr>
        <p:txBody>
          <a:bodyPr wrap="square" anchor="ctr">
            <a:spAutoFit/>
          </a:bodyPr>
          <a:lstStyle/>
          <a:p>
            <a:pPr algn="l"/>
            <a:r>
              <a:rPr sz="1200" b="1">
                <a:solidFill>
                  <a:srgbClr val="35BCC9"/>
                </a:solidFill>
                <a:latin typeface="Aptos"/>
              </a:rPr>
              <a:t>TERSURAT</a:t>
            </a:r>
            <a:endParaRPr sz="1200" b="1">
              <a:solidFill>
                <a:srgbClr val="35BCC9"/>
              </a:solidFill>
              <a:latin typeface="Aptos"/>
            </a:endParaRPr>
          </a:p>
        </p:txBody>
      </p:sp>
      <p:sp>
        <p:nvSpPr>
          <p:cNvPr id="7" name="TextBox 6"/>
          <p:cNvSpPr txBox="1"/>
          <p:nvPr/>
        </p:nvSpPr>
        <p:spPr>
          <a:xfrm>
            <a:off x="1005840" y="2743200"/>
            <a:ext cx="4480560" cy="457200"/>
          </a:xfrm>
          <a:prstGeom prst="rect">
            <a:avLst/>
          </a:prstGeom>
          <a:noFill/>
        </p:spPr>
        <p:txBody>
          <a:bodyPr wrap="square" anchor="ctr">
            <a:spAutoFit/>
          </a:bodyPr>
          <a:lstStyle/>
          <a:p>
            <a:pPr algn="l"/>
            <a:r>
              <a:rPr sz="1900" b="1">
                <a:solidFill>
                  <a:srgbClr val="FFFFFF"/>
                </a:solidFill>
                <a:latin typeface="Aptos"/>
              </a:rPr>
              <a:t>“Apa yang memang tertulis?”</a:t>
            </a:r>
            <a:endParaRPr sz="1900" b="1">
              <a:solidFill>
                <a:srgbClr val="FFFFFF"/>
              </a:solidFill>
              <a:latin typeface="Aptos"/>
            </a:endParaRPr>
          </a:p>
        </p:txBody>
      </p:sp>
      <p:sp>
        <p:nvSpPr>
          <p:cNvPr id="8" name="TextBox 7"/>
          <p:cNvSpPr txBox="1"/>
          <p:nvPr/>
        </p:nvSpPr>
        <p:spPr>
          <a:xfrm>
            <a:off x="1005840" y="3474720"/>
            <a:ext cx="4389120" cy="1188720"/>
          </a:xfrm>
          <a:prstGeom prst="rect">
            <a:avLst/>
          </a:prstGeom>
          <a:noFill/>
        </p:spPr>
        <p:txBody>
          <a:bodyPr wrap="square" anchor="ctr">
            <a:spAutoFit/>
          </a:bodyPr>
          <a:lstStyle/>
          <a:p>
            <a:pPr algn="l"/>
            <a:r>
              <a:rPr sz="1400" b="0">
                <a:solidFill>
                  <a:srgbClr val="D2DCEA"/>
                </a:solidFill>
                <a:latin typeface="Aptos"/>
              </a:rPr>
              <a:t>→ Temukan lokasi informasi</a:t>
            </a:r>
            <a:br>
              <a:rPr sz="1400" b="0">
                <a:solidFill>
                  <a:srgbClr val="D2DCEA"/>
                </a:solidFill>
                <a:latin typeface="Aptos"/>
              </a:rPr>
            </a:br>
            <a:r>
              <a:t>→ Cocokkan kata kunci</a:t>
            </a:r>
            <a:br/>
            <a:r>
              <a:t>→ Jangan menambah tafsir</a:t>
            </a:r>
          </a:p>
        </p:txBody>
      </p:sp>
      <p:sp>
        <p:nvSpPr>
          <p:cNvPr id="9" name="Rounded Rectangle 8"/>
          <p:cNvSpPr/>
          <p:nvPr/>
        </p:nvSpPr>
        <p:spPr>
          <a:xfrm>
            <a:off x="6172200" y="1965960"/>
            <a:ext cx="5257800" cy="3429000"/>
          </a:xfrm>
          <a:prstGeom prst="roundRect">
            <a:avLst>
              <a:gd name="adj" fmla="val 12000"/>
            </a:avLst>
          </a:prstGeom>
          <a:solidFill>
            <a:srgbClr val="263C4E"/>
          </a:solidFill>
          <a:ln>
            <a:solidFill>
              <a:srgbClr val="263C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92240" y="2267712"/>
            <a:ext cx="3017520" cy="274320"/>
          </a:xfrm>
          <a:prstGeom prst="rect">
            <a:avLst/>
          </a:prstGeom>
          <a:noFill/>
        </p:spPr>
        <p:txBody>
          <a:bodyPr wrap="square" anchor="ctr">
            <a:spAutoFit/>
          </a:bodyPr>
          <a:lstStyle/>
          <a:p>
            <a:pPr algn="l"/>
            <a:r>
              <a:rPr sz="1200" b="1">
                <a:solidFill>
                  <a:srgbClr val="F5B536"/>
                </a:solidFill>
                <a:latin typeface="Aptos"/>
              </a:rPr>
              <a:t>TERSIRAT / INFERENSI</a:t>
            </a:r>
            <a:endParaRPr sz="1200" b="1">
              <a:solidFill>
                <a:srgbClr val="F5B536"/>
              </a:solidFill>
              <a:latin typeface="Aptos"/>
            </a:endParaRPr>
          </a:p>
        </p:txBody>
      </p:sp>
      <p:sp>
        <p:nvSpPr>
          <p:cNvPr id="11" name="TextBox 10"/>
          <p:cNvSpPr txBox="1"/>
          <p:nvPr/>
        </p:nvSpPr>
        <p:spPr>
          <a:xfrm>
            <a:off x="6492240" y="2743200"/>
            <a:ext cx="4480560" cy="457200"/>
          </a:xfrm>
          <a:prstGeom prst="rect">
            <a:avLst/>
          </a:prstGeom>
          <a:noFill/>
        </p:spPr>
        <p:txBody>
          <a:bodyPr wrap="square" anchor="ctr">
            <a:spAutoFit/>
          </a:bodyPr>
          <a:lstStyle/>
          <a:p>
            <a:pPr algn="l"/>
            <a:r>
              <a:rPr sz="1900" b="1">
                <a:solidFill>
                  <a:srgbClr val="FFFFFF"/>
                </a:solidFill>
                <a:latin typeface="Aptos"/>
              </a:rPr>
              <a:t>“Apa yang dapat disimpulkan?”</a:t>
            </a:r>
            <a:endParaRPr sz="1900" b="1">
              <a:solidFill>
                <a:srgbClr val="FFFFFF"/>
              </a:solidFill>
              <a:latin typeface="Aptos"/>
            </a:endParaRPr>
          </a:p>
        </p:txBody>
      </p:sp>
      <p:sp>
        <p:nvSpPr>
          <p:cNvPr id="12" name="TextBox 11"/>
          <p:cNvSpPr txBox="1"/>
          <p:nvPr/>
        </p:nvSpPr>
        <p:spPr>
          <a:xfrm>
            <a:off x="6492240" y="3474720"/>
            <a:ext cx="4389120" cy="1188720"/>
          </a:xfrm>
          <a:prstGeom prst="rect">
            <a:avLst/>
          </a:prstGeom>
          <a:noFill/>
        </p:spPr>
        <p:txBody>
          <a:bodyPr wrap="square" anchor="ctr">
            <a:spAutoFit/>
          </a:bodyPr>
          <a:lstStyle/>
          <a:p>
            <a:pPr algn="l"/>
            <a:r>
              <a:rPr sz="1400" b="0">
                <a:solidFill>
                  <a:srgbClr val="D2DCEA"/>
                </a:solidFill>
                <a:latin typeface="Aptos"/>
              </a:rPr>
              <a:t>→ Gabungkan beberapa petunjuk</a:t>
            </a:r>
            <a:br>
              <a:rPr sz="1400" b="0">
                <a:solidFill>
                  <a:srgbClr val="D2DCEA"/>
                </a:solidFill>
                <a:latin typeface="Aptos"/>
              </a:rPr>
            </a:br>
            <a:r>
              <a:t>→ Pastikan kesimpulan logis</a:t>
            </a:r>
            <a:br/>
            <a:r>
              <a:t>→ Jangan memakai pengetahuan di luar teks</a:t>
            </a:r>
          </a:p>
        </p:txBody>
      </p:sp>
      <p:sp>
        <p:nvSpPr>
          <p:cNvPr id="13" name="TextBox 12"/>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14" name="TextBox 13"/>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12</a:t>
            </a:r>
            <a:endParaRPr sz="900" b="1">
              <a:solidFill>
                <a:srgbClr val="677282"/>
              </a:solidFill>
              <a:latin typeface="Apto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p:sp>
        <p:nvSpPr>
          <p:cNvPr id="2" name="TextBox 1"/>
          <p:cNvSpPr txBox="1"/>
          <p:nvPr/>
        </p:nvSpPr>
        <p:spPr>
          <a:xfrm>
            <a:off x="594360" y="384048"/>
            <a:ext cx="3657600" cy="274320"/>
          </a:xfrm>
          <a:prstGeom prst="rect">
            <a:avLst/>
          </a:prstGeom>
          <a:noFill/>
        </p:spPr>
        <p:txBody>
          <a:bodyPr wrap="square" anchor="ctr">
            <a:spAutoFit/>
          </a:bodyPr>
          <a:lstStyle/>
          <a:p>
            <a:pPr algn="l"/>
            <a:r>
              <a:rPr sz="1000" b="1">
                <a:solidFill>
                  <a:srgbClr val="35BCC9"/>
                </a:solidFill>
                <a:latin typeface="Aptos"/>
              </a:rPr>
              <a:t>10C • MODEL PEMAHAMAN</a:t>
            </a:r>
            <a:endParaRPr sz="1000" b="1">
              <a:solidFill>
                <a:srgbClr val="35BCC9"/>
              </a:solidFill>
              <a:latin typeface="Aptos"/>
            </a:endParaRPr>
          </a:p>
        </p:txBody>
      </p:sp>
      <p:sp>
        <p:nvSpPr>
          <p:cNvPr id="3" name="TextBox 2"/>
          <p:cNvSpPr txBox="1"/>
          <p:nvPr/>
        </p:nvSpPr>
        <p:spPr>
          <a:xfrm>
            <a:off x="594360" y="749808"/>
            <a:ext cx="10972800" cy="548640"/>
          </a:xfrm>
          <a:prstGeom prst="rect">
            <a:avLst/>
          </a:prstGeom>
          <a:noFill/>
        </p:spPr>
        <p:txBody>
          <a:bodyPr wrap="square" anchor="ctr">
            <a:spAutoFit/>
          </a:bodyPr>
          <a:lstStyle/>
          <a:p>
            <a:pPr algn="l"/>
            <a:r>
              <a:rPr sz="2600" b="1">
                <a:solidFill>
                  <a:srgbClr val="121F36"/>
                </a:solidFill>
                <a:latin typeface="Aptos"/>
              </a:rPr>
              <a:t>Tiga Soal, Tiga Fokus</a:t>
            </a:r>
            <a:endParaRPr sz="2600" b="1">
              <a:solidFill>
                <a:srgbClr val="121F36"/>
              </a:solidFill>
              <a:latin typeface="Aptos"/>
            </a:endParaRPr>
          </a:p>
        </p:txBody>
      </p:sp>
      <p:sp>
        <p:nvSpPr>
          <p:cNvPr id="4" name="TextBox 3"/>
          <p:cNvSpPr txBox="1"/>
          <p:nvPr/>
        </p:nvSpPr>
        <p:spPr>
          <a:xfrm>
            <a:off x="612648" y="1353312"/>
            <a:ext cx="10789920" cy="384048"/>
          </a:xfrm>
          <a:prstGeom prst="rect">
            <a:avLst/>
          </a:prstGeom>
          <a:noFill/>
        </p:spPr>
        <p:txBody>
          <a:bodyPr wrap="square" anchor="ctr">
            <a:spAutoFit/>
          </a:bodyPr>
          <a:lstStyle/>
          <a:p>
            <a:pPr algn="l"/>
            <a:r>
              <a:rPr sz="1200" b="0">
                <a:solidFill>
                  <a:srgbClr val="677282"/>
                </a:solidFill>
                <a:latin typeface="Aptos"/>
              </a:rPr>
              <a:t>Jangan menggunakan strategi ide pokok untuk soal makna kata, atau sebaliknya.</a:t>
            </a:r>
            <a:endParaRPr sz="1200" b="0">
              <a:solidFill>
                <a:srgbClr val="677282"/>
              </a:solidFill>
              <a:latin typeface="Aptos"/>
            </a:endParaRPr>
          </a:p>
        </p:txBody>
      </p:sp>
      <p:sp>
        <p:nvSpPr>
          <p:cNvPr id="5" name="Rounded Rectangle 4"/>
          <p:cNvSpPr/>
          <p:nvPr/>
        </p:nvSpPr>
        <p:spPr>
          <a:xfrm>
            <a:off x="594360" y="1965960"/>
            <a:ext cx="3429000" cy="356616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60" y="2194560"/>
            <a:ext cx="2926080" cy="274320"/>
          </a:xfrm>
          <a:prstGeom prst="rect">
            <a:avLst/>
          </a:prstGeom>
          <a:noFill/>
        </p:spPr>
        <p:txBody>
          <a:bodyPr wrap="square" anchor="ctr">
            <a:spAutoFit/>
          </a:bodyPr>
          <a:lstStyle/>
          <a:p>
            <a:pPr algn="l"/>
            <a:r>
              <a:rPr sz="1100" b="1">
                <a:solidFill>
                  <a:srgbClr val="1F5DA6"/>
                </a:solidFill>
                <a:latin typeface="Aptos"/>
              </a:rPr>
              <a:t>IDE POKOK</a:t>
            </a:r>
            <a:endParaRPr sz="1100" b="1">
              <a:solidFill>
                <a:srgbClr val="1F5DA6"/>
              </a:solidFill>
              <a:latin typeface="Aptos"/>
            </a:endParaRPr>
          </a:p>
        </p:txBody>
      </p:sp>
      <p:sp>
        <p:nvSpPr>
          <p:cNvPr id="7" name="TextBox 6"/>
          <p:cNvSpPr txBox="1"/>
          <p:nvPr/>
        </p:nvSpPr>
        <p:spPr>
          <a:xfrm>
            <a:off x="822960" y="2697480"/>
            <a:ext cx="2926080" cy="640080"/>
          </a:xfrm>
          <a:prstGeom prst="rect">
            <a:avLst/>
          </a:prstGeom>
          <a:noFill/>
        </p:spPr>
        <p:txBody>
          <a:bodyPr wrap="square" anchor="ctr">
            <a:spAutoFit/>
          </a:bodyPr>
          <a:lstStyle/>
          <a:p>
            <a:pPr algn="l"/>
            <a:r>
              <a:rPr sz="1600" b="1">
                <a:solidFill>
                  <a:srgbClr val="121F36"/>
                </a:solidFill>
                <a:latin typeface="Aptos"/>
              </a:rPr>
              <a:t>“Apa inti paragraf?”</a:t>
            </a:r>
            <a:endParaRPr sz="1600" b="1">
              <a:solidFill>
                <a:srgbClr val="121F36"/>
              </a:solidFill>
              <a:latin typeface="Aptos"/>
            </a:endParaRPr>
          </a:p>
        </p:txBody>
      </p:sp>
      <p:sp>
        <p:nvSpPr>
          <p:cNvPr id="8" name="TextBox 7"/>
          <p:cNvSpPr txBox="1"/>
          <p:nvPr/>
        </p:nvSpPr>
        <p:spPr>
          <a:xfrm>
            <a:off x="822960" y="3520440"/>
            <a:ext cx="2926080" cy="914400"/>
          </a:xfrm>
          <a:prstGeom prst="rect">
            <a:avLst/>
          </a:prstGeom>
          <a:noFill/>
        </p:spPr>
        <p:txBody>
          <a:bodyPr wrap="square" anchor="ctr">
            <a:spAutoFit/>
          </a:bodyPr>
          <a:lstStyle/>
          <a:p>
            <a:pPr algn="l"/>
            <a:r>
              <a:rPr sz="1100" b="0">
                <a:solidFill>
                  <a:srgbClr val="232B37"/>
                </a:solidFill>
                <a:latin typeface="Aptos"/>
              </a:rPr>
              <a:t>Pilih opsi paling mencakup seluruh isi.</a:t>
            </a:r>
            <a:endParaRPr sz="1100" b="0">
              <a:solidFill>
                <a:srgbClr val="232B37"/>
              </a:solidFill>
              <a:latin typeface="Aptos"/>
            </a:endParaRPr>
          </a:p>
        </p:txBody>
      </p:sp>
      <p:sp>
        <p:nvSpPr>
          <p:cNvPr id="9" name="Rounded Rectangle 8"/>
          <p:cNvSpPr/>
          <p:nvPr/>
        </p:nvSpPr>
        <p:spPr>
          <a:xfrm>
            <a:off x="822960" y="4617720"/>
            <a:ext cx="2926080" cy="594360"/>
          </a:xfrm>
          <a:prstGeom prst="roundRect">
            <a:avLst>
              <a:gd name="adj" fmla="val 12000"/>
            </a:avLst>
          </a:prstGeom>
          <a:solidFill>
            <a:srgbClr val="E7F2FC"/>
          </a:solidFill>
          <a:ln>
            <a:solidFill>
              <a:srgbClr val="E7F2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60120" y="4700016"/>
            <a:ext cx="2651760" cy="411480"/>
          </a:xfrm>
          <a:prstGeom prst="rect">
            <a:avLst/>
          </a:prstGeom>
          <a:noFill/>
        </p:spPr>
        <p:txBody>
          <a:bodyPr wrap="square" anchor="ctr">
            <a:spAutoFit/>
          </a:bodyPr>
          <a:lstStyle/>
          <a:p>
            <a:pPr algn="l"/>
            <a:r>
              <a:rPr sz="900" b="1">
                <a:solidFill>
                  <a:srgbClr val="1F5DA6"/>
                </a:solidFill>
                <a:latin typeface="Aptos"/>
              </a:rPr>
              <a:t>TRIK: Hindari jawaban yang hanya memuat satu detail.</a:t>
            </a:r>
            <a:endParaRPr sz="900" b="1">
              <a:solidFill>
                <a:srgbClr val="1F5DA6"/>
              </a:solidFill>
              <a:latin typeface="Aptos"/>
            </a:endParaRPr>
          </a:p>
        </p:txBody>
      </p:sp>
      <p:sp>
        <p:nvSpPr>
          <p:cNvPr id="11" name="Rounded Rectangle 10"/>
          <p:cNvSpPr/>
          <p:nvPr/>
        </p:nvSpPr>
        <p:spPr>
          <a:xfrm>
            <a:off x="4389120" y="1965960"/>
            <a:ext cx="3429000" cy="356616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7720" y="2194560"/>
            <a:ext cx="2926080" cy="274320"/>
          </a:xfrm>
          <a:prstGeom prst="rect">
            <a:avLst/>
          </a:prstGeom>
          <a:noFill/>
        </p:spPr>
        <p:txBody>
          <a:bodyPr wrap="square" anchor="ctr">
            <a:spAutoFit/>
          </a:bodyPr>
          <a:lstStyle/>
          <a:p>
            <a:pPr algn="l"/>
            <a:r>
              <a:rPr sz="1100" b="1">
                <a:solidFill>
                  <a:srgbClr val="F5B536"/>
                </a:solidFill>
                <a:latin typeface="Aptos"/>
              </a:rPr>
              <a:t>MAKNA KATA</a:t>
            </a:r>
            <a:endParaRPr sz="1100" b="1">
              <a:solidFill>
                <a:srgbClr val="F5B536"/>
              </a:solidFill>
              <a:latin typeface="Aptos"/>
            </a:endParaRPr>
          </a:p>
        </p:txBody>
      </p:sp>
      <p:sp>
        <p:nvSpPr>
          <p:cNvPr id="13" name="TextBox 12"/>
          <p:cNvSpPr txBox="1"/>
          <p:nvPr/>
        </p:nvSpPr>
        <p:spPr>
          <a:xfrm>
            <a:off x="4617720" y="2697480"/>
            <a:ext cx="2926080" cy="640080"/>
          </a:xfrm>
          <a:prstGeom prst="rect">
            <a:avLst/>
          </a:prstGeom>
          <a:noFill/>
        </p:spPr>
        <p:txBody>
          <a:bodyPr wrap="square" anchor="ctr">
            <a:spAutoFit/>
          </a:bodyPr>
          <a:lstStyle/>
          <a:p>
            <a:pPr algn="l"/>
            <a:r>
              <a:rPr sz="1600" b="1">
                <a:solidFill>
                  <a:srgbClr val="121F36"/>
                </a:solidFill>
                <a:latin typeface="Aptos"/>
              </a:rPr>
              <a:t>“Apa arti X dalam konteks?”</a:t>
            </a:r>
            <a:endParaRPr sz="1600" b="1">
              <a:solidFill>
                <a:srgbClr val="121F36"/>
              </a:solidFill>
              <a:latin typeface="Aptos"/>
            </a:endParaRPr>
          </a:p>
        </p:txBody>
      </p:sp>
      <p:sp>
        <p:nvSpPr>
          <p:cNvPr id="14" name="TextBox 13"/>
          <p:cNvSpPr txBox="1"/>
          <p:nvPr/>
        </p:nvSpPr>
        <p:spPr>
          <a:xfrm>
            <a:off x="4617720" y="3520440"/>
            <a:ext cx="2926080" cy="914400"/>
          </a:xfrm>
          <a:prstGeom prst="rect">
            <a:avLst/>
          </a:prstGeom>
          <a:noFill/>
        </p:spPr>
        <p:txBody>
          <a:bodyPr wrap="square" anchor="ctr">
            <a:spAutoFit/>
          </a:bodyPr>
          <a:lstStyle/>
          <a:p>
            <a:pPr algn="l"/>
            <a:r>
              <a:rPr sz="1100" b="0">
                <a:solidFill>
                  <a:srgbClr val="232B37"/>
                </a:solidFill>
                <a:latin typeface="Aptos"/>
              </a:rPr>
              <a:t>Ganti kata dengan sinonim → cek apakah makna kalimat tetap logis.</a:t>
            </a:r>
            <a:endParaRPr sz="1100" b="0">
              <a:solidFill>
                <a:srgbClr val="232B37"/>
              </a:solidFill>
              <a:latin typeface="Aptos"/>
            </a:endParaRPr>
          </a:p>
        </p:txBody>
      </p:sp>
      <p:sp>
        <p:nvSpPr>
          <p:cNvPr id="15" name="Rounded Rectangle 14"/>
          <p:cNvSpPr/>
          <p:nvPr/>
        </p:nvSpPr>
        <p:spPr>
          <a:xfrm>
            <a:off x="4617720" y="4617720"/>
            <a:ext cx="2926080" cy="594360"/>
          </a:xfrm>
          <a:prstGeom prst="roundRect">
            <a:avLst>
              <a:gd name="adj" fmla="val 12000"/>
            </a:avLst>
          </a:prstGeom>
          <a:solidFill>
            <a:srgbClr val="FFF6DE"/>
          </a:solidFill>
          <a:ln>
            <a:solidFill>
              <a:srgbClr val="FFF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754880" y="4700016"/>
            <a:ext cx="2651760" cy="411480"/>
          </a:xfrm>
          <a:prstGeom prst="rect">
            <a:avLst/>
          </a:prstGeom>
          <a:noFill/>
        </p:spPr>
        <p:txBody>
          <a:bodyPr wrap="square" anchor="ctr">
            <a:spAutoFit/>
          </a:bodyPr>
          <a:lstStyle/>
          <a:p>
            <a:pPr algn="l"/>
            <a:r>
              <a:rPr sz="900" b="1">
                <a:solidFill>
                  <a:srgbClr val="F5B536"/>
                </a:solidFill>
                <a:latin typeface="Aptos"/>
              </a:rPr>
              <a:t>TRIK: Jangan memilih arti kamus yang tidak sesuai konteks.</a:t>
            </a:r>
            <a:endParaRPr sz="900" b="1">
              <a:solidFill>
                <a:srgbClr val="F5B536"/>
              </a:solidFill>
              <a:latin typeface="Aptos"/>
            </a:endParaRPr>
          </a:p>
        </p:txBody>
      </p:sp>
      <p:sp>
        <p:nvSpPr>
          <p:cNvPr id="17" name="Rounded Rectangle 16"/>
          <p:cNvSpPr/>
          <p:nvPr/>
        </p:nvSpPr>
        <p:spPr>
          <a:xfrm>
            <a:off x="8183880" y="1965960"/>
            <a:ext cx="3429000" cy="356616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412480" y="2194560"/>
            <a:ext cx="2926080" cy="274320"/>
          </a:xfrm>
          <a:prstGeom prst="rect">
            <a:avLst/>
          </a:prstGeom>
          <a:noFill/>
        </p:spPr>
        <p:txBody>
          <a:bodyPr wrap="square" anchor="ctr">
            <a:spAutoFit/>
          </a:bodyPr>
          <a:lstStyle/>
          <a:p>
            <a:pPr algn="l"/>
            <a:r>
              <a:rPr sz="1100" b="1">
                <a:solidFill>
                  <a:srgbClr val="35BCC9"/>
                </a:solidFill>
                <a:latin typeface="Aptos"/>
              </a:rPr>
              <a:t>HUBUNGAN IDE</a:t>
            </a:r>
            <a:endParaRPr sz="1100" b="1">
              <a:solidFill>
                <a:srgbClr val="35BCC9"/>
              </a:solidFill>
              <a:latin typeface="Aptos"/>
            </a:endParaRPr>
          </a:p>
        </p:txBody>
      </p:sp>
      <p:sp>
        <p:nvSpPr>
          <p:cNvPr id="19" name="TextBox 18"/>
          <p:cNvSpPr txBox="1"/>
          <p:nvPr/>
        </p:nvSpPr>
        <p:spPr>
          <a:xfrm>
            <a:off x="8412480" y="2697480"/>
            <a:ext cx="2926080" cy="640080"/>
          </a:xfrm>
          <a:prstGeom prst="rect">
            <a:avLst/>
          </a:prstGeom>
          <a:noFill/>
        </p:spPr>
        <p:txBody>
          <a:bodyPr wrap="square" anchor="ctr">
            <a:spAutoFit/>
          </a:bodyPr>
          <a:lstStyle/>
          <a:p>
            <a:pPr algn="l"/>
            <a:r>
              <a:rPr sz="1600" b="1">
                <a:solidFill>
                  <a:srgbClr val="121F36"/>
                </a:solidFill>
                <a:latin typeface="Aptos"/>
              </a:rPr>
              <a:t>“Bagaimana paragraf A &amp; B berhubungan?”</a:t>
            </a:r>
            <a:endParaRPr sz="1600" b="1">
              <a:solidFill>
                <a:srgbClr val="121F36"/>
              </a:solidFill>
              <a:latin typeface="Aptos"/>
            </a:endParaRPr>
          </a:p>
        </p:txBody>
      </p:sp>
      <p:sp>
        <p:nvSpPr>
          <p:cNvPr id="20" name="TextBox 19"/>
          <p:cNvSpPr txBox="1"/>
          <p:nvPr/>
        </p:nvSpPr>
        <p:spPr>
          <a:xfrm>
            <a:off x="8412480" y="3520440"/>
            <a:ext cx="2926080" cy="914400"/>
          </a:xfrm>
          <a:prstGeom prst="rect">
            <a:avLst/>
          </a:prstGeom>
          <a:noFill/>
        </p:spPr>
        <p:txBody>
          <a:bodyPr wrap="square" anchor="ctr">
            <a:spAutoFit/>
          </a:bodyPr>
          <a:lstStyle/>
          <a:p>
            <a:pPr algn="l"/>
            <a:r>
              <a:rPr sz="1100" b="0">
                <a:solidFill>
                  <a:srgbClr val="232B37"/>
                </a:solidFill>
                <a:latin typeface="Aptos"/>
              </a:rPr>
              <a:t>Cari fungsi: menjelaskan, membandingkan, sebab-akibat, contoh, atau penegasan.</a:t>
            </a:r>
            <a:endParaRPr sz="1100" b="0">
              <a:solidFill>
                <a:srgbClr val="232B37"/>
              </a:solidFill>
              <a:latin typeface="Aptos"/>
            </a:endParaRPr>
          </a:p>
        </p:txBody>
      </p:sp>
      <p:sp>
        <p:nvSpPr>
          <p:cNvPr id="21" name="Rounded Rectangle 20"/>
          <p:cNvSpPr/>
          <p:nvPr/>
        </p:nvSpPr>
        <p:spPr>
          <a:xfrm>
            <a:off x="8412480" y="4617720"/>
            <a:ext cx="2926080" cy="594360"/>
          </a:xfrm>
          <a:prstGeom prst="roundRect">
            <a:avLst>
              <a:gd name="adj" fmla="val 12000"/>
            </a:avLst>
          </a:prstGeom>
          <a:solidFill>
            <a:srgbClr val="E7F2FC"/>
          </a:solidFill>
          <a:ln>
            <a:solidFill>
              <a:srgbClr val="E7F2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549640" y="4700016"/>
            <a:ext cx="2651760" cy="411480"/>
          </a:xfrm>
          <a:prstGeom prst="rect">
            <a:avLst/>
          </a:prstGeom>
          <a:noFill/>
        </p:spPr>
        <p:txBody>
          <a:bodyPr wrap="square" anchor="ctr">
            <a:spAutoFit/>
          </a:bodyPr>
          <a:lstStyle/>
          <a:p>
            <a:pPr algn="l"/>
            <a:r>
              <a:rPr sz="900" b="1">
                <a:solidFill>
                  <a:srgbClr val="35BCC9"/>
                </a:solidFill>
                <a:latin typeface="Aptos"/>
              </a:rPr>
              <a:t>TRIK: Fokus pada hubungan antargagasan, bukan sekadar topik.</a:t>
            </a:r>
            <a:endParaRPr sz="900" b="1">
              <a:solidFill>
                <a:srgbClr val="35BCC9"/>
              </a:solidFill>
              <a:latin typeface="Aptos"/>
            </a:endParaRPr>
          </a:p>
        </p:txBody>
      </p:sp>
      <p:sp>
        <p:nvSpPr>
          <p:cNvPr id="23" name="TextBox 22"/>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24" name="TextBox 23"/>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13</a:t>
            </a:r>
            <a:endParaRPr sz="900" b="1">
              <a:solidFill>
                <a:srgbClr val="677282"/>
              </a:solidFill>
              <a:latin typeface="Apto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p:sp>
        <p:nvSpPr>
          <p:cNvPr id="2" name="TextBox 1"/>
          <p:cNvSpPr txBox="1"/>
          <p:nvPr/>
        </p:nvSpPr>
        <p:spPr>
          <a:xfrm>
            <a:off x="594360" y="384048"/>
            <a:ext cx="3657600" cy="274320"/>
          </a:xfrm>
          <a:prstGeom prst="rect">
            <a:avLst/>
          </a:prstGeom>
          <a:noFill/>
        </p:spPr>
        <p:txBody>
          <a:bodyPr wrap="square" anchor="ctr">
            <a:spAutoFit/>
          </a:bodyPr>
          <a:lstStyle/>
          <a:p>
            <a:pPr algn="l"/>
            <a:r>
              <a:rPr sz="1000" b="1">
                <a:solidFill>
                  <a:srgbClr val="35BCC9"/>
                </a:solidFill>
                <a:latin typeface="Aptos"/>
              </a:rPr>
              <a:t>10D • MODEL EVALUASI</a:t>
            </a:r>
            <a:endParaRPr sz="1000" b="1">
              <a:solidFill>
                <a:srgbClr val="35BCC9"/>
              </a:solidFill>
              <a:latin typeface="Aptos"/>
            </a:endParaRPr>
          </a:p>
        </p:txBody>
      </p:sp>
      <p:sp>
        <p:nvSpPr>
          <p:cNvPr id="3" name="TextBox 2"/>
          <p:cNvSpPr txBox="1"/>
          <p:nvPr/>
        </p:nvSpPr>
        <p:spPr>
          <a:xfrm>
            <a:off x="594360" y="749808"/>
            <a:ext cx="10972800" cy="548640"/>
          </a:xfrm>
          <a:prstGeom prst="rect">
            <a:avLst/>
          </a:prstGeom>
          <a:noFill/>
        </p:spPr>
        <p:txBody>
          <a:bodyPr wrap="square" anchor="ctr">
            <a:spAutoFit/>
          </a:bodyPr>
          <a:lstStyle/>
          <a:p>
            <a:pPr algn="l"/>
            <a:r>
              <a:rPr sz="2600" b="1">
                <a:solidFill>
                  <a:srgbClr val="121F36"/>
                </a:solidFill>
                <a:latin typeface="Aptos"/>
              </a:rPr>
              <a:t>Kalau Soalnya Meminta “Paling Tepat”</a:t>
            </a:r>
            <a:endParaRPr sz="2600" b="1">
              <a:solidFill>
                <a:srgbClr val="121F36"/>
              </a:solidFill>
              <a:latin typeface="Aptos"/>
            </a:endParaRPr>
          </a:p>
        </p:txBody>
      </p:sp>
      <p:sp>
        <p:nvSpPr>
          <p:cNvPr id="4" name="TextBox 3"/>
          <p:cNvSpPr txBox="1"/>
          <p:nvPr/>
        </p:nvSpPr>
        <p:spPr>
          <a:xfrm>
            <a:off x="612648" y="1353312"/>
            <a:ext cx="10789920" cy="384048"/>
          </a:xfrm>
          <a:prstGeom prst="rect">
            <a:avLst/>
          </a:prstGeom>
          <a:noFill/>
        </p:spPr>
        <p:txBody>
          <a:bodyPr wrap="square" anchor="ctr">
            <a:spAutoFit/>
          </a:bodyPr>
          <a:lstStyle/>
          <a:p>
            <a:pPr algn="l"/>
            <a:r>
              <a:rPr sz="1200" b="0">
                <a:solidFill>
                  <a:srgbClr val="677282"/>
                </a:solidFill>
                <a:latin typeface="Aptos"/>
              </a:rPr>
              <a:t>Jangan mencari pilihan yang sekadar benar; uji apakah pilihan itu paling didukung teks.</a:t>
            </a:r>
            <a:endParaRPr sz="1200" b="0">
              <a:solidFill>
                <a:srgbClr val="677282"/>
              </a:solidFill>
              <a:latin typeface="Aptos"/>
            </a:endParaRPr>
          </a:p>
        </p:txBody>
      </p:sp>
      <p:sp>
        <p:nvSpPr>
          <p:cNvPr id="5" name="Rounded Rectangle 4"/>
          <p:cNvSpPr/>
          <p:nvPr/>
        </p:nvSpPr>
        <p:spPr>
          <a:xfrm>
            <a:off x="640080" y="1874519"/>
            <a:ext cx="3657600" cy="3749039"/>
          </a:xfrm>
          <a:prstGeom prst="roundRect">
            <a:avLst>
              <a:gd name="adj" fmla="val 12000"/>
            </a:avLst>
          </a:prstGeom>
          <a:solidFill>
            <a:srgbClr val="121F36"/>
          </a:solidFill>
          <a:ln>
            <a:solidFill>
              <a:srgbClr val="121F3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2194560"/>
            <a:ext cx="3108960" cy="320040"/>
          </a:xfrm>
          <a:prstGeom prst="rect">
            <a:avLst/>
          </a:prstGeom>
          <a:noFill/>
        </p:spPr>
        <p:txBody>
          <a:bodyPr wrap="square" anchor="ctr">
            <a:spAutoFit/>
          </a:bodyPr>
          <a:lstStyle/>
          <a:p>
            <a:pPr algn="ctr"/>
            <a:r>
              <a:rPr sz="1200" b="1">
                <a:solidFill>
                  <a:srgbClr val="F5B536"/>
                </a:solidFill>
                <a:latin typeface="Aptos"/>
              </a:rPr>
              <a:t>UJI 4 HAL</a:t>
            </a:r>
            <a:endParaRPr sz="1200" b="1">
              <a:solidFill>
                <a:srgbClr val="F5B536"/>
              </a:solidFill>
              <a:latin typeface="Aptos"/>
            </a:endParaRPr>
          </a:p>
        </p:txBody>
      </p:sp>
      <p:sp>
        <p:nvSpPr>
          <p:cNvPr id="7" name="TextBox 6"/>
          <p:cNvSpPr txBox="1"/>
          <p:nvPr/>
        </p:nvSpPr>
        <p:spPr>
          <a:xfrm>
            <a:off x="960120" y="2788920"/>
            <a:ext cx="3017520" cy="347472"/>
          </a:xfrm>
          <a:prstGeom prst="rect">
            <a:avLst/>
          </a:prstGeom>
          <a:noFill/>
        </p:spPr>
        <p:txBody>
          <a:bodyPr wrap="square" anchor="ctr">
            <a:spAutoFit/>
          </a:bodyPr>
          <a:lstStyle/>
          <a:p>
            <a:pPr algn="l"/>
            <a:r>
              <a:rPr sz="1300" b="1">
                <a:solidFill>
                  <a:srgbClr val="FFFFFF"/>
                </a:solidFill>
                <a:latin typeface="Aptos"/>
              </a:rPr>
              <a:t>1. Relevan dengan pertanyaan</a:t>
            </a:r>
            <a:endParaRPr sz="1300" b="1">
              <a:solidFill>
                <a:srgbClr val="FFFFFF"/>
              </a:solidFill>
              <a:latin typeface="Aptos"/>
            </a:endParaRPr>
          </a:p>
        </p:txBody>
      </p:sp>
      <p:sp>
        <p:nvSpPr>
          <p:cNvPr id="8" name="TextBox 7"/>
          <p:cNvSpPr txBox="1"/>
          <p:nvPr/>
        </p:nvSpPr>
        <p:spPr>
          <a:xfrm>
            <a:off x="960120" y="3355848"/>
            <a:ext cx="3017520" cy="347472"/>
          </a:xfrm>
          <a:prstGeom prst="rect">
            <a:avLst/>
          </a:prstGeom>
          <a:noFill/>
        </p:spPr>
        <p:txBody>
          <a:bodyPr wrap="square" anchor="ctr">
            <a:spAutoFit/>
          </a:bodyPr>
          <a:lstStyle/>
          <a:p>
            <a:pPr algn="l"/>
            <a:r>
              <a:rPr sz="1300" b="1">
                <a:solidFill>
                  <a:srgbClr val="FFFFFF"/>
                </a:solidFill>
                <a:latin typeface="Aptos"/>
              </a:rPr>
              <a:t>2. Didukung bukti teks</a:t>
            </a:r>
            <a:endParaRPr sz="1300" b="1">
              <a:solidFill>
                <a:srgbClr val="FFFFFF"/>
              </a:solidFill>
              <a:latin typeface="Aptos"/>
            </a:endParaRPr>
          </a:p>
        </p:txBody>
      </p:sp>
      <p:sp>
        <p:nvSpPr>
          <p:cNvPr id="9" name="TextBox 8"/>
          <p:cNvSpPr txBox="1"/>
          <p:nvPr/>
        </p:nvSpPr>
        <p:spPr>
          <a:xfrm>
            <a:off x="960120" y="3922776"/>
            <a:ext cx="3017520" cy="347472"/>
          </a:xfrm>
          <a:prstGeom prst="rect">
            <a:avLst/>
          </a:prstGeom>
          <a:noFill/>
        </p:spPr>
        <p:txBody>
          <a:bodyPr wrap="square" anchor="ctr">
            <a:spAutoFit/>
          </a:bodyPr>
          <a:lstStyle/>
          <a:p>
            <a:pPr algn="l"/>
            <a:r>
              <a:rPr sz="1300" b="1">
                <a:solidFill>
                  <a:srgbClr val="FFFFFF"/>
                </a:solidFill>
                <a:latin typeface="Aptos"/>
              </a:rPr>
              <a:t>3. Tidak berlebihan</a:t>
            </a:r>
            <a:endParaRPr sz="1300" b="1">
              <a:solidFill>
                <a:srgbClr val="FFFFFF"/>
              </a:solidFill>
              <a:latin typeface="Aptos"/>
            </a:endParaRPr>
          </a:p>
        </p:txBody>
      </p:sp>
      <p:sp>
        <p:nvSpPr>
          <p:cNvPr id="10" name="TextBox 9"/>
          <p:cNvSpPr txBox="1"/>
          <p:nvPr/>
        </p:nvSpPr>
        <p:spPr>
          <a:xfrm>
            <a:off x="960120" y="4489704"/>
            <a:ext cx="3017520" cy="347472"/>
          </a:xfrm>
          <a:prstGeom prst="rect">
            <a:avLst/>
          </a:prstGeom>
          <a:noFill/>
        </p:spPr>
        <p:txBody>
          <a:bodyPr wrap="square" anchor="ctr">
            <a:spAutoFit/>
          </a:bodyPr>
          <a:lstStyle/>
          <a:p>
            <a:pPr algn="l"/>
            <a:r>
              <a:rPr sz="1300" b="1">
                <a:solidFill>
                  <a:srgbClr val="FFFFFF"/>
                </a:solidFill>
                <a:latin typeface="Aptos"/>
              </a:rPr>
              <a:t>4. Logis dan konsisten</a:t>
            </a:r>
            <a:endParaRPr sz="1300" b="1">
              <a:solidFill>
                <a:srgbClr val="FFFFFF"/>
              </a:solidFill>
              <a:latin typeface="Aptos"/>
            </a:endParaRPr>
          </a:p>
        </p:txBody>
      </p:sp>
      <p:sp>
        <p:nvSpPr>
          <p:cNvPr id="11" name="Rounded Rectangle 10"/>
          <p:cNvSpPr/>
          <p:nvPr/>
        </p:nvSpPr>
        <p:spPr>
          <a:xfrm>
            <a:off x="4617720" y="1874519"/>
            <a:ext cx="6903720" cy="3749039"/>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937760" y="2194560"/>
            <a:ext cx="2926080" cy="274320"/>
          </a:xfrm>
          <a:prstGeom prst="rect">
            <a:avLst/>
          </a:prstGeom>
          <a:noFill/>
        </p:spPr>
        <p:txBody>
          <a:bodyPr wrap="square" anchor="ctr">
            <a:spAutoFit/>
          </a:bodyPr>
          <a:lstStyle/>
          <a:p>
            <a:pPr algn="l"/>
            <a:r>
              <a:rPr sz="1100" b="1">
                <a:solidFill>
                  <a:srgbClr val="1F5DA6"/>
                </a:solidFill>
                <a:latin typeface="Aptos"/>
              </a:rPr>
              <a:t>CONTOH POLA SOAL</a:t>
            </a:r>
            <a:endParaRPr sz="1100" b="1">
              <a:solidFill>
                <a:srgbClr val="1F5DA6"/>
              </a:solidFill>
              <a:latin typeface="Aptos"/>
            </a:endParaRPr>
          </a:p>
        </p:txBody>
      </p:sp>
      <p:sp>
        <p:nvSpPr>
          <p:cNvPr id="13" name="TextBox 12"/>
          <p:cNvSpPr txBox="1"/>
          <p:nvPr/>
        </p:nvSpPr>
        <p:spPr>
          <a:xfrm>
            <a:off x="4937760" y="2697480"/>
            <a:ext cx="5943600" cy="594360"/>
          </a:xfrm>
          <a:prstGeom prst="rect">
            <a:avLst/>
          </a:prstGeom>
          <a:noFill/>
        </p:spPr>
        <p:txBody>
          <a:bodyPr wrap="square" anchor="ctr">
            <a:spAutoFit/>
          </a:bodyPr>
          <a:lstStyle/>
          <a:p>
            <a:pPr algn="l"/>
            <a:r>
              <a:rPr sz="1700" b="1">
                <a:solidFill>
                  <a:srgbClr val="121F36"/>
                </a:solidFill>
                <a:latin typeface="Aptos"/>
              </a:rPr>
              <a:t>“Pernyataan yang paling tepat berdasarkan teks adalah …”</a:t>
            </a:r>
            <a:endParaRPr sz="1700" b="1">
              <a:solidFill>
                <a:srgbClr val="121F36"/>
              </a:solidFill>
              <a:latin typeface="Aptos"/>
            </a:endParaRPr>
          </a:p>
        </p:txBody>
      </p:sp>
      <p:sp>
        <p:nvSpPr>
          <p:cNvPr id="14" name="TextBox 13"/>
          <p:cNvSpPr txBox="1"/>
          <p:nvPr/>
        </p:nvSpPr>
        <p:spPr>
          <a:xfrm>
            <a:off x="4937760" y="3520440"/>
            <a:ext cx="914400" cy="274320"/>
          </a:xfrm>
          <a:prstGeom prst="rect">
            <a:avLst/>
          </a:prstGeom>
          <a:noFill/>
        </p:spPr>
        <p:txBody>
          <a:bodyPr wrap="square" anchor="ctr">
            <a:spAutoFit/>
          </a:bodyPr>
          <a:lstStyle/>
          <a:p>
            <a:pPr algn="l"/>
            <a:r>
              <a:rPr sz="1100" b="1">
                <a:solidFill>
                  <a:srgbClr val="F5B536"/>
                </a:solidFill>
                <a:latin typeface="Aptos"/>
              </a:rPr>
              <a:t>Strategi:</a:t>
            </a:r>
            <a:endParaRPr sz="1100" b="1">
              <a:solidFill>
                <a:srgbClr val="F5B536"/>
              </a:solidFill>
              <a:latin typeface="Aptos"/>
            </a:endParaRPr>
          </a:p>
        </p:txBody>
      </p:sp>
      <p:sp>
        <p:nvSpPr>
          <p:cNvPr id="15" name="TextBox 14"/>
          <p:cNvSpPr txBox="1"/>
          <p:nvPr/>
        </p:nvSpPr>
        <p:spPr>
          <a:xfrm>
            <a:off x="4937760" y="3840480"/>
            <a:ext cx="5943600" cy="1417320"/>
          </a:xfrm>
          <a:prstGeom prst="rect">
            <a:avLst/>
          </a:prstGeom>
          <a:noFill/>
        </p:spPr>
        <p:txBody>
          <a:bodyPr wrap="square" anchor="ctr">
            <a:spAutoFit/>
          </a:bodyPr>
          <a:lstStyle/>
          <a:p>
            <a:pPr algn="l"/>
            <a:r>
              <a:rPr sz="1200" b="0">
                <a:solidFill>
                  <a:srgbClr val="232B37"/>
                </a:solidFill>
                <a:latin typeface="Aptos"/>
              </a:rPr>
              <a:t>1  Baca stem</a:t>
            </a:r>
            <a:br>
              <a:rPr sz="1200" b="0">
                <a:solidFill>
                  <a:srgbClr val="232B37"/>
                </a:solidFill>
                <a:latin typeface="Aptos"/>
              </a:rPr>
            </a:br>
            <a:r>
              <a:t>2  Cari bukti utama</a:t>
            </a:r>
            <a:br/>
            <a:r>
              <a:t>3  Eliminasi opsi yang terlalu luas/sempit</a:t>
            </a:r>
            <a:br/>
            <a:r>
              <a:t>4  Bandingkan dua kandidat terakhir</a:t>
            </a:r>
            <a:br/>
            <a:r>
              <a:t>5  Pilih yang paling lengkap didukung teks</a:t>
            </a:r>
          </a:p>
        </p:txBody>
      </p:sp>
      <p:sp>
        <p:nvSpPr>
          <p:cNvPr id="16" name="TextBox 15"/>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17" name="TextBox 16"/>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14</a:t>
            </a:r>
            <a:endParaRPr sz="900" b="1">
              <a:solidFill>
                <a:srgbClr val="677282"/>
              </a:solidFill>
              <a:latin typeface="Apto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p:sp>
        <p:nvSpPr>
          <p:cNvPr id="2" name="TextBox 1"/>
          <p:cNvSpPr txBox="1"/>
          <p:nvPr/>
        </p:nvSpPr>
        <p:spPr>
          <a:xfrm>
            <a:off x="594360" y="384048"/>
            <a:ext cx="3657600" cy="274320"/>
          </a:xfrm>
          <a:prstGeom prst="rect">
            <a:avLst/>
          </a:prstGeom>
          <a:noFill/>
        </p:spPr>
        <p:txBody>
          <a:bodyPr wrap="square" anchor="ctr">
            <a:spAutoFit/>
          </a:bodyPr>
          <a:lstStyle/>
          <a:p>
            <a:pPr algn="l"/>
            <a:r>
              <a:rPr sz="1000" b="1">
                <a:solidFill>
                  <a:srgbClr val="35BCC9"/>
                </a:solidFill>
                <a:latin typeface="Aptos"/>
              </a:rPr>
              <a:t>10E • MODEL SASTRA</a:t>
            </a:r>
            <a:endParaRPr sz="1000" b="1">
              <a:solidFill>
                <a:srgbClr val="35BCC9"/>
              </a:solidFill>
              <a:latin typeface="Aptos"/>
            </a:endParaRPr>
          </a:p>
        </p:txBody>
      </p:sp>
      <p:sp>
        <p:nvSpPr>
          <p:cNvPr id="3" name="TextBox 2"/>
          <p:cNvSpPr txBox="1"/>
          <p:nvPr/>
        </p:nvSpPr>
        <p:spPr>
          <a:xfrm>
            <a:off x="594360" y="749808"/>
            <a:ext cx="10972800" cy="548640"/>
          </a:xfrm>
          <a:prstGeom prst="rect">
            <a:avLst/>
          </a:prstGeom>
          <a:noFill/>
        </p:spPr>
        <p:txBody>
          <a:bodyPr wrap="square" anchor="ctr">
            <a:spAutoFit/>
          </a:bodyPr>
          <a:lstStyle/>
          <a:p>
            <a:pPr algn="l"/>
            <a:r>
              <a:rPr sz="2600" b="1">
                <a:solidFill>
                  <a:srgbClr val="121F36"/>
                </a:solidFill>
                <a:latin typeface="Aptos"/>
              </a:rPr>
              <a:t>Cerpen: Jangan Menebak Karakter</a:t>
            </a:r>
            <a:endParaRPr sz="2600" b="1">
              <a:solidFill>
                <a:srgbClr val="121F36"/>
              </a:solidFill>
              <a:latin typeface="Aptos"/>
            </a:endParaRPr>
          </a:p>
        </p:txBody>
      </p:sp>
      <p:sp>
        <p:nvSpPr>
          <p:cNvPr id="4" name="TextBox 3"/>
          <p:cNvSpPr txBox="1"/>
          <p:nvPr/>
        </p:nvSpPr>
        <p:spPr>
          <a:xfrm>
            <a:off x="612648" y="1353312"/>
            <a:ext cx="10789920" cy="384048"/>
          </a:xfrm>
          <a:prstGeom prst="rect">
            <a:avLst/>
          </a:prstGeom>
          <a:noFill/>
        </p:spPr>
        <p:txBody>
          <a:bodyPr wrap="square" anchor="ctr">
            <a:spAutoFit/>
          </a:bodyPr>
          <a:lstStyle/>
          <a:p>
            <a:pPr algn="l"/>
            <a:r>
              <a:rPr sz="1200" b="0">
                <a:solidFill>
                  <a:srgbClr val="677282"/>
                </a:solidFill>
                <a:latin typeface="Aptos"/>
              </a:rPr>
              <a:t>Tokoh, konflik, amanat, dan penokohan harus ditarik dari bukti peristiwa, dialog, atau tindakan.</a:t>
            </a:r>
            <a:endParaRPr sz="1200" b="0">
              <a:solidFill>
                <a:srgbClr val="677282"/>
              </a:solidFill>
              <a:latin typeface="Aptos"/>
            </a:endParaRPr>
          </a:p>
        </p:txBody>
      </p:sp>
      <p:sp>
        <p:nvSpPr>
          <p:cNvPr id="5" name="Rounded Rectangle 4"/>
          <p:cNvSpPr/>
          <p:nvPr/>
        </p:nvSpPr>
        <p:spPr>
          <a:xfrm>
            <a:off x="640080" y="1920240"/>
            <a:ext cx="5257800" cy="141732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2103120"/>
            <a:ext cx="2560320" cy="274320"/>
          </a:xfrm>
          <a:prstGeom prst="rect">
            <a:avLst/>
          </a:prstGeom>
          <a:noFill/>
        </p:spPr>
        <p:txBody>
          <a:bodyPr wrap="square" anchor="ctr">
            <a:spAutoFit/>
          </a:bodyPr>
          <a:lstStyle/>
          <a:p>
            <a:pPr algn="l"/>
            <a:r>
              <a:rPr sz="1100" b="1">
                <a:solidFill>
                  <a:srgbClr val="1F5DA6"/>
                </a:solidFill>
                <a:latin typeface="Aptos"/>
              </a:rPr>
              <a:t>TOKOH / PENOKOHAN</a:t>
            </a:r>
            <a:endParaRPr sz="1100" b="1">
              <a:solidFill>
                <a:srgbClr val="1F5DA6"/>
              </a:solidFill>
              <a:latin typeface="Aptos"/>
            </a:endParaRPr>
          </a:p>
        </p:txBody>
      </p:sp>
      <p:sp>
        <p:nvSpPr>
          <p:cNvPr id="7" name="TextBox 6"/>
          <p:cNvSpPr txBox="1"/>
          <p:nvPr/>
        </p:nvSpPr>
        <p:spPr>
          <a:xfrm>
            <a:off x="914400" y="2514600"/>
            <a:ext cx="4572000" cy="411480"/>
          </a:xfrm>
          <a:prstGeom prst="rect">
            <a:avLst/>
          </a:prstGeom>
          <a:noFill/>
        </p:spPr>
        <p:txBody>
          <a:bodyPr wrap="square" anchor="ctr">
            <a:spAutoFit/>
          </a:bodyPr>
          <a:lstStyle/>
          <a:p>
            <a:pPr algn="l"/>
            <a:r>
              <a:rPr sz="1200" b="0">
                <a:solidFill>
                  <a:srgbClr val="232B37"/>
                </a:solidFill>
                <a:latin typeface="Aptos"/>
              </a:rPr>
              <a:t>Cari tindakan, dialog, reaksi, dan cara tokoh diperlakukan.</a:t>
            </a:r>
            <a:endParaRPr sz="1200" b="0">
              <a:solidFill>
                <a:srgbClr val="232B37"/>
              </a:solidFill>
              <a:latin typeface="Aptos"/>
            </a:endParaRPr>
          </a:p>
        </p:txBody>
      </p:sp>
      <p:sp>
        <p:nvSpPr>
          <p:cNvPr id="8" name="TextBox 7"/>
          <p:cNvSpPr txBox="1"/>
          <p:nvPr/>
        </p:nvSpPr>
        <p:spPr>
          <a:xfrm>
            <a:off x="914400" y="2953512"/>
            <a:ext cx="4572000" cy="228600"/>
          </a:xfrm>
          <a:prstGeom prst="rect">
            <a:avLst/>
          </a:prstGeom>
          <a:noFill/>
        </p:spPr>
        <p:txBody>
          <a:bodyPr wrap="square" anchor="ctr">
            <a:spAutoFit/>
          </a:bodyPr>
          <a:lstStyle/>
          <a:p>
            <a:pPr algn="l"/>
            <a:r>
              <a:rPr sz="900" b="1">
                <a:solidFill>
                  <a:srgbClr val="1F5DA6"/>
                </a:solidFill>
                <a:latin typeface="Aptos"/>
              </a:rPr>
              <a:t>TRIK: Tokoh tidak dinilai hanya dari satu kalimat.</a:t>
            </a:r>
            <a:endParaRPr sz="900" b="1">
              <a:solidFill>
                <a:srgbClr val="1F5DA6"/>
              </a:solidFill>
              <a:latin typeface="Aptos"/>
            </a:endParaRPr>
          </a:p>
        </p:txBody>
      </p:sp>
      <p:sp>
        <p:nvSpPr>
          <p:cNvPr id="9" name="Rounded Rectangle 8"/>
          <p:cNvSpPr/>
          <p:nvPr/>
        </p:nvSpPr>
        <p:spPr>
          <a:xfrm>
            <a:off x="6263640" y="1920240"/>
            <a:ext cx="5257800" cy="141732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537960" y="2103120"/>
            <a:ext cx="2560320" cy="274320"/>
          </a:xfrm>
          <a:prstGeom prst="rect">
            <a:avLst/>
          </a:prstGeom>
          <a:noFill/>
        </p:spPr>
        <p:txBody>
          <a:bodyPr wrap="square" anchor="ctr">
            <a:spAutoFit/>
          </a:bodyPr>
          <a:lstStyle/>
          <a:p>
            <a:pPr algn="l"/>
            <a:r>
              <a:rPr sz="1100" b="1">
                <a:solidFill>
                  <a:srgbClr val="DA4C4C"/>
                </a:solidFill>
                <a:latin typeface="Aptos"/>
              </a:rPr>
              <a:t>KONFLIK</a:t>
            </a:r>
            <a:endParaRPr sz="1100" b="1">
              <a:solidFill>
                <a:srgbClr val="DA4C4C"/>
              </a:solidFill>
              <a:latin typeface="Aptos"/>
            </a:endParaRPr>
          </a:p>
        </p:txBody>
      </p:sp>
      <p:sp>
        <p:nvSpPr>
          <p:cNvPr id="11" name="TextBox 10"/>
          <p:cNvSpPr txBox="1"/>
          <p:nvPr/>
        </p:nvSpPr>
        <p:spPr>
          <a:xfrm>
            <a:off x="6537960" y="2514600"/>
            <a:ext cx="4572000" cy="411480"/>
          </a:xfrm>
          <a:prstGeom prst="rect">
            <a:avLst/>
          </a:prstGeom>
          <a:noFill/>
        </p:spPr>
        <p:txBody>
          <a:bodyPr wrap="square" anchor="ctr">
            <a:spAutoFit/>
          </a:bodyPr>
          <a:lstStyle/>
          <a:p>
            <a:pPr algn="l"/>
            <a:r>
              <a:rPr sz="1200" b="0">
                <a:solidFill>
                  <a:srgbClr val="232B37"/>
                </a:solidFill>
                <a:latin typeface="Aptos"/>
              </a:rPr>
              <a:t>Cari benturan kepentingan, keinginan, nilai, atau keadaan.</a:t>
            </a:r>
            <a:endParaRPr sz="1200" b="0">
              <a:solidFill>
                <a:srgbClr val="232B37"/>
              </a:solidFill>
              <a:latin typeface="Aptos"/>
            </a:endParaRPr>
          </a:p>
        </p:txBody>
      </p:sp>
      <p:sp>
        <p:nvSpPr>
          <p:cNvPr id="12" name="TextBox 11"/>
          <p:cNvSpPr txBox="1"/>
          <p:nvPr/>
        </p:nvSpPr>
        <p:spPr>
          <a:xfrm>
            <a:off x="6537960" y="2953512"/>
            <a:ext cx="4572000" cy="228600"/>
          </a:xfrm>
          <a:prstGeom prst="rect">
            <a:avLst/>
          </a:prstGeom>
          <a:noFill/>
        </p:spPr>
        <p:txBody>
          <a:bodyPr wrap="square" anchor="ctr">
            <a:spAutoFit/>
          </a:bodyPr>
          <a:lstStyle/>
          <a:p>
            <a:pPr algn="l"/>
            <a:r>
              <a:rPr sz="900" b="1">
                <a:solidFill>
                  <a:srgbClr val="DA4C4C"/>
                </a:solidFill>
                <a:latin typeface="Aptos"/>
              </a:rPr>
              <a:t>TRIK: Tanyakan: siapa vs siapa / apa?</a:t>
            </a:r>
            <a:endParaRPr sz="900" b="1">
              <a:solidFill>
                <a:srgbClr val="DA4C4C"/>
              </a:solidFill>
              <a:latin typeface="Aptos"/>
            </a:endParaRPr>
          </a:p>
        </p:txBody>
      </p:sp>
      <p:sp>
        <p:nvSpPr>
          <p:cNvPr id="13" name="Rounded Rectangle 12"/>
          <p:cNvSpPr/>
          <p:nvPr/>
        </p:nvSpPr>
        <p:spPr>
          <a:xfrm>
            <a:off x="640080" y="3657600"/>
            <a:ext cx="5257800" cy="141732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14400" y="3840480"/>
            <a:ext cx="2560320" cy="274320"/>
          </a:xfrm>
          <a:prstGeom prst="rect">
            <a:avLst/>
          </a:prstGeom>
          <a:noFill/>
        </p:spPr>
        <p:txBody>
          <a:bodyPr wrap="square" anchor="ctr">
            <a:spAutoFit/>
          </a:bodyPr>
          <a:lstStyle/>
          <a:p>
            <a:pPr algn="l"/>
            <a:r>
              <a:rPr sz="1100" b="1">
                <a:solidFill>
                  <a:srgbClr val="F5B536"/>
                </a:solidFill>
                <a:latin typeface="Aptos"/>
              </a:rPr>
              <a:t>AMANAT</a:t>
            </a:r>
            <a:endParaRPr sz="1100" b="1">
              <a:solidFill>
                <a:srgbClr val="F5B536"/>
              </a:solidFill>
              <a:latin typeface="Aptos"/>
            </a:endParaRPr>
          </a:p>
        </p:txBody>
      </p:sp>
      <p:sp>
        <p:nvSpPr>
          <p:cNvPr id="15" name="TextBox 14"/>
          <p:cNvSpPr txBox="1"/>
          <p:nvPr/>
        </p:nvSpPr>
        <p:spPr>
          <a:xfrm>
            <a:off x="914400" y="4251960"/>
            <a:ext cx="4572000" cy="411480"/>
          </a:xfrm>
          <a:prstGeom prst="rect">
            <a:avLst/>
          </a:prstGeom>
          <a:noFill/>
        </p:spPr>
        <p:txBody>
          <a:bodyPr wrap="square" anchor="ctr">
            <a:spAutoFit/>
          </a:bodyPr>
          <a:lstStyle/>
          <a:p>
            <a:pPr algn="l"/>
            <a:r>
              <a:rPr sz="1200" b="0">
                <a:solidFill>
                  <a:srgbClr val="232B37"/>
                </a:solidFill>
                <a:latin typeface="Aptos"/>
              </a:rPr>
              <a:t>Tarik pelajaran dari keseluruhan peristiwa dan penyelesaian.</a:t>
            </a:r>
            <a:endParaRPr sz="1200" b="0">
              <a:solidFill>
                <a:srgbClr val="232B37"/>
              </a:solidFill>
              <a:latin typeface="Aptos"/>
            </a:endParaRPr>
          </a:p>
        </p:txBody>
      </p:sp>
      <p:sp>
        <p:nvSpPr>
          <p:cNvPr id="16" name="TextBox 15"/>
          <p:cNvSpPr txBox="1"/>
          <p:nvPr/>
        </p:nvSpPr>
        <p:spPr>
          <a:xfrm>
            <a:off x="914400" y="4690872"/>
            <a:ext cx="4572000" cy="228600"/>
          </a:xfrm>
          <a:prstGeom prst="rect">
            <a:avLst/>
          </a:prstGeom>
          <a:noFill/>
        </p:spPr>
        <p:txBody>
          <a:bodyPr wrap="square" anchor="ctr">
            <a:spAutoFit/>
          </a:bodyPr>
          <a:lstStyle/>
          <a:p>
            <a:pPr algn="l"/>
            <a:r>
              <a:rPr sz="900" b="1">
                <a:solidFill>
                  <a:srgbClr val="F5B536"/>
                </a:solidFill>
                <a:latin typeface="Aptos"/>
              </a:rPr>
              <a:t>TRIK: Hindari pesan yang tidak didukung cerita.</a:t>
            </a:r>
            <a:endParaRPr sz="900" b="1">
              <a:solidFill>
                <a:srgbClr val="F5B536"/>
              </a:solidFill>
              <a:latin typeface="Aptos"/>
            </a:endParaRPr>
          </a:p>
        </p:txBody>
      </p:sp>
      <p:sp>
        <p:nvSpPr>
          <p:cNvPr id="17" name="Rounded Rectangle 16"/>
          <p:cNvSpPr/>
          <p:nvPr/>
        </p:nvSpPr>
        <p:spPr>
          <a:xfrm>
            <a:off x="6263640" y="3657600"/>
            <a:ext cx="5257800" cy="141732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537960" y="3840480"/>
            <a:ext cx="2560320" cy="274320"/>
          </a:xfrm>
          <a:prstGeom prst="rect">
            <a:avLst/>
          </a:prstGeom>
          <a:noFill/>
        </p:spPr>
        <p:txBody>
          <a:bodyPr wrap="square" anchor="ctr">
            <a:spAutoFit/>
          </a:bodyPr>
          <a:lstStyle/>
          <a:p>
            <a:pPr algn="l"/>
            <a:r>
              <a:rPr sz="1100" b="1">
                <a:solidFill>
                  <a:srgbClr val="35BCC9"/>
                </a:solidFill>
                <a:latin typeface="Aptos"/>
              </a:rPr>
              <a:t>SUDUT PANDANG</a:t>
            </a:r>
            <a:endParaRPr sz="1100" b="1">
              <a:solidFill>
                <a:srgbClr val="35BCC9"/>
              </a:solidFill>
              <a:latin typeface="Aptos"/>
            </a:endParaRPr>
          </a:p>
        </p:txBody>
      </p:sp>
      <p:sp>
        <p:nvSpPr>
          <p:cNvPr id="19" name="TextBox 18"/>
          <p:cNvSpPr txBox="1"/>
          <p:nvPr/>
        </p:nvSpPr>
        <p:spPr>
          <a:xfrm>
            <a:off x="6537960" y="4251960"/>
            <a:ext cx="4572000" cy="411480"/>
          </a:xfrm>
          <a:prstGeom prst="rect">
            <a:avLst/>
          </a:prstGeom>
          <a:noFill/>
        </p:spPr>
        <p:txBody>
          <a:bodyPr wrap="square" anchor="ctr">
            <a:spAutoFit/>
          </a:bodyPr>
          <a:lstStyle/>
          <a:p>
            <a:pPr algn="l"/>
            <a:r>
              <a:rPr sz="1200" b="0">
                <a:solidFill>
                  <a:srgbClr val="232B37"/>
                </a:solidFill>
                <a:latin typeface="Aptos"/>
              </a:rPr>
              <a:t>Perhatikan kata ganti dan posisi pencerita.</a:t>
            </a:r>
            <a:endParaRPr sz="1200" b="0">
              <a:solidFill>
                <a:srgbClr val="232B37"/>
              </a:solidFill>
              <a:latin typeface="Aptos"/>
            </a:endParaRPr>
          </a:p>
        </p:txBody>
      </p:sp>
      <p:sp>
        <p:nvSpPr>
          <p:cNvPr id="20" name="TextBox 19"/>
          <p:cNvSpPr txBox="1"/>
          <p:nvPr/>
        </p:nvSpPr>
        <p:spPr>
          <a:xfrm>
            <a:off x="6537960" y="4690872"/>
            <a:ext cx="4572000" cy="228600"/>
          </a:xfrm>
          <a:prstGeom prst="rect">
            <a:avLst/>
          </a:prstGeom>
          <a:noFill/>
        </p:spPr>
        <p:txBody>
          <a:bodyPr wrap="square" anchor="ctr">
            <a:spAutoFit/>
          </a:bodyPr>
          <a:lstStyle/>
          <a:p>
            <a:pPr algn="l"/>
            <a:r>
              <a:rPr sz="900" b="1">
                <a:solidFill>
                  <a:srgbClr val="35BCC9"/>
                </a:solidFill>
                <a:latin typeface="Aptos"/>
              </a:rPr>
              <a:t>TRIK: Jangan menyamakan tokoh dengan narator.</a:t>
            </a:r>
            <a:endParaRPr sz="900" b="1">
              <a:solidFill>
                <a:srgbClr val="35BCC9"/>
              </a:solidFill>
              <a:latin typeface="Aptos"/>
            </a:endParaRPr>
          </a:p>
        </p:txBody>
      </p:sp>
      <p:sp>
        <p:nvSpPr>
          <p:cNvPr id="21" name="TextBox 20"/>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22" name="TextBox 21"/>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15</a:t>
            </a:r>
            <a:endParaRPr sz="900" b="1">
              <a:solidFill>
                <a:srgbClr val="677282"/>
              </a:solidFill>
              <a:latin typeface="Apto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21F36"/>
        </a:solidFill>
        <a:effectLst/>
      </p:bgPr>
    </p:bg>
    <p:spTree>
      <p:nvGrpSpPr>
        <p:cNvPr id="1" name=""/>
        <p:cNvGrpSpPr/>
        <p:nvPr/>
      </p:nvGrpSpPr>
      <p:grpSpPr/>
      <p:sp>
        <p:nvSpPr>
          <p:cNvPr id="2" name="TextBox 1"/>
          <p:cNvSpPr txBox="1"/>
          <p:nvPr/>
        </p:nvSpPr>
        <p:spPr>
          <a:xfrm>
            <a:off x="594360" y="411480"/>
            <a:ext cx="2743200" cy="274320"/>
          </a:xfrm>
          <a:prstGeom prst="rect">
            <a:avLst/>
          </a:prstGeom>
          <a:noFill/>
        </p:spPr>
        <p:txBody>
          <a:bodyPr wrap="square" anchor="ctr">
            <a:spAutoFit/>
          </a:bodyPr>
          <a:lstStyle/>
          <a:p>
            <a:pPr algn="l"/>
            <a:r>
              <a:rPr sz="1000" b="1">
                <a:solidFill>
                  <a:srgbClr val="35BCC9"/>
                </a:solidFill>
                <a:latin typeface="Aptos"/>
              </a:rPr>
              <a:t>10F • TRIK CEPAT</a:t>
            </a:r>
            <a:endParaRPr sz="1000" b="1">
              <a:solidFill>
                <a:srgbClr val="35BCC9"/>
              </a:solidFill>
              <a:latin typeface="Aptos"/>
            </a:endParaRPr>
          </a:p>
        </p:txBody>
      </p:sp>
      <p:sp>
        <p:nvSpPr>
          <p:cNvPr id="3" name="TextBox 2"/>
          <p:cNvSpPr txBox="1"/>
          <p:nvPr/>
        </p:nvSpPr>
        <p:spPr>
          <a:xfrm>
            <a:off x="594360" y="804672"/>
            <a:ext cx="9144000" cy="502920"/>
          </a:xfrm>
          <a:prstGeom prst="rect">
            <a:avLst/>
          </a:prstGeom>
          <a:noFill/>
        </p:spPr>
        <p:txBody>
          <a:bodyPr wrap="square" anchor="ctr">
            <a:spAutoFit/>
          </a:bodyPr>
          <a:lstStyle/>
          <a:p>
            <a:pPr algn="l"/>
            <a:r>
              <a:rPr sz="2800" b="1">
                <a:solidFill>
                  <a:srgbClr val="FFFFFF"/>
                </a:solidFill>
                <a:latin typeface="Aptos"/>
              </a:rPr>
              <a:t>10 Detik Pertama Menentukan Strategi</a:t>
            </a:r>
            <a:endParaRPr sz="2800" b="1">
              <a:solidFill>
                <a:srgbClr val="FFFFFF"/>
              </a:solidFill>
              <a:latin typeface="Aptos"/>
            </a:endParaRPr>
          </a:p>
        </p:txBody>
      </p:sp>
      <p:sp>
        <p:nvSpPr>
          <p:cNvPr id="4" name="TextBox 3"/>
          <p:cNvSpPr txBox="1"/>
          <p:nvPr/>
        </p:nvSpPr>
        <p:spPr>
          <a:xfrm>
            <a:off x="612648" y="1353312"/>
            <a:ext cx="9144000" cy="320040"/>
          </a:xfrm>
          <a:prstGeom prst="rect">
            <a:avLst/>
          </a:prstGeom>
          <a:noFill/>
        </p:spPr>
        <p:txBody>
          <a:bodyPr wrap="square" anchor="ctr">
            <a:spAutoFit/>
          </a:bodyPr>
          <a:lstStyle/>
          <a:p>
            <a:pPr algn="l"/>
            <a:r>
              <a:rPr sz="1300" b="0">
                <a:solidFill>
                  <a:srgbClr val="C2CFE0"/>
                </a:solidFill>
                <a:latin typeface="Aptos"/>
              </a:rPr>
              <a:t>Ajarkan peserta didik mengklasifikasikan soal sebelum membaca detail.</a:t>
            </a:r>
            <a:endParaRPr sz="1300" b="0">
              <a:solidFill>
                <a:srgbClr val="C2CFE0"/>
              </a:solidFill>
              <a:latin typeface="Aptos"/>
            </a:endParaRPr>
          </a:p>
        </p:txBody>
      </p:sp>
      <p:sp>
        <p:nvSpPr>
          <p:cNvPr id="5" name="Rounded Rectangle 4"/>
          <p:cNvSpPr/>
          <p:nvPr/>
        </p:nvSpPr>
        <p:spPr>
          <a:xfrm>
            <a:off x="640080" y="1965960"/>
            <a:ext cx="5257800" cy="1234440"/>
          </a:xfrm>
          <a:prstGeom prst="roundRect">
            <a:avLst>
              <a:gd name="adj" fmla="val 12000"/>
            </a:avLst>
          </a:prstGeom>
          <a:solidFill>
            <a:srgbClr val="1D304E"/>
          </a:solidFill>
          <a:ln>
            <a:solidFill>
              <a:srgbClr val="1D30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2167128"/>
            <a:ext cx="2926080" cy="365760"/>
          </a:xfrm>
          <a:prstGeom prst="rect">
            <a:avLst/>
          </a:prstGeom>
          <a:noFill/>
        </p:spPr>
        <p:txBody>
          <a:bodyPr wrap="square" anchor="ctr">
            <a:spAutoFit/>
          </a:bodyPr>
          <a:lstStyle/>
          <a:p>
            <a:pPr algn="l"/>
            <a:r>
              <a:rPr sz="1400" b="1">
                <a:solidFill>
                  <a:srgbClr val="FFFFFF"/>
                </a:solidFill>
                <a:latin typeface="Aptos"/>
              </a:rPr>
              <a:t>Apa yang ditanya?</a:t>
            </a:r>
            <a:endParaRPr sz="1400" b="1">
              <a:solidFill>
                <a:srgbClr val="FFFFFF"/>
              </a:solidFill>
              <a:latin typeface="Aptos"/>
            </a:endParaRPr>
          </a:p>
        </p:txBody>
      </p:sp>
      <p:sp>
        <p:nvSpPr>
          <p:cNvPr id="7" name="TextBox 6"/>
          <p:cNvSpPr txBox="1"/>
          <p:nvPr/>
        </p:nvSpPr>
        <p:spPr>
          <a:xfrm>
            <a:off x="914400" y="2624328"/>
            <a:ext cx="4389120" cy="274320"/>
          </a:xfrm>
          <a:prstGeom prst="rect">
            <a:avLst/>
          </a:prstGeom>
          <a:noFill/>
        </p:spPr>
        <p:txBody>
          <a:bodyPr wrap="square" anchor="ctr">
            <a:spAutoFit/>
          </a:bodyPr>
          <a:lstStyle/>
          <a:p>
            <a:pPr algn="l"/>
            <a:r>
              <a:rPr sz="1100" b="1">
                <a:solidFill>
                  <a:srgbClr val="F5B536"/>
                </a:solidFill>
                <a:latin typeface="Aptos"/>
              </a:rPr>
              <a:t>FAKTA → scanning</a:t>
            </a:r>
            <a:endParaRPr sz="1100" b="1">
              <a:solidFill>
                <a:srgbClr val="F5B536"/>
              </a:solidFill>
              <a:latin typeface="Aptos"/>
            </a:endParaRPr>
          </a:p>
        </p:txBody>
      </p:sp>
      <p:sp>
        <p:nvSpPr>
          <p:cNvPr id="8" name="Rounded Rectangle 7"/>
          <p:cNvSpPr/>
          <p:nvPr/>
        </p:nvSpPr>
        <p:spPr>
          <a:xfrm>
            <a:off x="6263640" y="1965960"/>
            <a:ext cx="5257800" cy="1234440"/>
          </a:xfrm>
          <a:prstGeom prst="roundRect">
            <a:avLst>
              <a:gd name="adj" fmla="val 12000"/>
            </a:avLst>
          </a:prstGeom>
          <a:solidFill>
            <a:srgbClr val="1D304E"/>
          </a:solidFill>
          <a:ln>
            <a:solidFill>
              <a:srgbClr val="1D30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37960" y="2167128"/>
            <a:ext cx="2926080" cy="365760"/>
          </a:xfrm>
          <a:prstGeom prst="rect">
            <a:avLst/>
          </a:prstGeom>
          <a:noFill/>
        </p:spPr>
        <p:txBody>
          <a:bodyPr wrap="square" anchor="ctr">
            <a:spAutoFit/>
          </a:bodyPr>
          <a:lstStyle/>
          <a:p>
            <a:pPr algn="l"/>
            <a:r>
              <a:rPr sz="1400" b="1">
                <a:solidFill>
                  <a:srgbClr val="FFFFFF"/>
                </a:solidFill>
                <a:latin typeface="Aptos"/>
              </a:rPr>
              <a:t>Apa yang disimpulkan?</a:t>
            </a:r>
            <a:endParaRPr sz="1400" b="1">
              <a:solidFill>
                <a:srgbClr val="FFFFFF"/>
              </a:solidFill>
              <a:latin typeface="Aptos"/>
            </a:endParaRPr>
          </a:p>
        </p:txBody>
      </p:sp>
      <p:sp>
        <p:nvSpPr>
          <p:cNvPr id="10" name="TextBox 9"/>
          <p:cNvSpPr txBox="1"/>
          <p:nvPr/>
        </p:nvSpPr>
        <p:spPr>
          <a:xfrm>
            <a:off x="6537960" y="2624328"/>
            <a:ext cx="4389120" cy="274320"/>
          </a:xfrm>
          <a:prstGeom prst="rect">
            <a:avLst/>
          </a:prstGeom>
          <a:noFill/>
        </p:spPr>
        <p:txBody>
          <a:bodyPr wrap="square" anchor="ctr">
            <a:spAutoFit/>
          </a:bodyPr>
          <a:lstStyle/>
          <a:p>
            <a:pPr algn="l"/>
            <a:r>
              <a:rPr sz="1100" b="1">
                <a:solidFill>
                  <a:srgbClr val="35BCC9"/>
                </a:solidFill>
                <a:latin typeface="Aptos"/>
              </a:rPr>
              <a:t>INFERENSI → bukti + hubungan</a:t>
            </a:r>
            <a:endParaRPr sz="1100" b="1">
              <a:solidFill>
                <a:srgbClr val="35BCC9"/>
              </a:solidFill>
              <a:latin typeface="Aptos"/>
            </a:endParaRPr>
          </a:p>
        </p:txBody>
      </p:sp>
      <p:sp>
        <p:nvSpPr>
          <p:cNvPr id="11" name="Rounded Rectangle 10"/>
          <p:cNvSpPr/>
          <p:nvPr/>
        </p:nvSpPr>
        <p:spPr>
          <a:xfrm>
            <a:off x="640080" y="3566160"/>
            <a:ext cx="5257800" cy="1234440"/>
          </a:xfrm>
          <a:prstGeom prst="roundRect">
            <a:avLst>
              <a:gd name="adj" fmla="val 12000"/>
            </a:avLst>
          </a:prstGeom>
          <a:solidFill>
            <a:srgbClr val="1D304E"/>
          </a:solidFill>
          <a:ln>
            <a:solidFill>
              <a:srgbClr val="1D30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14400" y="3767328"/>
            <a:ext cx="2926080" cy="365760"/>
          </a:xfrm>
          <a:prstGeom prst="rect">
            <a:avLst/>
          </a:prstGeom>
          <a:noFill/>
        </p:spPr>
        <p:txBody>
          <a:bodyPr wrap="square" anchor="ctr">
            <a:spAutoFit/>
          </a:bodyPr>
          <a:lstStyle/>
          <a:p>
            <a:pPr algn="l"/>
            <a:r>
              <a:rPr sz="1400" b="1">
                <a:solidFill>
                  <a:srgbClr val="FFFFFF"/>
                </a:solidFill>
                <a:latin typeface="Aptos"/>
              </a:rPr>
              <a:t>Apa inti paragraf?</a:t>
            </a:r>
            <a:endParaRPr sz="1400" b="1">
              <a:solidFill>
                <a:srgbClr val="FFFFFF"/>
              </a:solidFill>
              <a:latin typeface="Aptos"/>
            </a:endParaRPr>
          </a:p>
        </p:txBody>
      </p:sp>
      <p:sp>
        <p:nvSpPr>
          <p:cNvPr id="13" name="TextBox 12"/>
          <p:cNvSpPr txBox="1"/>
          <p:nvPr/>
        </p:nvSpPr>
        <p:spPr>
          <a:xfrm>
            <a:off x="914400" y="4224528"/>
            <a:ext cx="4389120" cy="274320"/>
          </a:xfrm>
          <a:prstGeom prst="rect">
            <a:avLst/>
          </a:prstGeom>
          <a:noFill/>
        </p:spPr>
        <p:txBody>
          <a:bodyPr wrap="square" anchor="ctr">
            <a:spAutoFit/>
          </a:bodyPr>
          <a:lstStyle/>
          <a:p>
            <a:pPr algn="l"/>
            <a:r>
              <a:rPr sz="1100" b="1">
                <a:solidFill>
                  <a:srgbClr val="F5B536"/>
                </a:solidFill>
                <a:latin typeface="Aptos"/>
              </a:rPr>
              <a:t>IDE POKOK → cakupan</a:t>
            </a:r>
            <a:endParaRPr sz="1100" b="1">
              <a:solidFill>
                <a:srgbClr val="F5B536"/>
              </a:solidFill>
              <a:latin typeface="Aptos"/>
            </a:endParaRPr>
          </a:p>
        </p:txBody>
      </p:sp>
      <p:sp>
        <p:nvSpPr>
          <p:cNvPr id="14" name="Rounded Rectangle 13"/>
          <p:cNvSpPr/>
          <p:nvPr/>
        </p:nvSpPr>
        <p:spPr>
          <a:xfrm>
            <a:off x="6263640" y="3566160"/>
            <a:ext cx="5257800" cy="1234440"/>
          </a:xfrm>
          <a:prstGeom prst="roundRect">
            <a:avLst>
              <a:gd name="adj" fmla="val 12000"/>
            </a:avLst>
          </a:prstGeom>
          <a:solidFill>
            <a:srgbClr val="1D304E"/>
          </a:solidFill>
          <a:ln>
            <a:solidFill>
              <a:srgbClr val="1D30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37960" y="3767328"/>
            <a:ext cx="2926080" cy="365760"/>
          </a:xfrm>
          <a:prstGeom prst="rect">
            <a:avLst/>
          </a:prstGeom>
          <a:noFill/>
        </p:spPr>
        <p:txBody>
          <a:bodyPr wrap="square" anchor="ctr">
            <a:spAutoFit/>
          </a:bodyPr>
          <a:lstStyle/>
          <a:p>
            <a:pPr algn="l"/>
            <a:r>
              <a:rPr sz="1400" b="1">
                <a:solidFill>
                  <a:srgbClr val="FFFFFF"/>
                </a:solidFill>
                <a:latin typeface="Aptos"/>
              </a:rPr>
              <a:t>Mana paling tepat?</a:t>
            </a:r>
            <a:endParaRPr sz="1400" b="1">
              <a:solidFill>
                <a:srgbClr val="FFFFFF"/>
              </a:solidFill>
              <a:latin typeface="Aptos"/>
            </a:endParaRPr>
          </a:p>
        </p:txBody>
      </p:sp>
      <p:sp>
        <p:nvSpPr>
          <p:cNvPr id="16" name="TextBox 15"/>
          <p:cNvSpPr txBox="1"/>
          <p:nvPr/>
        </p:nvSpPr>
        <p:spPr>
          <a:xfrm>
            <a:off x="6537960" y="4224528"/>
            <a:ext cx="4389120" cy="274320"/>
          </a:xfrm>
          <a:prstGeom prst="rect">
            <a:avLst/>
          </a:prstGeom>
          <a:noFill/>
        </p:spPr>
        <p:txBody>
          <a:bodyPr wrap="square" anchor="ctr">
            <a:spAutoFit/>
          </a:bodyPr>
          <a:lstStyle/>
          <a:p>
            <a:pPr algn="l"/>
            <a:r>
              <a:rPr sz="1100" b="1">
                <a:solidFill>
                  <a:srgbClr val="35BCC9"/>
                </a:solidFill>
                <a:latin typeface="Aptos"/>
              </a:rPr>
              <a:t>EVALUASI → uji bukti</a:t>
            </a:r>
            <a:endParaRPr sz="1100" b="1">
              <a:solidFill>
                <a:srgbClr val="35BCC9"/>
              </a:solidFill>
              <a:latin typeface="Aptos"/>
            </a:endParaRPr>
          </a:p>
        </p:txBody>
      </p:sp>
      <p:sp>
        <p:nvSpPr>
          <p:cNvPr id="17" name="Rounded Rectangle 16"/>
          <p:cNvSpPr/>
          <p:nvPr/>
        </p:nvSpPr>
        <p:spPr>
          <a:xfrm>
            <a:off x="914400" y="5257800"/>
            <a:ext cx="10332720" cy="548640"/>
          </a:xfrm>
          <a:prstGeom prst="roundRect">
            <a:avLst>
              <a:gd name="adj" fmla="val 12000"/>
            </a:avLst>
          </a:prstGeom>
          <a:solidFill>
            <a:srgbClr val="263C58"/>
          </a:solidFill>
          <a:ln>
            <a:solidFill>
              <a:srgbClr val="263C5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97280" y="5394960"/>
            <a:ext cx="9966960" cy="256032"/>
          </a:xfrm>
          <a:prstGeom prst="rect">
            <a:avLst/>
          </a:prstGeom>
          <a:noFill/>
        </p:spPr>
        <p:txBody>
          <a:bodyPr wrap="square" anchor="ctr">
            <a:spAutoFit/>
          </a:bodyPr>
          <a:lstStyle/>
          <a:p>
            <a:pPr algn="ctr"/>
            <a:r>
              <a:rPr sz="1200" b="1">
                <a:solidFill>
                  <a:srgbClr val="FFFFFF"/>
                </a:solidFill>
                <a:latin typeface="Aptos"/>
              </a:rPr>
              <a:t>Klasifikasikan dulu → pilih teknik → cari bukti → jawab.</a:t>
            </a:r>
            <a:endParaRPr sz="1200" b="1">
              <a:solidFill>
                <a:srgbClr val="FFFFFF"/>
              </a:solidFill>
              <a:latin typeface="Aptos"/>
            </a:endParaRPr>
          </a:p>
        </p:txBody>
      </p:sp>
      <p:sp>
        <p:nvSpPr>
          <p:cNvPr id="19" name="TextBox 18"/>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20" name="TextBox 19"/>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16</a:t>
            </a:r>
            <a:endParaRPr sz="900" b="1">
              <a:solidFill>
                <a:srgbClr val="677282"/>
              </a:solidFill>
              <a:latin typeface="Apto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p:sp>
        <p:nvSpPr>
          <p:cNvPr id="2" name="TextBox 1"/>
          <p:cNvSpPr txBox="1"/>
          <p:nvPr/>
        </p:nvSpPr>
        <p:spPr>
          <a:xfrm>
            <a:off x="594360" y="384048"/>
            <a:ext cx="3200400" cy="320040"/>
          </a:xfrm>
          <a:prstGeom prst="rect">
            <a:avLst/>
          </a:prstGeom>
          <a:noFill/>
        </p:spPr>
        <p:txBody>
          <a:bodyPr wrap="square" anchor="ctr">
            <a:spAutoFit/>
          </a:bodyPr>
          <a:lstStyle/>
          <a:p>
            <a:pPr algn="l"/>
            <a:r>
              <a:rPr sz="1000" b="1">
                <a:solidFill>
                  <a:srgbClr val="35BCC9"/>
                </a:solidFill>
                <a:latin typeface="Aptos"/>
              </a:rPr>
              <a:t>10 • PRAKTIK</a:t>
            </a:r>
            <a:endParaRPr sz="1000" b="1">
              <a:solidFill>
                <a:srgbClr val="35BCC9"/>
              </a:solidFill>
              <a:latin typeface="Aptos"/>
            </a:endParaRPr>
          </a:p>
        </p:txBody>
      </p:sp>
      <p:sp>
        <p:nvSpPr>
          <p:cNvPr id="3" name="TextBox 2"/>
          <p:cNvSpPr txBox="1"/>
          <p:nvPr/>
        </p:nvSpPr>
        <p:spPr>
          <a:xfrm>
            <a:off x="594360" y="749808"/>
            <a:ext cx="10972800" cy="594360"/>
          </a:xfrm>
          <a:prstGeom prst="rect">
            <a:avLst/>
          </a:prstGeom>
          <a:noFill/>
        </p:spPr>
        <p:txBody>
          <a:bodyPr wrap="square" anchor="ctr">
            <a:spAutoFit/>
          </a:bodyPr>
          <a:lstStyle/>
          <a:p>
            <a:pPr algn="l"/>
            <a:r>
              <a:rPr sz="2700" b="1">
                <a:solidFill>
                  <a:srgbClr val="121F36"/>
                </a:solidFill>
                <a:latin typeface="Aptos"/>
              </a:rPr>
              <a:t>Contoh Mini: Jangan Baca Semuanya</a:t>
            </a:r>
            <a:endParaRPr sz="2700" b="1">
              <a:solidFill>
                <a:srgbClr val="121F36"/>
              </a:solidFill>
              <a:latin typeface="Aptos"/>
            </a:endParaRPr>
          </a:p>
        </p:txBody>
      </p:sp>
      <p:sp>
        <p:nvSpPr>
          <p:cNvPr id="4" name="TextBox 3"/>
          <p:cNvSpPr txBox="1"/>
          <p:nvPr/>
        </p:nvSpPr>
        <p:spPr>
          <a:xfrm>
            <a:off x="612648" y="1353312"/>
            <a:ext cx="10789920" cy="411480"/>
          </a:xfrm>
          <a:prstGeom prst="rect">
            <a:avLst/>
          </a:prstGeom>
          <a:noFill/>
        </p:spPr>
        <p:txBody>
          <a:bodyPr wrap="square" anchor="ctr">
            <a:spAutoFit/>
          </a:bodyPr>
          <a:lstStyle/>
          <a:p>
            <a:pPr algn="l"/>
            <a:r>
              <a:rPr sz="1200" b="0">
                <a:solidFill>
                  <a:srgbClr val="677282"/>
                </a:solidFill>
                <a:latin typeface="Aptos"/>
              </a:rPr>
              <a:t>Latih strategi, bukan sekadar menemukan kunci.</a:t>
            </a:r>
            <a:endParaRPr sz="1200" b="0">
              <a:solidFill>
                <a:srgbClr val="677282"/>
              </a:solidFill>
              <a:latin typeface="Aptos"/>
            </a:endParaRPr>
          </a:p>
        </p:txBody>
      </p:sp>
      <p:sp>
        <p:nvSpPr>
          <p:cNvPr id="5" name="Rounded Rectangle 4"/>
          <p:cNvSpPr/>
          <p:nvPr/>
        </p:nvSpPr>
        <p:spPr>
          <a:xfrm>
            <a:off x="640080" y="1828800"/>
            <a:ext cx="6766560" cy="388620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2084831"/>
            <a:ext cx="1280160" cy="274320"/>
          </a:xfrm>
          <a:prstGeom prst="rect">
            <a:avLst/>
          </a:prstGeom>
          <a:noFill/>
        </p:spPr>
        <p:txBody>
          <a:bodyPr wrap="square" anchor="ctr">
            <a:spAutoFit/>
          </a:bodyPr>
          <a:lstStyle/>
          <a:p>
            <a:pPr algn="l"/>
            <a:r>
              <a:rPr sz="1000" b="1">
                <a:solidFill>
                  <a:srgbClr val="1F5DA6"/>
                </a:solidFill>
                <a:latin typeface="Aptos"/>
              </a:rPr>
              <a:t>STIMULUS</a:t>
            </a:r>
            <a:endParaRPr sz="1000" b="1">
              <a:solidFill>
                <a:srgbClr val="1F5DA6"/>
              </a:solidFill>
              <a:latin typeface="Aptos"/>
            </a:endParaRPr>
          </a:p>
        </p:txBody>
      </p:sp>
      <p:sp>
        <p:nvSpPr>
          <p:cNvPr id="7" name="TextBox 6"/>
          <p:cNvSpPr txBox="1"/>
          <p:nvPr/>
        </p:nvSpPr>
        <p:spPr>
          <a:xfrm>
            <a:off x="914400" y="2487168"/>
            <a:ext cx="6172200" cy="1874519"/>
          </a:xfrm>
          <a:prstGeom prst="rect">
            <a:avLst/>
          </a:prstGeom>
          <a:noFill/>
        </p:spPr>
        <p:txBody>
          <a:bodyPr wrap="square" anchor="ctr">
            <a:spAutoFit/>
          </a:bodyPr>
          <a:lstStyle/>
          <a:p>
            <a:pPr algn="l"/>
            <a:r>
              <a:rPr sz="1400" b="0">
                <a:solidFill>
                  <a:srgbClr val="232B37"/>
                </a:solidFill>
                <a:latin typeface="Aptos"/>
              </a:rPr>
              <a:t>Penggunaan teknologi digital dalam pembelajaran dapat memperluas akses terhadap sumber belajar. Namun, akses yang luas tidak otomatis meningkatkan kualitas belajar. Peserta didik tetap perlu memiliki kemampuan memilih informasi, memeriksa kredibilitas sumber, dan menggunakan informasi secara bertanggung jawab.</a:t>
            </a:r>
            <a:endParaRPr sz="1400" b="0">
              <a:solidFill>
                <a:srgbClr val="232B37"/>
              </a:solidFill>
              <a:latin typeface="Aptos"/>
            </a:endParaRPr>
          </a:p>
        </p:txBody>
      </p:sp>
      <p:sp>
        <p:nvSpPr>
          <p:cNvPr id="8" name="TextBox 7"/>
          <p:cNvSpPr txBox="1"/>
          <p:nvPr/>
        </p:nvSpPr>
        <p:spPr>
          <a:xfrm>
            <a:off x="914400" y="4663440"/>
            <a:ext cx="6126480" cy="640080"/>
          </a:xfrm>
          <a:prstGeom prst="rect">
            <a:avLst/>
          </a:prstGeom>
          <a:noFill/>
        </p:spPr>
        <p:txBody>
          <a:bodyPr wrap="square" anchor="ctr">
            <a:spAutoFit/>
          </a:bodyPr>
          <a:lstStyle/>
          <a:p>
            <a:pPr algn="l"/>
            <a:r>
              <a:rPr sz="1400" b="1">
                <a:solidFill>
                  <a:srgbClr val="121F36"/>
                </a:solidFill>
                <a:latin typeface="Aptos"/>
              </a:rPr>
              <a:t>Pertanyaan: Gagasan utama paragraf tersebut adalah …</a:t>
            </a:r>
            <a:endParaRPr sz="1400" b="1">
              <a:solidFill>
                <a:srgbClr val="121F36"/>
              </a:solidFill>
              <a:latin typeface="Aptos"/>
            </a:endParaRPr>
          </a:p>
        </p:txBody>
      </p:sp>
      <p:sp>
        <p:nvSpPr>
          <p:cNvPr id="9" name="Rounded Rectangle 8"/>
          <p:cNvSpPr/>
          <p:nvPr/>
        </p:nvSpPr>
        <p:spPr>
          <a:xfrm>
            <a:off x="7726679" y="1828800"/>
            <a:ext cx="3794760" cy="3886200"/>
          </a:xfrm>
          <a:prstGeom prst="roundRect">
            <a:avLst>
              <a:gd name="adj" fmla="val 12000"/>
            </a:avLst>
          </a:prstGeom>
          <a:solidFill>
            <a:srgbClr val="E7F2FC"/>
          </a:solidFill>
          <a:ln>
            <a:solidFill>
              <a:srgbClr val="E7F2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046720" y="2103120"/>
            <a:ext cx="3154680" cy="274320"/>
          </a:xfrm>
          <a:prstGeom prst="rect">
            <a:avLst/>
          </a:prstGeom>
          <a:noFill/>
        </p:spPr>
        <p:txBody>
          <a:bodyPr wrap="square" anchor="ctr">
            <a:spAutoFit/>
          </a:bodyPr>
          <a:lstStyle/>
          <a:p>
            <a:pPr algn="ctr"/>
            <a:r>
              <a:rPr sz="1100" b="1">
                <a:solidFill>
                  <a:srgbClr val="1F5DA6"/>
                </a:solidFill>
                <a:latin typeface="Aptos"/>
              </a:rPr>
              <a:t>STRATEGI</a:t>
            </a:r>
            <a:endParaRPr sz="1100" b="1">
              <a:solidFill>
                <a:srgbClr val="1F5DA6"/>
              </a:solidFill>
              <a:latin typeface="Aptos"/>
            </a:endParaRPr>
          </a:p>
        </p:txBody>
      </p:sp>
      <p:sp>
        <p:nvSpPr>
          <p:cNvPr id="11" name="TextBox 10"/>
          <p:cNvSpPr txBox="1"/>
          <p:nvPr/>
        </p:nvSpPr>
        <p:spPr>
          <a:xfrm>
            <a:off x="8092440" y="2743200"/>
            <a:ext cx="320040" cy="320040"/>
          </a:xfrm>
          <a:prstGeom prst="rect">
            <a:avLst/>
          </a:prstGeom>
          <a:noFill/>
        </p:spPr>
        <p:txBody>
          <a:bodyPr wrap="square" anchor="ctr">
            <a:spAutoFit/>
          </a:bodyPr>
          <a:lstStyle/>
          <a:p>
            <a:pPr algn="l"/>
            <a:r>
              <a:rPr sz="1300" b="1">
                <a:solidFill>
                  <a:srgbClr val="F5B536"/>
                </a:solidFill>
                <a:latin typeface="Aptos"/>
              </a:rPr>
              <a:t>1</a:t>
            </a:r>
            <a:endParaRPr sz="1300" b="1">
              <a:solidFill>
                <a:srgbClr val="F5B536"/>
              </a:solidFill>
              <a:latin typeface="Aptos"/>
            </a:endParaRPr>
          </a:p>
        </p:txBody>
      </p:sp>
      <p:sp>
        <p:nvSpPr>
          <p:cNvPr id="12" name="TextBox 11"/>
          <p:cNvSpPr txBox="1"/>
          <p:nvPr/>
        </p:nvSpPr>
        <p:spPr>
          <a:xfrm>
            <a:off x="8549640" y="2670048"/>
            <a:ext cx="2468880" cy="548640"/>
          </a:xfrm>
          <a:prstGeom prst="rect">
            <a:avLst/>
          </a:prstGeom>
          <a:noFill/>
        </p:spPr>
        <p:txBody>
          <a:bodyPr wrap="square" anchor="ctr">
            <a:spAutoFit/>
          </a:bodyPr>
          <a:lstStyle/>
          <a:p>
            <a:pPr algn="l"/>
            <a:r>
              <a:rPr sz="1200" b="1">
                <a:solidFill>
                  <a:srgbClr val="232B37"/>
                </a:solidFill>
                <a:latin typeface="Aptos"/>
              </a:rPr>
              <a:t>Cari kalimat yang paling umum.</a:t>
            </a:r>
            <a:endParaRPr sz="1200" b="1">
              <a:solidFill>
                <a:srgbClr val="232B37"/>
              </a:solidFill>
              <a:latin typeface="Aptos"/>
            </a:endParaRPr>
          </a:p>
        </p:txBody>
      </p:sp>
      <p:sp>
        <p:nvSpPr>
          <p:cNvPr id="13" name="TextBox 12"/>
          <p:cNvSpPr txBox="1"/>
          <p:nvPr/>
        </p:nvSpPr>
        <p:spPr>
          <a:xfrm>
            <a:off x="8092440" y="3456432"/>
            <a:ext cx="320040" cy="320040"/>
          </a:xfrm>
          <a:prstGeom prst="rect">
            <a:avLst/>
          </a:prstGeom>
          <a:noFill/>
        </p:spPr>
        <p:txBody>
          <a:bodyPr wrap="square" anchor="ctr">
            <a:spAutoFit/>
          </a:bodyPr>
          <a:lstStyle/>
          <a:p>
            <a:pPr algn="l"/>
            <a:r>
              <a:rPr sz="1300" b="1">
                <a:solidFill>
                  <a:srgbClr val="F5B536"/>
                </a:solidFill>
                <a:latin typeface="Aptos"/>
              </a:rPr>
              <a:t>2</a:t>
            </a:r>
            <a:endParaRPr sz="1300" b="1">
              <a:solidFill>
                <a:srgbClr val="F5B536"/>
              </a:solidFill>
              <a:latin typeface="Aptos"/>
            </a:endParaRPr>
          </a:p>
        </p:txBody>
      </p:sp>
      <p:sp>
        <p:nvSpPr>
          <p:cNvPr id="14" name="TextBox 13"/>
          <p:cNvSpPr txBox="1"/>
          <p:nvPr/>
        </p:nvSpPr>
        <p:spPr>
          <a:xfrm>
            <a:off x="8549640" y="3383280"/>
            <a:ext cx="2468880" cy="548640"/>
          </a:xfrm>
          <a:prstGeom prst="rect">
            <a:avLst/>
          </a:prstGeom>
          <a:noFill/>
        </p:spPr>
        <p:txBody>
          <a:bodyPr wrap="square" anchor="ctr">
            <a:spAutoFit/>
          </a:bodyPr>
          <a:lstStyle/>
          <a:p>
            <a:pPr algn="l"/>
            <a:r>
              <a:rPr sz="1200" b="1">
                <a:solidFill>
                  <a:srgbClr val="232B37"/>
                </a:solidFill>
                <a:latin typeface="Aptos"/>
              </a:rPr>
              <a:t>Perhatikan kontras “namun”.</a:t>
            </a:r>
            <a:endParaRPr sz="1200" b="1">
              <a:solidFill>
                <a:srgbClr val="232B37"/>
              </a:solidFill>
              <a:latin typeface="Aptos"/>
            </a:endParaRPr>
          </a:p>
        </p:txBody>
      </p:sp>
      <p:sp>
        <p:nvSpPr>
          <p:cNvPr id="15" name="TextBox 14"/>
          <p:cNvSpPr txBox="1"/>
          <p:nvPr/>
        </p:nvSpPr>
        <p:spPr>
          <a:xfrm>
            <a:off x="8092440" y="4169664"/>
            <a:ext cx="320040" cy="320040"/>
          </a:xfrm>
          <a:prstGeom prst="rect">
            <a:avLst/>
          </a:prstGeom>
          <a:noFill/>
        </p:spPr>
        <p:txBody>
          <a:bodyPr wrap="square" anchor="ctr">
            <a:spAutoFit/>
          </a:bodyPr>
          <a:lstStyle/>
          <a:p>
            <a:pPr algn="l"/>
            <a:r>
              <a:rPr sz="1300" b="1">
                <a:solidFill>
                  <a:srgbClr val="F5B536"/>
                </a:solidFill>
                <a:latin typeface="Aptos"/>
              </a:rPr>
              <a:t>3</a:t>
            </a:r>
            <a:endParaRPr sz="1300" b="1">
              <a:solidFill>
                <a:srgbClr val="F5B536"/>
              </a:solidFill>
              <a:latin typeface="Aptos"/>
            </a:endParaRPr>
          </a:p>
        </p:txBody>
      </p:sp>
      <p:sp>
        <p:nvSpPr>
          <p:cNvPr id="16" name="TextBox 15"/>
          <p:cNvSpPr txBox="1"/>
          <p:nvPr/>
        </p:nvSpPr>
        <p:spPr>
          <a:xfrm>
            <a:off x="8549640" y="4096512"/>
            <a:ext cx="2468880" cy="548640"/>
          </a:xfrm>
          <a:prstGeom prst="rect">
            <a:avLst/>
          </a:prstGeom>
          <a:noFill/>
        </p:spPr>
        <p:txBody>
          <a:bodyPr wrap="square" anchor="ctr">
            <a:spAutoFit/>
          </a:bodyPr>
          <a:lstStyle/>
          <a:p>
            <a:pPr algn="l"/>
            <a:r>
              <a:rPr sz="1200" b="1">
                <a:solidFill>
                  <a:srgbClr val="232B37"/>
                </a:solidFill>
                <a:latin typeface="Aptos"/>
              </a:rPr>
              <a:t>Uji apakah opsi mencakup seluruh isi.</a:t>
            </a:r>
            <a:endParaRPr sz="1200" b="1">
              <a:solidFill>
                <a:srgbClr val="232B37"/>
              </a:solidFill>
              <a:latin typeface="Aptos"/>
            </a:endParaRPr>
          </a:p>
        </p:txBody>
      </p:sp>
      <p:sp>
        <p:nvSpPr>
          <p:cNvPr id="17" name="TextBox 16"/>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18" name="TextBox 17"/>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11</a:t>
            </a:r>
            <a:endParaRPr sz="900" b="1">
              <a:solidFill>
                <a:srgbClr val="677282"/>
              </a:solidFill>
              <a:latin typeface="Apto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p:sp>
        <p:nvSpPr>
          <p:cNvPr id="2" name="TextBox 1"/>
          <p:cNvSpPr txBox="1"/>
          <p:nvPr/>
        </p:nvSpPr>
        <p:spPr>
          <a:xfrm>
            <a:off x="594360" y="384048"/>
            <a:ext cx="3200400" cy="320040"/>
          </a:xfrm>
          <a:prstGeom prst="rect">
            <a:avLst/>
          </a:prstGeom>
          <a:noFill/>
        </p:spPr>
        <p:txBody>
          <a:bodyPr wrap="square" anchor="ctr">
            <a:spAutoFit/>
          </a:bodyPr>
          <a:lstStyle/>
          <a:p>
            <a:pPr algn="l"/>
            <a:r>
              <a:rPr sz="1000" b="1">
                <a:solidFill>
                  <a:srgbClr val="35BCC9"/>
                </a:solidFill>
                <a:latin typeface="Aptos"/>
              </a:rPr>
              <a:t>11 • STRATEGI GURU</a:t>
            </a:r>
            <a:endParaRPr sz="1000" b="1">
              <a:solidFill>
                <a:srgbClr val="35BCC9"/>
              </a:solidFill>
              <a:latin typeface="Aptos"/>
            </a:endParaRPr>
          </a:p>
        </p:txBody>
      </p:sp>
      <p:sp>
        <p:nvSpPr>
          <p:cNvPr id="3" name="TextBox 2"/>
          <p:cNvSpPr txBox="1"/>
          <p:nvPr/>
        </p:nvSpPr>
        <p:spPr>
          <a:xfrm>
            <a:off x="594360" y="749808"/>
            <a:ext cx="10972800" cy="594360"/>
          </a:xfrm>
          <a:prstGeom prst="rect">
            <a:avLst/>
          </a:prstGeom>
          <a:noFill/>
        </p:spPr>
        <p:txBody>
          <a:bodyPr wrap="square" anchor="ctr">
            <a:spAutoFit/>
          </a:bodyPr>
          <a:lstStyle/>
          <a:p>
            <a:pPr algn="l"/>
            <a:r>
              <a:rPr sz="2700" b="1">
                <a:solidFill>
                  <a:srgbClr val="121F36"/>
                </a:solidFill>
                <a:latin typeface="Aptos"/>
              </a:rPr>
              <a:t>Jadikan Teknik sebagai Kebiasaan</a:t>
            </a:r>
            <a:endParaRPr sz="2700" b="1">
              <a:solidFill>
                <a:srgbClr val="121F36"/>
              </a:solidFill>
              <a:latin typeface="Aptos"/>
            </a:endParaRPr>
          </a:p>
        </p:txBody>
      </p:sp>
      <p:sp>
        <p:nvSpPr>
          <p:cNvPr id="4" name="TextBox 3"/>
          <p:cNvSpPr txBox="1"/>
          <p:nvPr/>
        </p:nvSpPr>
        <p:spPr>
          <a:xfrm>
            <a:off x="612648" y="1353312"/>
            <a:ext cx="10789920" cy="411480"/>
          </a:xfrm>
          <a:prstGeom prst="rect">
            <a:avLst/>
          </a:prstGeom>
          <a:noFill/>
        </p:spPr>
        <p:txBody>
          <a:bodyPr wrap="square" anchor="ctr">
            <a:spAutoFit/>
          </a:bodyPr>
          <a:lstStyle/>
          <a:p>
            <a:pPr algn="l"/>
            <a:r>
              <a:rPr sz="1200" b="0">
                <a:solidFill>
                  <a:srgbClr val="677282"/>
                </a:solidFill>
                <a:latin typeface="Aptos"/>
              </a:rPr>
              <a:t>Efektivitas TKA tidak hanya ditentukan oleh “trik”, tetapi oleh latihan yang konsisten dan terukur.</a:t>
            </a:r>
            <a:endParaRPr sz="1200" b="0">
              <a:solidFill>
                <a:srgbClr val="677282"/>
              </a:solidFill>
              <a:latin typeface="Aptos"/>
            </a:endParaRPr>
          </a:p>
        </p:txBody>
      </p:sp>
      <p:sp>
        <p:nvSpPr>
          <p:cNvPr id="5" name="Rounded Rectangle 4"/>
          <p:cNvSpPr/>
          <p:nvPr/>
        </p:nvSpPr>
        <p:spPr>
          <a:xfrm>
            <a:off x="640080" y="1874519"/>
            <a:ext cx="5257800" cy="150876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2075688"/>
            <a:ext cx="2651760" cy="274320"/>
          </a:xfrm>
          <a:prstGeom prst="rect">
            <a:avLst/>
          </a:prstGeom>
          <a:noFill/>
        </p:spPr>
        <p:txBody>
          <a:bodyPr wrap="square" anchor="ctr">
            <a:spAutoFit/>
          </a:bodyPr>
          <a:lstStyle/>
          <a:p>
            <a:pPr algn="l"/>
            <a:r>
              <a:rPr sz="1100" b="1">
                <a:solidFill>
                  <a:srgbClr val="1F5DA6"/>
                </a:solidFill>
                <a:latin typeface="Aptos"/>
              </a:rPr>
              <a:t>LATIHAN PENDEK</a:t>
            </a:r>
            <a:endParaRPr sz="1100" b="1">
              <a:solidFill>
                <a:srgbClr val="1F5DA6"/>
              </a:solidFill>
              <a:latin typeface="Aptos"/>
            </a:endParaRPr>
          </a:p>
        </p:txBody>
      </p:sp>
      <p:sp>
        <p:nvSpPr>
          <p:cNvPr id="7" name="TextBox 6"/>
          <p:cNvSpPr txBox="1"/>
          <p:nvPr/>
        </p:nvSpPr>
        <p:spPr>
          <a:xfrm>
            <a:off x="914400" y="2514600"/>
            <a:ext cx="4572000" cy="502920"/>
          </a:xfrm>
          <a:prstGeom prst="rect">
            <a:avLst/>
          </a:prstGeom>
          <a:noFill/>
        </p:spPr>
        <p:txBody>
          <a:bodyPr wrap="square" anchor="ctr">
            <a:spAutoFit/>
          </a:bodyPr>
          <a:lstStyle/>
          <a:p>
            <a:pPr algn="l"/>
            <a:r>
              <a:rPr sz="1200" b="0">
                <a:solidFill>
                  <a:srgbClr val="232B37"/>
                </a:solidFill>
                <a:latin typeface="Aptos"/>
              </a:rPr>
              <a:t>1 stimulus • 1 teknik • 5–10 menit</a:t>
            </a:r>
            <a:endParaRPr sz="1200" b="0">
              <a:solidFill>
                <a:srgbClr val="232B37"/>
              </a:solidFill>
              <a:latin typeface="Aptos"/>
            </a:endParaRPr>
          </a:p>
        </p:txBody>
      </p:sp>
      <p:sp>
        <p:nvSpPr>
          <p:cNvPr id="8" name="Rounded Rectangle 7"/>
          <p:cNvSpPr/>
          <p:nvPr/>
        </p:nvSpPr>
        <p:spPr>
          <a:xfrm>
            <a:off x="6263640" y="1874519"/>
            <a:ext cx="5257800" cy="150876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37960" y="2075688"/>
            <a:ext cx="2651760" cy="274320"/>
          </a:xfrm>
          <a:prstGeom prst="rect">
            <a:avLst/>
          </a:prstGeom>
          <a:noFill/>
        </p:spPr>
        <p:txBody>
          <a:bodyPr wrap="square" anchor="ctr">
            <a:spAutoFit/>
          </a:bodyPr>
          <a:lstStyle/>
          <a:p>
            <a:pPr algn="l"/>
            <a:r>
              <a:rPr sz="1100" b="1">
                <a:solidFill>
                  <a:srgbClr val="35BCC9"/>
                </a:solidFill>
                <a:latin typeface="Aptos"/>
              </a:rPr>
              <a:t>THINK ALOUD</a:t>
            </a:r>
            <a:endParaRPr sz="1100" b="1">
              <a:solidFill>
                <a:srgbClr val="35BCC9"/>
              </a:solidFill>
              <a:latin typeface="Aptos"/>
            </a:endParaRPr>
          </a:p>
        </p:txBody>
      </p:sp>
      <p:sp>
        <p:nvSpPr>
          <p:cNvPr id="10" name="TextBox 9"/>
          <p:cNvSpPr txBox="1"/>
          <p:nvPr/>
        </p:nvSpPr>
        <p:spPr>
          <a:xfrm>
            <a:off x="6537960" y="2514600"/>
            <a:ext cx="4572000" cy="502920"/>
          </a:xfrm>
          <a:prstGeom prst="rect">
            <a:avLst/>
          </a:prstGeom>
          <a:noFill/>
        </p:spPr>
        <p:txBody>
          <a:bodyPr wrap="square" anchor="ctr">
            <a:spAutoFit/>
          </a:bodyPr>
          <a:lstStyle/>
          <a:p>
            <a:pPr algn="l"/>
            <a:r>
              <a:rPr sz="1200" b="0">
                <a:solidFill>
                  <a:srgbClr val="232B37"/>
                </a:solidFill>
                <a:latin typeface="Aptos"/>
              </a:rPr>
              <a:t>Guru memodelkan proses berpikir: “Saya mencari bukti karena…”</a:t>
            </a:r>
            <a:endParaRPr sz="1200" b="0">
              <a:solidFill>
                <a:srgbClr val="232B37"/>
              </a:solidFill>
              <a:latin typeface="Aptos"/>
            </a:endParaRPr>
          </a:p>
        </p:txBody>
      </p:sp>
      <p:sp>
        <p:nvSpPr>
          <p:cNvPr id="11" name="Rounded Rectangle 10"/>
          <p:cNvSpPr/>
          <p:nvPr/>
        </p:nvSpPr>
        <p:spPr>
          <a:xfrm>
            <a:off x="640080" y="3703320"/>
            <a:ext cx="5257800" cy="150876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14400" y="3904487"/>
            <a:ext cx="2651760" cy="274320"/>
          </a:xfrm>
          <a:prstGeom prst="rect">
            <a:avLst/>
          </a:prstGeom>
          <a:noFill/>
        </p:spPr>
        <p:txBody>
          <a:bodyPr wrap="square" anchor="ctr">
            <a:spAutoFit/>
          </a:bodyPr>
          <a:lstStyle/>
          <a:p>
            <a:pPr algn="l"/>
            <a:r>
              <a:rPr sz="1100" b="1">
                <a:solidFill>
                  <a:srgbClr val="F5B536"/>
                </a:solidFill>
                <a:latin typeface="Aptos"/>
              </a:rPr>
              <a:t>ERROR ANALYSIS</a:t>
            </a:r>
            <a:endParaRPr sz="1100" b="1">
              <a:solidFill>
                <a:srgbClr val="F5B536"/>
              </a:solidFill>
              <a:latin typeface="Aptos"/>
            </a:endParaRPr>
          </a:p>
        </p:txBody>
      </p:sp>
      <p:sp>
        <p:nvSpPr>
          <p:cNvPr id="13" name="TextBox 12"/>
          <p:cNvSpPr txBox="1"/>
          <p:nvPr/>
        </p:nvSpPr>
        <p:spPr>
          <a:xfrm>
            <a:off x="914400" y="4343400"/>
            <a:ext cx="4572000" cy="502920"/>
          </a:xfrm>
          <a:prstGeom prst="rect">
            <a:avLst/>
          </a:prstGeom>
          <a:noFill/>
        </p:spPr>
        <p:txBody>
          <a:bodyPr wrap="square" anchor="ctr">
            <a:spAutoFit/>
          </a:bodyPr>
          <a:lstStyle/>
          <a:p>
            <a:pPr algn="l"/>
            <a:r>
              <a:rPr sz="1200" b="0">
                <a:solidFill>
                  <a:srgbClr val="232B37"/>
                </a:solidFill>
                <a:latin typeface="Aptos"/>
              </a:rPr>
              <a:t>Bahas mengapa opsi salah, bukan hanya mengapa kunci benar.</a:t>
            </a:r>
            <a:endParaRPr sz="1200" b="0">
              <a:solidFill>
                <a:srgbClr val="232B37"/>
              </a:solidFill>
              <a:latin typeface="Aptos"/>
            </a:endParaRPr>
          </a:p>
        </p:txBody>
      </p:sp>
      <p:sp>
        <p:nvSpPr>
          <p:cNvPr id="14" name="Rounded Rectangle 13"/>
          <p:cNvSpPr/>
          <p:nvPr/>
        </p:nvSpPr>
        <p:spPr>
          <a:xfrm>
            <a:off x="6263640" y="3703320"/>
            <a:ext cx="5257800" cy="150876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37960" y="3904487"/>
            <a:ext cx="2651760" cy="274320"/>
          </a:xfrm>
          <a:prstGeom prst="rect">
            <a:avLst/>
          </a:prstGeom>
          <a:noFill/>
        </p:spPr>
        <p:txBody>
          <a:bodyPr wrap="square" anchor="ctr">
            <a:spAutoFit/>
          </a:bodyPr>
          <a:lstStyle/>
          <a:p>
            <a:pPr algn="l"/>
            <a:r>
              <a:rPr sz="1100" b="1">
                <a:solidFill>
                  <a:srgbClr val="2F9E70"/>
                </a:solidFill>
                <a:latin typeface="Aptos"/>
              </a:rPr>
              <a:t>REFLEKSI</a:t>
            </a:r>
            <a:endParaRPr sz="1100" b="1">
              <a:solidFill>
                <a:srgbClr val="2F9E70"/>
              </a:solidFill>
              <a:latin typeface="Aptos"/>
            </a:endParaRPr>
          </a:p>
        </p:txBody>
      </p:sp>
      <p:sp>
        <p:nvSpPr>
          <p:cNvPr id="16" name="TextBox 15"/>
          <p:cNvSpPr txBox="1"/>
          <p:nvPr/>
        </p:nvSpPr>
        <p:spPr>
          <a:xfrm>
            <a:off x="6537960" y="4343400"/>
            <a:ext cx="4572000" cy="502920"/>
          </a:xfrm>
          <a:prstGeom prst="rect">
            <a:avLst/>
          </a:prstGeom>
          <a:noFill/>
        </p:spPr>
        <p:txBody>
          <a:bodyPr wrap="square" anchor="ctr">
            <a:spAutoFit/>
          </a:bodyPr>
          <a:lstStyle/>
          <a:p>
            <a:pPr algn="l"/>
            <a:r>
              <a:rPr sz="1200" b="0">
                <a:solidFill>
                  <a:srgbClr val="232B37"/>
                </a:solidFill>
                <a:latin typeface="Aptos"/>
              </a:rPr>
              <a:t>Catat jenis kesalahan: salah baca, salah bukti, atau salah strategi.</a:t>
            </a:r>
            <a:endParaRPr sz="1200" b="0">
              <a:solidFill>
                <a:srgbClr val="232B37"/>
              </a:solidFill>
              <a:latin typeface="Aptos"/>
            </a:endParaRPr>
          </a:p>
        </p:txBody>
      </p:sp>
      <p:sp>
        <p:nvSpPr>
          <p:cNvPr id="17" name="TextBox 16"/>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18" name="TextBox 17"/>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12</a:t>
            </a:r>
            <a:endParaRPr sz="900" b="1">
              <a:solidFill>
                <a:srgbClr val="677282"/>
              </a:solidFill>
              <a:latin typeface="Apto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21F36"/>
        </a:solidFill>
        <a:effectLst/>
      </p:bgPr>
    </p:bg>
    <p:spTree>
      <p:nvGrpSpPr>
        <p:cNvPr id="1" name=""/>
        <p:cNvGrpSpPr/>
        <p:nvPr/>
      </p:nvGrpSpPr>
      <p:grpSpPr/>
      <p:sp>
        <p:nvSpPr>
          <p:cNvPr id="2" name="TextBox 1"/>
          <p:cNvSpPr txBox="1"/>
          <p:nvPr/>
        </p:nvSpPr>
        <p:spPr>
          <a:xfrm>
            <a:off x="594360" y="411480"/>
            <a:ext cx="3657600" cy="274320"/>
          </a:xfrm>
          <a:prstGeom prst="rect">
            <a:avLst/>
          </a:prstGeom>
          <a:noFill/>
        </p:spPr>
        <p:txBody>
          <a:bodyPr wrap="square" anchor="ctr">
            <a:spAutoFit/>
          </a:bodyPr>
          <a:lstStyle/>
          <a:p>
            <a:pPr algn="l"/>
            <a:r>
              <a:rPr sz="1000" b="1">
                <a:solidFill>
                  <a:srgbClr val="35BCC9"/>
                </a:solidFill>
                <a:latin typeface="Aptos"/>
              </a:rPr>
              <a:t>12 • MANAJEMEN WAKTU</a:t>
            </a:r>
            <a:endParaRPr sz="1000" b="1">
              <a:solidFill>
                <a:srgbClr val="35BCC9"/>
              </a:solidFill>
              <a:latin typeface="Aptos"/>
            </a:endParaRPr>
          </a:p>
        </p:txBody>
      </p:sp>
      <p:sp>
        <p:nvSpPr>
          <p:cNvPr id="3" name="TextBox 2"/>
          <p:cNvSpPr txBox="1"/>
          <p:nvPr/>
        </p:nvSpPr>
        <p:spPr>
          <a:xfrm>
            <a:off x="594360" y="804672"/>
            <a:ext cx="7315200" cy="502920"/>
          </a:xfrm>
          <a:prstGeom prst="rect">
            <a:avLst/>
          </a:prstGeom>
          <a:noFill/>
        </p:spPr>
        <p:txBody>
          <a:bodyPr wrap="square" anchor="ctr">
            <a:spAutoFit/>
          </a:bodyPr>
          <a:lstStyle/>
          <a:p>
            <a:pPr algn="l"/>
            <a:r>
              <a:rPr sz="2800" b="1">
                <a:solidFill>
                  <a:srgbClr val="FFFFFF"/>
                </a:solidFill>
                <a:latin typeface="Aptos"/>
              </a:rPr>
              <a:t>3 Aturan Saat Buntu</a:t>
            </a:r>
            <a:endParaRPr sz="2800" b="1">
              <a:solidFill>
                <a:srgbClr val="FFFFFF"/>
              </a:solidFill>
              <a:latin typeface="Aptos"/>
            </a:endParaRPr>
          </a:p>
        </p:txBody>
      </p:sp>
      <p:sp>
        <p:nvSpPr>
          <p:cNvPr id="4" name="Rounded Rectangle 3"/>
          <p:cNvSpPr/>
          <p:nvPr/>
        </p:nvSpPr>
        <p:spPr>
          <a:xfrm>
            <a:off x="685800" y="2057400"/>
            <a:ext cx="3246120" cy="2834640"/>
          </a:xfrm>
          <a:prstGeom prst="roundRect">
            <a:avLst>
              <a:gd name="adj" fmla="val 12000"/>
            </a:avLst>
          </a:prstGeom>
          <a:solidFill>
            <a:srgbClr val="1D304E"/>
          </a:solidFill>
          <a:ln>
            <a:solidFill>
              <a:srgbClr val="1D30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2359152"/>
            <a:ext cx="548640" cy="320040"/>
          </a:xfrm>
          <a:prstGeom prst="rect">
            <a:avLst/>
          </a:prstGeom>
          <a:noFill/>
        </p:spPr>
        <p:txBody>
          <a:bodyPr wrap="square" anchor="ctr">
            <a:spAutoFit/>
          </a:bodyPr>
          <a:lstStyle/>
          <a:p>
            <a:pPr algn="l"/>
            <a:r>
              <a:rPr sz="1200" b="1">
                <a:solidFill>
                  <a:srgbClr val="F5B536"/>
                </a:solidFill>
                <a:latin typeface="Aptos"/>
              </a:rPr>
              <a:t>01</a:t>
            </a:r>
            <a:endParaRPr sz="1200" b="1">
              <a:solidFill>
                <a:srgbClr val="F5B536"/>
              </a:solidFill>
              <a:latin typeface="Aptos"/>
            </a:endParaRPr>
          </a:p>
        </p:txBody>
      </p:sp>
      <p:sp>
        <p:nvSpPr>
          <p:cNvPr id="6" name="TextBox 5"/>
          <p:cNvSpPr txBox="1"/>
          <p:nvPr/>
        </p:nvSpPr>
        <p:spPr>
          <a:xfrm>
            <a:off x="914400" y="2880360"/>
            <a:ext cx="2697480" cy="411480"/>
          </a:xfrm>
          <a:prstGeom prst="rect">
            <a:avLst/>
          </a:prstGeom>
          <a:noFill/>
        </p:spPr>
        <p:txBody>
          <a:bodyPr wrap="square" anchor="ctr">
            <a:spAutoFit/>
          </a:bodyPr>
          <a:lstStyle/>
          <a:p>
            <a:pPr algn="l"/>
            <a:r>
              <a:rPr sz="1800" b="1">
                <a:solidFill>
                  <a:srgbClr val="FFFFFF"/>
                </a:solidFill>
                <a:latin typeface="Aptos"/>
              </a:rPr>
              <a:t>BATASI</a:t>
            </a:r>
            <a:endParaRPr sz="1800" b="1">
              <a:solidFill>
                <a:srgbClr val="FFFFFF"/>
              </a:solidFill>
              <a:latin typeface="Aptos"/>
            </a:endParaRPr>
          </a:p>
        </p:txBody>
      </p:sp>
      <p:sp>
        <p:nvSpPr>
          <p:cNvPr id="7" name="TextBox 6"/>
          <p:cNvSpPr txBox="1"/>
          <p:nvPr/>
        </p:nvSpPr>
        <p:spPr>
          <a:xfrm>
            <a:off x="914400" y="3611880"/>
            <a:ext cx="2697480" cy="914400"/>
          </a:xfrm>
          <a:prstGeom prst="rect">
            <a:avLst/>
          </a:prstGeom>
          <a:noFill/>
        </p:spPr>
        <p:txBody>
          <a:bodyPr wrap="square" anchor="ctr">
            <a:spAutoFit/>
          </a:bodyPr>
          <a:lstStyle/>
          <a:p>
            <a:pPr algn="l"/>
            <a:r>
              <a:rPr sz="1200" b="0">
                <a:solidFill>
                  <a:srgbClr val="C5D2E2"/>
                </a:solidFill>
                <a:latin typeface="Aptos"/>
              </a:rPr>
              <a:t>Jika bukti tidak ditemukan, jangan berputar terlalu lama.</a:t>
            </a:r>
            <a:endParaRPr sz="1200" b="0">
              <a:solidFill>
                <a:srgbClr val="C5D2E2"/>
              </a:solidFill>
              <a:latin typeface="Aptos"/>
            </a:endParaRPr>
          </a:p>
        </p:txBody>
      </p:sp>
      <p:sp>
        <p:nvSpPr>
          <p:cNvPr id="8" name="Rounded Rectangle 7"/>
          <p:cNvSpPr/>
          <p:nvPr/>
        </p:nvSpPr>
        <p:spPr>
          <a:xfrm>
            <a:off x="4389120" y="2057400"/>
            <a:ext cx="3246120" cy="2834640"/>
          </a:xfrm>
          <a:prstGeom prst="roundRect">
            <a:avLst>
              <a:gd name="adj" fmla="val 12000"/>
            </a:avLst>
          </a:prstGeom>
          <a:solidFill>
            <a:srgbClr val="1D304E"/>
          </a:solidFill>
          <a:ln>
            <a:solidFill>
              <a:srgbClr val="1D30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617720" y="2359152"/>
            <a:ext cx="548640" cy="320040"/>
          </a:xfrm>
          <a:prstGeom prst="rect">
            <a:avLst/>
          </a:prstGeom>
          <a:noFill/>
        </p:spPr>
        <p:txBody>
          <a:bodyPr wrap="square" anchor="ctr">
            <a:spAutoFit/>
          </a:bodyPr>
          <a:lstStyle/>
          <a:p>
            <a:pPr algn="l"/>
            <a:r>
              <a:rPr sz="1200" b="1">
                <a:solidFill>
                  <a:srgbClr val="F5B536"/>
                </a:solidFill>
                <a:latin typeface="Aptos"/>
              </a:rPr>
              <a:t>02</a:t>
            </a:r>
            <a:endParaRPr sz="1200" b="1">
              <a:solidFill>
                <a:srgbClr val="F5B536"/>
              </a:solidFill>
              <a:latin typeface="Aptos"/>
            </a:endParaRPr>
          </a:p>
        </p:txBody>
      </p:sp>
      <p:sp>
        <p:nvSpPr>
          <p:cNvPr id="10" name="TextBox 9"/>
          <p:cNvSpPr txBox="1"/>
          <p:nvPr/>
        </p:nvSpPr>
        <p:spPr>
          <a:xfrm>
            <a:off x="4617720" y="2880360"/>
            <a:ext cx="2697480" cy="411480"/>
          </a:xfrm>
          <a:prstGeom prst="rect">
            <a:avLst/>
          </a:prstGeom>
          <a:noFill/>
        </p:spPr>
        <p:txBody>
          <a:bodyPr wrap="square" anchor="ctr">
            <a:spAutoFit/>
          </a:bodyPr>
          <a:lstStyle/>
          <a:p>
            <a:pPr algn="l"/>
            <a:r>
              <a:rPr sz="1800" b="1">
                <a:solidFill>
                  <a:srgbClr val="FFFFFF"/>
                </a:solidFill>
                <a:latin typeface="Aptos"/>
              </a:rPr>
              <a:t>TANDAI</a:t>
            </a:r>
            <a:endParaRPr sz="1800" b="1">
              <a:solidFill>
                <a:srgbClr val="FFFFFF"/>
              </a:solidFill>
              <a:latin typeface="Aptos"/>
            </a:endParaRPr>
          </a:p>
        </p:txBody>
      </p:sp>
      <p:sp>
        <p:nvSpPr>
          <p:cNvPr id="11" name="TextBox 10"/>
          <p:cNvSpPr txBox="1"/>
          <p:nvPr/>
        </p:nvSpPr>
        <p:spPr>
          <a:xfrm>
            <a:off x="4617720" y="3611880"/>
            <a:ext cx="2697480" cy="914400"/>
          </a:xfrm>
          <a:prstGeom prst="rect">
            <a:avLst/>
          </a:prstGeom>
          <a:noFill/>
        </p:spPr>
        <p:txBody>
          <a:bodyPr wrap="square" anchor="ctr">
            <a:spAutoFit/>
          </a:bodyPr>
          <a:lstStyle/>
          <a:p>
            <a:pPr algn="l"/>
            <a:r>
              <a:rPr sz="1200" b="0">
                <a:solidFill>
                  <a:srgbClr val="C5D2E2"/>
                </a:solidFill>
                <a:latin typeface="Aptos"/>
              </a:rPr>
              <a:t>Tandai butir yang membutuhkan kembali ke teks.</a:t>
            </a:r>
            <a:endParaRPr sz="1200" b="0">
              <a:solidFill>
                <a:srgbClr val="C5D2E2"/>
              </a:solidFill>
              <a:latin typeface="Aptos"/>
            </a:endParaRPr>
          </a:p>
        </p:txBody>
      </p:sp>
      <p:sp>
        <p:nvSpPr>
          <p:cNvPr id="12" name="Rounded Rectangle 11"/>
          <p:cNvSpPr/>
          <p:nvPr/>
        </p:nvSpPr>
        <p:spPr>
          <a:xfrm>
            <a:off x="8092440" y="2057400"/>
            <a:ext cx="3246120" cy="2834640"/>
          </a:xfrm>
          <a:prstGeom prst="roundRect">
            <a:avLst>
              <a:gd name="adj" fmla="val 12000"/>
            </a:avLst>
          </a:prstGeom>
          <a:solidFill>
            <a:srgbClr val="1D304E"/>
          </a:solidFill>
          <a:ln>
            <a:solidFill>
              <a:srgbClr val="1D30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21040" y="2359152"/>
            <a:ext cx="548640" cy="320040"/>
          </a:xfrm>
          <a:prstGeom prst="rect">
            <a:avLst/>
          </a:prstGeom>
          <a:noFill/>
        </p:spPr>
        <p:txBody>
          <a:bodyPr wrap="square" anchor="ctr">
            <a:spAutoFit/>
          </a:bodyPr>
          <a:lstStyle/>
          <a:p>
            <a:pPr algn="l"/>
            <a:r>
              <a:rPr sz="1200" b="1">
                <a:solidFill>
                  <a:srgbClr val="F5B536"/>
                </a:solidFill>
                <a:latin typeface="Aptos"/>
              </a:rPr>
              <a:t>03</a:t>
            </a:r>
            <a:endParaRPr sz="1200" b="1">
              <a:solidFill>
                <a:srgbClr val="F5B536"/>
              </a:solidFill>
              <a:latin typeface="Aptos"/>
            </a:endParaRPr>
          </a:p>
        </p:txBody>
      </p:sp>
      <p:sp>
        <p:nvSpPr>
          <p:cNvPr id="14" name="TextBox 13"/>
          <p:cNvSpPr txBox="1"/>
          <p:nvPr/>
        </p:nvSpPr>
        <p:spPr>
          <a:xfrm>
            <a:off x="8321040" y="2880360"/>
            <a:ext cx="2697480" cy="411480"/>
          </a:xfrm>
          <a:prstGeom prst="rect">
            <a:avLst/>
          </a:prstGeom>
          <a:noFill/>
        </p:spPr>
        <p:txBody>
          <a:bodyPr wrap="square" anchor="ctr">
            <a:spAutoFit/>
          </a:bodyPr>
          <a:lstStyle/>
          <a:p>
            <a:pPr algn="l"/>
            <a:r>
              <a:rPr sz="1800" b="1">
                <a:solidFill>
                  <a:srgbClr val="FFFFFF"/>
                </a:solidFill>
                <a:latin typeface="Aptos"/>
              </a:rPr>
              <a:t>KEMBALI</a:t>
            </a:r>
            <a:endParaRPr sz="1800" b="1">
              <a:solidFill>
                <a:srgbClr val="FFFFFF"/>
              </a:solidFill>
              <a:latin typeface="Aptos"/>
            </a:endParaRPr>
          </a:p>
        </p:txBody>
      </p:sp>
      <p:sp>
        <p:nvSpPr>
          <p:cNvPr id="15" name="TextBox 14"/>
          <p:cNvSpPr txBox="1"/>
          <p:nvPr/>
        </p:nvSpPr>
        <p:spPr>
          <a:xfrm>
            <a:off x="8321040" y="3611880"/>
            <a:ext cx="2697480" cy="914400"/>
          </a:xfrm>
          <a:prstGeom prst="rect">
            <a:avLst/>
          </a:prstGeom>
          <a:noFill/>
        </p:spPr>
        <p:txBody>
          <a:bodyPr wrap="square" anchor="ctr">
            <a:spAutoFit/>
          </a:bodyPr>
          <a:lstStyle/>
          <a:p>
            <a:pPr algn="l"/>
            <a:r>
              <a:rPr sz="1200" b="0">
                <a:solidFill>
                  <a:srgbClr val="C5D2E2"/>
                </a:solidFill>
                <a:latin typeface="Aptos"/>
              </a:rPr>
              <a:t>Gunakan sisa waktu untuk verifikasi bukti dan pilihan.</a:t>
            </a:r>
            <a:endParaRPr sz="1200" b="0">
              <a:solidFill>
                <a:srgbClr val="C5D2E2"/>
              </a:solidFill>
              <a:latin typeface="Aptos"/>
            </a:endParaRPr>
          </a:p>
        </p:txBody>
      </p:sp>
      <p:sp>
        <p:nvSpPr>
          <p:cNvPr id="16" name="Rounded Rectangle 15"/>
          <p:cNvSpPr/>
          <p:nvPr/>
        </p:nvSpPr>
        <p:spPr>
          <a:xfrm>
            <a:off x="1097280" y="5349240"/>
            <a:ext cx="9875520" cy="502920"/>
          </a:xfrm>
          <a:prstGeom prst="roundRect">
            <a:avLst>
              <a:gd name="adj" fmla="val 12000"/>
            </a:avLst>
          </a:prstGeom>
          <a:solidFill>
            <a:srgbClr val="253D5E"/>
          </a:solidFill>
          <a:ln>
            <a:solidFill>
              <a:srgbClr val="253D5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325880" y="5468112"/>
            <a:ext cx="9418320" cy="256032"/>
          </a:xfrm>
          <a:prstGeom prst="rect">
            <a:avLst/>
          </a:prstGeom>
          <a:noFill/>
        </p:spPr>
        <p:txBody>
          <a:bodyPr wrap="square" anchor="ctr">
            <a:spAutoFit/>
          </a:bodyPr>
          <a:lstStyle/>
          <a:p>
            <a:pPr algn="ctr"/>
            <a:r>
              <a:rPr sz="1100" b="1">
                <a:solidFill>
                  <a:srgbClr val="FFFFFF"/>
                </a:solidFill>
                <a:latin typeface="Aptos"/>
              </a:rPr>
              <a:t>Tujuan manajemen waktu: menjaga kualitas keputusan, bukan sekadar mempercepat.</a:t>
            </a:r>
            <a:endParaRPr sz="1100" b="1">
              <a:solidFill>
                <a:srgbClr val="FFFFFF"/>
              </a:solidFill>
              <a:latin typeface="Aptos"/>
            </a:endParaRPr>
          </a:p>
        </p:txBody>
      </p:sp>
      <p:sp>
        <p:nvSpPr>
          <p:cNvPr id="18" name="TextBox 17"/>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19" name="TextBox 18"/>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13</a:t>
            </a:r>
            <a:endParaRPr sz="900" b="1">
              <a:solidFill>
                <a:srgbClr val="677282"/>
              </a:solidFill>
              <a:latin typeface="Apto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p:sp>
        <p:nvSpPr>
          <p:cNvPr id="2" name="TextBox 1"/>
          <p:cNvSpPr txBox="1"/>
          <p:nvPr/>
        </p:nvSpPr>
        <p:spPr>
          <a:xfrm>
            <a:off x="594360" y="384048"/>
            <a:ext cx="3200400" cy="320040"/>
          </a:xfrm>
          <a:prstGeom prst="rect">
            <a:avLst/>
          </a:prstGeom>
          <a:noFill/>
        </p:spPr>
        <p:txBody>
          <a:bodyPr wrap="square" anchor="ctr">
            <a:spAutoFit/>
          </a:bodyPr>
          <a:lstStyle/>
          <a:p>
            <a:pPr algn="l"/>
            <a:r>
              <a:rPr sz="1000" b="1">
                <a:solidFill>
                  <a:srgbClr val="35BCC9"/>
                </a:solidFill>
                <a:latin typeface="Aptos"/>
              </a:rPr>
              <a:t>13 • KEPERCAYAAN DIRI</a:t>
            </a:r>
            <a:endParaRPr sz="1000" b="1">
              <a:solidFill>
                <a:srgbClr val="35BCC9"/>
              </a:solidFill>
              <a:latin typeface="Aptos"/>
            </a:endParaRPr>
          </a:p>
        </p:txBody>
      </p:sp>
      <p:sp>
        <p:nvSpPr>
          <p:cNvPr id="3" name="TextBox 2"/>
          <p:cNvSpPr txBox="1"/>
          <p:nvPr/>
        </p:nvSpPr>
        <p:spPr>
          <a:xfrm>
            <a:off x="594360" y="749808"/>
            <a:ext cx="10972800" cy="594360"/>
          </a:xfrm>
          <a:prstGeom prst="rect">
            <a:avLst/>
          </a:prstGeom>
          <a:noFill/>
        </p:spPr>
        <p:txBody>
          <a:bodyPr wrap="square" anchor="ctr">
            <a:spAutoFit/>
          </a:bodyPr>
          <a:lstStyle/>
          <a:p>
            <a:pPr algn="l"/>
            <a:r>
              <a:rPr sz="2700" b="1">
                <a:solidFill>
                  <a:srgbClr val="121F36"/>
                </a:solidFill>
                <a:latin typeface="Aptos"/>
              </a:rPr>
              <a:t>Percaya Diri = Proses yang Terlihat</a:t>
            </a:r>
            <a:endParaRPr sz="2700" b="1">
              <a:solidFill>
                <a:srgbClr val="121F36"/>
              </a:solidFill>
              <a:latin typeface="Aptos"/>
            </a:endParaRPr>
          </a:p>
        </p:txBody>
      </p:sp>
      <p:sp>
        <p:nvSpPr>
          <p:cNvPr id="4" name="TextBox 3"/>
          <p:cNvSpPr txBox="1"/>
          <p:nvPr/>
        </p:nvSpPr>
        <p:spPr>
          <a:xfrm>
            <a:off x="612648" y="1353312"/>
            <a:ext cx="10789920" cy="411480"/>
          </a:xfrm>
          <a:prstGeom prst="rect">
            <a:avLst/>
          </a:prstGeom>
          <a:noFill/>
        </p:spPr>
        <p:txBody>
          <a:bodyPr wrap="square" anchor="ctr">
            <a:spAutoFit/>
          </a:bodyPr>
          <a:lstStyle/>
          <a:p>
            <a:pPr algn="l"/>
            <a:r>
              <a:rPr sz="1200" b="0">
                <a:solidFill>
                  <a:srgbClr val="677282"/>
                </a:solidFill>
                <a:latin typeface="Aptos"/>
              </a:rPr>
              <a:t>Siswa lebih tenang ketika mereka tahu apa yang harus dilakukan saat menemui soal sulit.</a:t>
            </a:r>
            <a:endParaRPr sz="1200" b="0">
              <a:solidFill>
                <a:srgbClr val="677282"/>
              </a:solidFill>
              <a:latin typeface="Aptos"/>
            </a:endParaRPr>
          </a:p>
        </p:txBody>
      </p:sp>
      <p:sp>
        <p:nvSpPr>
          <p:cNvPr id="5" name="Rounded Rectangle 4"/>
          <p:cNvSpPr/>
          <p:nvPr/>
        </p:nvSpPr>
        <p:spPr>
          <a:xfrm>
            <a:off x="685800" y="2011680"/>
            <a:ext cx="3246120" cy="242316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60120" y="2395728"/>
            <a:ext cx="2697480" cy="457200"/>
          </a:xfrm>
          <a:prstGeom prst="rect">
            <a:avLst/>
          </a:prstGeom>
          <a:noFill/>
        </p:spPr>
        <p:txBody>
          <a:bodyPr wrap="square" anchor="ctr">
            <a:spAutoFit/>
          </a:bodyPr>
          <a:lstStyle/>
          <a:p>
            <a:pPr algn="ctr"/>
            <a:r>
              <a:rPr sz="1600" b="1">
                <a:solidFill>
                  <a:srgbClr val="1F5DA6"/>
                </a:solidFill>
                <a:latin typeface="Aptos"/>
              </a:rPr>
              <a:t>Saya tahu tugasnya</a:t>
            </a:r>
            <a:endParaRPr sz="1600" b="1">
              <a:solidFill>
                <a:srgbClr val="1F5DA6"/>
              </a:solidFill>
              <a:latin typeface="Aptos"/>
            </a:endParaRPr>
          </a:p>
        </p:txBody>
      </p:sp>
      <p:sp>
        <p:nvSpPr>
          <p:cNvPr id="7" name="TextBox 6"/>
          <p:cNvSpPr txBox="1"/>
          <p:nvPr/>
        </p:nvSpPr>
        <p:spPr>
          <a:xfrm>
            <a:off x="1005840" y="3154680"/>
            <a:ext cx="2606040" cy="640080"/>
          </a:xfrm>
          <a:prstGeom prst="rect">
            <a:avLst/>
          </a:prstGeom>
          <a:noFill/>
        </p:spPr>
        <p:txBody>
          <a:bodyPr wrap="square" anchor="ctr">
            <a:spAutoFit/>
          </a:bodyPr>
          <a:lstStyle/>
          <a:p>
            <a:pPr algn="ctr"/>
            <a:r>
              <a:rPr sz="1300" b="1">
                <a:solidFill>
                  <a:srgbClr val="121F36"/>
                </a:solidFill>
                <a:latin typeface="Aptos"/>
              </a:rPr>
              <a:t>Identifikasi kata perintah.</a:t>
            </a:r>
            <a:endParaRPr sz="1300" b="1">
              <a:solidFill>
                <a:srgbClr val="121F36"/>
              </a:solidFill>
              <a:latin typeface="Aptos"/>
            </a:endParaRPr>
          </a:p>
        </p:txBody>
      </p:sp>
      <p:sp>
        <p:nvSpPr>
          <p:cNvPr id="8" name="Rounded Rectangle 7"/>
          <p:cNvSpPr/>
          <p:nvPr/>
        </p:nvSpPr>
        <p:spPr>
          <a:xfrm>
            <a:off x="4389120" y="2011680"/>
            <a:ext cx="3246120" cy="242316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663440" y="2395728"/>
            <a:ext cx="2697480" cy="457200"/>
          </a:xfrm>
          <a:prstGeom prst="rect">
            <a:avLst/>
          </a:prstGeom>
          <a:noFill/>
        </p:spPr>
        <p:txBody>
          <a:bodyPr wrap="square" anchor="ctr">
            <a:spAutoFit/>
          </a:bodyPr>
          <a:lstStyle/>
          <a:p>
            <a:pPr algn="ctr"/>
            <a:r>
              <a:rPr sz="1600" b="1">
                <a:solidFill>
                  <a:srgbClr val="35BCC9"/>
                </a:solidFill>
                <a:latin typeface="Aptos"/>
              </a:rPr>
              <a:t>Saya tahu tempat mencari</a:t>
            </a:r>
            <a:endParaRPr sz="1600" b="1">
              <a:solidFill>
                <a:srgbClr val="35BCC9"/>
              </a:solidFill>
              <a:latin typeface="Aptos"/>
            </a:endParaRPr>
          </a:p>
        </p:txBody>
      </p:sp>
      <p:sp>
        <p:nvSpPr>
          <p:cNvPr id="10" name="TextBox 9"/>
          <p:cNvSpPr txBox="1"/>
          <p:nvPr/>
        </p:nvSpPr>
        <p:spPr>
          <a:xfrm>
            <a:off x="4709159" y="3154680"/>
            <a:ext cx="2606040" cy="640080"/>
          </a:xfrm>
          <a:prstGeom prst="rect">
            <a:avLst/>
          </a:prstGeom>
          <a:noFill/>
        </p:spPr>
        <p:txBody>
          <a:bodyPr wrap="square" anchor="ctr">
            <a:spAutoFit/>
          </a:bodyPr>
          <a:lstStyle/>
          <a:p>
            <a:pPr algn="ctr"/>
            <a:r>
              <a:rPr sz="1300" b="1">
                <a:solidFill>
                  <a:srgbClr val="121F36"/>
                </a:solidFill>
                <a:latin typeface="Aptos"/>
              </a:rPr>
              <a:t>Gunakan skimming &amp; scanning.</a:t>
            </a:r>
            <a:endParaRPr sz="1300" b="1">
              <a:solidFill>
                <a:srgbClr val="121F36"/>
              </a:solidFill>
              <a:latin typeface="Aptos"/>
            </a:endParaRPr>
          </a:p>
        </p:txBody>
      </p:sp>
      <p:sp>
        <p:nvSpPr>
          <p:cNvPr id="11" name="Rounded Rectangle 10"/>
          <p:cNvSpPr/>
          <p:nvPr/>
        </p:nvSpPr>
        <p:spPr>
          <a:xfrm>
            <a:off x="8092440" y="2011680"/>
            <a:ext cx="3246120" cy="2423160"/>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366760" y="2395728"/>
            <a:ext cx="2697480" cy="457200"/>
          </a:xfrm>
          <a:prstGeom prst="rect">
            <a:avLst/>
          </a:prstGeom>
          <a:noFill/>
        </p:spPr>
        <p:txBody>
          <a:bodyPr wrap="square" anchor="ctr">
            <a:spAutoFit/>
          </a:bodyPr>
          <a:lstStyle/>
          <a:p>
            <a:pPr algn="ctr"/>
            <a:r>
              <a:rPr sz="1600" b="1">
                <a:solidFill>
                  <a:srgbClr val="F5B536"/>
                </a:solidFill>
                <a:latin typeface="Aptos"/>
              </a:rPr>
              <a:t>Saya punya alasan memilih</a:t>
            </a:r>
            <a:endParaRPr sz="1600" b="1">
              <a:solidFill>
                <a:srgbClr val="F5B536"/>
              </a:solidFill>
              <a:latin typeface="Aptos"/>
            </a:endParaRPr>
          </a:p>
        </p:txBody>
      </p:sp>
      <p:sp>
        <p:nvSpPr>
          <p:cNvPr id="13" name="TextBox 12"/>
          <p:cNvSpPr txBox="1"/>
          <p:nvPr/>
        </p:nvSpPr>
        <p:spPr>
          <a:xfrm>
            <a:off x="8412480" y="3154680"/>
            <a:ext cx="2606040" cy="640080"/>
          </a:xfrm>
          <a:prstGeom prst="rect">
            <a:avLst/>
          </a:prstGeom>
          <a:noFill/>
        </p:spPr>
        <p:txBody>
          <a:bodyPr wrap="square" anchor="ctr">
            <a:spAutoFit/>
          </a:bodyPr>
          <a:lstStyle/>
          <a:p>
            <a:pPr algn="ctr"/>
            <a:r>
              <a:rPr sz="1300" b="1">
                <a:solidFill>
                  <a:srgbClr val="121F36"/>
                </a:solidFill>
                <a:latin typeface="Aptos"/>
              </a:rPr>
              <a:t>Buktikan dengan teks.</a:t>
            </a:r>
            <a:endParaRPr sz="1300" b="1">
              <a:solidFill>
                <a:srgbClr val="121F36"/>
              </a:solidFill>
              <a:latin typeface="Aptos"/>
            </a:endParaRPr>
          </a:p>
        </p:txBody>
      </p:sp>
      <p:sp>
        <p:nvSpPr>
          <p:cNvPr id="14" name="Rounded Rectangle 13"/>
          <p:cNvSpPr/>
          <p:nvPr/>
        </p:nvSpPr>
        <p:spPr>
          <a:xfrm>
            <a:off x="1005840" y="4800600"/>
            <a:ext cx="10058400" cy="777240"/>
          </a:xfrm>
          <a:prstGeom prst="roundRect">
            <a:avLst>
              <a:gd name="adj" fmla="val 12000"/>
            </a:avLst>
          </a:prstGeom>
          <a:solidFill>
            <a:srgbClr val="E6F7EF"/>
          </a:solidFill>
          <a:ln>
            <a:solidFill>
              <a:srgbClr val="E6F7E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234440" y="5020056"/>
            <a:ext cx="9601200" cy="320040"/>
          </a:xfrm>
          <a:prstGeom prst="rect">
            <a:avLst/>
          </a:prstGeom>
          <a:noFill/>
        </p:spPr>
        <p:txBody>
          <a:bodyPr wrap="square" anchor="ctr">
            <a:spAutoFit/>
          </a:bodyPr>
          <a:lstStyle/>
          <a:p>
            <a:pPr algn="ctr"/>
            <a:r>
              <a:rPr sz="1400" b="1">
                <a:solidFill>
                  <a:srgbClr val="2F9E70"/>
                </a:solidFill>
                <a:latin typeface="Aptos"/>
              </a:rPr>
              <a:t>Mantra: BACA TUGAS → CARI BUKTI → ELIMINASI → VERIFIKASI</a:t>
            </a:r>
            <a:endParaRPr sz="1400" b="1">
              <a:solidFill>
                <a:srgbClr val="2F9E70"/>
              </a:solidFill>
              <a:latin typeface="Aptos"/>
            </a:endParaRPr>
          </a:p>
        </p:txBody>
      </p:sp>
      <p:sp>
        <p:nvSpPr>
          <p:cNvPr id="16" name="TextBox 15"/>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17" name="TextBox 16"/>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14</a:t>
            </a:r>
            <a:endParaRPr sz="900" b="1">
              <a:solidFill>
                <a:srgbClr val="677282"/>
              </a:solidFill>
              <a:latin typeface="Apto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p:cNvGrpSpPr/>
        <p:nvPr/>
      </p:nvGrpSpPr>
      <p:grpSpPr/>
      <p:sp>
        <p:nvSpPr>
          <p:cNvPr id="2" name="TextBox 1"/>
          <p:cNvSpPr txBox="1"/>
          <p:nvPr/>
        </p:nvSpPr>
        <p:spPr>
          <a:xfrm>
            <a:off x="594360" y="384048"/>
            <a:ext cx="3200400" cy="320040"/>
          </a:xfrm>
          <a:prstGeom prst="rect">
            <a:avLst/>
          </a:prstGeom>
          <a:noFill/>
        </p:spPr>
        <p:txBody>
          <a:bodyPr wrap="square" anchor="ctr">
            <a:spAutoFit/>
          </a:bodyPr>
          <a:lstStyle/>
          <a:p>
            <a:pPr algn="l"/>
            <a:r>
              <a:rPr sz="1000" b="1">
                <a:solidFill>
                  <a:srgbClr val="35BCC9"/>
                </a:solidFill>
                <a:latin typeface="Aptos"/>
              </a:rPr>
              <a:t>14 • CHECKLIST</a:t>
            </a:r>
            <a:endParaRPr sz="1000" b="1">
              <a:solidFill>
                <a:srgbClr val="35BCC9"/>
              </a:solidFill>
              <a:latin typeface="Aptos"/>
            </a:endParaRPr>
          </a:p>
        </p:txBody>
      </p:sp>
      <p:sp>
        <p:nvSpPr>
          <p:cNvPr id="3" name="TextBox 2"/>
          <p:cNvSpPr txBox="1"/>
          <p:nvPr/>
        </p:nvSpPr>
        <p:spPr>
          <a:xfrm>
            <a:off x="594360" y="749808"/>
            <a:ext cx="10972800" cy="594360"/>
          </a:xfrm>
          <a:prstGeom prst="rect">
            <a:avLst/>
          </a:prstGeom>
          <a:noFill/>
        </p:spPr>
        <p:txBody>
          <a:bodyPr wrap="square" anchor="ctr">
            <a:spAutoFit/>
          </a:bodyPr>
          <a:lstStyle/>
          <a:p>
            <a:pPr algn="l"/>
            <a:r>
              <a:rPr sz="2700" b="1">
                <a:solidFill>
                  <a:srgbClr val="121F36"/>
                </a:solidFill>
                <a:latin typeface="Aptos"/>
              </a:rPr>
              <a:t>Checklist Sebelum Menjawab</a:t>
            </a:r>
            <a:endParaRPr sz="2700" b="1">
              <a:solidFill>
                <a:srgbClr val="121F36"/>
              </a:solidFill>
              <a:latin typeface="Aptos"/>
            </a:endParaRPr>
          </a:p>
        </p:txBody>
      </p:sp>
      <p:sp>
        <p:nvSpPr>
          <p:cNvPr id="4" name="TextBox 3"/>
          <p:cNvSpPr txBox="1"/>
          <p:nvPr/>
        </p:nvSpPr>
        <p:spPr>
          <a:xfrm>
            <a:off x="612648" y="1353312"/>
            <a:ext cx="10789920" cy="411480"/>
          </a:xfrm>
          <a:prstGeom prst="rect">
            <a:avLst/>
          </a:prstGeom>
          <a:noFill/>
        </p:spPr>
        <p:txBody>
          <a:bodyPr wrap="square" anchor="ctr">
            <a:spAutoFit/>
          </a:bodyPr>
          <a:lstStyle/>
          <a:p>
            <a:pPr algn="l"/>
            <a:r>
              <a:rPr sz="1200" b="0">
                <a:solidFill>
                  <a:srgbClr val="677282"/>
                </a:solidFill>
                <a:latin typeface="Aptos"/>
              </a:rPr>
              <a:t>Gunakan sebagai kartu strategi siswa.</a:t>
            </a:r>
            <a:endParaRPr sz="1200" b="0">
              <a:solidFill>
                <a:srgbClr val="677282"/>
              </a:solidFill>
              <a:latin typeface="Aptos"/>
            </a:endParaRPr>
          </a:p>
        </p:txBody>
      </p:sp>
      <p:sp>
        <p:nvSpPr>
          <p:cNvPr id="5" name="Rounded Rectangle 4"/>
          <p:cNvSpPr/>
          <p:nvPr/>
        </p:nvSpPr>
        <p:spPr>
          <a:xfrm>
            <a:off x="777240" y="1874519"/>
            <a:ext cx="5029200" cy="749808"/>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2039112"/>
            <a:ext cx="320040" cy="320040"/>
          </a:xfrm>
          <a:prstGeom prst="rect">
            <a:avLst/>
          </a:prstGeom>
          <a:noFill/>
        </p:spPr>
        <p:txBody>
          <a:bodyPr wrap="square" anchor="ctr">
            <a:spAutoFit/>
          </a:bodyPr>
          <a:lstStyle/>
          <a:p>
            <a:pPr algn="l"/>
            <a:r>
              <a:rPr sz="1700" b="1">
                <a:solidFill>
                  <a:srgbClr val="1F5DA6"/>
                </a:solidFill>
                <a:latin typeface="Aptos"/>
              </a:rPr>
              <a:t>□</a:t>
            </a:r>
            <a:endParaRPr sz="1700" b="1">
              <a:solidFill>
                <a:srgbClr val="1F5DA6"/>
              </a:solidFill>
              <a:latin typeface="Aptos"/>
            </a:endParaRPr>
          </a:p>
        </p:txBody>
      </p:sp>
      <p:sp>
        <p:nvSpPr>
          <p:cNvPr id="7" name="TextBox 6"/>
          <p:cNvSpPr txBox="1"/>
          <p:nvPr/>
        </p:nvSpPr>
        <p:spPr>
          <a:xfrm>
            <a:off x="1463040" y="2020824"/>
            <a:ext cx="4023360" cy="457200"/>
          </a:xfrm>
          <a:prstGeom prst="rect">
            <a:avLst/>
          </a:prstGeom>
          <a:noFill/>
        </p:spPr>
        <p:txBody>
          <a:bodyPr wrap="square" anchor="ctr">
            <a:spAutoFit/>
          </a:bodyPr>
          <a:lstStyle/>
          <a:p>
            <a:pPr algn="l"/>
            <a:r>
              <a:rPr sz="1200" b="1">
                <a:solidFill>
                  <a:srgbClr val="232B37"/>
                </a:solidFill>
                <a:latin typeface="Aptos"/>
              </a:rPr>
              <a:t>Saya memahami apa yang ditanyakan.</a:t>
            </a:r>
            <a:endParaRPr sz="1200" b="1">
              <a:solidFill>
                <a:srgbClr val="232B37"/>
              </a:solidFill>
              <a:latin typeface="Aptos"/>
            </a:endParaRPr>
          </a:p>
        </p:txBody>
      </p:sp>
      <p:sp>
        <p:nvSpPr>
          <p:cNvPr id="8" name="Rounded Rectangle 7"/>
          <p:cNvSpPr/>
          <p:nvPr/>
        </p:nvSpPr>
        <p:spPr>
          <a:xfrm>
            <a:off x="777240" y="2926079"/>
            <a:ext cx="5029200" cy="749808"/>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05840" y="3090672"/>
            <a:ext cx="320040" cy="320040"/>
          </a:xfrm>
          <a:prstGeom prst="rect">
            <a:avLst/>
          </a:prstGeom>
          <a:noFill/>
        </p:spPr>
        <p:txBody>
          <a:bodyPr wrap="square" anchor="ctr">
            <a:spAutoFit/>
          </a:bodyPr>
          <a:lstStyle/>
          <a:p>
            <a:pPr algn="l"/>
            <a:r>
              <a:rPr sz="1700" b="1">
                <a:solidFill>
                  <a:srgbClr val="1F5DA6"/>
                </a:solidFill>
                <a:latin typeface="Aptos"/>
              </a:rPr>
              <a:t>□</a:t>
            </a:r>
            <a:endParaRPr sz="1700" b="1">
              <a:solidFill>
                <a:srgbClr val="1F5DA6"/>
              </a:solidFill>
              <a:latin typeface="Aptos"/>
            </a:endParaRPr>
          </a:p>
        </p:txBody>
      </p:sp>
      <p:sp>
        <p:nvSpPr>
          <p:cNvPr id="10" name="TextBox 9"/>
          <p:cNvSpPr txBox="1"/>
          <p:nvPr/>
        </p:nvSpPr>
        <p:spPr>
          <a:xfrm>
            <a:off x="1463040" y="3072384"/>
            <a:ext cx="4023360" cy="457200"/>
          </a:xfrm>
          <a:prstGeom prst="rect">
            <a:avLst/>
          </a:prstGeom>
          <a:noFill/>
        </p:spPr>
        <p:txBody>
          <a:bodyPr wrap="square" anchor="ctr">
            <a:spAutoFit/>
          </a:bodyPr>
          <a:lstStyle/>
          <a:p>
            <a:pPr algn="l"/>
            <a:r>
              <a:rPr sz="1200" b="1">
                <a:solidFill>
                  <a:srgbClr val="232B37"/>
                </a:solidFill>
                <a:latin typeface="Aptos"/>
              </a:rPr>
              <a:t>Saya sudah menemukan kata kunci.</a:t>
            </a:r>
            <a:endParaRPr sz="1200" b="1">
              <a:solidFill>
                <a:srgbClr val="232B37"/>
              </a:solidFill>
              <a:latin typeface="Aptos"/>
            </a:endParaRPr>
          </a:p>
        </p:txBody>
      </p:sp>
      <p:sp>
        <p:nvSpPr>
          <p:cNvPr id="11" name="Rounded Rectangle 10"/>
          <p:cNvSpPr/>
          <p:nvPr/>
        </p:nvSpPr>
        <p:spPr>
          <a:xfrm>
            <a:off x="777240" y="3977639"/>
            <a:ext cx="5029200" cy="749808"/>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05840" y="4142231"/>
            <a:ext cx="320040" cy="320040"/>
          </a:xfrm>
          <a:prstGeom prst="rect">
            <a:avLst/>
          </a:prstGeom>
          <a:noFill/>
        </p:spPr>
        <p:txBody>
          <a:bodyPr wrap="square" anchor="ctr">
            <a:spAutoFit/>
          </a:bodyPr>
          <a:lstStyle/>
          <a:p>
            <a:pPr algn="l"/>
            <a:r>
              <a:rPr sz="1700" b="1">
                <a:solidFill>
                  <a:srgbClr val="1F5DA6"/>
                </a:solidFill>
                <a:latin typeface="Aptos"/>
              </a:rPr>
              <a:t>□</a:t>
            </a:r>
            <a:endParaRPr sz="1700" b="1">
              <a:solidFill>
                <a:srgbClr val="1F5DA6"/>
              </a:solidFill>
              <a:latin typeface="Aptos"/>
            </a:endParaRPr>
          </a:p>
        </p:txBody>
      </p:sp>
      <p:sp>
        <p:nvSpPr>
          <p:cNvPr id="13" name="TextBox 12"/>
          <p:cNvSpPr txBox="1"/>
          <p:nvPr/>
        </p:nvSpPr>
        <p:spPr>
          <a:xfrm>
            <a:off x="1463040" y="4123944"/>
            <a:ext cx="4023360" cy="457200"/>
          </a:xfrm>
          <a:prstGeom prst="rect">
            <a:avLst/>
          </a:prstGeom>
          <a:noFill/>
        </p:spPr>
        <p:txBody>
          <a:bodyPr wrap="square" anchor="ctr">
            <a:spAutoFit/>
          </a:bodyPr>
          <a:lstStyle/>
          <a:p>
            <a:pPr algn="l"/>
            <a:r>
              <a:rPr sz="1200" b="1">
                <a:solidFill>
                  <a:srgbClr val="232B37"/>
                </a:solidFill>
                <a:latin typeface="Aptos"/>
              </a:rPr>
              <a:t>Saya tahu bagian teks yang menjadi bukti.</a:t>
            </a:r>
            <a:endParaRPr sz="1200" b="1">
              <a:solidFill>
                <a:srgbClr val="232B37"/>
              </a:solidFill>
              <a:latin typeface="Aptos"/>
            </a:endParaRPr>
          </a:p>
        </p:txBody>
      </p:sp>
      <p:sp>
        <p:nvSpPr>
          <p:cNvPr id="14" name="Rounded Rectangle 13"/>
          <p:cNvSpPr/>
          <p:nvPr/>
        </p:nvSpPr>
        <p:spPr>
          <a:xfrm>
            <a:off x="6309359" y="1874519"/>
            <a:ext cx="5029200" cy="749808"/>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37959" y="2039112"/>
            <a:ext cx="320040" cy="320040"/>
          </a:xfrm>
          <a:prstGeom prst="rect">
            <a:avLst/>
          </a:prstGeom>
          <a:noFill/>
        </p:spPr>
        <p:txBody>
          <a:bodyPr wrap="square" anchor="ctr">
            <a:spAutoFit/>
          </a:bodyPr>
          <a:lstStyle/>
          <a:p>
            <a:pPr algn="l"/>
            <a:r>
              <a:rPr sz="1700" b="1">
                <a:solidFill>
                  <a:srgbClr val="1F5DA6"/>
                </a:solidFill>
                <a:latin typeface="Aptos"/>
              </a:rPr>
              <a:t>□</a:t>
            </a:r>
            <a:endParaRPr sz="1700" b="1">
              <a:solidFill>
                <a:srgbClr val="1F5DA6"/>
              </a:solidFill>
              <a:latin typeface="Aptos"/>
            </a:endParaRPr>
          </a:p>
        </p:txBody>
      </p:sp>
      <p:sp>
        <p:nvSpPr>
          <p:cNvPr id="16" name="TextBox 15"/>
          <p:cNvSpPr txBox="1"/>
          <p:nvPr/>
        </p:nvSpPr>
        <p:spPr>
          <a:xfrm>
            <a:off x="6995159" y="2020824"/>
            <a:ext cx="4023360" cy="457200"/>
          </a:xfrm>
          <a:prstGeom prst="rect">
            <a:avLst/>
          </a:prstGeom>
          <a:noFill/>
        </p:spPr>
        <p:txBody>
          <a:bodyPr wrap="square" anchor="ctr">
            <a:spAutoFit/>
          </a:bodyPr>
          <a:lstStyle/>
          <a:p>
            <a:pPr algn="l"/>
            <a:r>
              <a:rPr sz="1200" b="1">
                <a:solidFill>
                  <a:srgbClr val="232B37"/>
                </a:solidFill>
                <a:latin typeface="Aptos"/>
              </a:rPr>
              <a:t>Saya sudah mengeliminasi opsi yang lemah.</a:t>
            </a:r>
            <a:endParaRPr sz="1200" b="1">
              <a:solidFill>
                <a:srgbClr val="232B37"/>
              </a:solidFill>
              <a:latin typeface="Aptos"/>
            </a:endParaRPr>
          </a:p>
        </p:txBody>
      </p:sp>
      <p:sp>
        <p:nvSpPr>
          <p:cNvPr id="17" name="Rounded Rectangle 16"/>
          <p:cNvSpPr/>
          <p:nvPr/>
        </p:nvSpPr>
        <p:spPr>
          <a:xfrm>
            <a:off x="6309359" y="2926079"/>
            <a:ext cx="5029200" cy="749808"/>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537959" y="3090672"/>
            <a:ext cx="320040" cy="320040"/>
          </a:xfrm>
          <a:prstGeom prst="rect">
            <a:avLst/>
          </a:prstGeom>
          <a:noFill/>
        </p:spPr>
        <p:txBody>
          <a:bodyPr wrap="square" anchor="ctr">
            <a:spAutoFit/>
          </a:bodyPr>
          <a:lstStyle/>
          <a:p>
            <a:pPr algn="l"/>
            <a:r>
              <a:rPr sz="1700" b="1">
                <a:solidFill>
                  <a:srgbClr val="1F5DA6"/>
                </a:solidFill>
                <a:latin typeface="Aptos"/>
              </a:rPr>
              <a:t>□</a:t>
            </a:r>
            <a:endParaRPr sz="1700" b="1">
              <a:solidFill>
                <a:srgbClr val="1F5DA6"/>
              </a:solidFill>
              <a:latin typeface="Aptos"/>
            </a:endParaRPr>
          </a:p>
        </p:txBody>
      </p:sp>
      <p:sp>
        <p:nvSpPr>
          <p:cNvPr id="19" name="TextBox 18"/>
          <p:cNvSpPr txBox="1"/>
          <p:nvPr/>
        </p:nvSpPr>
        <p:spPr>
          <a:xfrm>
            <a:off x="6995159" y="3072384"/>
            <a:ext cx="4023360" cy="457200"/>
          </a:xfrm>
          <a:prstGeom prst="rect">
            <a:avLst/>
          </a:prstGeom>
          <a:noFill/>
        </p:spPr>
        <p:txBody>
          <a:bodyPr wrap="square" anchor="ctr">
            <a:spAutoFit/>
          </a:bodyPr>
          <a:lstStyle/>
          <a:p>
            <a:pPr algn="l"/>
            <a:r>
              <a:rPr sz="1200" b="1">
                <a:solidFill>
                  <a:srgbClr val="232B37"/>
                </a:solidFill>
                <a:latin typeface="Aptos"/>
              </a:rPr>
              <a:t>Pilihan saya sesuai dengan cakupan teks.</a:t>
            </a:r>
            <a:endParaRPr sz="1200" b="1">
              <a:solidFill>
                <a:srgbClr val="232B37"/>
              </a:solidFill>
              <a:latin typeface="Aptos"/>
            </a:endParaRPr>
          </a:p>
        </p:txBody>
      </p:sp>
      <p:sp>
        <p:nvSpPr>
          <p:cNvPr id="20" name="Rounded Rectangle 19"/>
          <p:cNvSpPr/>
          <p:nvPr/>
        </p:nvSpPr>
        <p:spPr>
          <a:xfrm>
            <a:off x="6309359" y="3977639"/>
            <a:ext cx="5029200" cy="749808"/>
          </a:xfrm>
          <a:prstGeom prst="roundRect">
            <a:avLst>
              <a:gd name="adj" fmla="val 12000"/>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37959" y="4142231"/>
            <a:ext cx="320040" cy="320040"/>
          </a:xfrm>
          <a:prstGeom prst="rect">
            <a:avLst/>
          </a:prstGeom>
          <a:noFill/>
        </p:spPr>
        <p:txBody>
          <a:bodyPr wrap="square" anchor="ctr">
            <a:spAutoFit/>
          </a:bodyPr>
          <a:lstStyle/>
          <a:p>
            <a:pPr algn="l"/>
            <a:r>
              <a:rPr sz="1700" b="1">
                <a:solidFill>
                  <a:srgbClr val="1F5DA6"/>
                </a:solidFill>
                <a:latin typeface="Aptos"/>
              </a:rPr>
              <a:t>□</a:t>
            </a:r>
            <a:endParaRPr sz="1700" b="1">
              <a:solidFill>
                <a:srgbClr val="1F5DA6"/>
              </a:solidFill>
              <a:latin typeface="Aptos"/>
            </a:endParaRPr>
          </a:p>
        </p:txBody>
      </p:sp>
      <p:sp>
        <p:nvSpPr>
          <p:cNvPr id="22" name="TextBox 21"/>
          <p:cNvSpPr txBox="1"/>
          <p:nvPr/>
        </p:nvSpPr>
        <p:spPr>
          <a:xfrm>
            <a:off x="6995159" y="4123944"/>
            <a:ext cx="4023360" cy="457200"/>
          </a:xfrm>
          <a:prstGeom prst="rect">
            <a:avLst/>
          </a:prstGeom>
          <a:noFill/>
        </p:spPr>
        <p:txBody>
          <a:bodyPr wrap="square" anchor="ctr">
            <a:spAutoFit/>
          </a:bodyPr>
          <a:lstStyle/>
          <a:p>
            <a:pPr algn="l"/>
            <a:r>
              <a:rPr sz="1200" b="1">
                <a:solidFill>
                  <a:srgbClr val="232B37"/>
                </a:solidFill>
                <a:latin typeface="Aptos"/>
              </a:rPr>
              <a:t>Saya tidak memilih hanya karena “terdengar benar”.</a:t>
            </a:r>
            <a:endParaRPr sz="1200" b="1">
              <a:solidFill>
                <a:srgbClr val="232B37"/>
              </a:solidFill>
              <a:latin typeface="Aptos"/>
            </a:endParaRPr>
          </a:p>
        </p:txBody>
      </p:sp>
      <p:sp>
        <p:nvSpPr>
          <p:cNvPr id="23" name="Rounded Rectangle 22"/>
          <p:cNvSpPr/>
          <p:nvPr/>
        </p:nvSpPr>
        <p:spPr>
          <a:xfrm>
            <a:off x="2011680" y="5303520"/>
            <a:ext cx="8138160" cy="548640"/>
          </a:xfrm>
          <a:prstGeom prst="roundRect">
            <a:avLst>
              <a:gd name="adj" fmla="val 12000"/>
            </a:avLst>
          </a:prstGeom>
          <a:solidFill>
            <a:srgbClr val="121F36"/>
          </a:solidFill>
          <a:ln>
            <a:solidFill>
              <a:srgbClr val="121F3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2240280" y="5431536"/>
            <a:ext cx="7680960" cy="256032"/>
          </a:xfrm>
          <a:prstGeom prst="rect">
            <a:avLst/>
          </a:prstGeom>
          <a:noFill/>
        </p:spPr>
        <p:txBody>
          <a:bodyPr wrap="square" anchor="ctr">
            <a:spAutoFit/>
          </a:bodyPr>
          <a:lstStyle/>
          <a:p>
            <a:pPr algn="ctr"/>
            <a:r>
              <a:rPr sz="1200" b="1">
                <a:solidFill>
                  <a:srgbClr val="FFFFFF"/>
                </a:solidFill>
                <a:latin typeface="Aptos"/>
              </a:rPr>
              <a:t>Bukti &gt; Perasaan • Proses &gt; Tebakan</a:t>
            </a:r>
            <a:endParaRPr sz="1200" b="1">
              <a:solidFill>
                <a:srgbClr val="FFFFFF"/>
              </a:solidFill>
              <a:latin typeface="Aptos"/>
            </a:endParaRPr>
          </a:p>
        </p:txBody>
      </p:sp>
      <p:sp>
        <p:nvSpPr>
          <p:cNvPr id="25" name="TextBox 24"/>
          <p:cNvSpPr txBox="1"/>
          <p:nvPr/>
        </p:nvSpPr>
        <p:spPr>
          <a:xfrm>
            <a:off x="594360" y="6510528"/>
            <a:ext cx="4572000" cy="201168"/>
          </a:xfrm>
          <a:prstGeom prst="rect">
            <a:avLst/>
          </a:prstGeom>
          <a:noFill/>
        </p:spPr>
        <p:txBody>
          <a:bodyPr wrap="square" anchor="ctr">
            <a:spAutoFit/>
          </a:bodyPr>
          <a:lstStyle/>
          <a:p>
            <a:pPr algn="l"/>
            <a:r>
              <a:rPr sz="800" b="1">
                <a:solidFill>
                  <a:srgbClr val="677282"/>
                </a:solidFill>
                <a:latin typeface="Aptos"/>
              </a:rPr>
              <a:t>TRIK JITU MENYELESAIKAN SOAL TKA</a:t>
            </a:r>
            <a:endParaRPr sz="800" b="1">
              <a:solidFill>
                <a:srgbClr val="677282"/>
              </a:solidFill>
              <a:latin typeface="Aptos"/>
            </a:endParaRPr>
          </a:p>
        </p:txBody>
      </p:sp>
      <p:sp>
        <p:nvSpPr>
          <p:cNvPr id="26" name="TextBox 25"/>
          <p:cNvSpPr txBox="1"/>
          <p:nvPr/>
        </p:nvSpPr>
        <p:spPr>
          <a:xfrm>
            <a:off x="11109960" y="6473952"/>
            <a:ext cx="457200" cy="228600"/>
          </a:xfrm>
          <a:prstGeom prst="rect">
            <a:avLst/>
          </a:prstGeom>
          <a:noFill/>
        </p:spPr>
        <p:txBody>
          <a:bodyPr wrap="square" anchor="ctr">
            <a:spAutoFit/>
          </a:bodyPr>
          <a:lstStyle/>
          <a:p>
            <a:pPr algn="r"/>
            <a:r>
              <a:rPr sz="900" b="1">
                <a:solidFill>
                  <a:srgbClr val="677282"/>
                </a:solidFill>
                <a:latin typeface="Aptos"/>
              </a:rPr>
              <a:t>15</a:t>
            </a:r>
            <a:endParaRPr sz="900" b="1">
              <a:solidFill>
                <a:srgbClr val="677282"/>
              </a:solidFill>
              <a:latin typeface="Apto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21F36"/>
        </a:solidFill>
        <a:effectLst/>
      </p:bgPr>
    </p:bg>
    <p:spTree>
      <p:nvGrpSpPr>
        <p:cNvPr id="1" name=""/>
        <p:cNvGrpSpPr/>
        <p:nvPr/>
      </p:nvGrpSpPr>
      <p:grpSpPr/>
      <p:sp>
        <p:nvSpPr>
          <p:cNvPr id="2" name="TextBox 1"/>
          <p:cNvSpPr txBox="1"/>
          <p:nvPr/>
        </p:nvSpPr>
        <p:spPr>
          <a:xfrm>
            <a:off x="594360" y="502920"/>
            <a:ext cx="2743200" cy="274320"/>
          </a:xfrm>
          <a:prstGeom prst="rect">
            <a:avLst/>
          </a:prstGeom>
          <a:noFill/>
        </p:spPr>
        <p:txBody>
          <a:bodyPr wrap="square" anchor="ctr">
            <a:spAutoFit/>
          </a:bodyPr>
          <a:lstStyle/>
          <a:p>
            <a:pPr algn="l"/>
            <a:r>
              <a:rPr sz="1000" b="1">
                <a:solidFill>
                  <a:srgbClr val="35BCC9"/>
                </a:solidFill>
                <a:latin typeface="Aptos"/>
              </a:rPr>
              <a:t>15 • PENUTUP</a:t>
            </a:r>
            <a:endParaRPr sz="1000" b="1">
              <a:solidFill>
                <a:srgbClr val="35BCC9"/>
              </a:solidFill>
              <a:latin typeface="Aptos"/>
            </a:endParaRPr>
          </a:p>
        </p:txBody>
      </p:sp>
      <p:sp>
        <p:nvSpPr>
          <p:cNvPr id="3" name="TextBox 2"/>
          <p:cNvSpPr txBox="1"/>
          <p:nvPr/>
        </p:nvSpPr>
        <p:spPr>
          <a:xfrm>
            <a:off x="594360" y="1097280"/>
            <a:ext cx="8778240" cy="1325880"/>
          </a:xfrm>
          <a:prstGeom prst="rect">
            <a:avLst/>
          </a:prstGeom>
          <a:noFill/>
        </p:spPr>
        <p:txBody>
          <a:bodyPr wrap="square" anchor="ctr">
            <a:spAutoFit/>
          </a:bodyPr>
          <a:lstStyle/>
          <a:p>
            <a:pPr algn="l"/>
            <a:r>
              <a:rPr sz="2900" b="1">
                <a:solidFill>
                  <a:srgbClr val="FFFFFF"/>
                </a:solidFill>
                <a:latin typeface="Aptos"/>
              </a:rPr>
              <a:t>Dari “Mengerjakan Soal”</a:t>
            </a:r>
            <a:br>
              <a:rPr sz="2900" b="1">
                <a:solidFill>
                  <a:srgbClr val="FFFFFF"/>
                </a:solidFill>
                <a:latin typeface="Aptos"/>
              </a:rPr>
            </a:br>
            <a:r>
              <a:t>menjadi “Menguasai Strategi”</a:t>
            </a:r>
          </a:p>
        </p:txBody>
      </p:sp>
      <p:sp>
        <p:nvSpPr>
          <p:cNvPr id="4" name="TextBox 3"/>
          <p:cNvSpPr txBox="1"/>
          <p:nvPr/>
        </p:nvSpPr>
        <p:spPr>
          <a:xfrm>
            <a:off x="640080" y="2834640"/>
            <a:ext cx="2743200" cy="320040"/>
          </a:xfrm>
          <a:prstGeom prst="rect">
            <a:avLst/>
          </a:prstGeom>
          <a:noFill/>
        </p:spPr>
        <p:txBody>
          <a:bodyPr wrap="square" anchor="ctr">
            <a:spAutoFit/>
          </a:bodyPr>
          <a:lstStyle/>
          <a:p>
            <a:pPr algn="l"/>
            <a:r>
              <a:rPr sz="1300" b="1">
                <a:solidFill>
                  <a:srgbClr val="F5B536"/>
                </a:solidFill>
                <a:latin typeface="Aptos"/>
              </a:rPr>
              <a:t>Kunci latihan TKA:</a:t>
            </a:r>
            <a:endParaRPr sz="1300" b="1">
              <a:solidFill>
                <a:srgbClr val="F5B536"/>
              </a:solidFill>
              <a:latin typeface="Aptos"/>
            </a:endParaRPr>
          </a:p>
        </p:txBody>
      </p:sp>
      <p:sp>
        <p:nvSpPr>
          <p:cNvPr id="5" name="TextBox 4"/>
          <p:cNvSpPr txBox="1"/>
          <p:nvPr/>
        </p:nvSpPr>
        <p:spPr>
          <a:xfrm>
            <a:off x="731520" y="3310128"/>
            <a:ext cx="4114800" cy="320040"/>
          </a:xfrm>
          <a:prstGeom prst="rect">
            <a:avLst/>
          </a:prstGeom>
          <a:noFill/>
        </p:spPr>
        <p:txBody>
          <a:bodyPr wrap="square" anchor="ctr">
            <a:spAutoFit/>
          </a:bodyPr>
          <a:lstStyle/>
          <a:p>
            <a:pPr algn="l"/>
            <a:r>
              <a:rPr sz="1500" b="1">
                <a:solidFill>
                  <a:srgbClr val="FFFFFF"/>
                </a:solidFill>
                <a:latin typeface="Aptos"/>
              </a:rPr>
              <a:t>✓  Strategi yang jelas</a:t>
            </a:r>
            <a:endParaRPr sz="1500" b="1">
              <a:solidFill>
                <a:srgbClr val="FFFFFF"/>
              </a:solidFill>
              <a:latin typeface="Aptos"/>
            </a:endParaRPr>
          </a:p>
        </p:txBody>
      </p:sp>
      <p:sp>
        <p:nvSpPr>
          <p:cNvPr id="6" name="TextBox 5"/>
          <p:cNvSpPr txBox="1"/>
          <p:nvPr/>
        </p:nvSpPr>
        <p:spPr>
          <a:xfrm>
            <a:off x="731520" y="3813048"/>
            <a:ext cx="4114800" cy="320040"/>
          </a:xfrm>
          <a:prstGeom prst="rect">
            <a:avLst/>
          </a:prstGeom>
          <a:noFill/>
        </p:spPr>
        <p:txBody>
          <a:bodyPr wrap="square" anchor="ctr">
            <a:spAutoFit/>
          </a:bodyPr>
          <a:lstStyle/>
          <a:p>
            <a:pPr algn="l"/>
            <a:r>
              <a:rPr sz="1500" b="1">
                <a:solidFill>
                  <a:srgbClr val="FFFFFF"/>
                </a:solidFill>
                <a:latin typeface="Aptos"/>
              </a:rPr>
              <a:t>✓  Latihan yang konsisten</a:t>
            </a:r>
            <a:endParaRPr sz="1500" b="1">
              <a:solidFill>
                <a:srgbClr val="FFFFFF"/>
              </a:solidFill>
              <a:latin typeface="Aptos"/>
            </a:endParaRPr>
          </a:p>
        </p:txBody>
      </p:sp>
      <p:sp>
        <p:nvSpPr>
          <p:cNvPr id="7" name="TextBox 6"/>
          <p:cNvSpPr txBox="1"/>
          <p:nvPr/>
        </p:nvSpPr>
        <p:spPr>
          <a:xfrm>
            <a:off x="731520" y="4315968"/>
            <a:ext cx="4114800" cy="320040"/>
          </a:xfrm>
          <a:prstGeom prst="rect">
            <a:avLst/>
          </a:prstGeom>
          <a:noFill/>
        </p:spPr>
        <p:txBody>
          <a:bodyPr wrap="square" anchor="ctr">
            <a:spAutoFit/>
          </a:bodyPr>
          <a:lstStyle/>
          <a:p>
            <a:pPr algn="l"/>
            <a:r>
              <a:rPr sz="1500" b="1">
                <a:solidFill>
                  <a:srgbClr val="FFFFFF"/>
                </a:solidFill>
                <a:latin typeface="Aptos"/>
              </a:rPr>
              <a:t>✓  Analisis kesalahan</a:t>
            </a:r>
            <a:endParaRPr sz="1500" b="1">
              <a:solidFill>
                <a:srgbClr val="FFFFFF"/>
              </a:solidFill>
              <a:latin typeface="Aptos"/>
            </a:endParaRPr>
          </a:p>
        </p:txBody>
      </p:sp>
      <p:sp>
        <p:nvSpPr>
          <p:cNvPr id="8" name="TextBox 7"/>
          <p:cNvSpPr txBox="1"/>
          <p:nvPr/>
        </p:nvSpPr>
        <p:spPr>
          <a:xfrm>
            <a:off x="731520" y="4818888"/>
            <a:ext cx="4114800" cy="320040"/>
          </a:xfrm>
          <a:prstGeom prst="rect">
            <a:avLst/>
          </a:prstGeom>
          <a:noFill/>
        </p:spPr>
        <p:txBody>
          <a:bodyPr wrap="square" anchor="ctr">
            <a:spAutoFit/>
          </a:bodyPr>
          <a:lstStyle/>
          <a:p>
            <a:pPr algn="l"/>
            <a:r>
              <a:rPr sz="1500" b="1">
                <a:solidFill>
                  <a:srgbClr val="FFFFFF"/>
                </a:solidFill>
                <a:latin typeface="Aptos"/>
              </a:rPr>
              <a:t>✓  Manajemen waktu</a:t>
            </a:r>
            <a:endParaRPr sz="1500" b="1">
              <a:solidFill>
                <a:srgbClr val="FFFFFF"/>
              </a:solidFill>
              <a:latin typeface="Aptos"/>
            </a:endParaRPr>
          </a:p>
        </p:txBody>
      </p:sp>
      <p:sp>
        <p:nvSpPr>
          <p:cNvPr id="9" name="Rounded Rectangle 8"/>
          <p:cNvSpPr/>
          <p:nvPr/>
        </p:nvSpPr>
        <p:spPr>
          <a:xfrm>
            <a:off x="7040880" y="2651760"/>
            <a:ext cx="3886200" cy="2103120"/>
          </a:xfrm>
          <a:prstGeom prst="roundRect">
            <a:avLst>
              <a:gd name="adj" fmla="val 12000"/>
            </a:avLst>
          </a:prstGeom>
          <a:solidFill>
            <a:srgbClr val="1D304E"/>
          </a:solidFill>
          <a:ln>
            <a:solidFill>
              <a:srgbClr val="1D304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60920" y="3154680"/>
            <a:ext cx="3246120" cy="914400"/>
          </a:xfrm>
          <a:prstGeom prst="rect">
            <a:avLst/>
          </a:prstGeom>
          <a:noFill/>
        </p:spPr>
        <p:txBody>
          <a:bodyPr wrap="square" anchor="ctr">
            <a:spAutoFit/>
          </a:bodyPr>
          <a:lstStyle/>
          <a:p>
            <a:pPr algn="ctr"/>
            <a:r>
              <a:rPr sz="1900" b="1">
                <a:solidFill>
                  <a:srgbClr val="FFFFFF"/>
                </a:solidFill>
                <a:latin typeface="Aptos"/>
              </a:rPr>
              <a:t>“Bukan membaca lebih cepat,</a:t>
            </a:r>
            <a:br>
              <a:rPr sz="1900" b="1">
                <a:solidFill>
                  <a:srgbClr val="FFFFFF"/>
                </a:solidFill>
                <a:latin typeface="Aptos"/>
              </a:rPr>
            </a:br>
            <a:r>
              <a:t>tetapi membaca lebih strategis.”</a:t>
            </a:r>
          </a:p>
        </p:txBody>
      </p:sp>
      <p:sp>
        <p:nvSpPr>
          <p:cNvPr id="11" name="TextBox 10"/>
          <p:cNvSpPr txBox="1"/>
          <p:nvPr/>
        </p:nvSpPr>
        <p:spPr>
          <a:xfrm>
            <a:off x="658368" y="5989320"/>
            <a:ext cx="5943600" cy="320040"/>
          </a:xfrm>
          <a:prstGeom prst="rect">
            <a:avLst/>
          </a:prstGeom>
          <a:noFill/>
        </p:spPr>
        <p:txBody>
          <a:bodyPr wrap="square" anchor="ctr">
            <a:spAutoFit/>
          </a:bodyPr>
          <a:lstStyle/>
          <a:p>
            <a:pPr algn="l"/>
            <a:r>
              <a:rPr sz="1200" b="1">
                <a:solidFill>
                  <a:srgbClr val="C4D1E2"/>
                </a:solidFill>
                <a:latin typeface="Aptos"/>
              </a:rPr>
              <a:t>Narasumber • Khairanil Fitri, S.Pd</a:t>
            </a:r>
            <a:endParaRPr sz="1200" b="1">
              <a:solidFill>
                <a:srgbClr val="C4D1E2"/>
              </a:solidFill>
              <a:latin typeface="Aptos"/>
            </a:endParaRPr>
          </a:p>
        </p:txBody>
      </p:sp>
      <p:sp>
        <p:nvSpPr>
          <p:cNvPr id="12" name="TextBox 11"/>
          <p:cNvSpPr txBox="1"/>
          <p:nvPr/>
        </p:nvSpPr>
        <p:spPr>
          <a:xfrm>
            <a:off x="11137392" y="6446520"/>
            <a:ext cx="457200" cy="228600"/>
          </a:xfrm>
          <a:prstGeom prst="rect">
            <a:avLst/>
          </a:prstGeom>
          <a:noFill/>
        </p:spPr>
        <p:txBody>
          <a:bodyPr wrap="square" anchor="ctr">
            <a:spAutoFit/>
          </a:bodyPr>
          <a:lstStyle/>
          <a:p>
            <a:pPr algn="r"/>
            <a:r>
              <a:rPr sz="900" b="1">
                <a:solidFill>
                  <a:srgbClr val="FFFFFF"/>
                </a:solidFill>
                <a:latin typeface="Aptos"/>
              </a:rPr>
              <a:t>16</a:t>
            </a:r>
            <a:endParaRPr sz="900" b="1">
              <a:solidFill>
                <a:srgbClr val="FFFFFF"/>
              </a:solidFill>
              <a:latin typeface="Apto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8956</Words>
  <Application>WPS Presentation</Application>
  <PresentationFormat>On-screen Show (4:3)</PresentationFormat>
  <Paragraphs>658</Paragraphs>
  <Slides>22</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22</vt:i4>
      </vt:variant>
    </vt:vector>
  </HeadingPairs>
  <TitlesOfParts>
    <vt:vector size="37" baseType="lpstr">
      <vt:lpstr>Arial</vt:lpstr>
      <vt:lpstr>SimSun</vt:lpstr>
      <vt:lpstr>Wingdings</vt:lpstr>
      <vt:lpstr>Arial</vt:lpstr>
      <vt:lpstr>HarmonyOS Sans SC Light</vt:lpstr>
      <vt:lpstr>Aptos</vt:lpstr>
      <vt:lpstr>Noto Sans CJK SC</vt:lpstr>
      <vt:lpstr>Calibri</vt:lpstr>
      <vt:lpstr>Microsoft YaHei</vt:lpstr>
      <vt:lpstr>文泉驿微米黑</vt:lpstr>
      <vt:lpstr>Arial Unicode MS</vt:lpstr>
      <vt:lpstr>书宋-简</vt:lpstr>
      <vt:lpstr>文泉驿正黑</vt:lpstr>
      <vt:lpstr>Noto Emoji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generated using python-pptx</dc:description>
  <cp:lastModifiedBy>hsl</cp:lastModifiedBy>
  <cp:revision>2</cp:revision>
  <dcterms:created xsi:type="dcterms:W3CDTF">2026-09-29T00:51:21Z</dcterms:created>
  <dcterms:modified xsi:type="dcterms:W3CDTF">2026-09-29T00:51:21Z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63DD6AEDBB056064880BBB6A8D91A210_42</vt:lpwstr>
  </property>
  <property fmtid="{D5CDD505-2E9C-101B-9397-08002B2CF9AE}" pid="3" name="KSOProductBuildVer">
    <vt:lpwstr>1057-12.1.2.24824</vt:lpwstr>
  </property>
</Properties>
</file>