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6" d="100"/>
          <a:sy n="66" d="100"/>
        </p:scale>
        <p:origin x="396"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068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D3557"/>
        </a:solidFill>
        <a:effectLst/>
      </p:bgPr>
    </p:bg>
    <p:spTree>
      <p:nvGrpSpPr>
        <p:cNvPr id="1" name=""/>
        <p:cNvGrpSpPr/>
        <p:nvPr/>
      </p:nvGrpSpPr>
      <p:grpSpPr>
        <a:xfrm>
          <a:off x="0" y="0"/>
          <a:ext cx="0" cy="0"/>
          <a:chOff x="0" y="0"/>
          <a:chExt cx="0" cy="0"/>
        </a:xfrm>
      </p:grpSpPr>
      <p:sp>
        <p:nvSpPr>
          <p:cNvPr id="2" name="Shape 0"/>
          <p:cNvSpPr/>
          <p:nvPr/>
        </p:nvSpPr>
        <p:spPr>
          <a:xfrm>
            <a:off x="9966960" y="-1188720"/>
            <a:ext cx="4114800" cy="4114800"/>
          </a:xfrm>
          <a:prstGeom prst="ellipse">
            <a:avLst/>
          </a:prstGeom>
          <a:solidFill>
            <a:srgbClr val="13233F"/>
          </a:solidFill>
          <a:ln/>
        </p:spPr>
      </p:sp>
      <p:sp>
        <p:nvSpPr>
          <p:cNvPr id="3" name="Shape 1"/>
          <p:cNvSpPr/>
          <p:nvPr/>
        </p:nvSpPr>
        <p:spPr>
          <a:xfrm>
            <a:off x="10881360" y="4297680"/>
            <a:ext cx="2743200" cy="2743200"/>
          </a:xfrm>
          <a:prstGeom prst="ellipse">
            <a:avLst/>
          </a:prstGeom>
          <a:solidFill>
            <a:srgbClr val="233A63"/>
          </a:solidFill>
          <a:ln/>
        </p:spPr>
      </p:sp>
      <p:sp>
        <p:nvSpPr>
          <p:cNvPr id="4" name="Shape 2"/>
          <p:cNvSpPr/>
          <p:nvPr/>
        </p:nvSpPr>
        <p:spPr>
          <a:xfrm>
            <a:off x="-1097280" y="5120640"/>
            <a:ext cx="2926080" cy="2926080"/>
          </a:xfrm>
          <a:prstGeom prst="ellipse">
            <a:avLst/>
          </a:prstGeom>
          <a:solidFill>
            <a:srgbClr val="233A63"/>
          </a:solidFill>
          <a:ln/>
        </p:spPr>
      </p:sp>
      <p:sp>
        <p:nvSpPr>
          <p:cNvPr id="5" name="Text 3"/>
          <p:cNvSpPr txBox="1"/>
          <p:nvPr/>
        </p:nvSpPr>
        <p:spPr>
          <a:xfrm>
            <a:off x="822960" y="1463040"/>
            <a:ext cx="8686800" cy="457200"/>
          </a:xfrm>
          <a:prstGeom prst="rect">
            <a:avLst/>
          </a:prstGeom>
          <a:noFill/>
          <a:ln/>
        </p:spPr>
        <p:txBody>
          <a:bodyPr wrap="square" lIns="0" tIns="0" rIns="0" bIns="0" rtlCol="0" anchor="ctr"/>
          <a:lstStyle/>
          <a:p>
            <a:pPr marL="0" indent="0">
              <a:buNone/>
            </a:pPr>
            <a:r>
              <a:rPr lang="en-US" sz="1500" b="1" kern="0" spc="200" dirty="0">
                <a:solidFill>
                  <a:srgbClr val="E9C46A"/>
                </a:solidFill>
                <a:latin typeface="Calibri" pitchFamily="34" charset="0"/>
                <a:ea typeface="Calibri" pitchFamily="34" charset="-122"/>
                <a:cs typeface="Calibri" pitchFamily="34" charset="-120"/>
              </a:rPr>
              <a:t>PANDUAN PEMBELAJARAN MEMBACA</a:t>
            </a:r>
            <a:endParaRPr lang="en-US" sz="1500" dirty="0"/>
          </a:p>
        </p:txBody>
      </p:sp>
      <p:sp>
        <p:nvSpPr>
          <p:cNvPr id="6" name="Text 4"/>
          <p:cNvSpPr txBox="1"/>
          <p:nvPr/>
        </p:nvSpPr>
        <p:spPr>
          <a:xfrm>
            <a:off x="822960" y="1920240"/>
            <a:ext cx="9601200" cy="1463040"/>
          </a:xfrm>
          <a:prstGeom prst="rect">
            <a:avLst/>
          </a:prstGeom>
          <a:noFill/>
          <a:ln/>
        </p:spPr>
        <p:txBody>
          <a:bodyPr wrap="square" lIns="0" tIns="0" rIns="0" bIns="0" rtlCol="0" anchor="ctr"/>
          <a:lstStyle/>
          <a:p>
            <a:pPr marL="0" indent="0">
              <a:buNone/>
            </a:pPr>
            <a:r>
              <a:rPr lang="en-US" sz="4200" b="1" dirty="0">
                <a:solidFill>
                  <a:srgbClr val="FFFFFF"/>
                </a:solidFill>
                <a:latin typeface="Cambria" pitchFamily="34" charset="0"/>
                <a:ea typeface="Cambria" pitchFamily="34" charset="-122"/>
                <a:cs typeface="Cambria" pitchFamily="34" charset="-120"/>
              </a:rPr>
              <a:t>Strategi Mengajar &amp; </a:t>
            </a:r>
            <a:r>
              <a:rPr lang="en-US" sz="4200" b="1" dirty="0" err="1">
                <a:solidFill>
                  <a:srgbClr val="FFFFFF"/>
                </a:solidFill>
                <a:latin typeface="Cambria" pitchFamily="34" charset="0"/>
                <a:ea typeface="Cambria" pitchFamily="34" charset="-122"/>
                <a:cs typeface="Cambria" pitchFamily="34" charset="-120"/>
              </a:rPr>
              <a:t>Contoh</a:t>
            </a:r>
            <a:r>
              <a:rPr lang="en-US" sz="4200" b="1" dirty="0">
                <a:solidFill>
                  <a:srgbClr val="FFFFFF"/>
                </a:solidFill>
                <a:latin typeface="Cambria" pitchFamily="34" charset="0"/>
                <a:ea typeface="Cambria" pitchFamily="34" charset="-122"/>
                <a:cs typeface="Cambria" pitchFamily="34" charset="-120"/>
              </a:rPr>
              <a:t> </a:t>
            </a:r>
            <a:r>
              <a:rPr lang="en-US" sz="4200" b="1" dirty="0" err="1">
                <a:solidFill>
                  <a:srgbClr val="FFFFFF"/>
                </a:solidFill>
                <a:latin typeface="Cambria" pitchFamily="34" charset="0"/>
                <a:ea typeface="Cambria" pitchFamily="34" charset="-122"/>
                <a:cs typeface="Cambria" pitchFamily="34" charset="-120"/>
              </a:rPr>
              <a:t>Soal</a:t>
            </a:r>
            <a:r>
              <a:rPr lang="en-US" sz="4200" b="1" dirty="0">
                <a:solidFill>
                  <a:srgbClr val="FFFFFF"/>
                </a:solidFill>
                <a:latin typeface="Cambria" pitchFamily="34" charset="0"/>
                <a:ea typeface="Cambria" pitchFamily="34" charset="-122"/>
                <a:cs typeface="Cambria" pitchFamily="34" charset="-120"/>
              </a:rPr>
              <a:t> TKA</a:t>
            </a:r>
            <a:endParaRPr lang="en-US" sz="4200" dirty="0"/>
          </a:p>
        </p:txBody>
      </p:sp>
      <p:sp>
        <p:nvSpPr>
          <p:cNvPr id="7" name="Text 5"/>
          <p:cNvSpPr txBox="1"/>
          <p:nvPr/>
        </p:nvSpPr>
        <p:spPr>
          <a:xfrm>
            <a:off x="822960" y="3246120"/>
            <a:ext cx="9601200" cy="548640"/>
          </a:xfrm>
          <a:prstGeom prst="rect">
            <a:avLst/>
          </a:prstGeom>
          <a:noFill/>
          <a:ln/>
        </p:spPr>
        <p:txBody>
          <a:bodyPr wrap="square" lIns="0" tIns="0" rIns="0" bIns="0" rtlCol="0" anchor="ctr"/>
          <a:lstStyle/>
          <a:p>
            <a:pPr marL="0" indent="0">
              <a:buNone/>
            </a:pPr>
            <a:r>
              <a:rPr lang="en-US" sz="1700" dirty="0">
                <a:solidFill>
                  <a:srgbClr val="A8DADC"/>
                </a:solidFill>
                <a:latin typeface="Calibri" pitchFamily="34" charset="0"/>
                <a:ea typeface="Calibri" pitchFamily="34" charset="-122"/>
                <a:cs typeface="Calibri" pitchFamily="34" charset="-120"/>
              </a:rPr>
              <a:t>Pemahaman Tekstual  •  Pemahaman Inferensial  •  Evaluasi dan Apresiasi</a:t>
            </a:r>
            <a:endParaRPr lang="en-US" sz="1700" dirty="0"/>
          </a:p>
        </p:txBody>
      </p:sp>
      <p:sp>
        <p:nvSpPr>
          <p:cNvPr id="8" name="Shape 6"/>
          <p:cNvSpPr/>
          <p:nvPr/>
        </p:nvSpPr>
        <p:spPr>
          <a:xfrm>
            <a:off x="868680" y="3977640"/>
            <a:ext cx="2011680" cy="0"/>
          </a:xfrm>
          <a:prstGeom prst="line">
            <a:avLst/>
          </a:prstGeom>
          <a:noFill/>
          <a:ln w="31750">
            <a:solidFill>
              <a:srgbClr val="E9C46A"/>
            </a:solidFill>
            <a:prstDash val="solid"/>
          </a:ln>
        </p:spPr>
      </p:sp>
      <p:sp>
        <p:nvSpPr>
          <p:cNvPr id="9" name="Text 7"/>
          <p:cNvSpPr txBox="1"/>
          <p:nvPr/>
        </p:nvSpPr>
        <p:spPr>
          <a:xfrm>
            <a:off x="822960" y="4160520"/>
            <a:ext cx="8412480" cy="548640"/>
          </a:xfrm>
          <a:prstGeom prst="rect">
            <a:avLst/>
          </a:prstGeom>
          <a:noFill/>
          <a:ln/>
        </p:spPr>
        <p:txBody>
          <a:bodyPr wrap="square" lIns="0" tIns="0" rIns="0" bIns="0" rtlCol="0" anchor="ctr"/>
          <a:lstStyle/>
          <a:p>
            <a:pPr marL="0" indent="0">
              <a:buNone/>
            </a:pPr>
            <a:endParaRPr lang="en-US" sz="1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10058400" cy="548640"/>
          </a:xfrm>
          <a:prstGeom prst="rect">
            <a:avLst/>
          </a:prstGeom>
          <a:noFill/>
          <a:ln/>
        </p:spPr>
        <p:txBody>
          <a:bodyPr wrap="square" lIns="0" tIns="0" rIns="0" bIns="0" rtlCol="0" anchor="ctr"/>
          <a:lstStyle/>
          <a:p>
            <a:pPr marL="0" indent="0">
              <a:buNone/>
            </a:pPr>
            <a:r>
              <a:rPr lang="en-US" sz="3000" b="1" dirty="0">
                <a:solidFill>
                  <a:srgbClr val="1D3557"/>
                </a:solidFill>
                <a:latin typeface="Cambria" pitchFamily="34" charset="0"/>
                <a:ea typeface="Cambria" pitchFamily="34" charset="-122"/>
                <a:cs typeface="Cambria" pitchFamily="34" charset="-120"/>
              </a:rPr>
              <a:t>Tiga Kompetensi Membaca</a:t>
            </a:r>
            <a:endParaRPr lang="en-US" sz="3000" dirty="0"/>
          </a:p>
        </p:txBody>
      </p:sp>
      <p:sp>
        <p:nvSpPr>
          <p:cNvPr id="3" name="Text 1"/>
          <p:cNvSpPr txBox="1"/>
          <p:nvPr/>
        </p:nvSpPr>
        <p:spPr>
          <a:xfrm>
            <a:off x="548640" y="932688"/>
            <a:ext cx="10058400" cy="365760"/>
          </a:xfrm>
          <a:prstGeom prst="rect">
            <a:avLst/>
          </a:prstGeom>
          <a:noFill/>
          <a:ln/>
        </p:spPr>
        <p:txBody>
          <a:bodyPr wrap="square" lIns="0" tIns="0" rIns="0" bIns="0" rtlCol="0" anchor="ctr"/>
          <a:lstStyle/>
          <a:p>
            <a:pPr marL="0" indent="0">
              <a:buNone/>
            </a:pPr>
            <a:r>
              <a:rPr lang="en-US" sz="1350" dirty="0">
                <a:solidFill>
                  <a:srgbClr val="5B6472"/>
                </a:solidFill>
                <a:latin typeface="Calibri" pitchFamily="34" charset="0"/>
                <a:ea typeface="Calibri" pitchFamily="34" charset="-122"/>
                <a:cs typeface="Calibri" pitchFamily="34" charset="-120"/>
              </a:rPr>
              <a:t>yang dibahas dalam presentasi ini</a:t>
            </a:r>
            <a:endParaRPr lang="en-US" sz="1350" dirty="0"/>
          </a:p>
        </p:txBody>
      </p:sp>
      <p:sp>
        <p:nvSpPr>
          <p:cNvPr id="4" name="Shape 2"/>
          <p:cNvSpPr/>
          <p:nvPr/>
        </p:nvSpPr>
        <p:spPr>
          <a:xfrm>
            <a:off x="548640" y="1691640"/>
            <a:ext cx="3520440" cy="4297680"/>
          </a:xfrm>
          <a:prstGeom prst="roundRect">
            <a:avLst>
              <a:gd name="adj" fmla="val 3117"/>
            </a:avLst>
          </a:prstGeom>
          <a:solidFill>
            <a:srgbClr val="EEF6F6"/>
          </a:solidFill>
          <a:ln/>
        </p:spPr>
      </p:sp>
      <p:sp>
        <p:nvSpPr>
          <p:cNvPr id="5" name="Shape 3"/>
          <p:cNvSpPr/>
          <p:nvPr/>
        </p:nvSpPr>
        <p:spPr>
          <a:xfrm>
            <a:off x="548640" y="1691640"/>
            <a:ext cx="3520440" cy="109728"/>
          </a:xfrm>
          <a:prstGeom prst="roundRect">
            <a:avLst>
              <a:gd name="adj" fmla="val 50000"/>
            </a:avLst>
          </a:prstGeom>
          <a:solidFill>
            <a:srgbClr val="1D3557"/>
          </a:solidFill>
          <a:ln/>
        </p:spPr>
      </p:sp>
      <p:sp>
        <p:nvSpPr>
          <p:cNvPr id="6" name="Shape 4"/>
          <p:cNvSpPr/>
          <p:nvPr/>
        </p:nvSpPr>
        <p:spPr>
          <a:xfrm>
            <a:off x="868680" y="2057400"/>
            <a:ext cx="640080" cy="640080"/>
          </a:xfrm>
          <a:prstGeom prst="ellipse">
            <a:avLst/>
          </a:prstGeom>
          <a:solidFill>
            <a:srgbClr val="E9C46A"/>
          </a:solidFill>
          <a:ln/>
        </p:spPr>
      </p:sp>
      <p:sp>
        <p:nvSpPr>
          <p:cNvPr id="7" name="Text 5"/>
          <p:cNvSpPr txBox="1"/>
          <p:nvPr/>
        </p:nvSpPr>
        <p:spPr>
          <a:xfrm>
            <a:off x="868680" y="2057400"/>
            <a:ext cx="640080" cy="640080"/>
          </a:xfrm>
          <a:prstGeom prst="rect">
            <a:avLst/>
          </a:prstGeom>
          <a:noFill/>
          <a:ln/>
        </p:spPr>
        <p:txBody>
          <a:bodyPr wrap="square" lIns="0" tIns="0" rIns="0" bIns="0" rtlCol="0" anchor="ctr"/>
          <a:lstStyle/>
          <a:p>
            <a:pPr marL="0" indent="0" algn="ctr">
              <a:buNone/>
            </a:pPr>
            <a:r>
              <a:rPr lang="en-US" sz="2000" b="1" dirty="0">
                <a:solidFill>
                  <a:srgbClr val="13233F"/>
                </a:solidFill>
                <a:latin typeface="Cambria" pitchFamily="34" charset="0"/>
                <a:ea typeface="Cambria" pitchFamily="34" charset="-122"/>
                <a:cs typeface="Cambria" pitchFamily="34" charset="-120"/>
              </a:rPr>
              <a:t>1</a:t>
            </a:r>
            <a:endParaRPr lang="en-US" sz="2000" dirty="0"/>
          </a:p>
        </p:txBody>
      </p:sp>
      <p:sp>
        <p:nvSpPr>
          <p:cNvPr id="8" name="Text 6"/>
          <p:cNvSpPr txBox="1"/>
          <p:nvPr/>
        </p:nvSpPr>
        <p:spPr>
          <a:xfrm>
            <a:off x="868680" y="2880360"/>
            <a:ext cx="2880360" cy="822960"/>
          </a:xfrm>
          <a:prstGeom prst="rect">
            <a:avLst/>
          </a:prstGeom>
          <a:noFill/>
          <a:ln/>
        </p:spPr>
        <p:txBody>
          <a:bodyPr wrap="square" lIns="0" tIns="0" rIns="0" bIns="0" rtlCol="0" anchor="ctr"/>
          <a:lstStyle/>
          <a:p>
            <a:pPr marL="0" indent="0">
              <a:buNone/>
            </a:pPr>
            <a:r>
              <a:rPr lang="en-US" sz="1800" b="1" dirty="0">
                <a:solidFill>
                  <a:srgbClr val="1D3557"/>
                </a:solidFill>
                <a:latin typeface="Cambria" pitchFamily="34" charset="0"/>
                <a:ea typeface="Cambria" pitchFamily="34" charset="-122"/>
                <a:cs typeface="Cambria" pitchFamily="34" charset="-120"/>
              </a:rPr>
              <a:t>Pemahaman Tekstual</a:t>
            </a:r>
            <a:endParaRPr lang="en-US" sz="1800" dirty="0"/>
          </a:p>
        </p:txBody>
      </p:sp>
      <p:sp>
        <p:nvSpPr>
          <p:cNvPr id="9" name="Text 7"/>
          <p:cNvSpPr txBox="1"/>
          <p:nvPr/>
        </p:nvSpPr>
        <p:spPr>
          <a:xfrm>
            <a:off x="868680" y="3657600"/>
            <a:ext cx="2880360" cy="1554480"/>
          </a:xfrm>
          <a:prstGeom prst="rect">
            <a:avLst/>
          </a:prstGeom>
          <a:noFill/>
          <a:ln/>
        </p:spPr>
        <p:txBody>
          <a:bodyPr wrap="square" lIns="0" tIns="0" rIns="0" bIns="0" rtlCol="0" anchor="t"/>
          <a:lstStyle/>
          <a:p>
            <a:pPr marL="0" indent="0">
              <a:buNone/>
            </a:pPr>
            <a:r>
              <a:rPr lang="en-US" sz="1250" dirty="0">
                <a:solidFill>
                  <a:srgbClr val="1B1B1F"/>
                </a:solidFill>
                <a:latin typeface="Calibri" pitchFamily="34" charset="0"/>
                <a:ea typeface="Calibri" pitchFamily="34" charset="-122"/>
                <a:cs typeface="Calibri" pitchFamily="34" charset="-120"/>
              </a:rPr>
              <a:t>Mengidentifikasi kata serapan, latar, karakter, dan menyusun kerangka teks.</a:t>
            </a:r>
            <a:endParaRPr lang="en-US" sz="1250" dirty="0"/>
          </a:p>
        </p:txBody>
      </p:sp>
      <p:sp>
        <p:nvSpPr>
          <p:cNvPr id="10" name="Text 8"/>
          <p:cNvSpPr txBox="1"/>
          <p:nvPr/>
        </p:nvSpPr>
        <p:spPr>
          <a:xfrm>
            <a:off x="868680" y="5440680"/>
            <a:ext cx="2880360" cy="365760"/>
          </a:xfrm>
          <a:prstGeom prst="rect">
            <a:avLst/>
          </a:prstGeom>
          <a:noFill/>
          <a:ln/>
        </p:spPr>
        <p:txBody>
          <a:bodyPr wrap="square" lIns="0" tIns="0" rIns="0" bIns="0" rtlCol="0" anchor="ctr"/>
          <a:lstStyle/>
          <a:p>
            <a:pPr marL="0" indent="0">
              <a:buNone/>
            </a:pPr>
            <a:r>
              <a:rPr lang="en-US" sz="1100" b="1" dirty="0">
                <a:solidFill>
                  <a:srgbClr val="2A9D8F"/>
                </a:solidFill>
                <a:latin typeface="Calibri" pitchFamily="34" charset="0"/>
                <a:ea typeface="Calibri" pitchFamily="34" charset="-122"/>
                <a:cs typeface="Calibri" pitchFamily="34" charset="-120"/>
              </a:rPr>
              <a:t>3 subkompetensi</a:t>
            </a:r>
            <a:endParaRPr lang="en-US" sz="1100" dirty="0"/>
          </a:p>
        </p:txBody>
      </p:sp>
      <p:sp>
        <p:nvSpPr>
          <p:cNvPr id="11" name="Shape 9"/>
          <p:cNvSpPr/>
          <p:nvPr/>
        </p:nvSpPr>
        <p:spPr>
          <a:xfrm>
            <a:off x="4389120" y="1691640"/>
            <a:ext cx="3520440" cy="4297680"/>
          </a:xfrm>
          <a:prstGeom prst="roundRect">
            <a:avLst>
              <a:gd name="adj" fmla="val 3117"/>
            </a:avLst>
          </a:prstGeom>
          <a:solidFill>
            <a:srgbClr val="EEF6F6"/>
          </a:solidFill>
          <a:ln/>
        </p:spPr>
      </p:sp>
      <p:sp>
        <p:nvSpPr>
          <p:cNvPr id="12" name="Shape 10"/>
          <p:cNvSpPr/>
          <p:nvPr/>
        </p:nvSpPr>
        <p:spPr>
          <a:xfrm>
            <a:off x="4389120" y="1691640"/>
            <a:ext cx="3520440" cy="109728"/>
          </a:xfrm>
          <a:prstGeom prst="roundRect">
            <a:avLst>
              <a:gd name="adj" fmla="val 50000"/>
            </a:avLst>
          </a:prstGeom>
          <a:solidFill>
            <a:srgbClr val="1D3557"/>
          </a:solidFill>
          <a:ln/>
        </p:spPr>
      </p:sp>
      <p:sp>
        <p:nvSpPr>
          <p:cNvPr id="13" name="Shape 11"/>
          <p:cNvSpPr/>
          <p:nvPr/>
        </p:nvSpPr>
        <p:spPr>
          <a:xfrm>
            <a:off x="4709160" y="2057400"/>
            <a:ext cx="640080" cy="640080"/>
          </a:xfrm>
          <a:prstGeom prst="ellipse">
            <a:avLst/>
          </a:prstGeom>
          <a:solidFill>
            <a:srgbClr val="E9C46A"/>
          </a:solidFill>
          <a:ln/>
        </p:spPr>
      </p:sp>
      <p:sp>
        <p:nvSpPr>
          <p:cNvPr id="14" name="Text 12"/>
          <p:cNvSpPr txBox="1"/>
          <p:nvPr/>
        </p:nvSpPr>
        <p:spPr>
          <a:xfrm>
            <a:off x="4709160" y="2057400"/>
            <a:ext cx="640080" cy="640080"/>
          </a:xfrm>
          <a:prstGeom prst="rect">
            <a:avLst/>
          </a:prstGeom>
          <a:noFill/>
          <a:ln/>
        </p:spPr>
        <p:txBody>
          <a:bodyPr wrap="square" lIns="0" tIns="0" rIns="0" bIns="0" rtlCol="0" anchor="ctr"/>
          <a:lstStyle/>
          <a:p>
            <a:pPr marL="0" indent="0" algn="ctr">
              <a:buNone/>
            </a:pPr>
            <a:r>
              <a:rPr lang="en-US" sz="2000" b="1" dirty="0">
                <a:solidFill>
                  <a:srgbClr val="13233F"/>
                </a:solidFill>
                <a:latin typeface="Cambria" pitchFamily="34" charset="0"/>
                <a:ea typeface="Cambria" pitchFamily="34" charset="-122"/>
                <a:cs typeface="Cambria" pitchFamily="34" charset="-120"/>
              </a:rPr>
              <a:t>2</a:t>
            </a:r>
            <a:endParaRPr lang="en-US" sz="2000" dirty="0"/>
          </a:p>
        </p:txBody>
      </p:sp>
      <p:sp>
        <p:nvSpPr>
          <p:cNvPr id="15" name="Text 13"/>
          <p:cNvSpPr txBox="1"/>
          <p:nvPr/>
        </p:nvSpPr>
        <p:spPr>
          <a:xfrm>
            <a:off x="4709160" y="2880360"/>
            <a:ext cx="2880360" cy="822960"/>
          </a:xfrm>
          <a:prstGeom prst="rect">
            <a:avLst/>
          </a:prstGeom>
          <a:noFill/>
          <a:ln/>
        </p:spPr>
        <p:txBody>
          <a:bodyPr wrap="square" lIns="0" tIns="0" rIns="0" bIns="0" rtlCol="0" anchor="ctr"/>
          <a:lstStyle/>
          <a:p>
            <a:pPr marL="0" indent="0">
              <a:buNone/>
            </a:pPr>
            <a:r>
              <a:rPr lang="en-US" sz="1800" b="1" dirty="0">
                <a:solidFill>
                  <a:srgbClr val="1D3557"/>
                </a:solidFill>
                <a:latin typeface="Cambria" pitchFamily="34" charset="0"/>
                <a:ea typeface="Cambria" pitchFamily="34" charset="-122"/>
                <a:cs typeface="Cambria" pitchFamily="34" charset="-120"/>
              </a:rPr>
              <a:t>Pemahaman Inferensial</a:t>
            </a:r>
            <a:endParaRPr lang="en-US" sz="1800" dirty="0"/>
          </a:p>
        </p:txBody>
      </p:sp>
      <p:sp>
        <p:nvSpPr>
          <p:cNvPr id="16" name="Text 14"/>
          <p:cNvSpPr txBox="1"/>
          <p:nvPr/>
        </p:nvSpPr>
        <p:spPr>
          <a:xfrm>
            <a:off x="4709160" y="3657600"/>
            <a:ext cx="2880360" cy="1554480"/>
          </a:xfrm>
          <a:prstGeom prst="rect">
            <a:avLst/>
          </a:prstGeom>
          <a:noFill/>
          <a:ln/>
        </p:spPr>
        <p:txBody>
          <a:bodyPr wrap="square" lIns="0" tIns="0" rIns="0" bIns="0" rtlCol="0" anchor="t"/>
          <a:lstStyle/>
          <a:p>
            <a:pPr marL="0" indent="0">
              <a:buNone/>
            </a:pPr>
            <a:r>
              <a:rPr lang="en-US" sz="1250" dirty="0">
                <a:solidFill>
                  <a:srgbClr val="1B1B1F"/>
                </a:solidFill>
                <a:latin typeface="Calibri" pitchFamily="34" charset="0"/>
                <a:ea typeface="Calibri" pitchFamily="34" charset="-122"/>
                <a:cs typeface="Calibri" pitchFamily="34" charset="-120"/>
              </a:rPr>
              <a:t>Menyimpulkan ide pokok, hubungan antarkalimat, dan memprediksi kelanjutan teks.</a:t>
            </a:r>
            <a:endParaRPr lang="en-US" sz="1250" dirty="0"/>
          </a:p>
        </p:txBody>
      </p:sp>
      <p:sp>
        <p:nvSpPr>
          <p:cNvPr id="17" name="Text 15"/>
          <p:cNvSpPr txBox="1"/>
          <p:nvPr/>
        </p:nvSpPr>
        <p:spPr>
          <a:xfrm>
            <a:off x="4709160" y="5440680"/>
            <a:ext cx="2880360" cy="365760"/>
          </a:xfrm>
          <a:prstGeom prst="rect">
            <a:avLst/>
          </a:prstGeom>
          <a:noFill/>
          <a:ln/>
        </p:spPr>
        <p:txBody>
          <a:bodyPr wrap="square" lIns="0" tIns="0" rIns="0" bIns="0" rtlCol="0" anchor="ctr"/>
          <a:lstStyle/>
          <a:p>
            <a:pPr marL="0" indent="0">
              <a:buNone/>
            </a:pPr>
            <a:r>
              <a:rPr lang="en-US" sz="1100" b="1" dirty="0">
                <a:solidFill>
                  <a:srgbClr val="2A9D8F"/>
                </a:solidFill>
                <a:latin typeface="Calibri" pitchFamily="34" charset="0"/>
                <a:ea typeface="Calibri" pitchFamily="34" charset="-122"/>
                <a:cs typeface="Calibri" pitchFamily="34" charset="-120"/>
              </a:rPr>
              <a:t>3 subkompetensi</a:t>
            </a:r>
            <a:endParaRPr lang="en-US" sz="1100" dirty="0"/>
          </a:p>
        </p:txBody>
      </p:sp>
      <p:sp>
        <p:nvSpPr>
          <p:cNvPr id="18" name="Shape 16"/>
          <p:cNvSpPr/>
          <p:nvPr/>
        </p:nvSpPr>
        <p:spPr>
          <a:xfrm>
            <a:off x="8229600" y="1691640"/>
            <a:ext cx="3520440" cy="4297680"/>
          </a:xfrm>
          <a:prstGeom prst="roundRect">
            <a:avLst>
              <a:gd name="adj" fmla="val 3117"/>
            </a:avLst>
          </a:prstGeom>
          <a:solidFill>
            <a:srgbClr val="EEF6F6"/>
          </a:solidFill>
          <a:ln/>
        </p:spPr>
      </p:sp>
      <p:sp>
        <p:nvSpPr>
          <p:cNvPr id="19" name="Shape 17"/>
          <p:cNvSpPr/>
          <p:nvPr/>
        </p:nvSpPr>
        <p:spPr>
          <a:xfrm>
            <a:off x="8229600" y="1691640"/>
            <a:ext cx="3520440" cy="109728"/>
          </a:xfrm>
          <a:prstGeom prst="roundRect">
            <a:avLst>
              <a:gd name="adj" fmla="val 50000"/>
            </a:avLst>
          </a:prstGeom>
          <a:solidFill>
            <a:srgbClr val="1D3557"/>
          </a:solidFill>
          <a:ln/>
        </p:spPr>
      </p:sp>
      <p:sp>
        <p:nvSpPr>
          <p:cNvPr id="20" name="Shape 18"/>
          <p:cNvSpPr/>
          <p:nvPr/>
        </p:nvSpPr>
        <p:spPr>
          <a:xfrm>
            <a:off x="8549640" y="2057400"/>
            <a:ext cx="640080" cy="640080"/>
          </a:xfrm>
          <a:prstGeom prst="ellipse">
            <a:avLst/>
          </a:prstGeom>
          <a:solidFill>
            <a:srgbClr val="E9C46A"/>
          </a:solidFill>
          <a:ln/>
        </p:spPr>
      </p:sp>
      <p:sp>
        <p:nvSpPr>
          <p:cNvPr id="21" name="Text 19"/>
          <p:cNvSpPr txBox="1"/>
          <p:nvPr/>
        </p:nvSpPr>
        <p:spPr>
          <a:xfrm>
            <a:off x="8549640" y="2057400"/>
            <a:ext cx="640080" cy="640080"/>
          </a:xfrm>
          <a:prstGeom prst="rect">
            <a:avLst/>
          </a:prstGeom>
          <a:noFill/>
          <a:ln/>
        </p:spPr>
        <p:txBody>
          <a:bodyPr wrap="square" lIns="0" tIns="0" rIns="0" bIns="0" rtlCol="0" anchor="ctr"/>
          <a:lstStyle/>
          <a:p>
            <a:pPr marL="0" indent="0" algn="ctr">
              <a:buNone/>
            </a:pPr>
            <a:r>
              <a:rPr lang="en-US" sz="2000" b="1" dirty="0">
                <a:solidFill>
                  <a:srgbClr val="13233F"/>
                </a:solidFill>
                <a:latin typeface="Cambria" pitchFamily="34" charset="0"/>
                <a:ea typeface="Cambria" pitchFamily="34" charset="-122"/>
                <a:cs typeface="Cambria" pitchFamily="34" charset="-120"/>
              </a:rPr>
              <a:t>3</a:t>
            </a:r>
            <a:endParaRPr lang="en-US" sz="2000" dirty="0"/>
          </a:p>
        </p:txBody>
      </p:sp>
      <p:sp>
        <p:nvSpPr>
          <p:cNvPr id="22" name="Text 20"/>
          <p:cNvSpPr txBox="1"/>
          <p:nvPr/>
        </p:nvSpPr>
        <p:spPr>
          <a:xfrm>
            <a:off x="8549640" y="2880360"/>
            <a:ext cx="2880360" cy="822960"/>
          </a:xfrm>
          <a:prstGeom prst="rect">
            <a:avLst/>
          </a:prstGeom>
          <a:noFill/>
          <a:ln/>
        </p:spPr>
        <p:txBody>
          <a:bodyPr wrap="square" lIns="0" tIns="0" rIns="0" bIns="0" rtlCol="0" anchor="ctr"/>
          <a:lstStyle/>
          <a:p>
            <a:pPr marL="0" indent="0">
              <a:buNone/>
            </a:pPr>
            <a:r>
              <a:rPr lang="en-US" sz="1800" b="1" dirty="0">
                <a:solidFill>
                  <a:srgbClr val="1D3557"/>
                </a:solidFill>
                <a:latin typeface="Cambria" pitchFamily="34" charset="0"/>
                <a:ea typeface="Cambria" pitchFamily="34" charset="-122"/>
                <a:cs typeface="Cambria" pitchFamily="34" charset="-120"/>
              </a:rPr>
              <a:t>Evaluasi dan Apresiasi</a:t>
            </a:r>
            <a:endParaRPr lang="en-US" sz="1800" dirty="0"/>
          </a:p>
        </p:txBody>
      </p:sp>
      <p:sp>
        <p:nvSpPr>
          <p:cNvPr id="23" name="Text 21"/>
          <p:cNvSpPr txBox="1"/>
          <p:nvPr/>
        </p:nvSpPr>
        <p:spPr>
          <a:xfrm>
            <a:off x="8549640" y="3657600"/>
            <a:ext cx="2880360" cy="1554480"/>
          </a:xfrm>
          <a:prstGeom prst="rect">
            <a:avLst/>
          </a:prstGeom>
          <a:noFill/>
          <a:ln/>
        </p:spPr>
        <p:txBody>
          <a:bodyPr wrap="square" lIns="0" tIns="0" rIns="0" bIns="0" rtlCol="0" anchor="t"/>
          <a:lstStyle/>
          <a:p>
            <a:pPr marL="0" indent="0">
              <a:buNone/>
            </a:pPr>
            <a:r>
              <a:rPr lang="en-US" sz="1250" dirty="0">
                <a:solidFill>
                  <a:srgbClr val="1B1B1F"/>
                </a:solidFill>
                <a:latin typeface="Calibri" pitchFamily="34" charset="0"/>
                <a:ea typeface="Calibri" pitchFamily="34" charset="-122"/>
                <a:cs typeface="Calibri" pitchFamily="34" charset="-120"/>
              </a:rPr>
              <a:t>Menilai relevansi, keakuratan, bahasa, penggambaran karakter, dan respons emosional.</a:t>
            </a:r>
            <a:endParaRPr lang="en-US" sz="1250" dirty="0"/>
          </a:p>
        </p:txBody>
      </p:sp>
      <p:sp>
        <p:nvSpPr>
          <p:cNvPr id="24" name="Text 22"/>
          <p:cNvSpPr txBox="1"/>
          <p:nvPr/>
        </p:nvSpPr>
        <p:spPr>
          <a:xfrm>
            <a:off x="8549640" y="5440680"/>
            <a:ext cx="2880360" cy="365760"/>
          </a:xfrm>
          <a:prstGeom prst="rect">
            <a:avLst/>
          </a:prstGeom>
          <a:noFill/>
          <a:ln/>
        </p:spPr>
        <p:txBody>
          <a:bodyPr wrap="square" lIns="0" tIns="0" rIns="0" bIns="0" rtlCol="0" anchor="ctr"/>
          <a:lstStyle/>
          <a:p>
            <a:pPr marL="0" indent="0">
              <a:buNone/>
            </a:pPr>
            <a:r>
              <a:rPr lang="en-US" sz="1100" b="1" dirty="0">
                <a:solidFill>
                  <a:srgbClr val="2A9D8F"/>
                </a:solidFill>
                <a:latin typeface="Calibri" pitchFamily="34" charset="0"/>
                <a:ea typeface="Calibri" pitchFamily="34" charset="-122"/>
                <a:cs typeface="Calibri" pitchFamily="34" charset="-120"/>
              </a:rPr>
              <a:t>5 subkompetensi</a:t>
            </a:r>
            <a:endParaRPr lang="en-US" sz="1100" dirty="0"/>
          </a:p>
        </p:txBody>
      </p:sp>
      <p:sp>
        <p:nvSpPr>
          <p:cNvPr id="25" name="Text 23"/>
          <p:cNvSpPr txBox="1"/>
          <p:nvPr/>
        </p:nvSpPr>
        <p:spPr>
          <a:xfrm>
            <a:off x="457200" y="6547104"/>
            <a:ext cx="7315200" cy="274320"/>
          </a:xfrm>
          <a:prstGeom prst="rect">
            <a:avLst/>
          </a:prstGeom>
          <a:noFill/>
          <a:ln/>
        </p:spPr>
        <p:txBody>
          <a:bodyPr wrap="square" lIns="0" tIns="0" rIns="0" bIns="0" rtlCol="0" anchor="ctr"/>
          <a:lstStyle/>
          <a:p>
            <a:pPr marL="0" indent="0">
              <a:buNone/>
            </a:pPr>
            <a:r>
              <a:rPr lang="en-US" sz="900" dirty="0">
                <a:solidFill>
                  <a:srgbClr val="5B6472"/>
                </a:solidFill>
                <a:latin typeface="Calibri" pitchFamily="34" charset="0"/>
                <a:ea typeface="Calibri" pitchFamily="34" charset="-122"/>
                <a:cs typeface="Calibri" pitchFamily="34" charset="-120"/>
              </a:rPr>
              <a:t>Strategi Mengajar &amp; Contoh Soal HOTS</a:t>
            </a:r>
            <a:endParaRPr lang="en-US" sz="900" dirty="0"/>
          </a:p>
        </p:txBody>
      </p:sp>
      <p:sp>
        <p:nvSpPr>
          <p:cNvPr id="26" name="Text 24"/>
          <p:cNvSpPr txBox="1"/>
          <p:nvPr/>
        </p:nvSpPr>
        <p:spPr>
          <a:xfrm>
            <a:off x="11457432" y="6547104"/>
            <a:ext cx="274320" cy="274320"/>
          </a:xfrm>
          <a:prstGeom prst="rect">
            <a:avLst/>
          </a:prstGeom>
          <a:noFill/>
          <a:ln/>
        </p:spPr>
        <p:txBody>
          <a:bodyPr wrap="square" lIns="0" tIns="0" rIns="0" bIns="0" rtlCol="0" anchor="ctr"/>
          <a:lstStyle/>
          <a:p>
            <a:pPr marL="0" indent="0" algn="r">
              <a:buNone/>
            </a:pPr>
            <a:r>
              <a:rPr lang="en-US" sz="900" dirty="0">
                <a:solidFill>
                  <a:srgbClr val="5B6472"/>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D3557"/>
        </a:solidFill>
        <a:effectLst/>
      </p:bgPr>
    </p:bg>
    <p:spTree>
      <p:nvGrpSpPr>
        <p:cNvPr id="1" name=""/>
        <p:cNvGrpSpPr/>
        <p:nvPr/>
      </p:nvGrpSpPr>
      <p:grpSpPr>
        <a:xfrm>
          <a:off x="0" y="0"/>
          <a:ext cx="0" cy="0"/>
          <a:chOff x="0" y="0"/>
          <a:chExt cx="0" cy="0"/>
        </a:xfrm>
      </p:grpSpPr>
      <p:sp>
        <p:nvSpPr>
          <p:cNvPr id="2" name="Shape 0"/>
          <p:cNvSpPr/>
          <p:nvPr/>
        </p:nvSpPr>
        <p:spPr>
          <a:xfrm>
            <a:off x="10607040" y="-1371600"/>
            <a:ext cx="3657600" cy="3657600"/>
          </a:xfrm>
          <a:prstGeom prst="ellipse">
            <a:avLst/>
          </a:prstGeom>
          <a:solidFill>
            <a:srgbClr val="13233F"/>
          </a:solidFill>
          <a:ln/>
        </p:spPr>
      </p:sp>
      <p:sp>
        <p:nvSpPr>
          <p:cNvPr id="3" name="Text 1"/>
          <p:cNvSpPr txBox="1"/>
          <p:nvPr/>
        </p:nvSpPr>
        <p:spPr>
          <a:xfrm>
            <a:off x="548640" y="384048"/>
            <a:ext cx="5486400" cy="365760"/>
          </a:xfrm>
          <a:prstGeom prst="rect">
            <a:avLst/>
          </a:prstGeom>
          <a:noFill/>
          <a:ln/>
        </p:spPr>
        <p:txBody>
          <a:bodyPr wrap="square" lIns="0" tIns="0" rIns="0" bIns="0" rtlCol="0" anchor="ctr"/>
          <a:lstStyle/>
          <a:p>
            <a:pPr marL="0" indent="0">
              <a:buNone/>
            </a:pPr>
            <a:r>
              <a:rPr lang="en-US" sz="1300" b="1" kern="0" spc="200" dirty="0">
                <a:solidFill>
                  <a:srgbClr val="E9C46A"/>
                </a:solidFill>
                <a:latin typeface="Calibri" pitchFamily="34" charset="0"/>
                <a:ea typeface="Calibri" pitchFamily="34" charset="-122"/>
                <a:cs typeface="Calibri" pitchFamily="34" charset="-120"/>
              </a:rPr>
              <a:t>KOMPETENSI 1</a:t>
            </a:r>
            <a:endParaRPr lang="en-US" sz="1300" dirty="0"/>
          </a:p>
        </p:txBody>
      </p:sp>
      <p:sp>
        <p:nvSpPr>
          <p:cNvPr id="4" name="Text 2"/>
          <p:cNvSpPr txBox="1"/>
          <p:nvPr/>
        </p:nvSpPr>
        <p:spPr>
          <a:xfrm>
            <a:off x="548640" y="713232"/>
            <a:ext cx="10515600" cy="68580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Pemahaman Tekstual — Cara Mengajarkan</a:t>
            </a:r>
            <a:endParaRPr lang="en-US" sz="3000" dirty="0"/>
          </a:p>
        </p:txBody>
      </p:sp>
      <p:sp>
        <p:nvSpPr>
          <p:cNvPr id="5" name="Text 3"/>
          <p:cNvSpPr txBox="1"/>
          <p:nvPr/>
        </p:nvSpPr>
        <p:spPr>
          <a:xfrm>
            <a:off x="548640" y="1371600"/>
            <a:ext cx="10515600" cy="502920"/>
          </a:xfrm>
          <a:prstGeom prst="rect">
            <a:avLst/>
          </a:prstGeom>
          <a:noFill/>
          <a:ln/>
        </p:spPr>
        <p:txBody>
          <a:bodyPr wrap="square" lIns="0" tIns="0" rIns="0" bIns="0" rtlCol="0" anchor="ctr"/>
          <a:lstStyle/>
          <a:p>
            <a:pPr marL="0" indent="0">
              <a:buNone/>
            </a:pPr>
            <a:r>
              <a:rPr lang="en-US" sz="1300" i="1" dirty="0">
                <a:solidFill>
                  <a:srgbClr val="A8DADC"/>
                </a:solidFill>
                <a:latin typeface="Calibri" pitchFamily="34" charset="0"/>
                <a:ea typeface="Calibri" pitchFamily="34" charset="-122"/>
                <a:cs typeface="Calibri" pitchFamily="34" charset="-120"/>
              </a:rPr>
              <a:t>Fokus pada kemampuan siswa memaknai kosakata dan struktur permukaan teks.</a:t>
            </a:r>
            <a:endParaRPr lang="en-US" sz="1300" dirty="0"/>
          </a:p>
        </p:txBody>
      </p:sp>
      <p:sp>
        <p:nvSpPr>
          <p:cNvPr id="6" name="Shape 4"/>
          <p:cNvSpPr/>
          <p:nvPr/>
        </p:nvSpPr>
        <p:spPr>
          <a:xfrm>
            <a:off x="548640" y="2057400"/>
            <a:ext cx="457200" cy="457200"/>
          </a:xfrm>
          <a:prstGeom prst="ellipse">
            <a:avLst/>
          </a:prstGeom>
          <a:solidFill>
            <a:srgbClr val="E9C46A"/>
          </a:solidFill>
          <a:ln/>
        </p:spPr>
      </p:sp>
      <p:sp>
        <p:nvSpPr>
          <p:cNvPr id="7" name="Text 5"/>
          <p:cNvSpPr txBox="1"/>
          <p:nvPr/>
        </p:nvSpPr>
        <p:spPr>
          <a:xfrm>
            <a:off x="548640" y="2057400"/>
            <a:ext cx="457200" cy="457200"/>
          </a:xfrm>
          <a:prstGeom prst="rect">
            <a:avLst/>
          </a:prstGeom>
          <a:noFill/>
          <a:ln/>
        </p:spPr>
        <p:txBody>
          <a:bodyPr wrap="square" lIns="0" tIns="0" rIns="0" bIns="0" rtlCol="0" anchor="ctr"/>
          <a:lstStyle/>
          <a:p>
            <a:pPr marL="0" indent="0" algn="ctr">
              <a:buNone/>
            </a:pPr>
            <a:r>
              <a:rPr lang="en-US" sz="2000" b="1" dirty="0">
                <a:solidFill>
                  <a:srgbClr val="13233F"/>
                </a:solidFill>
                <a:latin typeface="Cambria" pitchFamily="34" charset="0"/>
                <a:ea typeface="Cambria" pitchFamily="34" charset="-122"/>
                <a:cs typeface="Cambria" pitchFamily="34" charset="-120"/>
              </a:rPr>
              <a:t>1</a:t>
            </a:r>
            <a:endParaRPr lang="en-US" sz="2000" dirty="0"/>
          </a:p>
        </p:txBody>
      </p:sp>
      <p:sp>
        <p:nvSpPr>
          <p:cNvPr id="8" name="Text 6"/>
          <p:cNvSpPr txBox="1"/>
          <p:nvPr/>
        </p:nvSpPr>
        <p:spPr>
          <a:xfrm>
            <a:off x="1234440" y="2011680"/>
            <a:ext cx="9875520" cy="365760"/>
          </a:xfrm>
          <a:prstGeom prst="rect">
            <a:avLst/>
          </a:prstGeom>
          <a:noFill/>
          <a:ln/>
        </p:spPr>
        <p:txBody>
          <a:bodyPr wrap="square" lIns="0" tIns="0" rIns="0" bIns="0" rtlCol="0" anchor="ctr"/>
          <a:lstStyle/>
          <a:p>
            <a:pPr marL="0" indent="0">
              <a:buNone/>
            </a:pPr>
            <a:r>
              <a:rPr lang="en-US" sz="1450" b="1" dirty="0">
                <a:solidFill>
                  <a:srgbClr val="E9C46A"/>
                </a:solidFill>
                <a:latin typeface="Calibri" pitchFamily="34" charset="0"/>
                <a:ea typeface="Calibri" pitchFamily="34" charset="-122"/>
                <a:cs typeface="Calibri" pitchFamily="34" charset="-120"/>
              </a:rPr>
              <a:t>Mengidentifikasi kata serapan</a:t>
            </a:r>
            <a:endParaRPr lang="en-US" sz="1450" dirty="0"/>
          </a:p>
        </p:txBody>
      </p:sp>
      <p:sp>
        <p:nvSpPr>
          <p:cNvPr id="9" name="Text 7"/>
          <p:cNvSpPr txBox="1"/>
          <p:nvPr/>
        </p:nvSpPr>
        <p:spPr>
          <a:xfrm>
            <a:off x="1234440" y="2377440"/>
            <a:ext cx="10241280" cy="777240"/>
          </a:xfrm>
          <a:prstGeom prst="rect">
            <a:avLst/>
          </a:prstGeom>
          <a:noFill/>
          <a:ln/>
        </p:spPr>
        <p:txBody>
          <a:bodyPr wrap="square" lIns="0" tIns="0" rIns="0" bIns="0" rtlCol="0" anchor="t"/>
          <a:lstStyle/>
          <a:p>
            <a:pPr marL="0" indent="0">
              <a:buNone/>
            </a:pPr>
            <a:r>
              <a:rPr lang="en-US" sz="1250" dirty="0">
                <a:solidFill>
                  <a:srgbClr val="E6ECF5"/>
                </a:solidFill>
                <a:latin typeface="Calibri" pitchFamily="34" charset="0"/>
                <a:ea typeface="Calibri" pitchFamily="34" charset="-122"/>
                <a:cs typeface="Calibri" pitchFamily="34" charset="-120"/>
              </a:rPr>
              <a:t>Ajak siswa mengumpulkan istilah serapan dari bahasa daerah/asing pada berbagai bidang (kuliner, teknologi, budaya), lalu telusuri asal dan maknanya menggunakan KBBI atau kamus etimologi.</a:t>
            </a:r>
            <a:endParaRPr lang="en-US" sz="1250" dirty="0"/>
          </a:p>
        </p:txBody>
      </p:sp>
      <p:sp>
        <p:nvSpPr>
          <p:cNvPr id="10" name="Shape 8"/>
          <p:cNvSpPr/>
          <p:nvPr/>
        </p:nvSpPr>
        <p:spPr>
          <a:xfrm>
            <a:off x="548640" y="3291840"/>
            <a:ext cx="457200" cy="457200"/>
          </a:xfrm>
          <a:prstGeom prst="ellipse">
            <a:avLst/>
          </a:prstGeom>
          <a:solidFill>
            <a:srgbClr val="E9C46A"/>
          </a:solidFill>
          <a:ln/>
        </p:spPr>
      </p:sp>
      <p:sp>
        <p:nvSpPr>
          <p:cNvPr id="11" name="Text 9"/>
          <p:cNvSpPr txBox="1"/>
          <p:nvPr/>
        </p:nvSpPr>
        <p:spPr>
          <a:xfrm>
            <a:off x="548640" y="3291840"/>
            <a:ext cx="457200" cy="457200"/>
          </a:xfrm>
          <a:prstGeom prst="rect">
            <a:avLst/>
          </a:prstGeom>
          <a:noFill/>
          <a:ln/>
        </p:spPr>
        <p:txBody>
          <a:bodyPr wrap="square" lIns="0" tIns="0" rIns="0" bIns="0" rtlCol="0" anchor="ctr"/>
          <a:lstStyle/>
          <a:p>
            <a:pPr marL="0" indent="0" algn="ctr">
              <a:buNone/>
            </a:pPr>
            <a:r>
              <a:rPr lang="en-US" sz="2000" b="1" dirty="0">
                <a:solidFill>
                  <a:srgbClr val="13233F"/>
                </a:solidFill>
                <a:latin typeface="Cambria" pitchFamily="34" charset="0"/>
                <a:ea typeface="Cambria" pitchFamily="34" charset="-122"/>
                <a:cs typeface="Cambria" pitchFamily="34" charset="-120"/>
              </a:rPr>
              <a:t>2</a:t>
            </a:r>
            <a:endParaRPr lang="en-US" sz="2000" dirty="0"/>
          </a:p>
        </p:txBody>
      </p:sp>
      <p:sp>
        <p:nvSpPr>
          <p:cNvPr id="12" name="Text 10"/>
          <p:cNvSpPr txBox="1"/>
          <p:nvPr/>
        </p:nvSpPr>
        <p:spPr>
          <a:xfrm>
            <a:off x="1234440" y="3246120"/>
            <a:ext cx="9875520" cy="365760"/>
          </a:xfrm>
          <a:prstGeom prst="rect">
            <a:avLst/>
          </a:prstGeom>
          <a:noFill/>
          <a:ln/>
        </p:spPr>
        <p:txBody>
          <a:bodyPr wrap="square" lIns="0" tIns="0" rIns="0" bIns="0" rtlCol="0" anchor="ctr"/>
          <a:lstStyle/>
          <a:p>
            <a:pPr marL="0" indent="0">
              <a:buNone/>
            </a:pPr>
            <a:r>
              <a:rPr lang="en-US" sz="1450" b="1" dirty="0">
                <a:solidFill>
                  <a:srgbClr val="E9C46A"/>
                </a:solidFill>
                <a:latin typeface="Calibri" pitchFamily="34" charset="0"/>
                <a:ea typeface="Calibri" pitchFamily="34" charset="-122"/>
                <a:cs typeface="Calibri" pitchFamily="34" charset="-120"/>
              </a:rPr>
              <a:t>Mengidentifikasi latar, karakter, dan fenomena dari kosakata</a:t>
            </a:r>
            <a:endParaRPr lang="en-US" sz="1450" dirty="0"/>
          </a:p>
        </p:txBody>
      </p:sp>
      <p:sp>
        <p:nvSpPr>
          <p:cNvPr id="13" name="Text 11"/>
          <p:cNvSpPr txBox="1"/>
          <p:nvPr/>
        </p:nvSpPr>
        <p:spPr>
          <a:xfrm>
            <a:off x="1234440" y="3611880"/>
            <a:ext cx="10241280" cy="777240"/>
          </a:xfrm>
          <a:prstGeom prst="rect">
            <a:avLst/>
          </a:prstGeom>
          <a:noFill/>
          <a:ln/>
        </p:spPr>
        <p:txBody>
          <a:bodyPr wrap="square" lIns="0" tIns="0" rIns="0" bIns="0" rtlCol="0" anchor="t"/>
          <a:lstStyle/>
          <a:p>
            <a:pPr marL="0" indent="0">
              <a:buNone/>
            </a:pPr>
            <a:r>
              <a:rPr lang="en-US" sz="1250" dirty="0">
                <a:solidFill>
                  <a:srgbClr val="E6ECF5"/>
                </a:solidFill>
                <a:latin typeface="Calibri" pitchFamily="34" charset="0"/>
                <a:ea typeface="Calibri" pitchFamily="34" charset="-122"/>
                <a:cs typeface="Calibri" pitchFamily="34" charset="-120"/>
              </a:rPr>
              <a:t>Latih siswa menandai diksi khas (istilah daerah, kata sensorik, ragam bahasa) dalam teks fiksi/nonfiksi untuk menyimpulkan latar, karakter, atau fenomena yang digambarkan.</a:t>
            </a:r>
            <a:endParaRPr lang="en-US" sz="1250" dirty="0"/>
          </a:p>
        </p:txBody>
      </p:sp>
      <p:sp>
        <p:nvSpPr>
          <p:cNvPr id="14" name="Shape 12"/>
          <p:cNvSpPr/>
          <p:nvPr/>
        </p:nvSpPr>
        <p:spPr>
          <a:xfrm>
            <a:off x="548640" y="4526280"/>
            <a:ext cx="457200" cy="457200"/>
          </a:xfrm>
          <a:prstGeom prst="ellipse">
            <a:avLst/>
          </a:prstGeom>
          <a:solidFill>
            <a:srgbClr val="E9C46A"/>
          </a:solidFill>
          <a:ln/>
        </p:spPr>
      </p:sp>
      <p:sp>
        <p:nvSpPr>
          <p:cNvPr id="15" name="Text 13"/>
          <p:cNvSpPr txBox="1"/>
          <p:nvPr/>
        </p:nvSpPr>
        <p:spPr>
          <a:xfrm>
            <a:off x="548640" y="4526280"/>
            <a:ext cx="457200" cy="457200"/>
          </a:xfrm>
          <a:prstGeom prst="rect">
            <a:avLst/>
          </a:prstGeom>
          <a:noFill/>
          <a:ln/>
        </p:spPr>
        <p:txBody>
          <a:bodyPr wrap="square" lIns="0" tIns="0" rIns="0" bIns="0" rtlCol="0" anchor="ctr"/>
          <a:lstStyle/>
          <a:p>
            <a:pPr marL="0" indent="0" algn="ctr">
              <a:buNone/>
            </a:pPr>
            <a:r>
              <a:rPr lang="en-US" sz="2000" b="1" dirty="0">
                <a:solidFill>
                  <a:srgbClr val="13233F"/>
                </a:solidFill>
                <a:latin typeface="Cambria" pitchFamily="34" charset="0"/>
                <a:ea typeface="Cambria" pitchFamily="34" charset="-122"/>
                <a:cs typeface="Cambria" pitchFamily="34" charset="-120"/>
              </a:rPr>
              <a:t>3</a:t>
            </a:r>
            <a:endParaRPr lang="en-US" sz="2000" dirty="0"/>
          </a:p>
        </p:txBody>
      </p:sp>
      <p:sp>
        <p:nvSpPr>
          <p:cNvPr id="16" name="Text 14"/>
          <p:cNvSpPr txBox="1"/>
          <p:nvPr/>
        </p:nvSpPr>
        <p:spPr>
          <a:xfrm>
            <a:off x="1234440" y="4480560"/>
            <a:ext cx="9875520" cy="365760"/>
          </a:xfrm>
          <a:prstGeom prst="rect">
            <a:avLst/>
          </a:prstGeom>
          <a:noFill/>
          <a:ln/>
        </p:spPr>
        <p:txBody>
          <a:bodyPr wrap="square" lIns="0" tIns="0" rIns="0" bIns="0" rtlCol="0" anchor="ctr"/>
          <a:lstStyle/>
          <a:p>
            <a:pPr marL="0" indent="0">
              <a:buNone/>
            </a:pPr>
            <a:r>
              <a:rPr lang="en-US" sz="1450" b="1" dirty="0">
                <a:solidFill>
                  <a:srgbClr val="E9C46A"/>
                </a:solidFill>
                <a:latin typeface="Calibri" pitchFamily="34" charset="0"/>
                <a:ea typeface="Calibri" pitchFamily="34" charset="-122"/>
                <a:cs typeface="Calibri" pitchFamily="34" charset="-120"/>
              </a:rPr>
              <a:t>Menyusun kerangka atau bagan teks</a:t>
            </a:r>
            <a:endParaRPr lang="en-US" sz="1450" dirty="0"/>
          </a:p>
        </p:txBody>
      </p:sp>
      <p:sp>
        <p:nvSpPr>
          <p:cNvPr id="17" name="Text 15"/>
          <p:cNvSpPr txBox="1"/>
          <p:nvPr/>
        </p:nvSpPr>
        <p:spPr>
          <a:xfrm>
            <a:off x="1234440" y="4846320"/>
            <a:ext cx="10241280" cy="777240"/>
          </a:xfrm>
          <a:prstGeom prst="rect">
            <a:avLst/>
          </a:prstGeom>
          <a:noFill/>
          <a:ln/>
        </p:spPr>
        <p:txBody>
          <a:bodyPr wrap="square" lIns="0" tIns="0" rIns="0" bIns="0" rtlCol="0" anchor="t"/>
          <a:lstStyle/>
          <a:p>
            <a:pPr marL="0" indent="0">
              <a:buNone/>
            </a:pPr>
            <a:r>
              <a:rPr lang="en-US" sz="1250" dirty="0">
                <a:solidFill>
                  <a:srgbClr val="E6ECF5"/>
                </a:solidFill>
                <a:latin typeface="Calibri" pitchFamily="34" charset="0"/>
                <a:ea typeface="Calibri" pitchFamily="34" charset="-122"/>
                <a:cs typeface="Calibri" pitchFamily="34" charset="-120"/>
              </a:rPr>
              <a:t>Gunakan graphic organizer (peta pikiran, diagram pohon, bagan alur) untuk memetakan bagian-bagian penting teks sebelum dan sesudah kegiatan membaca.</a:t>
            </a:r>
            <a:endParaRPr lang="en-US" sz="1250" dirty="0"/>
          </a:p>
        </p:txBody>
      </p:sp>
      <p:sp>
        <p:nvSpPr>
          <p:cNvPr id="18" name="Shape 16"/>
          <p:cNvSpPr/>
          <p:nvPr/>
        </p:nvSpPr>
        <p:spPr>
          <a:xfrm>
            <a:off x="548640" y="5806440"/>
            <a:ext cx="11064240" cy="685800"/>
          </a:xfrm>
          <a:prstGeom prst="roundRect">
            <a:avLst>
              <a:gd name="adj" fmla="val 13333"/>
            </a:avLst>
          </a:prstGeom>
          <a:solidFill>
            <a:srgbClr val="233A63"/>
          </a:solidFill>
          <a:ln/>
        </p:spPr>
      </p:sp>
      <p:sp>
        <p:nvSpPr>
          <p:cNvPr id="19" name="Text 17"/>
          <p:cNvSpPr txBox="1"/>
          <p:nvPr/>
        </p:nvSpPr>
        <p:spPr>
          <a:xfrm>
            <a:off x="822960" y="5806440"/>
            <a:ext cx="10515600" cy="685800"/>
          </a:xfrm>
          <a:prstGeom prst="rect">
            <a:avLst/>
          </a:prstGeom>
          <a:noFill/>
          <a:ln/>
        </p:spPr>
        <p:txBody>
          <a:bodyPr wrap="square" lIns="0" tIns="0" rIns="0" bIns="0" rtlCol="0" anchor="ctr"/>
          <a:lstStyle/>
          <a:p>
            <a:pPr marL="0" indent="0">
              <a:buNone/>
            </a:pPr>
            <a:r>
              <a:rPr lang="en-US" sz="1200" b="1" dirty="0">
                <a:solidFill>
                  <a:srgbClr val="E9C46A"/>
                </a:solidFill>
                <a:latin typeface="Calibri" pitchFamily="34" charset="0"/>
                <a:ea typeface="Calibri" pitchFamily="34" charset="-122"/>
                <a:cs typeface="Calibri" pitchFamily="34" charset="-120"/>
              </a:rPr>
              <a:t>Kunci umum:  </a:t>
            </a:r>
            <a:r>
              <a:rPr lang="en-US" sz="1200" dirty="0">
                <a:solidFill>
                  <a:srgbClr val="FFFFFF"/>
                </a:solidFill>
                <a:latin typeface="Calibri" pitchFamily="34" charset="0"/>
                <a:ea typeface="Calibri" pitchFamily="34" charset="-122"/>
                <a:cs typeface="Calibri" pitchFamily="34" charset="-120"/>
              </a:rPr>
              <a:t>biasakan siswa “berburu kata” dan berdiskusi kelompok kecil sebelum masuk ke pemahaman yang lebih dalam.</a:t>
            </a:r>
            <a:endParaRPr lang="en-US" sz="1200" dirty="0"/>
          </a:p>
        </p:txBody>
      </p:sp>
      <p:sp>
        <p:nvSpPr>
          <p:cNvPr id="20" name="Text 18"/>
          <p:cNvSpPr txBox="1"/>
          <p:nvPr/>
        </p:nvSpPr>
        <p:spPr>
          <a:xfrm>
            <a:off x="457200" y="6547104"/>
            <a:ext cx="7315200" cy="274320"/>
          </a:xfrm>
          <a:prstGeom prst="rect">
            <a:avLst/>
          </a:prstGeom>
          <a:noFill/>
          <a:ln/>
        </p:spPr>
        <p:txBody>
          <a:bodyPr wrap="square" lIns="0" tIns="0" rIns="0" bIns="0" rtlCol="0" anchor="ctr"/>
          <a:lstStyle/>
          <a:p>
            <a:pPr marL="0" indent="0">
              <a:buNone/>
            </a:pPr>
            <a:r>
              <a:rPr lang="en-US" sz="900" dirty="0">
                <a:solidFill>
                  <a:srgbClr val="5B6472"/>
                </a:solidFill>
                <a:latin typeface="Calibri" pitchFamily="34" charset="0"/>
                <a:ea typeface="Calibri" pitchFamily="34" charset="-122"/>
                <a:cs typeface="Calibri" pitchFamily="34" charset="-120"/>
              </a:rPr>
              <a:t>Pemahaman Tekstual — Cara Mengajarkan</a:t>
            </a:r>
            <a:endParaRPr lang="en-US" sz="900" dirty="0"/>
          </a:p>
        </p:txBody>
      </p:sp>
      <p:sp>
        <p:nvSpPr>
          <p:cNvPr id="21" name="Text 19"/>
          <p:cNvSpPr txBox="1"/>
          <p:nvPr/>
        </p:nvSpPr>
        <p:spPr>
          <a:xfrm>
            <a:off x="11457432" y="6547104"/>
            <a:ext cx="274320" cy="274320"/>
          </a:xfrm>
          <a:prstGeom prst="rect">
            <a:avLst/>
          </a:prstGeom>
          <a:noFill/>
          <a:ln/>
        </p:spPr>
        <p:txBody>
          <a:bodyPr wrap="square" lIns="0" tIns="0" rIns="0" bIns="0" rtlCol="0" anchor="ctr"/>
          <a:lstStyle/>
          <a:p>
            <a:pPr marL="0" indent="0" algn="r">
              <a:buNone/>
            </a:pPr>
            <a:r>
              <a:rPr lang="en-US" sz="900" dirty="0">
                <a:solidFill>
                  <a:srgbClr val="5B6472"/>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960120"/>
          </a:xfrm>
          <a:prstGeom prst="rect">
            <a:avLst/>
          </a:prstGeom>
          <a:solidFill>
            <a:srgbClr val="1D3557"/>
          </a:solidFill>
          <a:ln/>
        </p:spPr>
      </p:sp>
      <p:sp>
        <p:nvSpPr>
          <p:cNvPr id="3" name="Text 1"/>
          <p:cNvSpPr txBox="1"/>
          <p:nvPr/>
        </p:nvSpPr>
        <p:spPr>
          <a:xfrm>
            <a:off x="548640" y="118872"/>
            <a:ext cx="9144000" cy="320040"/>
          </a:xfrm>
          <a:prstGeom prst="rect">
            <a:avLst/>
          </a:prstGeom>
          <a:noFill/>
          <a:ln/>
        </p:spPr>
        <p:txBody>
          <a:bodyPr wrap="square" lIns="0" tIns="0" rIns="0" bIns="0" rtlCol="0" anchor="ctr"/>
          <a:lstStyle/>
          <a:p>
            <a:pPr marL="0" indent="0">
              <a:buNone/>
            </a:pPr>
            <a:r>
              <a:rPr lang="en-US" sz="1200" b="1" kern="0" spc="150" dirty="0">
                <a:solidFill>
                  <a:srgbClr val="E9C46A"/>
                </a:solidFill>
                <a:latin typeface="Calibri" pitchFamily="34" charset="0"/>
                <a:ea typeface="Calibri" pitchFamily="34" charset="-122"/>
                <a:cs typeface="Calibri" pitchFamily="34" charset="-120"/>
              </a:rPr>
              <a:t>CONTOH SOAL HOTS  ·  1a</a:t>
            </a:r>
            <a:endParaRPr lang="en-US" sz="1200" dirty="0"/>
          </a:p>
        </p:txBody>
      </p:sp>
      <p:sp>
        <p:nvSpPr>
          <p:cNvPr id="4" name="Text 2"/>
          <p:cNvSpPr txBox="1"/>
          <p:nvPr/>
        </p:nvSpPr>
        <p:spPr>
          <a:xfrm>
            <a:off x="548640" y="420624"/>
            <a:ext cx="11064240" cy="50292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Mengidentifikasi Penggunaan Kata Serapan</a:t>
            </a:r>
            <a:endParaRPr lang="en-US" sz="1700" dirty="0"/>
          </a:p>
        </p:txBody>
      </p:sp>
      <p:sp>
        <p:nvSpPr>
          <p:cNvPr id="5" name="Shape 3"/>
          <p:cNvSpPr/>
          <p:nvPr/>
        </p:nvSpPr>
        <p:spPr>
          <a:xfrm>
            <a:off x="548640" y="1170432"/>
            <a:ext cx="11091672" cy="1371600"/>
          </a:xfrm>
          <a:prstGeom prst="roundRect">
            <a:avLst>
              <a:gd name="adj" fmla="val 5333"/>
            </a:avLst>
          </a:prstGeom>
          <a:solidFill>
            <a:srgbClr val="EEF6F6"/>
          </a:solidFill>
          <a:ln w="12700">
            <a:solidFill>
              <a:srgbClr val="A8DADC"/>
            </a:solidFill>
            <a:prstDash val="solid"/>
          </a:ln>
        </p:spPr>
      </p:sp>
      <p:sp>
        <p:nvSpPr>
          <p:cNvPr id="6" name="Text 4"/>
          <p:cNvSpPr txBox="1"/>
          <p:nvPr/>
        </p:nvSpPr>
        <p:spPr>
          <a:xfrm>
            <a:off x="777240" y="1280160"/>
            <a:ext cx="3657600" cy="274320"/>
          </a:xfrm>
          <a:prstGeom prst="rect">
            <a:avLst/>
          </a:prstGeom>
          <a:noFill/>
          <a:ln/>
        </p:spPr>
        <p:txBody>
          <a:bodyPr wrap="square" lIns="0" tIns="0" rIns="0" bIns="0" rtlCol="0" anchor="ctr"/>
          <a:lstStyle/>
          <a:p>
            <a:pPr marL="0" indent="0">
              <a:buNone/>
            </a:pPr>
            <a:r>
              <a:rPr lang="en-US" sz="950" b="1" kern="0" spc="120" dirty="0">
                <a:solidFill>
                  <a:srgbClr val="2A9D8F"/>
                </a:solidFill>
                <a:latin typeface="Calibri" pitchFamily="34" charset="0"/>
                <a:ea typeface="Calibri" pitchFamily="34" charset="-122"/>
                <a:cs typeface="Calibri" pitchFamily="34" charset="-120"/>
              </a:rPr>
              <a:t>TEKS STIMULUS</a:t>
            </a:r>
            <a:endParaRPr lang="en-US" sz="950" dirty="0"/>
          </a:p>
        </p:txBody>
      </p:sp>
      <p:sp>
        <p:nvSpPr>
          <p:cNvPr id="7" name="Text 5"/>
          <p:cNvSpPr txBox="1"/>
          <p:nvPr/>
        </p:nvSpPr>
        <p:spPr>
          <a:xfrm>
            <a:off x="777240" y="1536192"/>
            <a:ext cx="10607040" cy="932688"/>
          </a:xfrm>
          <a:prstGeom prst="rect">
            <a:avLst/>
          </a:prstGeom>
          <a:noFill/>
          <a:ln/>
        </p:spPr>
        <p:txBody>
          <a:bodyPr wrap="square" lIns="0" tIns="0" rIns="0" bIns="0" rtlCol="0" anchor="t"/>
          <a:lstStyle/>
          <a:p>
            <a:pPr marL="0" indent="0">
              <a:lnSpc>
                <a:spcPct val="105000"/>
              </a:lnSpc>
              <a:buNone/>
            </a:pPr>
            <a:r>
              <a:rPr lang="en-US" sz="1150" i="1" dirty="0">
                <a:solidFill>
                  <a:srgbClr val="1B1B1F"/>
                </a:solidFill>
                <a:latin typeface="Calibri" pitchFamily="34" charset="0"/>
                <a:ea typeface="Calibri" pitchFamily="34" charset="-122"/>
                <a:cs typeface="Calibri" pitchFamily="34" charset="-120"/>
              </a:rPr>
              <a:t>Perkembangan teknologi digital memunculkan banyak istilah baru. Kata “gawai” digunakan sebagai padanan “gadget”, sedangkan “swafoto” menggantikan “selfie”. Namun, di media sosial, remaja lebih sering menulis “gadget” dan “selfie” dibanding padanan bahasa Indonesianya.</a:t>
            </a:r>
            <a:endParaRPr lang="en-US" sz="1150" dirty="0"/>
          </a:p>
        </p:txBody>
      </p:sp>
      <p:sp>
        <p:nvSpPr>
          <p:cNvPr id="8" name="Text 6"/>
          <p:cNvSpPr txBox="1"/>
          <p:nvPr/>
        </p:nvSpPr>
        <p:spPr>
          <a:xfrm>
            <a:off x="548640" y="2697480"/>
            <a:ext cx="11064240" cy="594360"/>
          </a:xfrm>
          <a:prstGeom prst="rect">
            <a:avLst/>
          </a:prstGeom>
          <a:noFill/>
          <a:ln/>
        </p:spPr>
        <p:txBody>
          <a:bodyPr wrap="square" lIns="0" tIns="0" rIns="0" bIns="0" rtlCol="0" anchor="t"/>
          <a:lstStyle/>
          <a:p>
            <a:pPr marL="0" indent="0">
              <a:buNone/>
            </a:pPr>
            <a:r>
              <a:rPr lang="en-US" sz="1300" b="1" dirty="0">
                <a:solidFill>
                  <a:srgbClr val="1D3557"/>
                </a:solidFill>
                <a:latin typeface="Calibri" pitchFamily="34" charset="0"/>
                <a:ea typeface="Calibri" pitchFamily="34" charset="-122"/>
                <a:cs typeface="Calibri" pitchFamily="34" charset="-120"/>
              </a:rPr>
              <a:t>Pertanyaan:  </a:t>
            </a:r>
            <a:r>
              <a:rPr lang="en-US" sz="1300" dirty="0">
                <a:solidFill>
                  <a:srgbClr val="1B1B1F"/>
                </a:solidFill>
                <a:latin typeface="Calibri" pitchFamily="34" charset="0"/>
                <a:ea typeface="Calibri" pitchFamily="34" charset="-122"/>
                <a:cs typeface="Calibri" pitchFamily="34" charset="-120"/>
              </a:rPr>
              <a:t>Berdasarkan fenomena dalam teks, kesimpulan yang PALING TEPAT tentang penggunaan kata serapan adalah…</a:t>
            </a:r>
            <a:endParaRPr lang="en-US" sz="1300" dirty="0"/>
          </a:p>
        </p:txBody>
      </p:sp>
      <p:sp>
        <p:nvSpPr>
          <p:cNvPr id="9" name="Shape 7"/>
          <p:cNvSpPr/>
          <p:nvPr/>
        </p:nvSpPr>
        <p:spPr>
          <a:xfrm>
            <a:off x="548640" y="3346704"/>
            <a:ext cx="11091672" cy="548640"/>
          </a:xfrm>
          <a:prstGeom prst="roundRect">
            <a:avLst>
              <a:gd name="adj" fmla="val 11667"/>
            </a:avLst>
          </a:prstGeom>
          <a:solidFill>
            <a:srgbClr val="F4F5F7"/>
          </a:solidFill>
          <a:ln w="12700">
            <a:solidFill>
              <a:srgbClr val="E1E3E8"/>
            </a:solidFill>
            <a:prstDash val="solid"/>
          </a:ln>
        </p:spPr>
      </p:sp>
      <p:sp>
        <p:nvSpPr>
          <p:cNvPr id="10" name="Shape 8"/>
          <p:cNvSpPr/>
          <p:nvPr/>
        </p:nvSpPr>
        <p:spPr>
          <a:xfrm>
            <a:off x="713232" y="3438144"/>
            <a:ext cx="365760" cy="365760"/>
          </a:xfrm>
          <a:prstGeom prst="ellipse">
            <a:avLst/>
          </a:prstGeom>
          <a:solidFill>
            <a:srgbClr val="1D3557"/>
          </a:solidFill>
          <a:ln/>
        </p:spPr>
      </p:sp>
      <p:sp>
        <p:nvSpPr>
          <p:cNvPr id="11" name="Text 9"/>
          <p:cNvSpPr txBox="1"/>
          <p:nvPr/>
        </p:nvSpPr>
        <p:spPr>
          <a:xfrm>
            <a:off x="713232" y="343814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a:t>
            </a:r>
            <a:endParaRPr lang="en-US" sz="1300" dirty="0"/>
          </a:p>
        </p:txBody>
      </p:sp>
      <p:sp>
        <p:nvSpPr>
          <p:cNvPr id="12" name="Text 10"/>
          <p:cNvSpPr txBox="1"/>
          <p:nvPr/>
        </p:nvSpPr>
        <p:spPr>
          <a:xfrm>
            <a:off x="1234440" y="334670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Kata serapan bahasa Indonesia seperti “gawai” dan “swafoto” sudah sepenuhnya menggantikan istilah asing di semua konteks</a:t>
            </a:r>
            <a:endParaRPr lang="en-US" sz="1200" dirty="0"/>
          </a:p>
        </p:txBody>
      </p:sp>
      <p:sp>
        <p:nvSpPr>
          <p:cNvPr id="13" name="Shape 11"/>
          <p:cNvSpPr/>
          <p:nvPr/>
        </p:nvSpPr>
        <p:spPr>
          <a:xfrm>
            <a:off x="548640" y="3941064"/>
            <a:ext cx="11091672" cy="548640"/>
          </a:xfrm>
          <a:prstGeom prst="roundRect">
            <a:avLst>
              <a:gd name="adj" fmla="val 11667"/>
            </a:avLst>
          </a:prstGeom>
          <a:solidFill>
            <a:srgbClr val="E3F3F1"/>
          </a:solidFill>
          <a:ln w="19050">
            <a:solidFill>
              <a:srgbClr val="2A9D8F"/>
            </a:solidFill>
            <a:prstDash val="solid"/>
          </a:ln>
        </p:spPr>
      </p:sp>
      <p:sp>
        <p:nvSpPr>
          <p:cNvPr id="14" name="Shape 12"/>
          <p:cNvSpPr/>
          <p:nvPr/>
        </p:nvSpPr>
        <p:spPr>
          <a:xfrm>
            <a:off x="713232" y="4032504"/>
            <a:ext cx="365760" cy="365760"/>
          </a:xfrm>
          <a:prstGeom prst="ellipse">
            <a:avLst/>
          </a:prstGeom>
          <a:solidFill>
            <a:srgbClr val="2A9D8F"/>
          </a:solidFill>
          <a:ln/>
        </p:spPr>
      </p:sp>
      <p:sp>
        <p:nvSpPr>
          <p:cNvPr id="15" name="Text 13"/>
          <p:cNvSpPr txBox="1"/>
          <p:nvPr/>
        </p:nvSpPr>
        <p:spPr>
          <a:xfrm>
            <a:off x="713232" y="403250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B</a:t>
            </a:r>
            <a:endParaRPr lang="en-US" sz="1300" dirty="0"/>
          </a:p>
        </p:txBody>
      </p:sp>
      <p:sp>
        <p:nvSpPr>
          <p:cNvPr id="16" name="Text 14"/>
          <p:cNvSpPr txBox="1"/>
          <p:nvPr/>
        </p:nvSpPr>
        <p:spPr>
          <a:xfrm>
            <a:off x="1234440" y="3941064"/>
            <a:ext cx="9966960" cy="548640"/>
          </a:xfrm>
          <a:prstGeom prst="rect">
            <a:avLst/>
          </a:prstGeom>
          <a:noFill/>
          <a:ln/>
        </p:spPr>
        <p:txBody>
          <a:bodyPr wrap="square" lIns="0" tIns="0" rIns="0" bIns="0" rtlCol="0" anchor="ctr"/>
          <a:lstStyle/>
          <a:p>
            <a:pPr marL="0" indent="0">
              <a:buNone/>
            </a:pPr>
            <a:r>
              <a:rPr lang="en-US" sz="1200" b="1" dirty="0">
                <a:solidFill>
                  <a:srgbClr val="13233F"/>
                </a:solidFill>
                <a:latin typeface="Calibri" pitchFamily="34" charset="0"/>
                <a:ea typeface="Calibri" pitchFamily="34" charset="-122"/>
                <a:cs typeface="Calibri" pitchFamily="34" charset="-120"/>
              </a:rPr>
              <a:t>Pemilihan antara kata serapan resmi dan istilah asing dipengaruhi oleh konteks komunikasi dan kelompok penggunanya</a:t>
            </a:r>
            <a:endParaRPr lang="en-US" sz="1200" dirty="0"/>
          </a:p>
        </p:txBody>
      </p:sp>
      <p:sp>
        <p:nvSpPr>
          <p:cNvPr id="17" name="Text 15"/>
          <p:cNvSpPr txBox="1"/>
          <p:nvPr/>
        </p:nvSpPr>
        <p:spPr>
          <a:xfrm>
            <a:off x="10195560" y="3941064"/>
            <a:ext cx="1325880" cy="548640"/>
          </a:xfrm>
          <a:prstGeom prst="rect">
            <a:avLst/>
          </a:prstGeom>
          <a:noFill/>
          <a:ln/>
        </p:spPr>
        <p:txBody>
          <a:bodyPr wrap="square" lIns="0" tIns="0" rIns="0" bIns="0" rtlCol="0" anchor="ctr"/>
          <a:lstStyle/>
          <a:p>
            <a:pPr marL="0" indent="0" algn="r">
              <a:buNone/>
            </a:pPr>
            <a:r>
              <a:rPr lang="en-US" sz="1050" b="1" dirty="0">
                <a:solidFill>
                  <a:srgbClr val="2A9D8F"/>
                </a:solidFill>
                <a:latin typeface="Calibri" pitchFamily="34" charset="0"/>
                <a:ea typeface="Calibri" pitchFamily="34" charset="-122"/>
                <a:cs typeface="Calibri" pitchFamily="34" charset="-120"/>
              </a:rPr>
              <a:t>✓ KUNCI</a:t>
            </a:r>
            <a:endParaRPr lang="en-US" sz="1050" dirty="0"/>
          </a:p>
        </p:txBody>
      </p:sp>
      <p:sp>
        <p:nvSpPr>
          <p:cNvPr id="18" name="Shape 16"/>
          <p:cNvSpPr/>
          <p:nvPr/>
        </p:nvSpPr>
        <p:spPr>
          <a:xfrm>
            <a:off x="548640" y="4535424"/>
            <a:ext cx="11091672" cy="548640"/>
          </a:xfrm>
          <a:prstGeom prst="roundRect">
            <a:avLst>
              <a:gd name="adj" fmla="val 11667"/>
            </a:avLst>
          </a:prstGeom>
          <a:solidFill>
            <a:srgbClr val="F4F5F7"/>
          </a:solidFill>
          <a:ln w="12700">
            <a:solidFill>
              <a:srgbClr val="E1E3E8"/>
            </a:solidFill>
            <a:prstDash val="solid"/>
          </a:ln>
        </p:spPr>
      </p:sp>
      <p:sp>
        <p:nvSpPr>
          <p:cNvPr id="19" name="Shape 17"/>
          <p:cNvSpPr/>
          <p:nvPr/>
        </p:nvSpPr>
        <p:spPr>
          <a:xfrm>
            <a:off x="713232" y="4626864"/>
            <a:ext cx="365760" cy="365760"/>
          </a:xfrm>
          <a:prstGeom prst="ellipse">
            <a:avLst/>
          </a:prstGeom>
          <a:solidFill>
            <a:srgbClr val="1D3557"/>
          </a:solidFill>
          <a:ln/>
        </p:spPr>
      </p:sp>
      <p:sp>
        <p:nvSpPr>
          <p:cNvPr id="20" name="Text 18"/>
          <p:cNvSpPr txBox="1"/>
          <p:nvPr/>
        </p:nvSpPr>
        <p:spPr>
          <a:xfrm>
            <a:off x="713232" y="462686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a:t>
            </a:r>
            <a:endParaRPr lang="en-US" sz="1300" dirty="0"/>
          </a:p>
        </p:txBody>
      </p:sp>
      <p:sp>
        <p:nvSpPr>
          <p:cNvPr id="21" name="Text 19"/>
          <p:cNvSpPr txBox="1"/>
          <p:nvPr/>
        </p:nvSpPr>
        <p:spPr>
          <a:xfrm>
            <a:off x="1234440" y="453542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Remaja tidak memahami arti kata “gawai” dan “swafoto” sehingga memilih istilah asing</a:t>
            </a:r>
            <a:endParaRPr lang="en-US" sz="1200" dirty="0"/>
          </a:p>
        </p:txBody>
      </p:sp>
      <p:sp>
        <p:nvSpPr>
          <p:cNvPr id="22" name="Shape 20"/>
          <p:cNvSpPr/>
          <p:nvPr/>
        </p:nvSpPr>
        <p:spPr>
          <a:xfrm>
            <a:off x="548640" y="5129784"/>
            <a:ext cx="11091672" cy="548640"/>
          </a:xfrm>
          <a:prstGeom prst="roundRect">
            <a:avLst>
              <a:gd name="adj" fmla="val 11667"/>
            </a:avLst>
          </a:prstGeom>
          <a:solidFill>
            <a:srgbClr val="F4F5F7"/>
          </a:solidFill>
          <a:ln w="12700">
            <a:solidFill>
              <a:srgbClr val="E1E3E8"/>
            </a:solidFill>
            <a:prstDash val="solid"/>
          </a:ln>
        </p:spPr>
      </p:sp>
      <p:sp>
        <p:nvSpPr>
          <p:cNvPr id="23" name="Shape 21"/>
          <p:cNvSpPr/>
          <p:nvPr/>
        </p:nvSpPr>
        <p:spPr>
          <a:xfrm>
            <a:off x="713232" y="5221224"/>
            <a:ext cx="365760" cy="365760"/>
          </a:xfrm>
          <a:prstGeom prst="ellipse">
            <a:avLst/>
          </a:prstGeom>
          <a:solidFill>
            <a:srgbClr val="1D3557"/>
          </a:solidFill>
          <a:ln/>
        </p:spPr>
      </p:sp>
      <p:sp>
        <p:nvSpPr>
          <p:cNvPr id="24" name="Text 22"/>
          <p:cNvSpPr txBox="1"/>
          <p:nvPr/>
        </p:nvSpPr>
        <p:spPr>
          <a:xfrm>
            <a:off x="713232" y="522122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D</a:t>
            </a:r>
            <a:endParaRPr lang="en-US" sz="1300" dirty="0"/>
          </a:p>
        </p:txBody>
      </p:sp>
      <p:sp>
        <p:nvSpPr>
          <p:cNvPr id="25" name="Text 23"/>
          <p:cNvSpPr txBox="1"/>
          <p:nvPr/>
        </p:nvSpPr>
        <p:spPr>
          <a:xfrm>
            <a:off x="1234440" y="512978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Kata “gadget” dan “selfie” akan segera dihapus dari penggunaan bahasa Indonesia</a:t>
            </a:r>
            <a:endParaRPr lang="en-US" sz="1200" dirty="0"/>
          </a:p>
        </p:txBody>
      </p:sp>
      <p:sp>
        <p:nvSpPr>
          <p:cNvPr id="26" name="Shape 24"/>
          <p:cNvSpPr/>
          <p:nvPr/>
        </p:nvSpPr>
        <p:spPr>
          <a:xfrm>
            <a:off x="548640" y="5724144"/>
            <a:ext cx="11091672" cy="548640"/>
          </a:xfrm>
          <a:prstGeom prst="roundRect">
            <a:avLst>
              <a:gd name="adj" fmla="val 11667"/>
            </a:avLst>
          </a:prstGeom>
          <a:solidFill>
            <a:srgbClr val="F4F5F7"/>
          </a:solidFill>
          <a:ln w="12700">
            <a:solidFill>
              <a:srgbClr val="E1E3E8"/>
            </a:solidFill>
            <a:prstDash val="solid"/>
          </a:ln>
        </p:spPr>
      </p:sp>
      <p:sp>
        <p:nvSpPr>
          <p:cNvPr id="27" name="Shape 25"/>
          <p:cNvSpPr/>
          <p:nvPr/>
        </p:nvSpPr>
        <p:spPr>
          <a:xfrm>
            <a:off x="713232" y="5815584"/>
            <a:ext cx="365760" cy="365760"/>
          </a:xfrm>
          <a:prstGeom prst="ellipse">
            <a:avLst/>
          </a:prstGeom>
          <a:solidFill>
            <a:srgbClr val="1D3557"/>
          </a:solidFill>
          <a:ln/>
        </p:spPr>
      </p:sp>
      <p:sp>
        <p:nvSpPr>
          <p:cNvPr id="28" name="Text 26"/>
          <p:cNvSpPr txBox="1"/>
          <p:nvPr/>
        </p:nvSpPr>
        <p:spPr>
          <a:xfrm>
            <a:off x="713232" y="581558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E</a:t>
            </a:r>
            <a:endParaRPr lang="en-US" sz="1300" dirty="0"/>
          </a:p>
        </p:txBody>
      </p:sp>
      <p:sp>
        <p:nvSpPr>
          <p:cNvPr id="29" name="Text 27"/>
          <p:cNvSpPr txBox="1"/>
          <p:nvPr/>
        </p:nvSpPr>
        <p:spPr>
          <a:xfrm>
            <a:off x="1234440" y="572414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Istilah asing hanya digunakan dalam konteks teknologi, bukan dalam komunikasi sehari-hari</a:t>
            </a:r>
            <a:endParaRPr lang="en-US" sz="1200" dirty="0"/>
          </a:p>
        </p:txBody>
      </p:sp>
      <p:sp>
        <p:nvSpPr>
          <p:cNvPr id="30" name="Text 28"/>
          <p:cNvSpPr txBox="1"/>
          <p:nvPr/>
        </p:nvSpPr>
        <p:spPr>
          <a:xfrm>
            <a:off x="457200" y="6547104"/>
            <a:ext cx="7315200" cy="274320"/>
          </a:xfrm>
          <a:prstGeom prst="rect">
            <a:avLst/>
          </a:prstGeom>
          <a:noFill/>
          <a:ln/>
        </p:spPr>
        <p:txBody>
          <a:bodyPr wrap="square" lIns="0" tIns="0" rIns="0" bIns="0" rtlCol="0" anchor="ctr"/>
          <a:lstStyle/>
          <a:p>
            <a:pPr marL="0" indent="0">
              <a:buNone/>
            </a:pPr>
            <a:r>
              <a:rPr lang="en-US" sz="900" dirty="0">
                <a:solidFill>
                  <a:srgbClr val="5B6472"/>
                </a:solidFill>
                <a:latin typeface="Calibri" pitchFamily="34" charset="0"/>
                <a:ea typeface="Calibri" pitchFamily="34" charset="-122"/>
                <a:cs typeface="Calibri" pitchFamily="34" charset="-120"/>
              </a:rPr>
              <a:t>Mengidentifikasi Penggunaan Kata Serapan</a:t>
            </a:r>
            <a:endParaRPr lang="en-US" sz="900" dirty="0"/>
          </a:p>
        </p:txBody>
      </p:sp>
      <p:sp>
        <p:nvSpPr>
          <p:cNvPr id="31" name="Text 29"/>
          <p:cNvSpPr txBox="1"/>
          <p:nvPr/>
        </p:nvSpPr>
        <p:spPr>
          <a:xfrm>
            <a:off x="11457432" y="6547104"/>
            <a:ext cx="274320" cy="274320"/>
          </a:xfrm>
          <a:prstGeom prst="rect">
            <a:avLst/>
          </a:prstGeom>
          <a:noFill/>
          <a:ln/>
        </p:spPr>
        <p:txBody>
          <a:bodyPr wrap="square" lIns="0" tIns="0" rIns="0" bIns="0" rtlCol="0" anchor="ctr"/>
          <a:lstStyle/>
          <a:p>
            <a:pPr marL="0" indent="0" algn="r">
              <a:buNone/>
            </a:pPr>
            <a:r>
              <a:rPr lang="en-US" sz="900" dirty="0">
                <a:solidFill>
                  <a:srgbClr val="5B6472"/>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960120"/>
          </a:xfrm>
          <a:prstGeom prst="rect">
            <a:avLst/>
          </a:prstGeom>
          <a:solidFill>
            <a:srgbClr val="1D3557"/>
          </a:solidFill>
          <a:ln/>
        </p:spPr>
      </p:sp>
      <p:sp>
        <p:nvSpPr>
          <p:cNvPr id="3" name="Text 1"/>
          <p:cNvSpPr txBox="1"/>
          <p:nvPr/>
        </p:nvSpPr>
        <p:spPr>
          <a:xfrm>
            <a:off x="548640" y="118872"/>
            <a:ext cx="9144000" cy="320040"/>
          </a:xfrm>
          <a:prstGeom prst="rect">
            <a:avLst/>
          </a:prstGeom>
          <a:noFill/>
          <a:ln/>
        </p:spPr>
        <p:txBody>
          <a:bodyPr wrap="square" lIns="0" tIns="0" rIns="0" bIns="0" rtlCol="0" anchor="ctr"/>
          <a:lstStyle/>
          <a:p>
            <a:pPr marL="0" indent="0">
              <a:buNone/>
            </a:pPr>
            <a:r>
              <a:rPr lang="en-US" sz="1200" b="1" kern="0" spc="150" dirty="0">
                <a:solidFill>
                  <a:srgbClr val="E9C46A"/>
                </a:solidFill>
                <a:latin typeface="Calibri" pitchFamily="34" charset="0"/>
                <a:ea typeface="Calibri" pitchFamily="34" charset="-122"/>
                <a:cs typeface="Calibri" pitchFamily="34" charset="-120"/>
              </a:rPr>
              <a:t>CONTOH SOAL HOTS  ·  1b</a:t>
            </a:r>
            <a:endParaRPr lang="en-US" sz="1200" dirty="0"/>
          </a:p>
        </p:txBody>
      </p:sp>
      <p:sp>
        <p:nvSpPr>
          <p:cNvPr id="4" name="Text 2"/>
          <p:cNvSpPr txBox="1"/>
          <p:nvPr/>
        </p:nvSpPr>
        <p:spPr>
          <a:xfrm>
            <a:off x="548640" y="420624"/>
            <a:ext cx="11064240" cy="50292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Mengidentifikasi Latar, Karakter, dan Fenomena dari Kosakata</a:t>
            </a:r>
            <a:endParaRPr lang="en-US" sz="1700" dirty="0"/>
          </a:p>
        </p:txBody>
      </p:sp>
      <p:sp>
        <p:nvSpPr>
          <p:cNvPr id="5" name="Shape 3"/>
          <p:cNvSpPr/>
          <p:nvPr/>
        </p:nvSpPr>
        <p:spPr>
          <a:xfrm>
            <a:off x="548640" y="1170432"/>
            <a:ext cx="11091672" cy="1371600"/>
          </a:xfrm>
          <a:prstGeom prst="roundRect">
            <a:avLst>
              <a:gd name="adj" fmla="val 5333"/>
            </a:avLst>
          </a:prstGeom>
          <a:solidFill>
            <a:srgbClr val="EEF6F6"/>
          </a:solidFill>
          <a:ln w="12700">
            <a:solidFill>
              <a:srgbClr val="A8DADC"/>
            </a:solidFill>
            <a:prstDash val="solid"/>
          </a:ln>
        </p:spPr>
      </p:sp>
      <p:sp>
        <p:nvSpPr>
          <p:cNvPr id="6" name="Text 4"/>
          <p:cNvSpPr txBox="1"/>
          <p:nvPr/>
        </p:nvSpPr>
        <p:spPr>
          <a:xfrm>
            <a:off x="777240" y="1280160"/>
            <a:ext cx="3657600" cy="274320"/>
          </a:xfrm>
          <a:prstGeom prst="rect">
            <a:avLst/>
          </a:prstGeom>
          <a:noFill/>
          <a:ln/>
        </p:spPr>
        <p:txBody>
          <a:bodyPr wrap="square" lIns="0" tIns="0" rIns="0" bIns="0" rtlCol="0" anchor="ctr"/>
          <a:lstStyle/>
          <a:p>
            <a:pPr marL="0" indent="0">
              <a:buNone/>
            </a:pPr>
            <a:r>
              <a:rPr lang="en-US" sz="950" b="1" kern="0" spc="120" dirty="0">
                <a:solidFill>
                  <a:srgbClr val="2A9D8F"/>
                </a:solidFill>
                <a:latin typeface="Calibri" pitchFamily="34" charset="0"/>
                <a:ea typeface="Calibri" pitchFamily="34" charset="-122"/>
                <a:cs typeface="Calibri" pitchFamily="34" charset="-120"/>
              </a:rPr>
              <a:t>TEKS STIMULUS</a:t>
            </a:r>
            <a:endParaRPr lang="en-US" sz="950" dirty="0"/>
          </a:p>
        </p:txBody>
      </p:sp>
      <p:sp>
        <p:nvSpPr>
          <p:cNvPr id="7" name="Text 5"/>
          <p:cNvSpPr txBox="1"/>
          <p:nvPr/>
        </p:nvSpPr>
        <p:spPr>
          <a:xfrm>
            <a:off x="777240" y="1536192"/>
            <a:ext cx="10607040" cy="932688"/>
          </a:xfrm>
          <a:prstGeom prst="rect">
            <a:avLst/>
          </a:prstGeom>
          <a:noFill/>
          <a:ln/>
        </p:spPr>
        <p:txBody>
          <a:bodyPr wrap="square" lIns="0" tIns="0" rIns="0" bIns="0" rtlCol="0" anchor="t"/>
          <a:lstStyle/>
          <a:p>
            <a:pPr marL="0" indent="0">
              <a:lnSpc>
                <a:spcPct val="105000"/>
              </a:lnSpc>
              <a:buNone/>
            </a:pPr>
            <a:r>
              <a:rPr lang="en-US" sz="1150" i="1" dirty="0">
                <a:solidFill>
                  <a:srgbClr val="1B1B1F"/>
                </a:solidFill>
                <a:latin typeface="Calibri" pitchFamily="34" charset="0"/>
                <a:ea typeface="Calibri" pitchFamily="34" charset="-122"/>
                <a:cs typeface="Calibri" pitchFamily="34" charset="-120"/>
              </a:rPr>
              <a:t>Aroma tanah basah bercampur wangi kemenyan menyeruak dari sudut ruangan berlantai tanah itu. Di atas dipan bambu, seorang perempuan tua merapal mantra sambil sesekali menyebut nama leluhur.</a:t>
            </a:r>
            <a:endParaRPr lang="en-US" sz="1150" dirty="0"/>
          </a:p>
        </p:txBody>
      </p:sp>
      <p:sp>
        <p:nvSpPr>
          <p:cNvPr id="8" name="Text 6"/>
          <p:cNvSpPr txBox="1"/>
          <p:nvPr/>
        </p:nvSpPr>
        <p:spPr>
          <a:xfrm>
            <a:off x="548640" y="2697480"/>
            <a:ext cx="11064240" cy="594360"/>
          </a:xfrm>
          <a:prstGeom prst="rect">
            <a:avLst/>
          </a:prstGeom>
          <a:noFill/>
          <a:ln/>
        </p:spPr>
        <p:txBody>
          <a:bodyPr wrap="square" lIns="0" tIns="0" rIns="0" bIns="0" rtlCol="0" anchor="t"/>
          <a:lstStyle/>
          <a:p>
            <a:pPr marL="0" indent="0">
              <a:buNone/>
            </a:pPr>
            <a:r>
              <a:rPr lang="en-US" sz="1300" b="1" dirty="0">
                <a:solidFill>
                  <a:srgbClr val="1D3557"/>
                </a:solidFill>
                <a:latin typeface="Calibri" pitchFamily="34" charset="0"/>
                <a:ea typeface="Calibri" pitchFamily="34" charset="-122"/>
                <a:cs typeface="Calibri" pitchFamily="34" charset="-120"/>
              </a:rPr>
              <a:t>Pertanyaan:  </a:t>
            </a:r>
            <a:r>
              <a:rPr lang="en-US" sz="1300" dirty="0">
                <a:solidFill>
                  <a:srgbClr val="1B1B1F"/>
                </a:solidFill>
                <a:latin typeface="Calibri" pitchFamily="34" charset="0"/>
                <a:ea typeface="Calibri" pitchFamily="34" charset="-122"/>
                <a:cs typeface="Calibri" pitchFamily="34" charset="-120"/>
              </a:rPr>
              <a:t>Berdasarkan pilihan kata dalam kutipan tersebut, latar dan suasana yang PALING TEPAT tergambar adalah…</a:t>
            </a:r>
            <a:endParaRPr lang="en-US" sz="1300" dirty="0"/>
          </a:p>
        </p:txBody>
      </p:sp>
      <p:sp>
        <p:nvSpPr>
          <p:cNvPr id="9" name="Shape 7"/>
          <p:cNvSpPr/>
          <p:nvPr/>
        </p:nvSpPr>
        <p:spPr>
          <a:xfrm>
            <a:off x="548640" y="3346704"/>
            <a:ext cx="11091672" cy="548640"/>
          </a:xfrm>
          <a:prstGeom prst="roundRect">
            <a:avLst>
              <a:gd name="adj" fmla="val 11667"/>
            </a:avLst>
          </a:prstGeom>
          <a:solidFill>
            <a:srgbClr val="F4F5F7"/>
          </a:solidFill>
          <a:ln w="12700">
            <a:solidFill>
              <a:srgbClr val="E1E3E8"/>
            </a:solidFill>
            <a:prstDash val="solid"/>
          </a:ln>
        </p:spPr>
      </p:sp>
      <p:sp>
        <p:nvSpPr>
          <p:cNvPr id="10" name="Shape 8"/>
          <p:cNvSpPr/>
          <p:nvPr/>
        </p:nvSpPr>
        <p:spPr>
          <a:xfrm>
            <a:off x="713232" y="3438144"/>
            <a:ext cx="365760" cy="365760"/>
          </a:xfrm>
          <a:prstGeom prst="ellipse">
            <a:avLst/>
          </a:prstGeom>
          <a:solidFill>
            <a:srgbClr val="1D3557"/>
          </a:solidFill>
          <a:ln/>
        </p:spPr>
      </p:sp>
      <p:sp>
        <p:nvSpPr>
          <p:cNvPr id="11" name="Text 9"/>
          <p:cNvSpPr txBox="1"/>
          <p:nvPr/>
        </p:nvSpPr>
        <p:spPr>
          <a:xfrm>
            <a:off x="713232" y="343814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a:t>
            </a:r>
            <a:endParaRPr lang="en-US" sz="1300" dirty="0"/>
          </a:p>
        </p:txBody>
      </p:sp>
      <p:sp>
        <p:nvSpPr>
          <p:cNvPr id="12" name="Text 10"/>
          <p:cNvSpPr txBox="1"/>
          <p:nvPr/>
        </p:nvSpPr>
        <p:spPr>
          <a:xfrm>
            <a:off x="1234440" y="334670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Ruang tamu modern dengan suasana santai</a:t>
            </a:r>
            <a:endParaRPr lang="en-US" sz="1200" dirty="0"/>
          </a:p>
        </p:txBody>
      </p:sp>
      <p:sp>
        <p:nvSpPr>
          <p:cNvPr id="13" name="Shape 11"/>
          <p:cNvSpPr/>
          <p:nvPr/>
        </p:nvSpPr>
        <p:spPr>
          <a:xfrm>
            <a:off x="548640" y="3941064"/>
            <a:ext cx="11091672" cy="548640"/>
          </a:xfrm>
          <a:prstGeom prst="roundRect">
            <a:avLst>
              <a:gd name="adj" fmla="val 11667"/>
            </a:avLst>
          </a:prstGeom>
          <a:solidFill>
            <a:srgbClr val="E3F3F1"/>
          </a:solidFill>
          <a:ln w="19050">
            <a:solidFill>
              <a:srgbClr val="2A9D8F"/>
            </a:solidFill>
            <a:prstDash val="solid"/>
          </a:ln>
        </p:spPr>
      </p:sp>
      <p:sp>
        <p:nvSpPr>
          <p:cNvPr id="14" name="Shape 12"/>
          <p:cNvSpPr/>
          <p:nvPr/>
        </p:nvSpPr>
        <p:spPr>
          <a:xfrm>
            <a:off x="713232" y="4032504"/>
            <a:ext cx="365760" cy="365760"/>
          </a:xfrm>
          <a:prstGeom prst="ellipse">
            <a:avLst/>
          </a:prstGeom>
          <a:solidFill>
            <a:srgbClr val="2A9D8F"/>
          </a:solidFill>
          <a:ln/>
        </p:spPr>
      </p:sp>
      <p:sp>
        <p:nvSpPr>
          <p:cNvPr id="15" name="Text 13"/>
          <p:cNvSpPr txBox="1"/>
          <p:nvPr/>
        </p:nvSpPr>
        <p:spPr>
          <a:xfrm>
            <a:off x="713232" y="403250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B</a:t>
            </a:r>
            <a:endParaRPr lang="en-US" sz="1300" dirty="0"/>
          </a:p>
        </p:txBody>
      </p:sp>
      <p:sp>
        <p:nvSpPr>
          <p:cNvPr id="16" name="Text 14"/>
          <p:cNvSpPr txBox="1"/>
          <p:nvPr/>
        </p:nvSpPr>
        <p:spPr>
          <a:xfrm>
            <a:off x="1234440" y="3941064"/>
            <a:ext cx="9966960" cy="548640"/>
          </a:xfrm>
          <a:prstGeom prst="rect">
            <a:avLst/>
          </a:prstGeom>
          <a:noFill/>
          <a:ln/>
        </p:spPr>
        <p:txBody>
          <a:bodyPr wrap="square" lIns="0" tIns="0" rIns="0" bIns="0" rtlCol="0" anchor="ctr"/>
          <a:lstStyle/>
          <a:p>
            <a:pPr marL="0" indent="0">
              <a:buNone/>
            </a:pPr>
            <a:r>
              <a:rPr lang="en-US" sz="1200" b="1" dirty="0">
                <a:solidFill>
                  <a:srgbClr val="13233F"/>
                </a:solidFill>
                <a:latin typeface="Calibri" pitchFamily="34" charset="0"/>
                <a:ea typeface="Calibri" pitchFamily="34" charset="-122"/>
                <a:cs typeface="Calibri" pitchFamily="34" charset="-120"/>
              </a:rPr>
              <a:t>Rumah tradisional dengan suasana mistis dan kental nuansa adat</a:t>
            </a:r>
            <a:endParaRPr lang="en-US" sz="1200" dirty="0"/>
          </a:p>
        </p:txBody>
      </p:sp>
      <p:sp>
        <p:nvSpPr>
          <p:cNvPr id="17" name="Text 15"/>
          <p:cNvSpPr txBox="1"/>
          <p:nvPr/>
        </p:nvSpPr>
        <p:spPr>
          <a:xfrm>
            <a:off x="10195560" y="3941064"/>
            <a:ext cx="1325880" cy="548640"/>
          </a:xfrm>
          <a:prstGeom prst="rect">
            <a:avLst/>
          </a:prstGeom>
          <a:noFill/>
          <a:ln/>
        </p:spPr>
        <p:txBody>
          <a:bodyPr wrap="square" lIns="0" tIns="0" rIns="0" bIns="0" rtlCol="0" anchor="ctr"/>
          <a:lstStyle/>
          <a:p>
            <a:pPr marL="0" indent="0" algn="r">
              <a:buNone/>
            </a:pPr>
            <a:r>
              <a:rPr lang="en-US" sz="1050" b="1" dirty="0">
                <a:solidFill>
                  <a:srgbClr val="2A9D8F"/>
                </a:solidFill>
                <a:latin typeface="Calibri" pitchFamily="34" charset="0"/>
                <a:ea typeface="Calibri" pitchFamily="34" charset="-122"/>
                <a:cs typeface="Calibri" pitchFamily="34" charset="-120"/>
              </a:rPr>
              <a:t>✓ KUNCI</a:t>
            </a:r>
            <a:endParaRPr lang="en-US" sz="1050" dirty="0"/>
          </a:p>
        </p:txBody>
      </p:sp>
      <p:sp>
        <p:nvSpPr>
          <p:cNvPr id="18" name="Shape 16"/>
          <p:cNvSpPr/>
          <p:nvPr/>
        </p:nvSpPr>
        <p:spPr>
          <a:xfrm>
            <a:off x="548640" y="4535424"/>
            <a:ext cx="11091672" cy="548640"/>
          </a:xfrm>
          <a:prstGeom prst="roundRect">
            <a:avLst>
              <a:gd name="adj" fmla="val 11667"/>
            </a:avLst>
          </a:prstGeom>
          <a:solidFill>
            <a:srgbClr val="F4F5F7"/>
          </a:solidFill>
          <a:ln w="12700">
            <a:solidFill>
              <a:srgbClr val="E1E3E8"/>
            </a:solidFill>
            <a:prstDash val="solid"/>
          </a:ln>
        </p:spPr>
      </p:sp>
      <p:sp>
        <p:nvSpPr>
          <p:cNvPr id="19" name="Shape 17"/>
          <p:cNvSpPr/>
          <p:nvPr/>
        </p:nvSpPr>
        <p:spPr>
          <a:xfrm>
            <a:off x="713232" y="4626864"/>
            <a:ext cx="365760" cy="365760"/>
          </a:xfrm>
          <a:prstGeom prst="ellipse">
            <a:avLst/>
          </a:prstGeom>
          <a:solidFill>
            <a:srgbClr val="1D3557"/>
          </a:solidFill>
          <a:ln/>
        </p:spPr>
      </p:sp>
      <p:sp>
        <p:nvSpPr>
          <p:cNvPr id="20" name="Text 18"/>
          <p:cNvSpPr txBox="1"/>
          <p:nvPr/>
        </p:nvSpPr>
        <p:spPr>
          <a:xfrm>
            <a:off x="713232" y="462686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a:t>
            </a:r>
            <a:endParaRPr lang="en-US" sz="1300" dirty="0"/>
          </a:p>
        </p:txBody>
      </p:sp>
      <p:sp>
        <p:nvSpPr>
          <p:cNvPr id="21" name="Text 19"/>
          <p:cNvSpPr txBox="1"/>
          <p:nvPr/>
        </p:nvSpPr>
        <p:spPr>
          <a:xfrm>
            <a:off x="1234440" y="453542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Rumah sakit dengan suasana steril dan formal</a:t>
            </a:r>
            <a:endParaRPr lang="en-US" sz="1200" dirty="0"/>
          </a:p>
        </p:txBody>
      </p:sp>
      <p:sp>
        <p:nvSpPr>
          <p:cNvPr id="22" name="Shape 20"/>
          <p:cNvSpPr/>
          <p:nvPr/>
        </p:nvSpPr>
        <p:spPr>
          <a:xfrm>
            <a:off x="548640" y="5129784"/>
            <a:ext cx="11091672" cy="548640"/>
          </a:xfrm>
          <a:prstGeom prst="roundRect">
            <a:avLst>
              <a:gd name="adj" fmla="val 11667"/>
            </a:avLst>
          </a:prstGeom>
          <a:solidFill>
            <a:srgbClr val="F4F5F7"/>
          </a:solidFill>
          <a:ln w="12700">
            <a:solidFill>
              <a:srgbClr val="E1E3E8"/>
            </a:solidFill>
            <a:prstDash val="solid"/>
          </a:ln>
        </p:spPr>
      </p:sp>
      <p:sp>
        <p:nvSpPr>
          <p:cNvPr id="23" name="Shape 21"/>
          <p:cNvSpPr/>
          <p:nvPr/>
        </p:nvSpPr>
        <p:spPr>
          <a:xfrm>
            <a:off x="713232" y="5221224"/>
            <a:ext cx="365760" cy="365760"/>
          </a:xfrm>
          <a:prstGeom prst="ellipse">
            <a:avLst/>
          </a:prstGeom>
          <a:solidFill>
            <a:srgbClr val="1D3557"/>
          </a:solidFill>
          <a:ln/>
        </p:spPr>
      </p:sp>
      <p:sp>
        <p:nvSpPr>
          <p:cNvPr id="24" name="Text 22"/>
          <p:cNvSpPr txBox="1"/>
          <p:nvPr/>
        </p:nvSpPr>
        <p:spPr>
          <a:xfrm>
            <a:off x="713232" y="522122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D</a:t>
            </a:r>
            <a:endParaRPr lang="en-US" sz="1300" dirty="0"/>
          </a:p>
        </p:txBody>
      </p:sp>
      <p:sp>
        <p:nvSpPr>
          <p:cNvPr id="25" name="Text 23"/>
          <p:cNvSpPr txBox="1"/>
          <p:nvPr/>
        </p:nvSpPr>
        <p:spPr>
          <a:xfrm>
            <a:off x="1234440" y="512978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Kantor pemerintahan dengan suasana resmi</a:t>
            </a:r>
            <a:endParaRPr lang="en-US" sz="1200" dirty="0"/>
          </a:p>
        </p:txBody>
      </p:sp>
      <p:sp>
        <p:nvSpPr>
          <p:cNvPr id="26" name="Shape 24"/>
          <p:cNvSpPr/>
          <p:nvPr/>
        </p:nvSpPr>
        <p:spPr>
          <a:xfrm>
            <a:off x="548640" y="5724144"/>
            <a:ext cx="11091672" cy="548640"/>
          </a:xfrm>
          <a:prstGeom prst="roundRect">
            <a:avLst>
              <a:gd name="adj" fmla="val 11667"/>
            </a:avLst>
          </a:prstGeom>
          <a:solidFill>
            <a:srgbClr val="F4F5F7"/>
          </a:solidFill>
          <a:ln w="12700">
            <a:solidFill>
              <a:srgbClr val="E1E3E8"/>
            </a:solidFill>
            <a:prstDash val="solid"/>
          </a:ln>
        </p:spPr>
      </p:sp>
      <p:sp>
        <p:nvSpPr>
          <p:cNvPr id="27" name="Shape 25"/>
          <p:cNvSpPr/>
          <p:nvPr/>
        </p:nvSpPr>
        <p:spPr>
          <a:xfrm>
            <a:off x="713232" y="5815584"/>
            <a:ext cx="365760" cy="365760"/>
          </a:xfrm>
          <a:prstGeom prst="ellipse">
            <a:avLst/>
          </a:prstGeom>
          <a:solidFill>
            <a:srgbClr val="1D3557"/>
          </a:solidFill>
          <a:ln/>
        </p:spPr>
      </p:sp>
      <p:sp>
        <p:nvSpPr>
          <p:cNvPr id="28" name="Text 26"/>
          <p:cNvSpPr txBox="1"/>
          <p:nvPr/>
        </p:nvSpPr>
        <p:spPr>
          <a:xfrm>
            <a:off x="713232" y="581558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E</a:t>
            </a:r>
            <a:endParaRPr lang="en-US" sz="1300" dirty="0"/>
          </a:p>
        </p:txBody>
      </p:sp>
      <p:sp>
        <p:nvSpPr>
          <p:cNvPr id="29" name="Text 27"/>
          <p:cNvSpPr txBox="1"/>
          <p:nvPr/>
        </p:nvSpPr>
        <p:spPr>
          <a:xfrm>
            <a:off x="1234440" y="572414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Sekolah dengan suasana ceria dan ramai</a:t>
            </a:r>
            <a:endParaRPr lang="en-US" sz="1200" dirty="0"/>
          </a:p>
        </p:txBody>
      </p:sp>
      <p:sp>
        <p:nvSpPr>
          <p:cNvPr id="30" name="Text 28"/>
          <p:cNvSpPr txBox="1"/>
          <p:nvPr/>
        </p:nvSpPr>
        <p:spPr>
          <a:xfrm>
            <a:off x="457200" y="6547104"/>
            <a:ext cx="7315200" cy="274320"/>
          </a:xfrm>
          <a:prstGeom prst="rect">
            <a:avLst/>
          </a:prstGeom>
          <a:noFill/>
          <a:ln/>
        </p:spPr>
        <p:txBody>
          <a:bodyPr wrap="square" lIns="0" tIns="0" rIns="0" bIns="0" rtlCol="0" anchor="ctr"/>
          <a:lstStyle/>
          <a:p>
            <a:pPr marL="0" indent="0">
              <a:buNone/>
            </a:pPr>
            <a:r>
              <a:rPr lang="en-US" sz="900" dirty="0">
                <a:solidFill>
                  <a:srgbClr val="5B6472"/>
                </a:solidFill>
                <a:latin typeface="Calibri" pitchFamily="34" charset="0"/>
                <a:ea typeface="Calibri" pitchFamily="34" charset="-122"/>
                <a:cs typeface="Calibri" pitchFamily="34" charset="-120"/>
              </a:rPr>
              <a:t>Mengidentifikasi Latar, Karakter, dan Fenomena dari Kosakata</a:t>
            </a:r>
            <a:endParaRPr lang="en-US" sz="900" dirty="0"/>
          </a:p>
        </p:txBody>
      </p:sp>
      <p:sp>
        <p:nvSpPr>
          <p:cNvPr id="31" name="Text 29"/>
          <p:cNvSpPr txBox="1"/>
          <p:nvPr/>
        </p:nvSpPr>
        <p:spPr>
          <a:xfrm>
            <a:off x="11457432" y="6547104"/>
            <a:ext cx="274320" cy="274320"/>
          </a:xfrm>
          <a:prstGeom prst="rect">
            <a:avLst/>
          </a:prstGeom>
          <a:noFill/>
          <a:ln/>
        </p:spPr>
        <p:txBody>
          <a:bodyPr wrap="square" lIns="0" tIns="0" rIns="0" bIns="0" rtlCol="0" anchor="ctr"/>
          <a:lstStyle/>
          <a:p>
            <a:pPr marL="0" indent="0" algn="r">
              <a:buNone/>
            </a:pPr>
            <a:r>
              <a:rPr lang="en-US" sz="900" dirty="0">
                <a:solidFill>
                  <a:srgbClr val="5B6472"/>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960120"/>
          </a:xfrm>
          <a:prstGeom prst="rect">
            <a:avLst/>
          </a:prstGeom>
          <a:solidFill>
            <a:srgbClr val="1D3557"/>
          </a:solidFill>
          <a:ln/>
        </p:spPr>
      </p:sp>
      <p:sp>
        <p:nvSpPr>
          <p:cNvPr id="3" name="Text 1"/>
          <p:cNvSpPr txBox="1"/>
          <p:nvPr/>
        </p:nvSpPr>
        <p:spPr>
          <a:xfrm>
            <a:off x="548640" y="118872"/>
            <a:ext cx="9144000" cy="320040"/>
          </a:xfrm>
          <a:prstGeom prst="rect">
            <a:avLst/>
          </a:prstGeom>
          <a:noFill/>
          <a:ln/>
        </p:spPr>
        <p:txBody>
          <a:bodyPr wrap="square" lIns="0" tIns="0" rIns="0" bIns="0" rtlCol="0" anchor="ctr"/>
          <a:lstStyle/>
          <a:p>
            <a:pPr marL="0" indent="0">
              <a:buNone/>
            </a:pPr>
            <a:r>
              <a:rPr lang="en-US" sz="1200" b="1" kern="0" spc="150" dirty="0">
                <a:solidFill>
                  <a:srgbClr val="E9C46A"/>
                </a:solidFill>
                <a:latin typeface="Calibri" pitchFamily="34" charset="0"/>
                <a:ea typeface="Calibri" pitchFamily="34" charset="-122"/>
                <a:cs typeface="Calibri" pitchFamily="34" charset="-120"/>
              </a:rPr>
              <a:t>CONTOH SOAL HOTS  ·  1c</a:t>
            </a:r>
            <a:endParaRPr lang="en-US" sz="1200" dirty="0"/>
          </a:p>
        </p:txBody>
      </p:sp>
      <p:sp>
        <p:nvSpPr>
          <p:cNvPr id="4" name="Text 2"/>
          <p:cNvSpPr txBox="1"/>
          <p:nvPr/>
        </p:nvSpPr>
        <p:spPr>
          <a:xfrm>
            <a:off x="548640" y="420624"/>
            <a:ext cx="11064240" cy="50292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Menyusun Kerangka atau Bagan Berdasarkan Bagian Penting Teks</a:t>
            </a:r>
            <a:endParaRPr lang="en-US" sz="1700" dirty="0"/>
          </a:p>
        </p:txBody>
      </p:sp>
      <p:sp>
        <p:nvSpPr>
          <p:cNvPr id="5" name="Shape 3"/>
          <p:cNvSpPr/>
          <p:nvPr/>
        </p:nvSpPr>
        <p:spPr>
          <a:xfrm>
            <a:off x="548640" y="1170432"/>
            <a:ext cx="11091672" cy="1371600"/>
          </a:xfrm>
          <a:prstGeom prst="roundRect">
            <a:avLst>
              <a:gd name="adj" fmla="val 5333"/>
            </a:avLst>
          </a:prstGeom>
          <a:solidFill>
            <a:srgbClr val="EEF6F6"/>
          </a:solidFill>
          <a:ln w="12700">
            <a:solidFill>
              <a:srgbClr val="A8DADC"/>
            </a:solidFill>
            <a:prstDash val="solid"/>
          </a:ln>
        </p:spPr>
      </p:sp>
      <p:sp>
        <p:nvSpPr>
          <p:cNvPr id="6" name="Text 4"/>
          <p:cNvSpPr txBox="1"/>
          <p:nvPr/>
        </p:nvSpPr>
        <p:spPr>
          <a:xfrm>
            <a:off x="777240" y="1280160"/>
            <a:ext cx="3657600" cy="274320"/>
          </a:xfrm>
          <a:prstGeom prst="rect">
            <a:avLst/>
          </a:prstGeom>
          <a:noFill/>
          <a:ln/>
        </p:spPr>
        <p:txBody>
          <a:bodyPr wrap="square" lIns="0" tIns="0" rIns="0" bIns="0" rtlCol="0" anchor="ctr"/>
          <a:lstStyle/>
          <a:p>
            <a:pPr marL="0" indent="0">
              <a:buNone/>
            </a:pPr>
            <a:r>
              <a:rPr lang="en-US" sz="950" b="1" kern="0" spc="120" dirty="0">
                <a:solidFill>
                  <a:srgbClr val="2A9D8F"/>
                </a:solidFill>
                <a:latin typeface="Calibri" pitchFamily="34" charset="0"/>
                <a:ea typeface="Calibri" pitchFamily="34" charset="-122"/>
                <a:cs typeface="Calibri" pitchFamily="34" charset="-120"/>
              </a:rPr>
              <a:t>TEKS STIMULUS</a:t>
            </a:r>
            <a:endParaRPr lang="en-US" sz="950" dirty="0"/>
          </a:p>
        </p:txBody>
      </p:sp>
      <p:sp>
        <p:nvSpPr>
          <p:cNvPr id="7" name="Text 5"/>
          <p:cNvSpPr txBox="1"/>
          <p:nvPr/>
        </p:nvSpPr>
        <p:spPr>
          <a:xfrm>
            <a:off x="777240" y="1536192"/>
            <a:ext cx="10607040" cy="932688"/>
          </a:xfrm>
          <a:prstGeom prst="rect">
            <a:avLst/>
          </a:prstGeom>
          <a:noFill/>
          <a:ln/>
        </p:spPr>
        <p:txBody>
          <a:bodyPr wrap="square" lIns="0" tIns="0" rIns="0" bIns="0" rtlCol="0" anchor="t"/>
          <a:lstStyle/>
          <a:p>
            <a:pPr marL="0" indent="0">
              <a:lnSpc>
                <a:spcPct val="105000"/>
              </a:lnSpc>
              <a:buNone/>
            </a:pPr>
            <a:r>
              <a:rPr lang="en-US" sz="1150" i="1" dirty="0">
                <a:solidFill>
                  <a:srgbClr val="1B1B1F"/>
                </a:solidFill>
                <a:latin typeface="Calibri" pitchFamily="34" charset="0"/>
                <a:ea typeface="Calibri" pitchFamily="34" charset="-122"/>
                <a:cs typeface="Calibri" pitchFamily="34" charset="-120"/>
              </a:rPr>
              <a:t>Sampah plastik mencemari lingkungan laut dan darat. Penyebab utamanya adalah rendahnya kesadaran masyarakat dan minimnya fasilitas daur ulang. Dampaknya meliputi kematian biota laut, pencemaran tanah, dan gangguan kesehatan manusia. Untuk mengatasinya, diperlukan edukasi masyarakat dan pembatasan plastik sekali pakai.</a:t>
            </a:r>
            <a:endParaRPr lang="en-US" sz="1150" dirty="0"/>
          </a:p>
        </p:txBody>
      </p:sp>
      <p:sp>
        <p:nvSpPr>
          <p:cNvPr id="8" name="Text 6"/>
          <p:cNvSpPr txBox="1"/>
          <p:nvPr/>
        </p:nvSpPr>
        <p:spPr>
          <a:xfrm>
            <a:off x="548640" y="2697480"/>
            <a:ext cx="11064240" cy="594360"/>
          </a:xfrm>
          <a:prstGeom prst="rect">
            <a:avLst/>
          </a:prstGeom>
          <a:noFill/>
          <a:ln/>
        </p:spPr>
        <p:txBody>
          <a:bodyPr wrap="square" lIns="0" tIns="0" rIns="0" bIns="0" rtlCol="0" anchor="t"/>
          <a:lstStyle/>
          <a:p>
            <a:pPr marL="0" indent="0">
              <a:buNone/>
            </a:pPr>
            <a:r>
              <a:rPr lang="en-US" sz="1300" b="1" dirty="0">
                <a:solidFill>
                  <a:srgbClr val="1D3557"/>
                </a:solidFill>
                <a:latin typeface="Calibri" pitchFamily="34" charset="0"/>
                <a:ea typeface="Calibri" pitchFamily="34" charset="-122"/>
                <a:cs typeface="Calibri" pitchFamily="34" charset="-120"/>
              </a:rPr>
              <a:t>Pertanyaan:  </a:t>
            </a:r>
            <a:r>
              <a:rPr lang="en-US" sz="1300" dirty="0">
                <a:solidFill>
                  <a:srgbClr val="1B1B1F"/>
                </a:solidFill>
                <a:latin typeface="Calibri" pitchFamily="34" charset="0"/>
                <a:ea typeface="Calibri" pitchFamily="34" charset="-122"/>
                <a:cs typeface="Calibri" pitchFamily="34" charset="-120"/>
              </a:rPr>
              <a:t>Kerangka/bagan yang PALING SESUAI untuk merepresentasikan struktur isi teks tersebut adalah…</a:t>
            </a:r>
            <a:endParaRPr lang="en-US" sz="1300" dirty="0"/>
          </a:p>
        </p:txBody>
      </p:sp>
      <p:sp>
        <p:nvSpPr>
          <p:cNvPr id="9" name="Shape 7"/>
          <p:cNvSpPr/>
          <p:nvPr/>
        </p:nvSpPr>
        <p:spPr>
          <a:xfrm>
            <a:off x="548640" y="3346704"/>
            <a:ext cx="11091672" cy="548640"/>
          </a:xfrm>
          <a:prstGeom prst="roundRect">
            <a:avLst>
              <a:gd name="adj" fmla="val 11667"/>
            </a:avLst>
          </a:prstGeom>
          <a:solidFill>
            <a:srgbClr val="F4F5F7"/>
          </a:solidFill>
          <a:ln w="12700">
            <a:solidFill>
              <a:srgbClr val="E1E3E8"/>
            </a:solidFill>
            <a:prstDash val="solid"/>
          </a:ln>
        </p:spPr>
      </p:sp>
      <p:sp>
        <p:nvSpPr>
          <p:cNvPr id="10" name="Shape 8"/>
          <p:cNvSpPr/>
          <p:nvPr/>
        </p:nvSpPr>
        <p:spPr>
          <a:xfrm>
            <a:off x="713232" y="3438144"/>
            <a:ext cx="365760" cy="365760"/>
          </a:xfrm>
          <a:prstGeom prst="ellipse">
            <a:avLst/>
          </a:prstGeom>
          <a:solidFill>
            <a:srgbClr val="1D3557"/>
          </a:solidFill>
          <a:ln/>
        </p:spPr>
      </p:sp>
      <p:sp>
        <p:nvSpPr>
          <p:cNvPr id="11" name="Text 9"/>
          <p:cNvSpPr txBox="1"/>
          <p:nvPr/>
        </p:nvSpPr>
        <p:spPr>
          <a:xfrm>
            <a:off x="713232" y="343814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a:t>
            </a:r>
            <a:endParaRPr lang="en-US" sz="1300" dirty="0"/>
          </a:p>
        </p:txBody>
      </p:sp>
      <p:sp>
        <p:nvSpPr>
          <p:cNvPr id="12" name="Text 10"/>
          <p:cNvSpPr txBox="1"/>
          <p:nvPr/>
        </p:nvSpPr>
        <p:spPr>
          <a:xfrm>
            <a:off x="1234440" y="334670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Pengertian → Ciri-ciri → Contoh</a:t>
            </a:r>
            <a:endParaRPr lang="en-US" sz="1200" dirty="0"/>
          </a:p>
        </p:txBody>
      </p:sp>
      <p:sp>
        <p:nvSpPr>
          <p:cNvPr id="13" name="Shape 11"/>
          <p:cNvSpPr/>
          <p:nvPr/>
        </p:nvSpPr>
        <p:spPr>
          <a:xfrm>
            <a:off x="548640" y="3941064"/>
            <a:ext cx="11091672" cy="548640"/>
          </a:xfrm>
          <a:prstGeom prst="roundRect">
            <a:avLst>
              <a:gd name="adj" fmla="val 11667"/>
            </a:avLst>
          </a:prstGeom>
          <a:solidFill>
            <a:srgbClr val="F4F5F7"/>
          </a:solidFill>
          <a:ln w="12700">
            <a:solidFill>
              <a:srgbClr val="E1E3E8"/>
            </a:solidFill>
            <a:prstDash val="solid"/>
          </a:ln>
        </p:spPr>
      </p:sp>
      <p:sp>
        <p:nvSpPr>
          <p:cNvPr id="14" name="Shape 12"/>
          <p:cNvSpPr/>
          <p:nvPr/>
        </p:nvSpPr>
        <p:spPr>
          <a:xfrm>
            <a:off x="713232" y="4032504"/>
            <a:ext cx="365760" cy="365760"/>
          </a:xfrm>
          <a:prstGeom prst="ellipse">
            <a:avLst/>
          </a:prstGeom>
          <a:solidFill>
            <a:srgbClr val="1D3557"/>
          </a:solidFill>
          <a:ln/>
        </p:spPr>
      </p:sp>
      <p:sp>
        <p:nvSpPr>
          <p:cNvPr id="15" name="Text 13"/>
          <p:cNvSpPr txBox="1"/>
          <p:nvPr/>
        </p:nvSpPr>
        <p:spPr>
          <a:xfrm>
            <a:off x="713232" y="403250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B</a:t>
            </a:r>
            <a:endParaRPr lang="en-US" sz="1300" dirty="0"/>
          </a:p>
        </p:txBody>
      </p:sp>
      <p:sp>
        <p:nvSpPr>
          <p:cNvPr id="16" name="Text 14"/>
          <p:cNvSpPr txBox="1"/>
          <p:nvPr/>
        </p:nvSpPr>
        <p:spPr>
          <a:xfrm>
            <a:off x="1234440" y="394106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Latar Belakang → Rumusan Masalah → Tujuan</a:t>
            </a:r>
            <a:endParaRPr lang="en-US" sz="1200" dirty="0"/>
          </a:p>
        </p:txBody>
      </p:sp>
      <p:sp>
        <p:nvSpPr>
          <p:cNvPr id="17" name="Shape 15"/>
          <p:cNvSpPr/>
          <p:nvPr/>
        </p:nvSpPr>
        <p:spPr>
          <a:xfrm>
            <a:off x="548640" y="4535424"/>
            <a:ext cx="11091672" cy="548640"/>
          </a:xfrm>
          <a:prstGeom prst="roundRect">
            <a:avLst>
              <a:gd name="adj" fmla="val 11667"/>
            </a:avLst>
          </a:prstGeom>
          <a:solidFill>
            <a:srgbClr val="E3F3F1"/>
          </a:solidFill>
          <a:ln w="19050">
            <a:solidFill>
              <a:srgbClr val="2A9D8F"/>
            </a:solidFill>
            <a:prstDash val="solid"/>
          </a:ln>
        </p:spPr>
      </p:sp>
      <p:sp>
        <p:nvSpPr>
          <p:cNvPr id="18" name="Shape 16"/>
          <p:cNvSpPr/>
          <p:nvPr/>
        </p:nvSpPr>
        <p:spPr>
          <a:xfrm>
            <a:off x="713232" y="4626864"/>
            <a:ext cx="365760" cy="365760"/>
          </a:xfrm>
          <a:prstGeom prst="ellipse">
            <a:avLst/>
          </a:prstGeom>
          <a:solidFill>
            <a:srgbClr val="2A9D8F"/>
          </a:solidFill>
          <a:ln/>
        </p:spPr>
      </p:sp>
      <p:sp>
        <p:nvSpPr>
          <p:cNvPr id="19" name="Text 17"/>
          <p:cNvSpPr txBox="1"/>
          <p:nvPr/>
        </p:nvSpPr>
        <p:spPr>
          <a:xfrm>
            <a:off x="713232" y="462686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a:t>
            </a:r>
            <a:endParaRPr lang="en-US" sz="1300" dirty="0"/>
          </a:p>
        </p:txBody>
      </p:sp>
      <p:sp>
        <p:nvSpPr>
          <p:cNvPr id="20" name="Text 18"/>
          <p:cNvSpPr txBox="1"/>
          <p:nvPr/>
        </p:nvSpPr>
        <p:spPr>
          <a:xfrm>
            <a:off x="1234440" y="4535424"/>
            <a:ext cx="9966960" cy="548640"/>
          </a:xfrm>
          <a:prstGeom prst="rect">
            <a:avLst/>
          </a:prstGeom>
          <a:noFill/>
          <a:ln/>
        </p:spPr>
        <p:txBody>
          <a:bodyPr wrap="square" lIns="0" tIns="0" rIns="0" bIns="0" rtlCol="0" anchor="ctr"/>
          <a:lstStyle/>
          <a:p>
            <a:pPr marL="0" indent="0">
              <a:buNone/>
            </a:pPr>
            <a:r>
              <a:rPr lang="en-US" sz="1200" b="1" dirty="0">
                <a:solidFill>
                  <a:srgbClr val="13233F"/>
                </a:solidFill>
                <a:latin typeface="Calibri" pitchFamily="34" charset="0"/>
                <a:ea typeface="Calibri" pitchFamily="34" charset="-122"/>
                <a:cs typeface="Calibri" pitchFamily="34" charset="-120"/>
              </a:rPr>
              <a:t>Penyebab → Dampak → Solusi</a:t>
            </a:r>
            <a:endParaRPr lang="en-US" sz="1200" dirty="0"/>
          </a:p>
        </p:txBody>
      </p:sp>
      <p:sp>
        <p:nvSpPr>
          <p:cNvPr id="21" name="Text 19"/>
          <p:cNvSpPr txBox="1"/>
          <p:nvPr/>
        </p:nvSpPr>
        <p:spPr>
          <a:xfrm>
            <a:off x="10195560" y="4535424"/>
            <a:ext cx="1325880" cy="548640"/>
          </a:xfrm>
          <a:prstGeom prst="rect">
            <a:avLst/>
          </a:prstGeom>
          <a:noFill/>
          <a:ln/>
        </p:spPr>
        <p:txBody>
          <a:bodyPr wrap="square" lIns="0" tIns="0" rIns="0" bIns="0" rtlCol="0" anchor="ctr"/>
          <a:lstStyle/>
          <a:p>
            <a:pPr marL="0" indent="0" algn="r">
              <a:buNone/>
            </a:pPr>
            <a:r>
              <a:rPr lang="en-US" sz="1050" b="1" dirty="0">
                <a:solidFill>
                  <a:srgbClr val="2A9D8F"/>
                </a:solidFill>
                <a:latin typeface="Calibri" pitchFamily="34" charset="0"/>
                <a:ea typeface="Calibri" pitchFamily="34" charset="-122"/>
                <a:cs typeface="Calibri" pitchFamily="34" charset="-120"/>
              </a:rPr>
              <a:t>✓ KUNCI</a:t>
            </a:r>
            <a:endParaRPr lang="en-US" sz="1050" dirty="0"/>
          </a:p>
        </p:txBody>
      </p:sp>
      <p:sp>
        <p:nvSpPr>
          <p:cNvPr id="22" name="Shape 20"/>
          <p:cNvSpPr/>
          <p:nvPr/>
        </p:nvSpPr>
        <p:spPr>
          <a:xfrm>
            <a:off x="548640" y="5129784"/>
            <a:ext cx="11091672" cy="548640"/>
          </a:xfrm>
          <a:prstGeom prst="roundRect">
            <a:avLst>
              <a:gd name="adj" fmla="val 11667"/>
            </a:avLst>
          </a:prstGeom>
          <a:solidFill>
            <a:srgbClr val="F4F5F7"/>
          </a:solidFill>
          <a:ln w="12700">
            <a:solidFill>
              <a:srgbClr val="E1E3E8"/>
            </a:solidFill>
            <a:prstDash val="solid"/>
          </a:ln>
        </p:spPr>
      </p:sp>
      <p:sp>
        <p:nvSpPr>
          <p:cNvPr id="23" name="Shape 21"/>
          <p:cNvSpPr/>
          <p:nvPr/>
        </p:nvSpPr>
        <p:spPr>
          <a:xfrm>
            <a:off x="713232" y="5221224"/>
            <a:ext cx="365760" cy="365760"/>
          </a:xfrm>
          <a:prstGeom prst="ellipse">
            <a:avLst/>
          </a:prstGeom>
          <a:solidFill>
            <a:srgbClr val="1D3557"/>
          </a:solidFill>
          <a:ln/>
        </p:spPr>
      </p:sp>
      <p:sp>
        <p:nvSpPr>
          <p:cNvPr id="24" name="Text 22"/>
          <p:cNvSpPr txBox="1"/>
          <p:nvPr/>
        </p:nvSpPr>
        <p:spPr>
          <a:xfrm>
            <a:off x="713232" y="522122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D</a:t>
            </a:r>
            <a:endParaRPr lang="en-US" sz="1300" dirty="0"/>
          </a:p>
        </p:txBody>
      </p:sp>
      <p:sp>
        <p:nvSpPr>
          <p:cNvPr id="25" name="Text 23"/>
          <p:cNvSpPr txBox="1"/>
          <p:nvPr/>
        </p:nvSpPr>
        <p:spPr>
          <a:xfrm>
            <a:off x="1234440" y="512978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Orientasi → Komplikasi → Resolusi</a:t>
            </a:r>
            <a:endParaRPr lang="en-US" sz="1200" dirty="0"/>
          </a:p>
        </p:txBody>
      </p:sp>
      <p:sp>
        <p:nvSpPr>
          <p:cNvPr id="26" name="Shape 24"/>
          <p:cNvSpPr/>
          <p:nvPr/>
        </p:nvSpPr>
        <p:spPr>
          <a:xfrm>
            <a:off x="548640" y="5724144"/>
            <a:ext cx="11091672" cy="548640"/>
          </a:xfrm>
          <a:prstGeom prst="roundRect">
            <a:avLst>
              <a:gd name="adj" fmla="val 11667"/>
            </a:avLst>
          </a:prstGeom>
          <a:solidFill>
            <a:srgbClr val="F4F5F7"/>
          </a:solidFill>
          <a:ln w="12700">
            <a:solidFill>
              <a:srgbClr val="E1E3E8"/>
            </a:solidFill>
            <a:prstDash val="solid"/>
          </a:ln>
        </p:spPr>
      </p:sp>
      <p:sp>
        <p:nvSpPr>
          <p:cNvPr id="27" name="Shape 25"/>
          <p:cNvSpPr/>
          <p:nvPr/>
        </p:nvSpPr>
        <p:spPr>
          <a:xfrm>
            <a:off x="713232" y="5815584"/>
            <a:ext cx="365760" cy="365760"/>
          </a:xfrm>
          <a:prstGeom prst="ellipse">
            <a:avLst/>
          </a:prstGeom>
          <a:solidFill>
            <a:srgbClr val="1D3557"/>
          </a:solidFill>
          <a:ln/>
        </p:spPr>
      </p:sp>
      <p:sp>
        <p:nvSpPr>
          <p:cNvPr id="28" name="Text 26"/>
          <p:cNvSpPr txBox="1"/>
          <p:nvPr/>
        </p:nvSpPr>
        <p:spPr>
          <a:xfrm>
            <a:off x="713232" y="581558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E</a:t>
            </a:r>
            <a:endParaRPr lang="en-US" sz="1300" dirty="0"/>
          </a:p>
        </p:txBody>
      </p:sp>
      <p:sp>
        <p:nvSpPr>
          <p:cNvPr id="29" name="Text 27"/>
          <p:cNvSpPr txBox="1"/>
          <p:nvPr/>
        </p:nvSpPr>
        <p:spPr>
          <a:xfrm>
            <a:off x="1234440" y="572414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Klaim → Argumen → Penegasan Ulang</a:t>
            </a:r>
            <a:endParaRPr lang="en-US" sz="1200" dirty="0"/>
          </a:p>
        </p:txBody>
      </p:sp>
      <p:sp>
        <p:nvSpPr>
          <p:cNvPr id="30" name="Text 28"/>
          <p:cNvSpPr txBox="1"/>
          <p:nvPr/>
        </p:nvSpPr>
        <p:spPr>
          <a:xfrm>
            <a:off x="457200" y="6547104"/>
            <a:ext cx="7315200" cy="274320"/>
          </a:xfrm>
          <a:prstGeom prst="rect">
            <a:avLst/>
          </a:prstGeom>
          <a:noFill/>
          <a:ln/>
        </p:spPr>
        <p:txBody>
          <a:bodyPr wrap="square" lIns="0" tIns="0" rIns="0" bIns="0" rtlCol="0" anchor="ctr"/>
          <a:lstStyle/>
          <a:p>
            <a:pPr marL="0" indent="0">
              <a:buNone/>
            </a:pPr>
            <a:r>
              <a:rPr lang="en-US" sz="900" dirty="0">
                <a:solidFill>
                  <a:srgbClr val="5B6472"/>
                </a:solidFill>
                <a:latin typeface="Calibri" pitchFamily="34" charset="0"/>
                <a:ea typeface="Calibri" pitchFamily="34" charset="-122"/>
                <a:cs typeface="Calibri" pitchFamily="34" charset="-120"/>
              </a:rPr>
              <a:t>Menyusun Kerangka atau Bagan Berdasarkan Bagian Penting Teks</a:t>
            </a:r>
            <a:endParaRPr lang="en-US" sz="900" dirty="0"/>
          </a:p>
        </p:txBody>
      </p:sp>
      <p:sp>
        <p:nvSpPr>
          <p:cNvPr id="31" name="Text 29"/>
          <p:cNvSpPr txBox="1"/>
          <p:nvPr/>
        </p:nvSpPr>
        <p:spPr>
          <a:xfrm>
            <a:off x="11457432" y="6547104"/>
            <a:ext cx="274320" cy="274320"/>
          </a:xfrm>
          <a:prstGeom prst="rect">
            <a:avLst/>
          </a:prstGeom>
          <a:noFill/>
          <a:ln/>
        </p:spPr>
        <p:txBody>
          <a:bodyPr wrap="square" lIns="0" tIns="0" rIns="0" bIns="0" rtlCol="0" anchor="ctr"/>
          <a:lstStyle/>
          <a:p>
            <a:pPr marL="0" indent="0" algn="r">
              <a:buNone/>
            </a:pPr>
            <a:r>
              <a:rPr lang="en-US" sz="900" dirty="0">
                <a:solidFill>
                  <a:srgbClr val="5B6472"/>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D3557"/>
        </a:solidFill>
        <a:effectLst/>
      </p:bgPr>
    </p:bg>
    <p:spTree>
      <p:nvGrpSpPr>
        <p:cNvPr id="1" name=""/>
        <p:cNvGrpSpPr/>
        <p:nvPr/>
      </p:nvGrpSpPr>
      <p:grpSpPr>
        <a:xfrm>
          <a:off x="0" y="0"/>
          <a:ext cx="0" cy="0"/>
          <a:chOff x="0" y="0"/>
          <a:chExt cx="0" cy="0"/>
        </a:xfrm>
      </p:grpSpPr>
      <p:sp>
        <p:nvSpPr>
          <p:cNvPr id="2" name="Shape 0"/>
          <p:cNvSpPr/>
          <p:nvPr/>
        </p:nvSpPr>
        <p:spPr>
          <a:xfrm>
            <a:off x="10607040" y="-1371600"/>
            <a:ext cx="3657600" cy="3657600"/>
          </a:xfrm>
          <a:prstGeom prst="ellipse">
            <a:avLst/>
          </a:prstGeom>
          <a:solidFill>
            <a:srgbClr val="13233F"/>
          </a:solidFill>
          <a:ln/>
        </p:spPr>
      </p:sp>
      <p:sp>
        <p:nvSpPr>
          <p:cNvPr id="3" name="Text 1"/>
          <p:cNvSpPr txBox="1"/>
          <p:nvPr/>
        </p:nvSpPr>
        <p:spPr>
          <a:xfrm>
            <a:off x="548640" y="384048"/>
            <a:ext cx="5486400" cy="365760"/>
          </a:xfrm>
          <a:prstGeom prst="rect">
            <a:avLst/>
          </a:prstGeom>
          <a:noFill/>
          <a:ln/>
        </p:spPr>
        <p:txBody>
          <a:bodyPr wrap="square" lIns="0" tIns="0" rIns="0" bIns="0" rtlCol="0" anchor="ctr"/>
          <a:lstStyle/>
          <a:p>
            <a:pPr marL="0" indent="0">
              <a:buNone/>
            </a:pPr>
            <a:r>
              <a:rPr lang="en-US" sz="1300" b="1" kern="0" spc="200" dirty="0">
                <a:solidFill>
                  <a:srgbClr val="E9C46A"/>
                </a:solidFill>
                <a:latin typeface="Calibri" pitchFamily="34" charset="0"/>
                <a:ea typeface="Calibri" pitchFamily="34" charset="-122"/>
                <a:cs typeface="Calibri" pitchFamily="34" charset="-120"/>
              </a:rPr>
              <a:t>KOMPETENSI 2</a:t>
            </a:r>
            <a:endParaRPr lang="en-US" sz="1300" dirty="0"/>
          </a:p>
        </p:txBody>
      </p:sp>
      <p:sp>
        <p:nvSpPr>
          <p:cNvPr id="4" name="Text 2"/>
          <p:cNvSpPr txBox="1"/>
          <p:nvPr/>
        </p:nvSpPr>
        <p:spPr>
          <a:xfrm>
            <a:off x="548640" y="713232"/>
            <a:ext cx="10515600" cy="68580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Pemahaman Inferensial — Cara Mengajarkan</a:t>
            </a:r>
            <a:endParaRPr lang="en-US" sz="3000" dirty="0"/>
          </a:p>
        </p:txBody>
      </p:sp>
      <p:sp>
        <p:nvSpPr>
          <p:cNvPr id="5" name="Text 3"/>
          <p:cNvSpPr txBox="1"/>
          <p:nvPr/>
        </p:nvSpPr>
        <p:spPr>
          <a:xfrm>
            <a:off x="548640" y="1371600"/>
            <a:ext cx="10515600" cy="502920"/>
          </a:xfrm>
          <a:prstGeom prst="rect">
            <a:avLst/>
          </a:prstGeom>
          <a:noFill/>
          <a:ln/>
        </p:spPr>
        <p:txBody>
          <a:bodyPr wrap="square" lIns="0" tIns="0" rIns="0" bIns="0" rtlCol="0" anchor="ctr"/>
          <a:lstStyle/>
          <a:p>
            <a:pPr marL="0" indent="0">
              <a:buNone/>
            </a:pPr>
            <a:r>
              <a:rPr lang="en-US" sz="1300" i="1" dirty="0">
                <a:solidFill>
                  <a:srgbClr val="A8DADC"/>
                </a:solidFill>
                <a:latin typeface="Calibri" pitchFamily="34" charset="0"/>
                <a:ea typeface="Calibri" pitchFamily="34" charset="-122"/>
                <a:cs typeface="Calibri" pitchFamily="34" charset="-120"/>
              </a:rPr>
              <a:t>Fokus pada kemampuan menyimpulkan makna yang tidak dinyatakan secara eksplisit.</a:t>
            </a:r>
            <a:endParaRPr lang="en-US" sz="1300" dirty="0"/>
          </a:p>
        </p:txBody>
      </p:sp>
      <p:sp>
        <p:nvSpPr>
          <p:cNvPr id="6" name="Shape 4"/>
          <p:cNvSpPr/>
          <p:nvPr/>
        </p:nvSpPr>
        <p:spPr>
          <a:xfrm>
            <a:off x="548640" y="2057400"/>
            <a:ext cx="457200" cy="457200"/>
          </a:xfrm>
          <a:prstGeom prst="ellipse">
            <a:avLst/>
          </a:prstGeom>
          <a:solidFill>
            <a:srgbClr val="E9C46A"/>
          </a:solidFill>
          <a:ln/>
        </p:spPr>
      </p:sp>
      <p:sp>
        <p:nvSpPr>
          <p:cNvPr id="7" name="Text 5"/>
          <p:cNvSpPr txBox="1"/>
          <p:nvPr/>
        </p:nvSpPr>
        <p:spPr>
          <a:xfrm>
            <a:off x="548640" y="2057400"/>
            <a:ext cx="457200" cy="457200"/>
          </a:xfrm>
          <a:prstGeom prst="rect">
            <a:avLst/>
          </a:prstGeom>
          <a:noFill/>
          <a:ln/>
        </p:spPr>
        <p:txBody>
          <a:bodyPr wrap="square" lIns="0" tIns="0" rIns="0" bIns="0" rtlCol="0" anchor="ctr"/>
          <a:lstStyle/>
          <a:p>
            <a:pPr marL="0" indent="0" algn="ctr">
              <a:buNone/>
            </a:pPr>
            <a:r>
              <a:rPr lang="en-US" sz="2000" b="1" dirty="0">
                <a:solidFill>
                  <a:srgbClr val="13233F"/>
                </a:solidFill>
                <a:latin typeface="Cambria" pitchFamily="34" charset="0"/>
                <a:ea typeface="Cambria" pitchFamily="34" charset="-122"/>
                <a:cs typeface="Cambria" pitchFamily="34" charset="-120"/>
              </a:rPr>
              <a:t>1</a:t>
            </a:r>
            <a:endParaRPr lang="en-US" sz="2000" dirty="0"/>
          </a:p>
        </p:txBody>
      </p:sp>
      <p:sp>
        <p:nvSpPr>
          <p:cNvPr id="8" name="Text 6"/>
          <p:cNvSpPr txBox="1"/>
          <p:nvPr/>
        </p:nvSpPr>
        <p:spPr>
          <a:xfrm>
            <a:off x="1234440" y="2011680"/>
            <a:ext cx="9875520" cy="365760"/>
          </a:xfrm>
          <a:prstGeom prst="rect">
            <a:avLst/>
          </a:prstGeom>
          <a:noFill/>
          <a:ln/>
        </p:spPr>
        <p:txBody>
          <a:bodyPr wrap="square" lIns="0" tIns="0" rIns="0" bIns="0" rtlCol="0" anchor="ctr"/>
          <a:lstStyle/>
          <a:p>
            <a:pPr marL="0" indent="0">
              <a:buNone/>
            </a:pPr>
            <a:r>
              <a:rPr lang="en-US" sz="1450" b="1" dirty="0">
                <a:solidFill>
                  <a:srgbClr val="E9C46A"/>
                </a:solidFill>
                <a:latin typeface="Calibri" pitchFamily="34" charset="0"/>
                <a:ea typeface="Calibri" pitchFamily="34" charset="-122"/>
                <a:cs typeface="Calibri" pitchFamily="34" charset="-120"/>
              </a:rPr>
              <a:t>Menyimpulkan ide pokok, tokoh, peristiwa, latar, konflik, nilai</a:t>
            </a:r>
            <a:endParaRPr lang="en-US" sz="1450" dirty="0"/>
          </a:p>
        </p:txBody>
      </p:sp>
      <p:sp>
        <p:nvSpPr>
          <p:cNvPr id="9" name="Text 7"/>
          <p:cNvSpPr txBox="1"/>
          <p:nvPr/>
        </p:nvSpPr>
        <p:spPr>
          <a:xfrm>
            <a:off x="1234440" y="2377440"/>
            <a:ext cx="10241280" cy="777240"/>
          </a:xfrm>
          <a:prstGeom prst="rect">
            <a:avLst/>
          </a:prstGeom>
          <a:noFill/>
          <a:ln/>
        </p:spPr>
        <p:txBody>
          <a:bodyPr wrap="square" lIns="0" tIns="0" rIns="0" bIns="0" rtlCol="0" anchor="t"/>
          <a:lstStyle/>
          <a:p>
            <a:pPr marL="0" indent="0">
              <a:buNone/>
            </a:pPr>
            <a:r>
              <a:rPr lang="en-US" sz="1250" dirty="0">
                <a:solidFill>
                  <a:srgbClr val="E6ECF5"/>
                </a:solidFill>
                <a:latin typeface="Calibri" pitchFamily="34" charset="0"/>
                <a:ea typeface="Calibri" pitchFamily="34" charset="-122"/>
                <a:cs typeface="Calibri" pitchFamily="34" charset="-120"/>
              </a:rPr>
              <a:t>Terapkan teknik SQ3R (Survey-Question-Read-Recite-Review) dan latihan menandai kalimat utama serta kalimat penjelas dalam paragraf.</a:t>
            </a:r>
            <a:endParaRPr lang="en-US" sz="1250" dirty="0"/>
          </a:p>
        </p:txBody>
      </p:sp>
      <p:sp>
        <p:nvSpPr>
          <p:cNvPr id="10" name="Shape 8"/>
          <p:cNvSpPr/>
          <p:nvPr/>
        </p:nvSpPr>
        <p:spPr>
          <a:xfrm>
            <a:off x="548640" y="3291840"/>
            <a:ext cx="457200" cy="457200"/>
          </a:xfrm>
          <a:prstGeom prst="ellipse">
            <a:avLst/>
          </a:prstGeom>
          <a:solidFill>
            <a:srgbClr val="E9C46A"/>
          </a:solidFill>
          <a:ln/>
        </p:spPr>
      </p:sp>
      <p:sp>
        <p:nvSpPr>
          <p:cNvPr id="11" name="Text 9"/>
          <p:cNvSpPr txBox="1"/>
          <p:nvPr/>
        </p:nvSpPr>
        <p:spPr>
          <a:xfrm>
            <a:off x="548640" y="3291840"/>
            <a:ext cx="457200" cy="457200"/>
          </a:xfrm>
          <a:prstGeom prst="rect">
            <a:avLst/>
          </a:prstGeom>
          <a:noFill/>
          <a:ln/>
        </p:spPr>
        <p:txBody>
          <a:bodyPr wrap="square" lIns="0" tIns="0" rIns="0" bIns="0" rtlCol="0" anchor="ctr"/>
          <a:lstStyle/>
          <a:p>
            <a:pPr marL="0" indent="0" algn="ctr">
              <a:buNone/>
            </a:pPr>
            <a:r>
              <a:rPr lang="en-US" sz="2000" b="1" dirty="0">
                <a:solidFill>
                  <a:srgbClr val="13233F"/>
                </a:solidFill>
                <a:latin typeface="Cambria" pitchFamily="34" charset="0"/>
                <a:ea typeface="Cambria" pitchFamily="34" charset="-122"/>
                <a:cs typeface="Cambria" pitchFamily="34" charset="-120"/>
              </a:rPr>
              <a:t>2</a:t>
            </a:r>
            <a:endParaRPr lang="en-US" sz="2000" dirty="0"/>
          </a:p>
        </p:txBody>
      </p:sp>
      <p:sp>
        <p:nvSpPr>
          <p:cNvPr id="12" name="Text 10"/>
          <p:cNvSpPr txBox="1"/>
          <p:nvPr/>
        </p:nvSpPr>
        <p:spPr>
          <a:xfrm>
            <a:off x="1234440" y="3246120"/>
            <a:ext cx="9875520" cy="365760"/>
          </a:xfrm>
          <a:prstGeom prst="rect">
            <a:avLst/>
          </a:prstGeom>
          <a:noFill/>
          <a:ln/>
        </p:spPr>
        <p:txBody>
          <a:bodyPr wrap="square" lIns="0" tIns="0" rIns="0" bIns="0" rtlCol="0" anchor="ctr"/>
          <a:lstStyle/>
          <a:p>
            <a:pPr marL="0" indent="0">
              <a:buNone/>
            </a:pPr>
            <a:r>
              <a:rPr lang="en-US" sz="1450" b="1" dirty="0">
                <a:solidFill>
                  <a:srgbClr val="E9C46A"/>
                </a:solidFill>
                <a:latin typeface="Calibri" pitchFamily="34" charset="0"/>
                <a:ea typeface="Calibri" pitchFamily="34" charset="-122"/>
                <a:cs typeface="Calibri" pitchFamily="34" charset="-120"/>
              </a:rPr>
              <a:t>Menjelaskan hubungan antarkalimat/antarparagraf</a:t>
            </a:r>
            <a:endParaRPr lang="en-US" sz="1450" dirty="0"/>
          </a:p>
        </p:txBody>
      </p:sp>
      <p:sp>
        <p:nvSpPr>
          <p:cNvPr id="13" name="Text 11"/>
          <p:cNvSpPr txBox="1"/>
          <p:nvPr/>
        </p:nvSpPr>
        <p:spPr>
          <a:xfrm>
            <a:off x="1234440" y="3611880"/>
            <a:ext cx="10241280" cy="777240"/>
          </a:xfrm>
          <a:prstGeom prst="rect">
            <a:avLst/>
          </a:prstGeom>
          <a:noFill/>
          <a:ln/>
        </p:spPr>
        <p:txBody>
          <a:bodyPr wrap="square" lIns="0" tIns="0" rIns="0" bIns="0" rtlCol="0" anchor="t"/>
          <a:lstStyle/>
          <a:p>
            <a:pPr marL="0" indent="0">
              <a:buNone/>
            </a:pPr>
            <a:r>
              <a:rPr lang="en-US" sz="1250" dirty="0">
                <a:solidFill>
                  <a:srgbClr val="E6ECF5"/>
                </a:solidFill>
                <a:latin typeface="Calibri" pitchFamily="34" charset="0"/>
                <a:ea typeface="Calibri" pitchFamily="34" charset="-122"/>
                <a:cs typeface="Calibri" pitchFamily="34" charset="-120"/>
              </a:rPr>
              <a:t>Ajarkan konjungsi penanda hubungan (sebab-akibat, pertentangan, penambahan), lalu minta siswa memetakan hubungan tersebut dengan diagram panah.</a:t>
            </a:r>
            <a:endParaRPr lang="en-US" sz="1250" dirty="0"/>
          </a:p>
        </p:txBody>
      </p:sp>
      <p:sp>
        <p:nvSpPr>
          <p:cNvPr id="14" name="Shape 12"/>
          <p:cNvSpPr/>
          <p:nvPr/>
        </p:nvSpPr>
        <p:spPr>
          <a:xfrm>
            <a:off x="548640" y="4526280"/>
            <a:ext cx="457200" cy="457200"/>
          </a:xfrm>
          <a:prstGeom prst="ellipse">
            <a:avLst/>
          </a:prstGeom>
          <a:solidFill>
            <a:srgbClr val="E9C46A"/>
          </a:solidFill>
          <a:ln/>
        </p:spPr>
      </p:sp>
      <p:sp>
        <p:nvSpPr>
          <p:cNvPr id="15" name="Text 13"/>
          <p:cNvSpPr txBox="1"/>
          <p:nvPr/>
        </p:nvSpPr>
        <p:spPr>
          <a:xfrm>
            <a:off x="548640" y="4526280"/>
            <a:ext cx="457200" cy="457200"/>
          </a:xfrm>
          <a:prstGeom prst="rect">
            <a:avLst/>
          </a:prstGeom>
          <a:noFill/>
          <a:ln/>
        </p:spPr>
        <p:txBody>
          <a:bodyPr wrap="square" lIns="0" tIns="0" rIns="0" bIns="0" rtlCol="0" anchor="ctr"/>
          <a:lstStyle/>
          <a:p>
            <a:pPr marL="0" indent="0" algn="ctr">
              <a:buNone/>
            </a:pPr>
            <a:r>
              <a:rPr lang="en-US" sz="2000" b="1" dirty="0">
                <a:solidFill>
                  <a:srgbClr val="13233F"/>
                </a:solidFill>
                <a:latin typeface="Cambria" pitchFamily="34" charset="0"/>
                <a:ea typeface="Cambria" pitchFamily="34" charset="-122"/>
                <a:cs typeface="Cambria" pitchFamily="34" charset="-120"/>
              </a:rPr>
              <a:t>3</a:t>
            </a:r>
            <a:endParaRPr lang="en-US" sz="2000" dirty="0"/>
          </a:p>
        </p:txBody>
      </p:sp>
      <p:sp>
        <p:nvSpPr>
          <p:cNvPr id="16" name="Text 14"/>
          <p:cNvSpPr txBox="1"/>
          <p:nvPr/>
        </p:nvSpPr>
        <p:spPr>
          <a:xfrm>
            <a:off x="1234440" y="4480560"/>
            <a:ext cx="9875520" cy="365760"/>
          </a:xfrm>
          <a:prstGeom prst="rect">
            <a:avLst/>
          </a:prstGeom>
          <a:noFill/>
          <a:ln/>
        </p:spPr>
        <p:txBody>
          <a:bodyPr wrap="square" lIns="0" tIns="0" rIns="0" bIns="0" rtlCol="0" anchor="ctr"/>
          <a:lstStyle/>
          <a:p>
            <a:pPr marL="0" indent="0">
              <a:buNone/>
            </a:pPr>
            <a:r>
              <a:rPr lang="en-US" sz="1450" b="1" dirty="0">
                <a:solidFill>
                  <a:srgbClr val="E9C46A"/>
                </a:solidFill>
                <a:latin typeface="Calibri" pitchFamily="34" charset="0"/>
                <a:ea typeface="Calibri" pitchFamily="34" charset="-122"/>
                <a:cs typeface="Calibri" pitchFamily="34" charset="-120"/>
              </a:rPr>
              <a:t>Memprediksi lanjutan atau akhir cerita</a:t>
            </a:r>
            <a:endParaRPr lang="en-US" sz="1450" dirty="0"/>
          </a:p>
        </p:txBody>
      </p:sp>
      <p:sp>
        <p:nvSpPr>
          <p:cNvPr id="17" name="Text 15"/>
          <p:cNvSpPr txBox="1"/>
          <p:nvPr/>
        </p:nvSpPr>
        <p:spPr>
          <a:xfrm>
            <a:off x="1234440" y="4846320"/>
            <a:ext cx="10241280" cy="777240"/>
          </a:xfrm>
          <a:prstGeom prst="rect">
            <a:avLst/>
          </a:prstGeom>
          <a:noFill/>
          <a:ln/>
        </p:spPr>
        <p:txBody>
          <a:bodyPr wrap="square" lIns="0" tIns="0" rIns="0" bIns="0" rtlCol="0" anchor="t"/>
          <a:lstStyle/>
          <a:p>
            <a:pPr marL="0" indent="0">
              <a:buNone/>
            </a:pPr>
            <a:r>
              <a:rPr lang="en-US" sz="1250" dirty="0">
                <a:solidFill>
                  <a:srgbClr val="E6ECF5"/>
                </a:solidFill>
                <a:latin typeface="Calibri" pitchFamily="34" charset="0"/>
                <a:ea typeface="Calibri" pitchFamily="34" charset="-122"/>
                <a:cs typeface="Calibri" pitchFamily="34" charset="-120"/>
              </a:rPr>
              <a:t>Gunakan strategi “Stop and Predict” — hentikan bacaan pada bagian tertentu dan minta siswa memprediksi kelanjutannya disertai alasan berbasis bukti dalam teks.</a:t>
            </a:r>
            <a:endParaRPr lang="en-US" sz="1250" dirty="0"/>
          </a:p>
        </p:txBody>
      </p:sp>
      <p:sp>
        <p:nvSpPr>
          <p:cNvPr id="18" name="Shape 16"/>
          <p:cNvSpPr/>
          <p:nvPr/>
        </p:nvSpPr>
        <p:spPr>
          <a:xfrm>
            <a:off x="548640" y="5806440"/>
            <a:ext cx="11064240" cy="685800"/>
          </a:xfrm>
          <a:prstGeom prst="roundRect">
            <a:avLst>
              <a:gd name="adj" fmla="val 13333"/>
            </a:avLst>
          </a:prstGeom>
          <a:solidFill>
            <a:srgbClr val="233A63"/>
          </a:solidFill>
          <a:ln/>
        </p:spPr>
      </p:sp>
      <p:sp>
        <p:nvSpPr>
          <p:cNvPr id="19" name="Text 17"/>
          <p:cNvSpPr txBox="1"/>
          <p:nvPr/>
        </p:nvSpPr>
        <p:spPr>
          <a:xfrm>
            <a:off x="822960" y="5806440"/>
            <a:ext cx="10515600" cy="685800"/>
          </a:xfrm>
          <a:prstGeom prst="rect">
            <a:avLst/>
          </a:prstGeom>
          <a:noFill/>
          <a:ln/>
        </p:spPr>
        <p:txBody>
          <a:bodyPr wrap="square" lIns="0" tIns="0" rIns="0" bIns="0" rtlCol="0" anchor="ctr"/>
          <a:lstStyle/>
          <a:p>
            <a:pPr marL="0" indent="0">
              <a:buNone/>
            </a:pPr>
            <a:r>
              <a:rPr lang="en-US" sz="1200" b="1" dirty="0">
                <a:solidFill>
                  <a:srgbClr val="E9C46A"/>
                </a:solidFill>
                <a:latin typeface="Calibri" pitchFamily="34" charset="0"/>
                <a:ea typeface="Calibri" pitchFamily="34" charset="-122"/>
                <a:cs typeface="Calibri" pitchFamily="34" charset="-120"/>
              </a:rPr>
              <a:t>Kunci umum:  </a:t>
            </a:r>
            <a:r>
              <a:rPr lang="en-US" sz="1200" dirty="0">
                <a:solidFill>
                  <a:srgbClr val="FFFFFF"/>
                </a:solidFill>
                <a:latin typeface="Calibri" pitchFamily="34" charset="0"/>
                <a:ea typeface="Calibri" pitchFamily="34" charset="-122"/>
                <a:cs typeface="Calibri" pitchFamily="34" charset="-120"/>
              </a:rPr>
              <a:t>selalu minta siswa mendukung jawaban inferensial dengan mengutip bagian teks (evidence-based reasoning).</a:t>
            </a:r>
            <a:endParaRPr lang="en-US" sz="1200" dirty="0"/>
          </a:p>
        </p:txBody>
      </p:sp>
      <p:sp>
        <p:nvSpPr>
          <p:cNvPr id="20" name="Text 18"/>
          <p:cNvSpPr txBox="1"/>
          <p:nvPr/>
        </p:nvSpPr>
        <p:spPr>
          <a:xfrm>
            <a:off x="457200" y="6547104"/>
            <a:ext cx="7315200" cy="274320"/>
          </a:xfrm>
          <a:prstGeom prst="rect">
            <a:avLst/>
          </a:prstGeom>
          <a:noFill/>
          <a:ln/>
        </p:spPr>
        <p:txBody>
          <a:bodyPr wrap="square" lIns="0" tIns="0" rIns="0" bIns="0" rtlCol="0" anchor="ctr"/>
          <a:lstStyle/>
          <a:p>
            <a:pPr marL="0" indent="0">
              <a:buNone/>
            </a:pPr>
            <a:r>
              <a:rPr lang="en-US" sz="900" dirty="0">
                <a:solidFill>
                  <a:srgbClr val="5B6472"/>
                </a:solidFill>
                <a:latin typeface="Calibri" pitchFamily="34" charset="0"/>
                <a:ea typeface="Calibri" pitchFamily="34" charset="-122"/>
                <a:cs typeface="Calibri" pitchFamily="34" charset="-120"/>
              </a:rPr>
              <a:t>Pemahaman Inferensial — Cara Mengajarkan</a:t>
            </a:r>
            <a:endParaRPr lang="en-US" sz="900" dirty="0"/>
          </a:p>
        </p:txBody>
      </p:sp>
      <p:sp>
        <p:nvSpPr>
          <p:cNvPr id="21" name="Text 19"/>
          <p:cNvSpPr txBox="1"/>
          <p:nvPr/>
        </p:nvSpPr>
        <p:spPr>
          <a:xfrm>
            <a:off x="11457432" y="6547104"/>
            <a:ext cx="274320" cy="274320"/>
          </a:xfrm>
          <a:prstGeom prst="rect">
            <a:avLst/>
          </a:prstGeom>
          <a:noFill/>
          <a:ln/>
        </p:spPr>
        <p:txBody>
          <a:bodyPr wrap="square" lIns="0" tIns="0" rIns="0" bIns="0" rtlCol="0" anchor="ctr"/>
          <a:lstStyle/>
          <a:p>
            <a:pPr marL="0" indent="0" algn="r">
              <a:buNone/>
            </a:pPr>
            <a:r>
              <a:rPr lang="en-US" sz="900" dirty="0">
                <a:solidFill>
                  <a:srgbClr val="5B6472"/>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960120"/>
          </a:xfrm>
          <a:prstGeom prst="rect">
            <a:avLst/>
          </a:prstGeom>
          <a:solidFill>
            <a:srgbClr val="1D3557"/>
          </a:solidFill>
          <a:ln/>
        </p:spPr>
      </p:sp>
      <p:sp>
        <p:nvSpPr>
          <p:cNvPr id="3" name="Text 1"/>
          <p:cNvSpPr txBox="1"/>
          <p:nvPr/>
        </p:nvSpPr>
        <p:spPr>
          <a:xfrm>
            <a:off x="548640" y="118872"/>
            <a:ext cx="9144000" cy="320040"/>
          </a:xfrm>
          <a:prstGeom prst="rect">
            <a:avLst/>
          </a:prstGeom>
          <a:noFill/>
          <a:ln/>
        </p:spPr>
        <p:txBody>
          <a:bodyPr wrap="square" lIns="0" tIns="0" rIns="0" bIns="0" rtlCol="0" anchor="ctr"/>
          <a:lstStyle/>
          <a:p>
            <a:pPr marL="0" indent="0">
              <a:buNone/>
            </a:pPr>
            <a:r>
              <a:rPr lang="en-US" sz="1200" b="1" kern="0" spc="150" dirty="0">
                <a:solidFill>
                  <a:srgbClr val="E9C46A"/>
                </a:solidFill>
                <a:latin typeface="Calibri" pitchFamily="34" charset="0"/>
                <a:ea typeface="Calibri" pitchFamily="34" charset="-122"/>
                <a:cs typeface="Calibri" pitchFamily="34" charset="-120"/>
              </a:rPr>
              <a:t>CONTOH SOAL HOTS  ·  2a</a:t>
            </a:r>
            <a:endParaRPr lang="en-US" sz="1200" dirty="0"/>
          </a:p>
        </p:txBody>
      </p:sp>
      <p:sp>
        <p:nvSpPr>
          <p:cNvPr id="4" name="Text 2"/>
          <p:cNvSpPr txBox="1"/>
          <p:nvPr/>
        </p:nvSpPr>
        <p:spPr>
          <a:xfrm>
            <a:off x="548640" y="420624"/>
            <a:ext cx="11064240" cy="50292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Menyimpulkan Ide Pokok, Tokoh, Peristiwa, Latar, Konflik, atau Nilai</a:t>
            </a:r>
            <a:endParaRPr lang="en-US" sz="1700" dirty="0"/>
          </a:p>
        </p:txBody>
      </p:sp>
      <p:sp>
        <p:nvSpPr>
          <p:cNvPr id="5" name="Shape 3"/>
          <p:cNvSpPr/>
          <p:nvPr/>
        </p:nvSpPr>
        <p:spPr>
          <a:xfrm>
            <a:off x="548640" y="1170432"/>
            <a:ext cx="11091672" cy="1371600"/>
          </a:xfrm>
          <a:prstGeom prst="roundRect">
            <a:avLst>
              <a:gd name="adj" fmla="val 5333"/>
            </a:avLst>
          </a:prstGeom>
          <a:solidFill>
            <a:srgbClr val="EEF6F6"/>
          </a:solidFill>
          <a:ln w="12700">
            <a:solidFill>
              <a:srgbClr val="A8DADC"/>
            </a:solidFill>
            <a:prstDash val="solid"/>
          </a:ln>
        </p:spPr>
      </p:sp>
      <p:sp>
        <p:nvSpPr>
          <p:cNvPr id="6" name="Text 4"/>
          <p:cNvSpPr txBox="1"/>
          <p:nvPr/>
        </p:nvSpPr>
        <p:spPr>
          <a:xfrm>
            <a:off x="777240" y="1280160"/>
            <a:ext cx="3657600" cy="274320"/>
          </a:xfrm>
          <a:prstGeom prst="rect">
            <a:avLst/>
          </a:prstGeom>
          <a:noFill/>
          <a:ln/>
        </p:spPr>
        <p:txBody>
          <a:bodyPr wrap="square" lIns="0" tIns="0" rIns="0" bIns="0" rtlCol="0" anchor="ctr"/>
          <a:lstStyle/>
          <a:p>
            <a:pPr marL="0" indent="0">
              <a:buNone/>
            </a:pPr>
            <a:r>
              <a:rPr lang="en-US" sz="950" b="1" kern="0" spc="120" dirty="0">
                <a:solidFill>
                  <a:srgbClr val="2A9D8F"/>
                </a:solidFill>
                <a:latin typeface="Calibri" pitchFamily="34" charset="0"/>
                <a:ea typeface="Calibri" pitchFamily="34" charset="-122"/>
                <a:cs typeface="Calibri" pitchFamily="34" charset="-120"/>
              </a:rPr>
              <a:t>TEKS STIMULUS</a:t>
            </a:r>
            <a:endParaRPr lang="en-US" sz="950" dirty="0"/>
          </a:p>
        </p:txBody>
      </p:sp>
      <p:sp>
        <p:nvSpPr>
          <p:cNvPr id="7" name="Text 5"/>
          <p:cNvSpPr txBox="1"/>
          <p:nvPr/>
        </p:nvSpPr>
        <p:spPr>
          <a:xfrm>
            <a:off x="777240" y="1536192"/>
            <a:ext cx="10607040" cy="932688"/>
          </a:xfrm>
          <a:prstGeom prst="rect">
            <a:avLst/>
          </a:prstGeom>
          <a:noFill/>
          <a:ln/>
        </p:spPr>
        <p:txBody>
          <a:bodyPr wrap="square" lIns="0" tIns="0" rIns="0" bIns="0" rtlCol="0" anchor="t"/>
          <a:lstStyle/>
          <a:p>
            <a:pPr marL="0" indent="0">
              <a:lnSpc>
                <a:spcPct val="105000"/>
              </a:lnSpc>
              <a:buNone/>
            </a:pPr>
            <a:r>
              <a:rPr lang="en-US" sz="1150" i="1" dirty="0">
                <a:solidFill>
                  <a:srgbClr val="1B1B1F"/>
                </a:solidFill>
                <a:latin typeface="Calibri" pitchFamily="34" charset="0"/>
                <a:ea typeface="Calibri" pitchFamily="34" charset="-122"/>
                <a:cs typeface="Calibri" pitchFamily="34" charset="-120"/>
              </a:rPr>
              <a:t>Sejak kecil, Rian selalu dibanding-bandingkan dengan kakaknya yang berprestasi di sekolah. Ia merasa tak pernah cukup baik di mata orang tuanya. Suatu hari, setelah mendapat nilai terendah di kelas, Rian memutuskan berhenti belajar dan menghabiskan waktu bermain gim sepanjang hari.</a:t>
            </a:r>
            <a:endParaRPr lang="en-US" sz="1150" dirty="0"/>
          </a:p>
        </p:txBody>
      </p:sp>
      <p:sp>
        <p:nvSpPr>
          <p:cNvPr id="8" name="Text 6"/>
          <p:cNvSpPr txBox="1"/>
          <p:nvPr/>
        </p:nvSpPr>
        <p:spPr>
          <a:xfrm>
            <a:off x="548640" y="2697480"/>
            <a:ext cx="11064240" cy="594360"/>
          </a:xfrm>
          <a:prstGeom prst="rect">
            <a:avLst/>
          </a:prstGeom>
          <a:noFill/>
          <a:ln/>
        </p:spPr>
        <p:txBody>
          <a:bodyPr wrap="square" lIns="0" tIns="0" rIns="0" bIns="0" rtlCol="0" anchor="t"/>
          <a:lstStyle/>
          <a:p>
            <a:pPr marL="0" indent="0">
              <a:buNone/>
            </a:pPr>
            <a:r>
              <a:rPr lang="en-US" sz="1300" b="1" dirty="0">
                <a:solidFill>
                  <a:srgbClr val="1D3557"/>
                </a:solidFill>
                <a:latin typeface="Calibri" pitchFamily="34" charset="0"/>
                <a:ea typeface="Calibri" pitchFamily="34" charset="-122"/>
                <a:cs typeface="Calibri" pitchFamily="34" charset="-120"/>
              </a:rPr>
              <a:t>Pertanyaan:  </a:t>
            </a:r>
            <a:r>
              <a:rPr lang="en-US" sz="1300" dirty="0">
                <a:solidFill>
                  <a:srgbClr val="1B1B1F"/>
                </a:solidFill>
                <a:latin typeface="Calibri" pitchFamily="34" charset="0"/>
                <a:ea typeface="Calibri" pitchFamily="34" charset="-122"/>
                <a:cs typeface="Calibri" pitchFamily="34" charset="-120"/>
              </a:rPr>
              <a:t>Konflik utama yang mendasari perubahan sikap Rian dalam kutipan tersebut adalah…</a:t>
            </a:r>
            <a:endParaRPr lang="en-US" sz="1300" dirty="0"/>
          </a:p>
        </p:txBody>
      </p:sp>
      <p:sp>
        <p:nvSpPr>
          <p:cNvPr id="9" name="Shape 7"/>
          <p:cNvSpPr/>
          <p:nvPr/>
        </p:nvSpPr>
        <p:spPr>
          <a:xfrm>
            <a:off x="548640" y="3346704"/>
            <a:ext cx="11091672" cy="548640"/>
          </a:xfrm>
          <a:prstGeom prst="roundRect">
            <a:avLst>
              <a:gd name="adj" fmla="val 11667"/>
            </a:avLst>
          </a:prstGeom>
          <a:solidFill>
            <a:srgbClr val="F4F5F7"/>
          </a:solidFill>
          <a:ln w="12700">
            <a:solidFill>
              <a:srgbClr val="E1E3E8"/>
            </a:solidFill>
            <a:prstDash val="solid"/>
          </a:ln>
        </p:spPr>
      </p:sp>
      <p:sp>
        <p:nvSpPr>
          <p:cNvPr id="10" name="Shape 8"/>
          <p:cNvSpPr/>
          <p:nvPr/>
        </p:nvSpPr>
        <p:spPr>
          <a:xfrm>
            <a:off x="713232" y="3438144"/>
            <a:ext cx="365760" cy="365760"/>
          </a:xfrm>
          <a:prstGeom prst="ellipse">
            <a:avLst/>
          </a:prstGeom>
          <a:solidFill>
            <a:srgbClr val="1D3557"/>
          </a:solidFill>
          <a:ln/>
        </p:spPr>
      </p:sp>
      <p:sp>
        <p:nvSpPr>
          <p:cNvPr id="11" name="Text 9"/>
          <p:cNvSpPr txBox="1"/>
          <p:nvPr/>
        </p:nvSpPr>
        <p:spPr>
          <a:xfrm>
            <a:off x="713232" y="343814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a:t>
            </a:r>
            <a:endParaRPr lang="en-US" sz="1300" dirty="0"/>
          </a:p>
        </p:txBody>
      </p:sp>
      <p:sp>
        <p:nvSpPr>
          <p:cNvPr id="12" name="Text 10"/>
          <p:cNvSpPr txBox="1"/>
          <p:nvPr/>
        </p:nvSpPr>
        <p:spPr>
          <a:xfrm>
            <a:off x="1234440" y="334670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Rian tidak menyukai pelajaran di sekolah</a:t>
            </a:r>
            <a:endParaRPr lang="en-US" sz="1200" dirty="0"/>
          </a:p>
        </p:txBody>
      </p:sp>
      <p:sp>
        <p:nvSpPr>
          <p:cNvPr id="13" name="Shape 11"/>
          <p:cNvSpPr/>
          <p:nvPr/>
        </p:nvSpPr>
        <p:spPr>
          <a:xfrm>
            <a:off x="548640" y="3941064"/>
            <a:ext cx="11091672" cy="548640"/>
          </a:xfrm>
          <a:prstGeom prst="roundRect">
            <a:avLst>
              <a:gd name="adj" fmla="val 11667"/>
            </a:avLst>
          </a:prstGeom>
          <a:solidFill>
            <a:srgbClr val="E3F3F1"/>
          </a:solidFill>
          <a:ln w="19050">
            <a:solidFill>
              <a:srgbClr val="2A9D8F"/>
            </a:solidFill>
            <a:prstDash val="solid"/>
          </a:ln>
        </p:spPr>
      </p:sp>
      <p:sp>
        <p:nvSpPr>
          <p:cNvPr id="14" name="Shape 12"/>
          <p:cNvSpPr/>
          <p:nvPr/>
        </p:nvSpPr>
        <p:spPr>
          <a:xfrm>
            <a:off x="713232" y="4032504"/>
            <a:ext cx="365760" cy="365760"/>
          </a:xfrm>
          <a:prstGeom prst="ellipse">
            <a:avLst/>
          </a:prstGeom>
          <a:solidFill>
            <a:srgbClr val="2A9D8F"/>
          </a:solidFill>
          <a:ln/>
        </p:spPr>
      </p:sp>
      <p:sp>
        <p:nvSpPr>
          <p:cNvPr id="15" name="Text 13"/>
          <p:cNvSpPr txBox="1"/>
          <p:nvPr/>
        </p:nvSpPr>
        <p:spPr>
          <a:xfrm>
            <a:off x="713232" y="403250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B</a:t>
            </a:r>
            <a:endParaRPr lang="en-US" sz="1300" dirty="0"/>
          </a:p>
        </p:txBody>
      </p:sp>
      <p:sp>
        <p:nvSpPr>
          <p:cNvPr id="16" name="Text 14"/>
          <p:cNvSpPr txBox="1"/>
          <p:nvPr/>
        </p:nvSpPr>
        <p:spPr>
          <a:xfrm>
            <a:off x="1234440" y="3941064"/>
            <a:ext cx="9966960" cy="548640"/>
          </a:xfrm>
          <a:prstGeom prst="rect">
            <a:avLst/>
          </a:prstGeom>
          <a:noFill/>
          <a:ln/>
        </p:spPr>
        <p:txBody>
          <a:bodyPr wrap="square" lIns="0" tIns="0" rIns="0" bIns="0" rtlCol="0" anchor="ctr"/>
          <a:lstStyle/>
          <a:p>
            <a:pPr marL="0" indent="0">
              <a:buNone/>
            </a:pPr>
            <a:r>
              <a:rPr lang="en-US" sz="1200" b="1" dirty="0">
                <a:solidFill>
                  <a:srgbClr val="13233F"/>
                </a:solidFill>
                <a:latin typeface="Calibri" pitchFamily="34" charset="0"/>
                <a:ea typeface="Calibri" pitchFamily="34" charset="-122"/>
                <a:cs typeface="Calibri" pitchFamily="34" charset="-120"/>
              </a:rPr>
              <a:t>Rian merasa tertekan akibat perbandingan dengan kakaknya sehingga kehilangan motivasi belajar</a:t>
            </a:r>
            <a:endParaRPr lang="en-US" sz="1200" dirty="0"/>
          </a:p>
        </p:txBody>
      </p:sp>
      <p:sp>
        <p:nvSpPr>
          <p:cNvPr id="17" name="Text 15"/>
          <p:cNvSpPr txBox="1"/>
          <p:nvPr/>
        </p:nvSpPr>
        <p:spPr>
          <a:xfrm>
            <a:off x="10195560" y="3941064"/>
            <a:ext cx="1325880" cy="548640"/>
          </a:xfrm>
          <a:prstGeom prst="rect">
            <a:avLst/>
          </a:prstGeom>
          <a:noFill/>
          <a:ln/>
        </p:spPr>
        <p:txBody>
          <a:bodyPr wrap="square" lIns="0" tIns="0" rIns="0" bIns="0" rtlCol="0" anchor="ctr"/>
          <a:lstStyle/>
          <a:p>
            <a:pPr marL="0" indent="0" algn="r">
              <a:buNone/>
            </a:pPr>
            <a:r>
              <a:rPr lang="en-US" sz="1050" b="1" dirty="0">
                <a:solidFill>
                  <a:srgbClr val="2A9D8F"/>
                </a:solidFill>
                <a:latin typeface="Calibri" pitchFamily="34" charset="0"/>
                <a:ea typeface="Calibri" pitchFamily="34" charset="-122"/>
                <a:cs typeface="Calibri" pitchFamily="34" charset="-120"/>
              </a:rPr>
              <a:t>✓ KUNCI</a:t>
            </a:r>
            <a:endParaRPr lang="en-US" sz="1050" dirty="0"/>
          </a:p>
        </p:txBody>
      </p:sp>
      <p:sp>
        <p:nvSpPr>
          <p:cNvPr id="18" name="Shape 16"/>
          <p:cNvSpPr/>
          <p:nvPr/>
        </p:nvSpPr>
        <p:spPr>
          <a:xfrm>
            <a:off x="548640" y="4535424"/>
            <a:ext cx="11091672" cy="548640"/>
          </a:xfrm>
          <a:prstGeom prst="roundRect">
            <a:avLst>
              <a:gd name="adj" fmla="val 11667"/>
            </a:avLst>
          </a:prstGeom>
          <a:solidFill>
            <a:srgbClr val="F4F5F7"/>
          </a:solidFill>
          <a:ln w="12700">
            <a:solidFill>
              <a:srgbClr val="E1E3E8"/>
            </a:solidFill>
            <a:prstDash val="solid"/>
          </a:ln>
        </p:spPr>
      </p:sp>
      <p:sp>
        <p:nvSpPr>
          <p:cNvPr id="19" name="Shape 17"/>
          <p:cNvSpPr/>
          <p:nvPr/>
        </p:nvSpPr>
        <p:spPr>
          <a:xfrm>
            <a:off x="713232" y="4626864"/>
            <a:ext cx="365760" cy="365760"/>
          </a:xfrm>
          <a:prstGeom prst="ellipse">
            <a:avLst/>
          </a:prstGeom>
          <a:solidFill>
            <a:srgbClr val="1D3557"/>
          </a:solidFill>
          <a:ln/>
        </p:spPr>
      </p:sp>
      <p:sp>
        <p:nvSpPr>
          <p:cNvPr id="20" name="Text 18"/>
          <p:cNvSpPr txBox="1"/>
          <p:nvPr/>
        </p:nvSpPr>
        <p:spPr>
          <a:xfrm>
            <a:off x="713232" y="462686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a:t>
            </a:r>
            <a:endParaRPr lang="en-US" sz="1300" dirty="0"/>
          </a:p>
        </p:txBody>
      </p:sp>
      <p:sp>
        <p:nvSpPr>
          <p:cNvPr id="21" name="Text 19"/>
          <p:cNvSpPr txBox="1"/>
          <p:nvPr/>
        </p:nvSpPr>
        <p:spPr>
          <a:xfrm>
            <a:off x="1234440" y="453542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Rian lebih menyukai bermain gim daripada bersekolah</a:t>
            </a:r>
            <a:endParaRPr lang="en-US" sz="1200" dirty="0"/>
          </a:p>
        </p:txBody>
      </p:sp>
      <p:sp>
        <p:nvSpPr>
          <p:cNvPr id="22" name="Shape 20"/>
          <p:cNvSpPr/>
          <p:nvPr/>
        </p:nvSpPr>
        <p:spPr>
          <a:xfrm>
            <a:off x="548640" y="5129784"/>
            <a:ext cx="11091672" cy="548640"/>
          </a:xfrm>
          <a:prstGeom prst="roundRect">
            <a:avLst>
              <a:gd name="adj" fmla="val 11667"/>
            </a:avLst>
          </a:prstGeom>
          <a:solidFill>
            <a:srgbClr val="F4F5F7"/>
          </a:solidFill>
          <a:ln w="12700">
            <a:solidFill>
              <a:srgbClr val="E1E3E8"/>
            </a:solidFill>
            <a:prstDash val="solid"/>
          </a:ln>
        </p:spPr>
      </p:sp>
      <p:sp>
        <p:nvSpPr>
          <p:cNvPr id="23" name="Shape 21"/>
          <p:cNvSpPr/>
          <p:nvPr/>
        </p:nvSpPr>
        <p:spPr>
          <a:xfrm>
            <a:off x="713232" y="5221224"/>
            <a:ext cx="365760" cy="365760"/>
          </a:xfrm>
          <a:prstGeom prst="ellipse">
            <a:avLst/>
          </a:prstGeom>
          <a:solidFill>
            <a:srgbClr val="1D3557"/>
          </a:solidFill>
          <a:ln/>
        </p:spPr>
      </p:sp>
      <p:sp>
        <p:nvSpPr>
          <p:cNvPr id="24" name="Text 22"/>
          <p:cNvSpPr txBox="1"/>
          <p:nvPr/>
        </p:nvSpPr>
        <p:spPr>
          <a:xfrm>
            <a:off x="713232" y="522122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D</a:t>
            </a:r>
            <a:endParaRPr lang="en-US" sz="1300" dirty="0"/>
          </a:p>
        </p:txBody>
      </p:sp>
      <p:sp>
        <p:nvSpPr>
          <p:cNvPr id="25" name="Text 23"/>
          <p:cNvSpPr txBox="1"/>
          <p:nvPr/>
        </p:nvSpPr>
        <p:spPr>
          <a:xfrm>
            <a:off x="1234440" y="512978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Rian memiliki kemampuan akademik yang rendah sejak lahir</a:t>
            </a:r>
            <a:endParaRPr lang="en-US" sz="1200" dirty="0"/>
          </a:p>
        </p:txBody>
      </p:sp>
      <p:sp>
        <p:nvSpPr>
          <p:cNvPr id="26" name="Shape 24"/>
          <p:cNvSpPr/>
          <p:nvPr/>
        </p:nvSpPr>
        <p:spPr>
          <a:xfrm>
            <a:off x="548640" y="5724144"/>
            <a:ext cx="11091672" cy="548640"/>
          </a:xfrm>
          <a:prstGeom prst="roundRect">
            <a:avLst>
              <a:gd name="adj" fmla="val 11667"/>
            </a:avLst>
          </a:prstGeom>
          <a:solidFill>
            <a:srgbClr val="F4F5F7"/>
          </a:solidFill>
          <a:ln w="12700">
            <a:solidFill>
              <a:srgbClr val="E1E3E8"/>
            </a:solidFill>
            <a:prstDash val="solid"/>
          </a:ln>
        </p:spPr>
      </p:sp>
      <p:sp>
        <p:nvSpPr>
          <p:cNvPr id="27" name="Shape 25"/>
          <p:cNvSpPr/>
          <p:nvPr/>
        </p:nvSpPr>
        <p:spPr>
          <a:xfrm>
            <a:off x="713232" y="5815584"/>
            <a:ext cx="365760" cy="365760"/>
          </a:xfrm>
          <a:prstGeom prst="ellipse">
            <a:avLst/>
          </a:prstGeom>
          <a:solidFill>
            <a:srgbClr val="1D3557"/>
          </a:solidFill>
          <a:ln/>
        </p:spPr>
      </p:sp>
      <p:sp>
        <p:nvSpPr>
          <p:cNvPr id="28" name="Text 26"/>
          <p:cNvSpPr txBox="1"/>
          <p:nvPr/>
        </p:nvSpPr>
        <p:spPr>
          <a:xfrm>
            <a:off x="713232" y="581558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E</a:t>
            </a:r>
            <a:endParaRPr lang="en-US" sz="1300" dirty="0"/>
          </a:p>
        </p:txBody>
      </p:sp>
      <p:sp>
        <p:nvSpPr>
          <p:cNvPr id="29" name="Text 27"/>
          <p:cNvSpPr txBox="1"/>
          <p:nvPr/>
        </p:nvSpPr>
        <p:spPr>
          <a:xfrm>
            <a:off x="1234440" y="572414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Rian ingin mendapat perhatian dari teman-temannya</a:t>
            </a:r>
            <a:endParaRPr lang="en-US" sz="1200" dirty="0"/>
          </a:p>
        </p:txBody>
      </p:sp>
      <p:sp>
        <p:nvSpPr>
          <p:cNvPr id="30" name="Text 28"/>
          <p:cNvSpPr txBox="1"/>
          <p:nvPr/>
        </p:nvSpPr>
        <p:spPr>
          <a:xfrm>
            <a:off x="457200" y="6547104"/>
            <a:ext cx="7315200" cy="274320"/>
          </a:xfrm>
          <a:prstGeom prst="rect">
            <a:avLst/>
          </a:prstGeom>
          <a:noFill/>
          <a:ln/>
        </p:spPr>
        <p:txBody>
          <a:bodyPr wrap="square" lIns="0" tIns="0" rIns="0" bIns="0" rtlCol="0" anchor="ctr"/>
          <a:lstStyle/>
          <a:p>
            <a:pPr marL="0" indent="0">
              <a:buNone/>
            </a:pPr>
            <a:r>
              <a:rPr lang="en-US" sz="900" dirty="0">
                <a:solidFill>
                  <a:srgbClr val="5B6472"/>
                </a:solidFill>
                <a:latin typeface="Calibri" pitchFamily="34" charset="0"/>
                <a:ea typeface="Calibri" pitchFamily="34" charset="-122"/>
                <a:cs typeface="Calibri" pitchFamily="34" charset="-120"/>
              </a:rPr>
              <a:t>Menyimpulkan Ide Pokok, Tokoh, Peristiwa, Latar, Konflik, atau Nilai</a:t>
            </a:r>
            <a:endParaRPr lang="en-US" sz="900" dirty="0"/>
          </a:p>
        </p:txBody>
      </p:sp>
      <p:sp>
        <p:nvSpPr>
          <p:cNvPr id="31" name="Text 29"/>
          <p:cNvSpPr txBox="1"/>
          <p:nvPr/>
        </p:nvSpPr>
        <p:spPr>
          <a:xfrm>
            <a:off x="11457432" y="6547104"/>
            <a:ext cx="274320" cy="274320"/>
          </a:xfrm>
          <a:prstGeom prst="rect">
            <a:avLst/>
          </a:prstGeom>
          <a:noFill/>
          <a:ln/>
        </p:spPr>
        <p:txBody>
          <a:bodyPr wrap="square" lIns="0" tIns="0" rIns="0" bIns="0" rtlCol="0" anchor="ctr"/>
          <a:lstStyle/>
          <a:p>
            <a:pPr marL="0" indent="0" algn="r">
              <a:buNone/>
            </a:pPr>
            <a:r>
              <a:rPr lang="en-US" sz="900" dirty="0">
                <a:solidFill>
                  <a:srgbClr val="5B6472"/>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960120"/>
          </a:xfrm>
          <a:prstGeom prst="rect">
            <a:avLst/>
          </a:prstGeom>
          <a:solidFill>
            <a:srgbClr val="1D3557"/>
          </a:solidFill>
          <a:ln/>
        </p:spPr>
      </p:sp>
      <p:sp>
        <p:nvSpPr>
          <p:cNvPr id="3" name="Text 1"/>
          <p:cNvSpPr txBox="1"/>
          <p:nvPr/>
        </p:nvSpPr>
        <p:spPr>
          <a:xfrm>
            <a:off x="548640" y="118872"/>
            <a:ext cx="9144000" cy="320040"/>
          </a:xfrm>
          <a:prstGeom prst="rect">
            <a:avLst/>
          </a:prstGeom>
          <a:noFill/>
          <a:ln/>
        </p:spPr>
        <p:txBody>
          <a:bodyPr wrap="square" lIns="0" tIns="0" rIns="0" bIns="0" rtlCol="0" anchor="ctr"/>
          <a:lstStyle/>
          <a:p>
            <a:pPr marL="0" indent="0">
              <a:buNone/>
            </a:pPr>
            <a:r>
              <a:rPr lang="en-US" sz="1200" b="1" kern="0" spc="150" dirty="0">
                <a:solidFill>
                  <a:srgbClr val="E9C46A"/>
                </a:solidFill>
                <a:latin typeface="Calibri" pitchFamily="34" charset="0"/>
                <a:ea typeface="Calibri" pitchFamily="34" charset="-122"/>
                <a:cs typeface="Calibri" pitchFamily="34" charset="-120"/>
              </a:rPr>
              <a:t>CONTOH SOAL HOTS  ·  2b</a:t>
            </a:r>
            <a:endParaRPr lang="en-US" sz="1200" dirty="0"/>
          </a:p>
        </p:txBody>
      </p:sp>
      <p:sp>
        <p:nvSpPr>
          <p:cNvPr id="4" name="Text 2"/>
          <p:cNvSpPr txBox="1"/>
          <p:nvPr/>
        </p:nvSpPr>
        <p:spPr>
          <a:xfrm>
            <a:off x="548640" y="420624"/>
            <a:ext cx="11064240" cy="50292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Menjelaskan Hubungan Makna Antarkalimat dan/atau Antarparagraf</a:t>
            </a:r>
            <a:endParaRPr lang="en-US" sz="1700" dirty="0"/>
          </a:p>
        </p:txBody>
      </p:sp>
      <p:sp>
        <p:nvSpPr>
          <p:cNvPr id="5" name="Shape 3"/>
          <p:cNvSpPr/>
          <p:nvPr/>
        </p:nvSpPr>
        <p:spPr>
          <a:xfrm>
            <a:off x="548640" y="1170432"/>
            <a:ext cx="11091672" cy="1371600"/>
          </a:xfrm>
          <a:prstGeom prst="roundRect">
            <a:avLst>
              <a:gd name="adj" fmla="val 5333"/>
            </a:avLst>
          </a:prstGeom>
          <a:solidFill>
            <a:srgbClr val="EEF6F6"/>
          </a:solidFill>
          <a:ln w="12700">
            <a:solidFill>
              <a:srgbClr val="A8DADC"/>
            </a:solidFill>
            <a:prstDash val="solid"/>
          </a:ln>
        </p:spPr>
      </p:sp>
      <p:sp>
        <p:nvSpPr>
          <p:cNvPr id="6" name="Text 4"/>
          <p:cNvSpPr txBox="1"/>
          <p:nvPr/>
        </p:nvSpPr>
        <p:spPr>
          <a:xfrm>
            <a:off x="777240" y="1280160"/>
            <a:ext cx="3657600" cy="274320"/>
          </a:xfrm>
          <a:prstGeom prst="rect">
            <a:avLst/>
          </a:prstGeom>
          <a:noFill/>
          <a:ln/>
        </p:spPr>
        <p:txBody>
          <a:bodyPr wrap="square" lIns="0" tIns="0" rIns="0" bIns="0" rtlCol="0" anchor="ctr"/>
          <a:lstStyle/>
          <a:p>
            <a:pPr marL="0" indent="0">
              <a:buNone/>
            </a:pPr>
            <a:r>
              <a:rPr lang="en-US" sz="950" b="1" kern="0" spc="120" dirty="0">
                <a:solidFill>
                  <a:srgbClr val="2A9D8F"/>
                </a:solidFill>
                <a:latin typeface="Calibri" pitchFamily="34" charset="0"/>
                <a:ea typeface="Calibri" pitchFamily="34" charset="-122"/>
                <a:cs typeface="Calibri" pitchFamily="34" charset="-120"/>
              </a:rPr>
              <a:t>TEKS STIMULUS</a:t>
            </a:r>
            <a:endParaRPr lang="en-US" sz="950" dirty="0"/>
          </a:p>
        </p:txBody>
      </p:sp>
      <p:sp>
        <p:nvSpPr>
          <p:cNvPr id="7" name="Text 5"/>
          <p:cNvSpPr txBox="1"/>
          <p:nvPr/>
        </p:nvSpPr>
        <p:spPr>
          <a:xfrm>
            <a:off x="777240" y="1536192"/>
            <a:ext cx="10607040" cy="932688"/>
          </a:xfrm>
          <a:prstGeom prst="rect">
            <a:avLst/>
          </a:prstGeom>
          <a:noFill/>
          <a:ln/>
        </p:spPr>
        <p:txBody>
          <a:bodyPr wrap="square" lIns="0" tIns="0" rIns="0" bIns="0" rtlCol="0" anchor="t"/>
          <a:lstStyle/>
          <a:p>
            <a:pPr marL="0" indent="0">
              <a:lnSpc>
                <a:spcPct val="105000"/>
              </a:lnSpc>
              <a:buNone/>
            </a:pPr>
            <a:r>
              <a:rPr lang="en-US" sz="1150" i="1" dirty="0">
                <a:solidFill>
                  <a:srgbClr val="1B1B1F"/>
                </a:solidFill>
                <a:latin typeface="Calibri" pitchFamily="34" charset="0"/>
                <a:ea typeface="Calibri" pitchFamily="34" charset="-122"/>
                <a:cs typeface="Calibri" pitchFamily="34" charset="-120"/>
              </a:rPr>
              <a:t>Pemerintah menaikkan harga bahan bakar minyak. Akibatnya, harga kebutuhan pokok ikut melonjak dan daya beli masyarakat menurun.</a:t>
            </a:r>
            <a:endParaRPr lang="en-US" sz="1150" dirty="0"/>
          </a:p>
        </p:txBody>
      </p:sp>
      <p:sp>
        <p:nvSpPr>
          <p:cNvPr id="8" name="Text 6"/>
          <p:cNvSpPr txBox="1"/>
          <p:nvPr/>
        </p:nvSpPr>
        <p:spPr>
          <a:xfrm>
            <a:off x="548640" y="2697480"/>
            <a:ext cx="11064240" cy="594360"/>
          </a:xfrm>
          <a:prstGeom prst="rect">
            <a:avLst/>
          </a:prstGeom>
          <a:noFill/>
          <a:ln/>
        </p:spPr>
        <p:txBody>
          <a:bodyPr wrap="square" lIns="0" tIns="0" rIns="0" bIns="0" rtlCol="0" anchor="t"/>
          <a:lstStyle/>
          <a:p>
            <a:pPr marL="0" indent="0">
              <a:buNone/>
            </a:pPr>
            <a:r>
              <a:rPr lang="en-US" sz="1300" b="1" dirty="0">
                <a:solidFill>
                  <a:srgbClr val="1D3557"/>
                </a:solidFill>
                <a:latin typeface="Calibri" pitchFamily="34" charset="0"/>
                <a:ea typeface="Calibri" pitchFamily="34" charset="-122"/>
                <a:cs typeface="Calibri" pitchFamily="34" charset="-120"/>
              </a:rPr>
              <a:t>Pertanyaan:  </a:t>
            </a:r>
            <a:r>
              <a:rPr lang="en-US" sz="1300" dirty="0">
                <a:solidFill>
                  <a:srgbClr val="1B1B1F"/>
                </a:solidFill>
                <a:latin typeface="Calibri" pitchFamily="34" charset="0"/>
                <a:ea typeface="Calibri" pitchFamily="34" charset="-122"/>
                <a:cs typeface="Calibri" pitchFamily="34" charset="-120"/>
              </a:rPr>
              <a:t>Hubungan makna antara kalimat pertama dan kedua dalam kutipan tersebut adalah…</a:t>
            </a:r>
            <a:endParaRPr lang="en-US" sz="1300" dirty="0"/>
          </a:p>
        </p:txBody>
      </p:sp>
      <p:sp>
        <p:nvSpPr>
          <p:cNvPr id="9" name="Shape 7"/>
          <p:cNvSpPr/>
          <p:nvPr/>
        </p:nvSpPr>
        <p:spPr>
          <a:xfrm>
            <a:off x="548640" y="3346704"/>
            <a:ext cx="11091672" cy="548640"/>
          </a:xfrm>
          <a:prstGeom prst="roundRect">
            <a:avLst>
              <a:gd name="adj" fmla="val 11667"/>
            </a:avLst>
          </a:prstGeom>
          <a:solidFill>
            <a:srgbClr val="F4F5F7"/>
          </a:solidFill>
          <a:ln w="12700">
            <a:solidFill>
              <a:srgbClr val="E1E3E8"/>
            </a:solidFill>
            <a:prstDash val="solid"/>
          </a:ln>
        </p:spPr>
      </p:sp>
      <p:sp>
        <p:nvSpPr>
          <p:cNvPr id="10" name="Shape 8"/>
          <p:cNvSpPr/>
          <p:nvPr/>
        </p:nvSpPr>
        <p:spPr>
          <a:xfrm>
            <a:off x="713232" y="3438144"/>
            <a:ext cx="365760" cy="365760"/>
          </a:xfrm>
          <a:prstGeom prst="ellipse">
            <a:avLst/>
          </a:prstGeom>
          <a:solidFill>
            <a:srgbClr val="1D3557"/>
          </a:solidFill>
          <a:ln/>
        </p:spPr>
      </p:sp>
      <p:sp>
        <p:nvSpPr>
          <p:cNvPr id="11" name="Text 9"/>
          <p:cNvSpPr txBox="1"/>
          <p:nvPr/>
        </p:nvSpPr>
        <p:spPr>
          <a:xfrm>
            <a:off x="713232" y="343814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a:t>
            </a:r>
            <a:endParaRPr lang="en-US" sz="1300" dirty="0"/>
          </a:p>
        </p:txBody>
      </p:sp>
      <p:sp>
        <p:nvSpPr>
          <p:cNvPr id="12" name="Text 10"/>
          <p:cNvSpPr txBox="1"/>
          <p:nvPr/>
        </p:nvSpPr>
        <p:spPr>
          <a:xfrm>
            <a:off x="1234440" y="334670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Perbandingan</a:t>
            </a:r>
            <a:endParaRPr lang="en-US" sz="1200" dirty="0"/>
          </a:p>
        </p:txBody>
      </p:sp>
      <p:sp>
        <p:nvSpPr>
          <p:cNvPr id="13" name="Shape 11"/>
          <p:cNvSpPr/>
          <p:nvPr/>
        </p:nvSpPr>
        <p:spPr>
          <a:xfrm>
            <a:off x="548640" y="3941064"/>
            <a:ext cx="11091672" cy="548640"/>
          </a:xfrm>
          <a:prstGeom prst="roundRect">
            <a:avLst>
              <a:gd name="adj" fmla="val 11667"/>
            </a:avLst>
          </a:prstGeom>
          <a:solidFill>
            <a:srgbClr val="F4F5F7"/>
          </a:solidFill>
          <a:ln w="12700">
            <a:solidFill>
              <a:srgbClr val="E1E3E8"/>
            </a:solidFill>
            <a:prstDash val="solid"/>
          </a:ln>
        </p:spPr>
      </p:sp>
      <p:sp>
        <p:nvSpPr>
          <p:cNvPr id="14" name="Shape 12"/>
          <p:cNvSpPr/>
          <p:nvPr/>
        </p:nvSpPr>
        <p:spPr>
          <a:xfrm>
            <a:off x="713232" y="4032504"/>
            <a:ext cx="365760" cy="365760"/>
          </a:xfrm>
          <a:prstGeom prst="ellipse">
            <a:avLst/>
          </a:prstGeom>
          <a:solidFill>
            <a:srgbClr val="1D3557"/>
          </a:solidFill>
          <a:ln/>
        </p:spPr>
      </p:sp>
      <p:sp>
        <p:nvSpPr>
          <p:cNvPr id="15" name="Text 13"/>
          <p:cNvSpPr txBox="1"/>
          <p:nvPr/>
        </p:nvSpPr>
        <p:spPr>
          <a:xfrm>
            <a:off x="713232" y="403250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B</a:t>
            </a:r>
            <a:endParaRPr lang="en-US" sz="1300" dirty="0"/>
          </a:p>
        </p:txBody>
      </p:sp>
      <p:sp>
        <p:nvSpPr>
          <p:cNvPr id="16" name="Text 14"/>
          <p:cNvSpPr txBox="1"/>
          <p:nvPr/>
        </p:nvSpPr>
        <p:spPr>
          <a:xfrm>
            <a:off x="1234440" y="394106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Pertentangan</a:t>
            </a:r>
            <a:endParaRPr lang="en-US" sz="1200" dirty="0"/>
          </a:p>
        </p:txBody>
      </p:sp>
      <p:sp>
        <p:nvSpPr>
          <p:cNvPr id="17" name="Shape 15"/>
          <p:cNvSpPr/>
          <p:nvPr/>
        </p:nvSpPr>
        <p:spPr>
          <a:xfrm>
            <a:off x="548640" y="4535424"/>
            <a:ext cx="11091672" cy="548640"/>
          </a:xfrm>
          <a:prstGeom prst="roundRect">
            <a:avLst>
              <a:gd name="adj" fmla="val 11667"/>
            </a:avLst>
          </a:prstGeom>
          <a:solidFill>
            <a:srgbClr val="E3F3F1"/>
          </a:solidFill>
          <a:ln w="19050">
            <a:solidFill>
              <a:srgbClr val="2A9D8F"/>
            </a:solidFill>
            <a:prstDash val="solid"/>
          </a:ln>
        </p:spPr>
      </p:sp>
      <p:sp>
        <p:nvSpPr>
          <p:cNvPr id="18" name="Shape 16"/>
          <p:cNvSpPr/>
          <p:nvPr/>
        </p:nvSpPr>
        <p:spPr>
          <a:xfrm>
            <a:off x="713232" y="4626864"/>
            <a:ext cx="365760" cy="365760"/>
          </a:xfrm>
          <a:prstGeom prst="ellipse">
            <a:avLst/>
          </a:prstGeom>
          <a:solidFill>
            <a:srgbClr val="2A9D8F"/>
          </a:solidFill>
          <a:ln/>
        </p:spPr>
      </p:sp>
      <p:sp>
        <p:nvSpPr>
          <p:cNvPr id="19" name="Text 17"/>
          <p:cNvSpPr txBox="1"/>
          <p:nvPr/>
        </p:nvSpPr>
        <p:spPr>
          <a:xfrm>
            <a:off x="713232" y="462686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a:t>
            </a:r>
            <a:endParaRPr lang="en-US" sz="1300" dirty="0"/>
          </a:p>
        </p:txBody>
      </p:sp>
      <p:sp>
        <p:nvSpPr>
          <p:cNvPr id="20" name="Text 18"/>
          <p:cNvSpPr txBox="1"/>
          <p:nvPr/>
        </p:nvSpPr>
        <p:spPr>
          <a:xfrm>
            <a:off x="1234440" y="4535424"/>
            <a:ext cx="9966960" cy="548640"/>
          </a:xfrm>
          <a:prstGeom prst="rect">
            <a:avLst/>
          </a:prstGeom>
          <a:noFill/>
          <a:ln/>
        </p:spPr>
        <p:txBody>
          <a:bodyPr wrap="square" lIns="0" tIns="0" rIns="0" bIns="0" rtlCol="0" anchor="ctr"/>
          <a:lstStyle/>
          <a:p>
            <a:pPr marL="0" indent="0">
              <a:buNone/>
            </a:pPr>
            <a:r>
              <a:rPr lang="en-US" sz="1200" b="1" dirty="0">
                <a:solidFill>
                  <a:srgbClr val="13233F"/>
                </a:solidFill>
                <a:latin typeface="Calibri" pitchFamily="34" charset="0"/>
                <a:ea typeface="Calibri" pitchFamily="34" charset="-122"/>
                <a:cs typeface="Calibri" pitchFamily="34" charset="-120"/>
              </a:rPr>
              <a:t>Sebab-akibat</a:t>
            </a:r>
            <a:endParaRPr lang="en-US" sz="1200" dirty="0"/>
          </a:p>
        </p:txBody>
      </p:sp>
      <p:sp>
        <p:nvSpPr>
          <p:cNvPr id="21" name="Text 19"/>
          <p:cNvSpPr txBox="1"/>
          <p:nvPr/>
        </p:nvSpPr>
        <p:spPr>
          <a:xfrm>
            <a:off x="10195560" y="4535424"/>
            <a:ext cx="1325880" cy="548640"/>
          </a:xfrm>
          <a:prstGeom prst="rect">
            <a:avLst/>
          </a:prstGeom>
          <a:noFill/>
          <a:ln/>
        </p:spPr>
        <p:txBody>
          <a:bodyPr wrap="square" lIns="0" tIns="0" rIns="0" bIns="0" rtlCol="0" anchor="ctr"/>
          <a:lstStyle/>
          <a:p>
            <a:pPr marL="0" indent="0" algn="r">
              <a:buNone/>
            </a:pPr>
            <a:r>
              <a:rPr lang="en-US" sz="1050" b="1" dirty="0">
                <a:solidFill>
                  <a:srgbClr val="2A9D8F"/>
                </a:solidFill>
                <a:latin typeface="Calibri" pitchFamily="34" charset="0"/>
                <a:ea typeface="Calibri" pitchFamily="34" charset="-122"/>
                <a:cs typeface="Calibri" pitchFamily="34" charset="-120"/>
              </a:rPr>
              <a:t>✓ KUNCI</a:t>
            </a:r>
            <a:endParaRPr lang="en-US" sz="1050" dirty="0"/>
          </a:p>
        </p:txBody>
      </p:sp>
      <p:sp>
        <p:nvSpPr>
          <p:cNvPr id="22" name="Shape 20"/>
          <p:cNvSpPr/>
          <p:nvPr/>
        </p:nvSpPr>
        <p:spPr>
          <a:xfrm>
            <a:off x="548640" y="5129784"/>
            <a:ext cx="11091672" cy="548640"/>
          </a:xfrm>
          <a:prstGeom prst="roundRect">
            <a:avLst>
              <a:gd name="adj" fmla="val 11667"/>
            </a:avLst>
          </a:prstGeom>
          <a:solidFill>
            <a:srgbClr val="F4F5F7"/>
          </a:solidFill>
          <a:ln w="12700">
            <a:solidFill>
              <a:srgbClr val="E1E3E8"/>
            </a:solidFill>
            <a:prstDash val="solid"/>
          </a:ln>
        </p:spPr>
      </p:sp>
      <p:sp>
        <p:nvSpPr>
          <p:cNvPr id="23" name="Shape 21"/>
          <p:cNvSpPr/>
          <p:nvPr/>
        </p:nvSpPr>
        <p:spPr>
          <a:xfrm>
            <a:off x="713232" y="5221224"/>
            <a:ext cx="365760" cy="365760"/>
          </a:xfrm>
          <a:prstGeom prst="ellipse">
            <a:avLst/>
          </a:prstGeom>
          <a:solidFill>
            <a:srgbClr val="1D3557"/>
          </a:solidFill>
          <a:ln/>
        </p:spPr>
      </p:sp>
      <p:sp>
        <p:nvSpPr>
          <p:cNvPr id="24" name="Text 22"/>
          <p:cNvSpPr txBox="1"/>
          <p:nvPr/>
        </p:nvSpPr>
        <p:spPr>
          <a:xfrm>
            <a:off x="713232" y="522122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D</a:t>
            </a:r>
            <a:endParaRPr lang="en-US" sz="1300" dirty="0"/>
          </a:p>
        </p:txBody>
      </p:sp>
      <p:sp>
        <p:nvSpPr>
          <p:cNvPr id="25" name="Text 23"/>
          <p:cNvSpPr txBox="1"/>
          <p:nvPr/>
        </p:nvSpPr>
        <p:spPr>
          <a:xfrm>
            <a:off x="1234440" y="512978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Penjumlahan</a:t>
            </a:r>
            <a:endParaRPr lang="en-US" sz="1200" dirty="0"/>
          </a:p>
        </p:txBody>
      </p:sp>
      <p:sp>
        <p:nvSpPr>
          <p:cNvPr id="26" name="Shape 24"/>
          <p:cNvSpPr/>
          <p:nvPr/>
        </p:nvSpPr>
        <p:spPr>
          <a:xfrm>
            <a:off x="548640" y="5724144"/>
            <a:ext cx="11091672" cy="548640"/>
          </a:xfrm>
          <a:prstGeom prst="roundRect">
            <a:avLst>
              <a:gd name="adj" fmla="val 11667"/>
            </a:avLst>
          </a:prstGeom>
          <a:solidFill>
            <a:srgbClr val="F4F5F7"/>
          </a:solidFill>
          <a:ln w="12700">
            <a:solidFill>
              <a:srgbClr val="E1E3E8"/>
            </a:solidFill>
            <a:prstDash val="solid"/>
          </a:ln>
        </p:spPr>
      </p:sp>
      <p:sp>
        <p:nvSpPr>
          <p:cNvPr id="27" name="Shape 25"/>
          <p:cNvSpPr/>
          <p:nvPr/>
        </p:nvSpPr>
        <p:spPr>
          <a:xfrm>
            <a:off x="713232" y="5815584"/>
            <a:ext cx="365760" cy="365760"/>
          </a:xfrm>
          <a:prstGeom prst="ellipse">
            <a:avLst/>
          </a:prstGeom>
          <a:solidFill>
            <a:srgbClr val="1D3557"/>
          </a:solidFill>
          <a:ln/>
        </p:spPr>
      </p:sp>
      <p:sp>
        <p:nvSpPr>
          <p:cNvPr id="28" name="Text 26"/>
          <p:cNvSpPr txBox="1"/>
          <p:nvPr/>
        </p:nvSpPr>
        <p:spPr>
          <a:xfrm>
            <a:off x="713232" y="581558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E</a:t>
            </a:r>
            <a:endParaRPr lang="en-US" sz="1300" dirty="0"/>
          </a:p>
        </p:txBody>
      </p:sp>
      <p:sp>
        <p:nvSpPr>
          <p:cNvPr id="29" name="Text 27"/>
          <p:cNvSpPr txBox="1"/>
          <p:nvPr/>
        </p:nvSpPr>
        <p:spPr>
          <a:xfrm>
            <a:off x="1234440" y="572414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Contoh dan definisi</a:t>
            </a:r>
            <a:endParaRPr lang="en-US" sz="1200" dirty="0"/>
          </a:p>
        </p:txBody>
      </p:sp>
      <p:sp>
        <p:nvSpPr>
          <p:cNvPr id="30" name="Text 28"/>
          <p:cNvSpPr txBox="1"/>
          <p:nvPr/>
        </p:nvSpPr>
        <p:spPr>
          <a:xfrm>
            <a:off x="457200" y="6547104"/>
            <a:ext cx="7315200" cy="274320"/>
          </a:xfrm>
          <a:prstGeom prst="rect">
            <a:avLst/>
          </a:prstGeom>
          <a:noFill/>
          <a:ln/>
        </p:spPr>
        <p:txBody>
          <a:bodyPr wrap="square" lIns="0" tIns="0" rIns="0" bIns="0" rtlCol="0" anchor="ctr"/>
          <a:lstStyle/>
          <a:p>
            <a:pPr marL="0" indent="0">
              <a:buNone/>
            </a:pPr>
            <a:r>
              <a:rPr lang="en-US" sz="900" dirty="0">
                <a:solidFill>
                  <a:srgbClr val="5B6472"/>
                </a:solidFill>
                <a:latin typeface="Calibri" pitchFamily="34" charset="0"/>
                <a:ea typeface="Calibri" pitchFamily="34" charset="-122"/>
                <a:cs typeface="Calibri" pitchFamily="34" charset="-120"/>
              </a:rPr>
              <a:t>Menjelaskan Hubungan Makna Antarkalimat dan/atau Antarparagraf</a:t>
            </a:r>
            <a:endParaRPr lang="en-US" sz="900" dirty="0"/>
          </a:p>
        </p:txBody>
      </p:sp>
      <p:sp>
        <p:nvSpPr>
          <p:cNvPr id="31" name="Text 29"/>
          <p:cNvSpPr txBox="1"/>
          <p:nvPr/>
        </p:nvSpPr>
        <p:spPr>
          <a:xfrm>
            <a:off x="11457432" y="6547104"/>
            <a:ext cx="274320" cy="274320"/>
          </a:xfrm>
          <a:prstGeom prst="rect">
            <a:avLst/>
          </a:prstGeom>
          <a:noFill/>
          <a:ln/>
        </p:spPr>
        <p:txBody>
          <a:bodyPr wrap="square" lIns="0" tIns="0" rIns="0" bIns="0" rtlCol="0" anchor="ctr"/>
          <a:lstStyle/>
          <a:p>
            <a:pPr marL="0" indent="0" algn="r">
              <a:buNone/>
            </a:pPr>
            <a:r>
              <a:rPr lang="en-US" sz="900" dirty="0">
                <a:solidFill>
                  <a:srgbClr val="5B6472"/>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960120"/>
          </a:xfrm>
          <a:prstGeom prst="rect">
            <a:avLst/>
          </a:prstGeom>
          <a:solidFill>
            <a:srgbClr val="1D3557"/>
          </a:solidFill>
          <a:ln/>
        </p:spPr>
      </p:sp>
      <p:sp>
        <p:nvSpPr>
          <p:cNvPr id="3" name="Text 1"/>
          <p:cNvSpPr txBox="1"/>
          <p:nvPr/>
        </p:nvSpPr>
        <p:spPr>
          <a:xfrm>
            <a:off x="548640" y="118872"/>
            <a:ext cx="9144000" cy="320040"/>
          </a:xfrm>
          <a:prstGeom prst="rect">
            <a:avLst/>
          </a:prstGeom>
          <a:noFill/>
          <a:ln/>
        </p:spPr>
        <p:txBody>
          <a:bodyPr wrap="square" lIns="0" tIns="0" rIns="0" bIns="0" rtlCol="0" anchor="ctr"/>
          <a:lstStyle/>
          <a:p>
            <a:pPr marL="0" indent="0">
              <a:buNone/>
            </a:pPr>
            <a:r>
              <a:rPr lang="en-US" sz="1200" b="1" kern="0" spc="150" dirty="0">
                <a:solidFill>
                  <a:srgbClr val="E9C46A"/>
                </a:solidFill>
                <a:latin typeface="Calibri" pitchFamily="34" charset="0"/>
                <a:ea typeface="Calibri" pitchFamily="34" charset="-122"/>
                <a:cs typeface="Calibri" pitchFamily="34" charset="-120"/>
              </a:rPr>
              <a:t>CONTOH SOAL HOTS  ·  2c</a:t>
            </a:r>
            <a:endParaRPr lang="en-US" sz="1200" dirty="0"/>
          </a:p>
        </p:txBody>
      </p:sp>
      <p:sp>
        <p:nvSpPr>
          <p:cNvPr id="4" name="Text 2"/>
          <p:cNvSpPr txBox="1"/>
          <p:nvPr/>
        </p:nvSpPr>
        <p:spPr>
          <a:xfrm>
            <a:off x="548640" y="420624"/>
            <a:ext cx="11064240" cy="50292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Memprediksi Lanjutan atau Akhir Uraian/Cerita</a:t>
            </a:r>
            <a:endParaRPr lang="en-US" sz="1700" dirty="0"/>
          </a:p>
        </p:txBody>
      </p:sp>
      <p:sp>
        <p:nvSpPr>
          <p:cNvPr id="5" name="Shape 3"/>
          <p:cNvSpPr/>
          <p:nvPr/>
        </p:nvSpPr>
        <p:spPr>
          <a:xfrm>
            <a:off x="548640" y="1170432"/>
            <a:ext cx="11091672" cy="1371600"/>
          </a:xfrm>
          <a:prstGeom prst="roundRect">
            <a:avLst>
              <a:gd name="adj" fmla="val 5333"/>
            </a:avLst>
          </a:prstGeom>
          <a:solidFill>
            <a:srgbClr val="EEF6F6"/>
          </a:solidFill>
          <a:ln w="12700">
            <a:solidFill>
              <a:srgbClr val="A8DADC"/>
            </a:solidFill>
            <a:prstDash val="solid"/>
          </a:ln>
        </p:spPr>
      </p:sp>
      <p:sp>
        <p:nvSpPr>
          <p:cNvPr id="6" name="Text 4"/>
          <p:cNvSpPr txBox="1"/>
          <p:nvPr/>
        </p:nvSpPr>
        <p:spPr>
          <a:xfrm>
            <a:off x="777240" y="1280160"/>
            <a:ext cx="3657600" cy="274320"/>
          </a:xfrm>
          <a:prstGeom prst="rect">
            <a:avLst/>
          </a:prstGeom>
          <a:noFill/>
          <a:ln/>
        </p:spPr>
        <p:txBody>
          <a:bodyPr wrap="square" lIns="0" tIns="0" rIns="0" bIns="0" rtlCol="0" anchor="ctr"/>
          <a:lstStyle/>
          <a:p>
            <a:pPr marL="0" indent="0">
              <a:buNone/>
            </a:pPr>
            <a:r>
              <a:rPr lang="en-US" sz="950" b="1" kern="0" spc="120" dirty="0">
                <a:solidFill>
                  <a:srgbClr val="2A9D8F"/>
                </a:solidFill>
                <a:latin typeface="Calibri" pitchFamily="34" charset="0"/>
                <a:ea typeface="Calibri" pitchFamily="34" charset="-122"/>
                <a:cs typeface="Calibri" pitchFamily="34" charset="-120"/>
              </a:rPr>
              <a:t>TEKS STIMULUS</a:t>
            </a:r>
            <a:endParaRPr lang="en-US" sz="950" dirty="0"/>
          </a:p>
        </p:txBody>
      </p:sp>
      <p:sp>
        <p:nvSpPr>
          <p:cNvPr id="7" name="Text 5"/>
          <p:cNvSpPr txBox="1"/>
          <p:nvPr/>
        </p:nvSpPr>
        <p:spPr>
          <a:xfrm>
            <a:off x="777240" y="1536192"/>
            <a:ext cx="10607040" cy="932688"/>
          </a:xfrm>
          <a:prstGeom prst="rect">
            <a:avLst/>
          </a:prstGeom>
          <a:noFill/>
          <a:ln/>
        </p:spPr>
        <p:txBody>
          <a:bodyPr wrap="square" lIns="0" tIns="0" rIns="0" bIns="0" rtlCol="0" anchor="t"/>
          <a:lstStyle/>
          <a:p>
            <a:pPr marL="0" indent="0">
              <a:lnSpc>
                <a:spcPct val="105000"/>
              </a:lnSpc>
              <a:buNone/>
            </a:pPr>
            <a:r>
              <a:rPr lang="en-US" sz="1150" i="1" dirty="0">
                <a:solidFill>
                  <a:srgbClr val="1B1B1F"/>
                </a:solidFill>
                <a:latin typeface="Calibri" pitchFamily="34" charset="0"/>
                <a:ea typeface="Calibri" pitchFamily="34" charset="-122"/>
                <a:cs typeface="Calibri" pitchFamily="34" charset="-120"/>
              </a:rPr>
              <a:t>Sejak pagi, langit tampak gelap dan angin bertiup kencang. Nelayan-nelayan di pesisir bergegas menambatkan perahu mereka lebih kuat dari biasanya. Namun, Pak Darto justru memutuskan tetap melaut karena hasil tangkapannya kemarin belum mencukupi kebutuhan keluarga.</a:t>
            </a:r>
            <a:endParaRPr lang="en-US" sz="1150" dirty="0"/>
          </a:p>
        </p:txBody>
      </p:sp>
      <p:sp>
        <p:nvSpPr>
          <p:cNvPr id="8" name="Text 6"/>
          <p:cNvSpPr txBox="1"/>
          <p:nvPr/>
        </p:nvSpPr>
        <p:spPr>
          <a:xfrm>
            <a:off x="548640" y="2697480"/>
            <a:ext cx="11064240" cy="594360"/>
          </a:xfrm>
          <a:prstGeom prst="rect">
            <a:avLst/>
          </a:prstGeom>
          <a:noFill/>
          <a:ln/>
        </p:spPr>
        <p:txBody>
          <a:bodyPr wrap="square" lIns="0" tIns="0" rIns="0" bIns="0" rtlCol="0" anchor="t"/>
          <a:lstStyle/>
          <a:p>
            <a:pPr marL="0" indent="0">
              <a:buNone/>
            </a:pPr>
            <a:r>
              <a:rPr lang="en-US" sz="1300" b="1" dirty="0">
                <a:solidFill>
                  <a:srgbClr val="1D3557"/>
                </a:solidFill>
                <a:latin typeface="Calibri" pitchFamily="34" charset="0"/>
                <a:ea typeface="Calibri" pitchFamily="34" charset="-122"/>
                <a:cs typeface="Calibri" pitchFamily="34" charset="-120"/>
              </a:rPr>
              <a:t>Pertanyaan:  </a:t>
            </a:r>
            <a:r>
              <a:rPr lang="en-US" sz="1300" dirty="0">
                <a:solidFill>
                  <a:srgbClr val="1B1B1F"/>
                </a:solidFill>
                <a:latin typeface="Calibri" pitchFamily="34" charset="0"/>
                <a:ea typeface="Calibri" pitchFamily="34" charset="-122"/>
                <a:cs typeface="Calibri" pitchFamily="34" charset="-120"/>
              </a:rPr>
              <a:t>Prediksi kelanjutan cerita yang PALING LOGIS berdasarkan petunjuk dalam teks tersebut adalah…</a:t>
            </a:r>
            <a:endParaRPr lang="en-US" sz="1300" dirty="0"/>
          </a:p>
        </p:txBody>
      </p:sp>
      <p:sp>
        <p:nvSpPr>
          <p:cNvPr id="9" name="Shape 7"/>
          <p:cNvSpPr/>
          <p:nvPr/>
        </p:nvSpPr>
        <p:spPr>
          <a:xfrm>
            <a:off x="548640" y="3346704"/>
            <a:ext cx="11091672" cy="548640"/>
          </a:xfrm>
          <a:prstGeom prst="roundRect">
            <a:avLst>
              <a:gd name="adj" fmla="val 11667"/>
            </a:avLst>
          </a:prstGeom>
          <a:solidFill>
            <a:srgbClr val="F4F5F7"/>
          </a:solidFill>
          <a:ln w="12700">
            <a:solidFill>
              <a:srgbClr val="E1E3E8"/>
            </a:solidFill>
            <a:prstDash val="solid"/>
          </a:ln>
        </p:spPr>
      </p:sp>
      <p:sp>
        <p:nvSpPr>
          <p:cNvPr id="10" name="Shape 8"/>
          <p:cNvSpPr/>
          <p:nvPr/>
        </p:nvSpPr>
        <p:spPr>
          <a:xfrm>
            <a:off x="713232" y="3438144"/>
            <a:ext cx="365760" cy="365760"/>
          </a:xfrm>
          <a:prstGeom prst="ellipse">
            <a:avLst/>
          </a:prstGeom>
          <a:solidFill>
            <a:srgbClr val="1D3557"/>
          </a:solidFill>
          <a:ln/>
        </p:spPr>
      </p:sp>
      <p:sp>
        <p:nvSpPr>
          <p:cNvPr id="11" name="Text 9"/>
          <p:cNvSpPr txBox="1"/>
          <p:nvPr/>
        </p:nvSpPr>
        <p:spPr>
          <a:xfrm>
            <a:off x="713232" y="343814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a:t>
            </a:r>
            <a:endParaRPr lang="en-US" sz="1300" dirty="0"/>
          </a:p>
        </p:txBody>
      </p:sp>
      <p:sp>
        <p:nvSpPr>
          <p:cNvPr id="12" name="Text 10"/>
          <p:cNvSpPr txBox="1"/>
          <p:nvPr/>
        </p:nvSpPr>
        <p:spPr>
          <a:xfrm>
            <a:off x="1234440" y="334670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Pak Darto pulang dengan hasil tangkapan melimpah tanpa hambatan</a:t>
            </a:r>
            <a:endParaRPr lang="en-US" sz="1200" dirty="0"/>
          </a:p>
        </p:txBody>
      </p:sp>
      <p:sp>
        <p:nvSpPr>
          <p:cNvPr id="13" name="Shape 11"/>
          <p:cNvSpPr/>
          <p:nvPr/>
        </p:nvSpPr>
        <p:spPr>
          <a:xfrm>
            <a:off x="548640" y="3941064"/>
            <a:ext cx="11091672" cy="548640"/>
          </a:xfrm>
          <a:prstGeom prst="roundRect">
            <a:avLst>
              <a:gd name="adj" fmla="val 11667"/>
            </a:avLst>
          </a:prstGeom>
          <a:solidFill>
            <a:srgbClr val="E3F3F1"/>
          </a:solidFill>
          <a:ln w="19050">
            <a:solidFill>
              <a:srgbClr val="2A9D8F"/>
            </a:solidFill>
            <a:prstDash val="solid"/>
          </a:ln>
        </p:spPr>
      </p:sp>
      <p:sp>
        <p:nvSpPr>
          <p:cNvPr id="14" name="Shape 12"/>
          <p:cNvSpPr/>
          <p:nvPr/>
        </p:nvSpPr>
        <p:spPr>
          <a:xfrm>
            <a:off x="713232" y="4032504"/>
            <a:ext cx="365760" cy="365760"/>
          </a:xfrm>
          <a:prstGeom prst="ellipse">
            <a:avLst/>
          </a:prstGeom>
          <a:solidFill>
            <a:srgbClr val="2A9D8F"/>
          </a:solidFill>
          <a:ln/>
        </p:spPr>
      </p:sp>
      <p:sp>
        <p:nvSpPr>
          <p:cNvPr id="15" name="Text 13"/>
          <p:cNvSpPr txBox="1"/>
          <p:nvPr/>
        </p:nvSpPr>
        <p:spPr>
          <a:xfrm>
            <a:off x="713232" y="403250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B</a:t>
            </a:r>
            <a:endParaRPr lang="en-US" sz="1300" dirty="0"/>
          </a:p>
        </p:txBody>
      </p:sp>
      <p:sp>
        <p:nvSpPr>
          <p:cNvPr id="16" name="Text 14"/>
          <p:cNvSpPr txBox="1"/>
          <p:nvPr/>
        </p:nvSpPr>
        <p:spPr>
          <a:xfrm>
            <a:off x="1234440" y="3941064"/>
            <a:ext cx="9966960" cy="548640"/>
          </a:xfrm>
          <a:prstGeom prst="rect">
            <a:avLst/>
          </a:prstGeom>
          <a:noFill/>
          <a:ln/>
        </p:spPr>
        <p:txBody>
          <a:bodyPr wrap="square" lIns="0" tIns="0" rIns="0" bIns="0" rtlCol="0" anchor="ctr"/>
          <a:lstStyle/>
          <a:p>
            <a:pPr marL="0" indent="0">
              <a:buNone/>
            </a:pPr>
            <a:r>
              <a:rPr lang="en-US" sz="1200" b="1" dirty="0">
                <a:solidFill>
                  <a:srgbClr val="13233F"/>
                </a:solidFill>
                <a:latin typeface="Calibri" pitchFamily="34" charset="0"/>
                <a:ea typeface="Calibri" pitchFamily="34" charset="-122"/>
                <a:cs typeface="Calibri" pitchFamily="34" charset="-120"/>
              </a:rPr>
              <a:t>Pak Darto menghadapi bahaya di laut akibat cuaca buruk yang telah diisyaratkan sejak awal teks</a:t>
            </a:r>
            <a:endParaRPr lang="en-US" sz="1200" dirty="0"/>
          </a:p>
        </p:txBody>
      </p:sp>
      <p:sp>
        <p:nvSpPr>
          <p:cNvPr id="17" name="Text 15"/>
          <p:cNvSpPr txBox="1"/>
          <p:nvPr/>
        </p:nvSpPr>
        <p:spPr>
          <a:xfrm>
            <a:off x="10195560" y="3941064"/>
            <a:ext cx="1325880" cy="548640"/>
          </a:xfrm>
          <a:prstGeom prst="rect">
            <a:avLst/>
          </a:prstGeom>
          <a:noFill/>
          <a:ln/>
        </p:spPr>
        <p:txBody>
          <a:bodyPr wrap="square" lIns="0" tIns="0" rIns="0" bIns="0" rtlCol="0" anchor="ctr"/>
          <a:lstStyle/>
          <a:p>
            <a:pPr marL="0" indent="0" algn="r">
              <a:buNone/>
            </a:pPr>
            <a:r>
              <a:rPr lang="en-US" sz="1050" b="1" dirty="0">
                <a:solidFill>
                  <a:srgbClr val="2A9D8F"/>
                </a:solidFill>
                <a:latin typeface="Calibri" pitchFamily="34" charset="0"/>
                <a:ea typeface="Calibri" pitchFamily="34" charset="-122"/>
                <a:cs typeface="Calibri" pitchFamily="34" charset="-120"/>
              </a:rPr>
              <a:t>✓ KUNCI</a:t>
            </a:r>
            <a:endParaRPr lang="en-US" sz="1050" dirty="0"/>
          </a:p>
        </p:txBody>
      </p:sp>
      <p:sp>
        <p:nvSpPr>
          <p:cNvPr id="18" name="Shape 16"/>
          <p:cNvSpPr/>
          <p:nvPr/>
        </p:nvSpPr>
        <p:spPr>
          <a:xfrm>
            <a:off x="548640" y="4535424"/>
            <a:ext cx="11091672" cy="548640"/>
          </a:xfrm>
          <a:prstGeom prst="roundRect">
            <a:avLst>
              <a:gd name="adj" fmla="val 11667"/>
            </a:avLst>
          </a:prstGeom>
          <a:solidFill>
            <a:srgbClr val="F4F5F7"/>
          </a:solidFill>
          <a:ln w="12700">
            <a:solidFill>
              <a:srgbClr val="E1E3E8"/>
            </a:solidFill>
            <a:prstDash val="solid"/>
          </a:ln>
        </p:spPr>
      </p:sp>
      <p:sp>
        <p:nvSpPr>
          <p:cNvPr id="19" name="Shape 17"/>
          <p:cNvSpPr/>
          <p:nvPr/>
        </p:nvSpPr>
        <p:spPr>
          <a:xfrm>
            <a:off x="713232" y="4626864"/>
            <a:ext cx="365760" cy="365760"/>
          </a:xfrm>
          <a:prstGeom prst="ellipse">
            <a:avLst/>
          </a:prstGeom>
          <a:solidFill>
            <a:srgbClr val="1D3557"/>
          </a:solidFill>
          <a:ln/>
        </p:spPr>
      </p:sp>
      <p:sp>
        <p:nvSpPr>
          <p:cNvPr id="20" name="Text 18"/>
          <p:cNvSpPr txBox="1"/>
          <p:nvPr/>
        </p:nvSpPr>
        <p:spPr>
          <a:xfrm>
            <a:off x="713232" y="462686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a:t>
            </a:r>
            <a:endParaRPr lang="en-US" sz="1300" dirty="0"/>
          </a:p>
        </p:txBody>
      </p:sp>
      <p:sp>
        <p:nvSpPr>
          <p:cNvPr id="21" name="Text 19"/>
          <p:cNvSpPr txBox="1"/>
          <p:nvPr/>
        </p:nvSpPr>
        <p:spPr>
          <a:xfrm>
            <a:off x="1234440" y="453542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Cuaca tiba-tiba membaik sehingga semua nelayan melaut dengan aman</a:t>
            </a:r>
            <a:endParaRPr lang="en-US" sz="1200" dirty="0"/>
          </a:p>
        </p:txBody>
      </p:sp>
      <p:sp>
        <p:nvSpPr>
          <p:cNvPr id="22" name="Shape 20"/>
          <p:cNvSpPr/>
          <p:nvPr/>
        </p:nvSpPr>
        <p:spPr>
          <a:xfrm>
            <a:off x="548640" y="5129784"/>
            <a:ext cx="11091672" cy="548640"/>
          </a:xfrm>
          <a:prstGeom prst="roundRect">
            <a:avLst>
              <a:gd name="adj" fmla="val 11667"/>
            </a:avLst>
          </a:prstGeom>
          <a:solidFill>
            <a:srgbClr val="F4F5F7"/>
          </a:solidFill>
          <a:ln w="12700">
            <a:solidFill>
              <a:srgbClr val="E1E3E8"/>
            </a:solidFill>
            <a:prstDash val="solid"/>
          </a:ln>
        </p:spPr>
      </p:sp>
      <p:sp>
        <p:nvSpPr>
          <p:cNvPr id="23" name="Shape 21"/>
          <p:cNvSpPr/>
          <p:nvPr/>
        </p:nvSpPr>
        <p:spPr>
          <a:xfrm>
            <a:off x="713232" y="5221224"/>
            <a:ext cx="365760" cy="365760"/>
          </a:xfrm>
          <a:prstGeom prst="ellipse">
            <a:avLst/>
          </a:prstGeom>
          <a:solidFill>
            <a:srgbClr val="1D3557"/>
          </a:solidFill>
          <a:ln/>
        </p:spPr>
      </p:sp>
      <p:sp>
        <p:nvSpPr>
          <p:cNvPr id="24" name="Text 22"/>
          <p:cNvSpPr txBox="1"/>
          <p:nvPr/>
        </p:nvSpPr>
        <p:spPr>
          <a:xfrm>
            <a:off x="713232" y="522122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D</a:t>
            </a:r>
            <a:endParaRPr lang="en-US" sz="1300" dirty="0"/>
          </a:p>
        </p:txBody>
      </p:sp>
      <p:sp>
        <p:nvSpPr>
          <p:cNvPr id="25" name="Text 23"/>
          <p:cNvSpPr txBox="1"/>
          <p:nvPr/>
        </p:nvSpPr>
        <p:spPr>
          <a:xfrm>
            <a:off x="1234440" y="512978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Pak Darto berubah pikiran dan mengikuti nelayan lain menambatkan perahu</a:t>
            </a:r>
            <a:endParaRPr lang="en-US" sz="1200" dirty="0"/>
          </a:p>
        </p:txBody>
      </p:sp>
      <p:sp>
        <p:nvSpPr>
          <p:cNvPr id="26" name="Shape 24"/>
          <p:cNvSpPr/>
          <p:nvPr/>
        </p:nvSpPr>
        <p:spPr>
          <a:xfrm>
            <a:off x="548640" y="5724144"/>
            <a:ext cx="11091672" cy="548640"/>
          </a:xfrm>
          <a:prstGeom prst="roundRect">
            <a:avLst>
              <a:gd name="adj" fmla="val 11667"/>
            </a:avLst>
          </a:prstGeom>
          <a:solidFill>
            <a:srgbClr val="F4F5F7"/>
          </a:solidFill>
          <a:ln w="12700">
            <a:solidFill>
              <a:srgbClr val="E1E3E8"/>
            </a:solidFill>
            <a:prstDash val="solid"/>
          </a:ln>
        </p:spPr>
      </p:sp>
      <p:sp>
        <p:nvSpPr>
          <p:cNvPr id="27" name="Shape 25"/>
          <p:cNvSpPr/>
          <p:nvPr/>
        </p:nvSpPr>
        <p:spPr>
          <a:xfrm>
            <a:off x="713232" y="5815584"/>
            <a:ext cx="365760" cy="365760"/>
          </a:xfrm>
          <a:prstGeom prst="ellipse">
            <a:avLst/>
          </a:prstGeom>
          <a:solidFill>
            <a:srgbClr val="1D3557"/>
          </a:solidFill>
          <a:ln/>
        </p:spPr>
      </p:sp>
      <p:sp>
        <p:nvSpPr>
          <p:cNvPr id="28" name="Text 26"/>
          <p:cNvSpPr txBox="1"/>
          <p:nvPr/>
        </p:nvSpPr>
        <p:spPr>
          <a:xfrm>
            <a:off x="713232" y="581558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E</a:t>
            </a:r>
            <a:endParaRPr lang="en-US" sz="1300" dirty="0"/>
          </a:p>
        </p:txBody>
      </p:sp>
      <p:sp>
        <p:nvSpPr>
          <p:cNvPr id="29" name="Text 27"/>
          <p:cNvSpPr txBox="1"/>
          <p:nvPr/>
        </p:nvSpPr>
        <p:spPr>
          <a:xfrm>
            <a:off x="1234440" y="572414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Cerita berakhir dengan Pak Darto pensiun dari pekerjaannya sebagai nelayan</a:t>
            </a:r>
            <a:endParaRPr lang="en-US" sz="1200" dirty="0"/>
          </a:p>
        </p:txBody>
      </p:sp>
      <p:sp>
        <p:nvSpPr>
          <p:cNvPr id="30" name="Text 28"/>
          <p:cNvSpPr txBox="1"/>
          <p:nvPr/>
        </p:nvSpPr>
        <p:spPr>
          <a:xfrm>
            <a:off x="457200" y="6547104"/>
            <a:ext cx="7315200" cy="274320"/>
          </a:xfrm>
          <a:prstGeom prst="rect">
            <a:avLst/>
          </a:prstGeom>
          <a:noFill/>
          <a:ln/>
        </p:spPr>
        <p:txBody>
          <a:bodyPr wrap="square" lIns="0" tIns="0" rIns="0" bIns="0" rtlCol="0" anchor="ctr"/>
          <a:lstStyle/>
          <a:p>
            <a:pPr marL="0" indent="0">
              <a:buNone/>
            </a:pPr>
            <a:r>
              <a:rPr lang="en-US" sz="900" dirty="0">
                <a:solidFill>
                  <a:srgbClr val="5B6472"/>
                </a:solidFill>
                <a:latin typeface="Calibri" pitchFamily="34" charset="0"/>
                <a:ea typeface="Calibri" pitchFamily="34" charset="-122"/>
                <a:cs typeface="Calibri" pitchFamily="34" charset="-120"/>
              </a:rPr>
              <a:t>Memprediksi Lanjutan atau Akhir Uraian/Cerita</a:t>
            </a:r>
            <a:endParaRPr lang="en-US" sz="900" dirty="0"/>
          </a:p>
        </p:txBody>
      </p:sp>
      <p:sp>
        <p:nvSpPr>
          <p:cNvPr id="31" name="Text 29"/>
          <p:cNvSpPr txBox="1"/>
          <p:nvPr/>
        </p:nvSpPr>
        <p:spPr>
          <a:xfrm>
            <a:off x="11457432" y="6547104"/>
            <a:ext cx="274320" cy="274320"/>
          </a:xfrm>
          <a:prstGeom prst="rect">
            <a:avLst/>
          </a:prstGeom>
          <a:noFill/>
          <a:ln/>
        </p:spPr>
        <p:txBody>
          <a:bodyPr wrap="square" lIns="0" tIns="0" rIns="0" bIns="0" rtlCol="0" anchor="ctr"/>
          <a:lstStyle/>
          <a:p>
            <a:pPr marL="0" indent="0" algn="r">
              <a:buNone/>
            </a:pPr>
            <a:r>
              <a:rPr lang="en-US" sz="900" dirty="0">
                <a:solidFill>
                  <a:srgbClr val="5B6472"/>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D3557"/>
        </a:solidFill>
        <a:effectLst/>
      </p:bgPr>
    </p:bg>
    <p:spTree>
      <p:nvGrpSpPr>
        <p:cNvPr id="1" name=""/>
        <p:cNvGrpSpPr/>
        <p:nvPr/>
      </p:nvGrpSpPr>
      <p:grpSpPr>
        <a:xfrm>
          <a:off x="0" y="0"/>
          <a:ext cx="0" cy="0"/>
          <a:chOff x="0" y="0"/>
          <a:chExt cx="0" cy="0"/>
        </a:xfrm>
      </p:grpSpPr>
      <p:sp>
        <p:nvSpPr>
          <p:cNvPr id="2" name="Shape 0"/>
          <p:cNvSpPr/>
          <p:nvPr/>
        </p:nvSpPr>
        <p:spPr>
          <a:xfrm>
            <a:off x="10607040" y="-1371600"/>
            <a:ext cx="3657600" cy="3657600"/>
          </a:xfrm>
          <a:prstGeom prst="ellipse">
            <a:avLst/>
          </a:prstGeom>
          <a:solidFill>
            <a:srgbClr val="13233F"/>
          </a:solidFill>
          <a:ln/>
        </p:spPr>
      </p:sp>
      <p:sp>
        <p:nvSpPr>
          <p:cNvPr id="3" name="Text 1"/>
          <p:cNvSpPr txBox="1"/>
          <p:nvPr/>
        </p:nvSpPr>
        <p:spPr>
          <a:xfrm>
            <a:off x="548640" y="384048"/>
            <a:ext cx="5486400" cy="365760"/>
          </a:xfrm>
          <a:prstGeom prst="rect">
            <a:avLst/>
          </a:prstGeom>
          <a:noFill/>
          <a:ln/>
        </p:spPr>
        <p:txBody>
          <a:bodyPr wrap="square" lIns="0" tIns="0" rIns="0" bIns="0" rtlCol="0" anchor="ctr"/>
          <a:lstStyle/>
          <a:p>
            <a:pPr marL="0" indent="0">
              <a:buNone/>
            </a:pPr>
            <a:r>
              <a:rPr lang="en-US" sz="1300" b="1" kern="0" spc="200" dirty="0">
                <a:solidFill>
                  <a:srgbClr val="E9C46A"/>
                </a:solidFill>
                <a:latin typeface="Calibri" pitchFamily="34" charset="0"/>
                <a:ea typeface="Calibri" pitchFamily="34" charset="-122"/>
                <a:cs typeface="Calibri" pitchFamily="34" charset="-120"/>
              </a:rPr>
              <a:t>KOMPETENSI 3</a:t>
            </a:r>
            <a:endParaRPr lang="en-US" sz="1300" dirty="0"/>
          </a:p>
        </p:txBody>
      </p:sp>
      <p:sp>
        <p:nvSpPr>
          <p:cNvPr id="4" name="Text 2"/>
          <p:cNvSpPr txBox="1"/>
          <p:nvPr/>
        </p:nvSpPr>
        <p:spPr>
          <a:xfrm>
            <a:off x="548640" y="713232"/>
            <a:ext cx="10515600" cy="685800"/>
          </a:xfrm>
          <a:prstGeom prst="rect">
            <a:avLst/>
          </a:prstGeom>
          <a:noFill/>
          <a:ln/>
        </p:spPr>
        <p:txBody>
          <a:bodyPr wrap="square" lIns="0" tIns="0" rIns="0" bIns="0"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Evaluasi dan Apresiasi — Cara Mengajarkan</a:t>
            </a:r>
            <a:endParaRPr lang="en-US" sz="3000" dirty="0"/>
          </a:p>
        </p:txBody>
      </p:sp>
      <p:sp>
        <p:nvSpPr>
          <p:cNvPr id="5" name="Text 3"/>
          <p:cNvSpPr txBox="1"/>
          <p:nvPr/>
        </p:nvSpPr>
        <p:spPr>
          <a:xfrm>
            <a:off x="548640" y="1371600"/>
            <a:ext cx="10515600" cy="502920"/>
          </a:xfrm>
          <a:prstGeom prst="rect">
            <a:avLst/>
          </a:prstGeom>
          <a:noFill/>
          <a:ln/>
        </p:spPr>
        <p:txBody>
          <a:bodyPr wrap="square" lIns="0" tIns="0" rIns="0" bIns="0" rtlCol="0" anchor="ctr"/>
          <a:lstStyle/>
          <a:p>
            <a:pPr marL="0" indent="0">
              <a:buNone/>
            </a:pPr>
            <a:r>
              <a:rPr lang="en-US" sz="1300" i="1" dirty="0">
                <a:solidFill>
                  <a:srgbClr val="A8DADC"/>
                </a:solidFill>
                <a:latin typeface="Calibri" pitchFamily="34" charset="0"/>
                <a:ea typeface="Calibri" pitchFamily="34" charset="-122"/>
                <a:cs typeface="Calibri" pitchFamily="34" charset="-120"/>
              </a:rPr>
              <a:t>Fokus pada kemampuan menilai, mengkritisi, dan meresapi nilai estetis/emosional teks.</a:t>
            </a:r>
            <a:endParaRPr lang="en-US" sz="1300" dirty="0"/>
          </a:p>
        </p:txBody>
      </p:sp>
      <p:sp>
        <p:nvSpPr>
          <p:cNvPr id="6" name="Shape 4"/>
          <p:cNvSpPr/>
          <p:nvPr/>
        </p:nvSpPr>
        <p:spPr>
          <a:xfrm>
            <a:off x="548640" y="2057400"/>
            <a:ext cx="457200" cy="457200"/>
          </a:xfrm>
          <a:prstGeom prst="ellipse">
            <a:avLst/>
          </a:prstGeom>
          <a:solidFill>
            <a:srgbClr val="E9C46A"/>
          </a:solidFill>
          <a:ln/>
        </p:spPr>
      </p:sp>
      <p:sp>
        <p:nvSpPr>
          <p:cNvPr id="7" name="Text 5"/>
          <p:cNvSpPr txBox="1"/>
          <p:nvPr/>
        </p:nvSpPr>
        <p:spPr>
          <a:xfrm>
            <a:off x="548640" y="2057400"/>
            <a:ext cx="457200" cy="457200"/>
          </a:xfrm>
          <a:prstGeom prst="rect">
            <a:avLst/>
          </a:prstGeom>
          <a:noFill/>
          <a:ln/>
        </p:spPr>
        <p:txBody>
          <a:bodyPr wrap="square" lIns="0" tIns="0" rIns="0" bIns="0" rtlCol="0" anchor="ctr"/>
          <a:lstStyle/>
          <a:p>
            <a:pPr marL="0" indent="0" algn="ctr">
              <a:buNone/>
            </a:pPr>
            <a:r>
              <a:rPr lang="en-US" sz="2000" b="1" dirty="0">
                <a:solidFill>
                  <a:srgbClr val="13233F"/>
                </a:solidFill>
                <a:latin typeface="Cambria" pitchFamily="34" charset="0"/>
                <a:ea typeface="Cambria" pitchFamily="34" charset="-122"/>
                <a:cs typeface="Cambria" pitchFamily="34" charset="-120"/>
              </a:rPr>
              <a:t>1</a:t>
            </a:r>
            <a:endParaRPr lang="en-US" sz="2000" dirty="0"/>
          </a:p>
        </p:txBody>
      </p:sp>
      <p:sp>
        <p:nvSpPr>
          <p:cNvPr id="8" name="Text 6"/>
          <p:cNvSpPr txBox="1"/>
          <p:nvPr/>
        </p:nvSpPr>
        <p:spPr>
          <a:xfrm>
            <a:off x="1234440" y="2011680"/>
            <a:ext cx="9875520" cy="365760"/>
          </a:xfrm>
          <a:prstGeom prst="rect">
            <a:avLst/>
          </a:prstGeom>
          <a:noFill/>
          <a:ln/>
        </p:spPr>
        <p:txBody>
          <a:bodyPr wrap="square" lIns="0" tIns="0" rIns="0" bIns="0" rtlCol="0" anchor="ctr"/>
          <a:lstStyle/>
          <a:p>
            <a:pPr marL="0" indent="0">
              <a:buNone/>
            </a:pPr>
            <a:r>
              <a:rPr lang="en-US" sz="1450" b="1" dirty="0">
                <a:solidFill>
                  <a:srgbClr val="E9C46A"/>
                </a:solidFill>
                <a:latin typeface="Calibri" pitchFamily="34" charset="0"/>
                <a:ea typeface="Calibri" pitchFamily="34" charset="-122"/>
                <a:cs typeface="Calibri" pitchFamily="34" charset="-120"/>
              </a:rPr>
              <a:t>Menilai relevansi, keakuratan, dan ketepatan informasi</a:t>
            </a:r>
            <a:endParaRPr lang="en-US" sz="1450" dirty="0"/>
          </a:p>
        </p:txBody>
      </p:sp>
      <p:sp>
        <p:nvSpPr>
          <p:cNvPr id="9" name="Text 7"/>
          <p:cNvSpPr txBox="1"/>
          <p:nvPr/>
        </p:nvSpPr>
        <p:spPr>
          <a:xfrm>
            <a:off x="1234440" y="2377440"/>
            <a:ext cx="10241280" cy="777240"/>
          </a:xfrm>
          <a:prstGeom prst="rect">
            <a:avLst/>
          </a:prstGeom>
          <a:noFill/>
          <a:ln/>
        </p:spPr>
        <p:txBody>
          <a:bodyPr wrap="square" lIns="0" tIns="0" rIns="0" bIns="0" rtlCol="0" anchor="t"/>
          <a:lstStyle/>
          <a:p>
            <a:pPr marL="0" indent="0">
              <a:buNone/>
            </a:pPr>
            <a:r>
              <a:rPr lang="en-US" sz="1250" dirty="0">
                <a:solidFill>
                  <a:srgbClr val="E6ECF5"/>
                </a:solidFill>
                <a:latin typeface="Calibri" pitchFamily="34" charset="0"/>
                <a:ea typeface="Calibri" pitchFamily="34" charset="-122"/>
                <a:cs typeface="Calibri" pitchFamily="34" charset="-120"/>
              </a:rPr>
              <a:t>Latih literasi kritis dengan membandingkan klaim dalam teks terhadap sumber lain (cross-checking) dan mendiskusikan relevansinya dengan kehidupan sehari-hari.</a:t>
            </a:r>
            <a:endParaRPr lang="en-US" sz="1250" dirty="0"/>
          </a:p>
        </p:txBody>
      </p:sp>
      <p:sp>
        <p:nvSpPr>
          <p:cNvPr id="10" name="Shape 8"/>
          <p:cNvSpPr/>
          <p:nvPr/>
        </p:nvSpPr>
        <p:spPr>
          <a:xfrm>
            <a:off x="548640" y="3291840"/>
            <a:ext cx="457200" cy="457200"/>
          </a:xfrm>
          <a:prstGeom prst="ellipse">
            <a:avLst/>
          </a:prstGeom>
          <a:solidFill>
            <a:srgbClr val="E9C46A"/>
          </a:solidFill>
          <a:ln/>
        </p:spPr>
      </p:sp>
      <p:sp>
        <p:nvSpPr>
          <p:cNvPr id="11" name="Text 9"/>
          <p:cNvSpPr txBox="1"/>
          <p:nvPr/>
        </p:nvSpPr>
        <p:spPr>
          <a:xfrm>
            <a:off x="548640" y="3291840"/>
            <a:ext cx="457200" cy="457200"/>
          </a:xfrm>
          <a:prstGeom prst="rect">
            <a:avLst/>
          </a:prstGeom>
          <a:noFill/>
          <a:ln/>
        </p:spPr>
        <p:txBody>
          <a:bodyPr wrap="square" lIns="0" tIns="0" rIns="0" bIns="0" rtlCol="0" anchor="ctr"/>
          <a:lstStyle/>
          <a:p>
            <a:pPr marL="0" indent="0" algn="ctr">
              <a:buNone/>
            </a:pPr>
            <a:r>
              <a:rPr lang="en-US" sz="2000" b="1" dirty="0">
                <a:solidFill>
                  <a:srgbClr val="13233F"/>
                </a:solidFill>
                <a:latin typeface="Cambria" pitchFamily="34" charset="0"/>
                <a:ea typeface="Cambria" pitchFamily="34" charset="-122"/>
                <a:cs typeface="Cambria" pitchFamily="34" charset="-120"/>
              </a:rPr>
              <a:t>2</a:t>
            </a:r>
            <a:endParaRPr lang="en-US" sz="2000" dirty="0"/>
          </a:p>
        </p:txBody>
      </p:sp>
      <p:sp>
        <p:nvSpPr>
          <p:cNvPr id="12" name="Text 10"/>
          <p:cNvSpPr txBox="1"/>
          <p:nvPr/>
        </p:nvSpPr>
        <p:spPr>
          <a:xfrm>
            <a:off x="1234440" y="3246120"/>
            <a:ext cx="9875520" cy="365760"/>
          </a:xfrm>
          <a:prstGeom prst="rect">
            <a:avLst/>
          </a:prstGeom>
          <a:noFill/>
          <a:ln/>
        </p:spPr>
        <p:txBody>
          <a:bodyPr wrap="square" lIns="0" tIns="0" rIns="0" bIns="0" rtlCol="0" anchor="ctr"/>
          <a:lstStyle/>
          <a:p>
            <a:pPr marL="0" indent="0">
              <a:buNone/>
            </a:pPr>
            <a:r>
              <a:rPr lang="en-US" sz="1450" b="1" dirty="0">
                <a:solidFill>
                  <a:srgbClr val="E9C46A"/>
                </a:solidFill>
                <a:latin typeface="Calibri" pitchFamily="34" charset="0"/>
                <a:ea typeface="Calibri" pitchFamily="34" charset="-122"/>
                <a:cs typeface="Calibri" pitchFamily="34" charset="-120"/>
              </a:rPr>
              <a:t>Menilai ketepatan bahasa dan penggambaran karakter/latar</a:t>
            </a:r>
            <a:endParaRPr lang="en-US" sz="1450" dirty="0"/>
          </a:p>
        </p:txBody>
      </p:sp>
      <p:sp>
        <p:nvSpPr>
          <p:cNvPr id="13" name="Text 11"/>
          <p:cNvSpPr txBox="1"/>
          <p:nvPr/>
        </p:nvSpPr>
        <p:spPr>
          <a:xfrm>
            <a:off x="1234440" y="3611880"/>
            <a:ext cx="10241280" cy="777240"/>
          </a:xfrm>
          <a:prstGeom prst="rect">
            <a:avLst/>
          </a:prstGeom>
          <a:noFill/>
          <a:ln/>
        </p:spPr>
        <p:txBody>
          <a:bodyPr wrap="square" lIns="0" tIns="0" rIns="0" bIns="0" rtlCol="0" anchor="t"/>
          <a:lstStyle/>
          <a:p>
            <a:pPr marL="0" indent="0">
              <a:buNone/>
            </a:pPr>
            <a:r>
              <a:rPr lang="en-US" sz="1250" dirty="0">
                <a:solidFill>
                  <a:srgbClr val="E6ECF5"/>
                </a:solidFill>
                <a:latin typeface="Calibri" pitchFamily="34" charset="0"/>
                <a:ea typeface="Calibri" pitchFamily="34" charset="-122"/>
                <a:cs typeface="Calibri" pitchFamily="34" charset="-120"/>
              </a:rPr>
              <a:t>Analisis pilihan diksi, gaya bahasa, dan kesesuaiannya dengan konteks serta tujuan penulisan melalui diskusi kelompok dan pembandingan teks.</a:t>
            </a:r>
            <a:endParaRPr lang="en-US" sz="1250" dirty="0"/>
          </a:p>
        </p:txBody>
      </p:sp>
      <p:sp>
        <p:nvSpPr>
          <p:cNvPr id="14" name="Shape 12"/>
          <p:cNvSpPr/>
          <p:nvPr/>
        </p:nvSpPr>
        <p:spPr>
          <a:xfrm>
            <a:off x="548640" y="4526280"/>
            <a:ext cx="457200" cy="457200"/>
          </a:xfrm>
          <a:prstGeom prst="ellipse">
            <a:avLst/>
          </a:prstGeom>
          <a:solidFill>
            <a:srgbClr val="E9C46A"/>
          </a:solidFill>
          <a:ln/>
        </p:spPr>
      </p:sp>
      <p:sp>
        <p:nvSpPr>
          <p:cNvPr id="15" name="Text 13"/>
          <p:cNvSpPr txBox="1"/>
          <p:nvPr/>
        </p:nvSpPr>
        <p:spPr>
          <a:xfrm>
            <a:off x="548640" y="4526280"/>
            <a:ext cx="457200" cy="457200"/>
          </a:xfrm>
          <a:prstGeom prst="rect">
            <a:avLst/>
          </a:prstGeom>
          <a:noFill/>
          <a:ln/>
        </p:spPr>
        <p:txBody>
          <a:bodyPr wrap="square" lIns="0" tIns="0" rIns="0" bIns="0" rtlCol="0" anchor="ctr"/>
          <a:lstStyle/>
          <a:p>
            <a:pPr marL="0" indent="0" algn="ctr">
              <a:buNone/>
            </a:pPr>
            <a:r>
              <a:rPr lang="en-US" sz="2000" b="1" dirty="0">
                <a:solidFill>
                  <a:srgbClr val="13233F"/>
                </a:solidFill>
                <a:latin typeface="Cambria" pitchFamily="34" charset="0"/>
                <a:ea typeface="Cambria" pitchFamily="34" charset="-122"/>
                <a:cs typeface="Cambria" pitchFamily="34" charset="-120"/>
              </a:rPr>
              <a:t>3</a:t>
            </a:r>
            <a:endParaRPr lang="en-US" sz="2000" dirty="0"/>
          </a:p>
        </p:txBody>
      </p:sp>
      <p:sp>
        <p:nvSpPr>
          <p:cNvPr id="16" name="Text 14"/>
          <p:cNvSpPr txBox="1"/>
          <p:nvPr/>
        </p:nvSpPr>
        <p:spPr>
          <a:xfrm>
            <a:off x="1234440" y="4480560"/>
            <a:ext cx="9875520" cy="365760"/>
          </a:xfrm>
          <a:prstGeom prst="rect">
            <a:avLst/>
          </a:prstGeom>
          <a:noFill/>
          <a:ln/>
        </p:spPr>
        <p:txBody>
          <a:bodyPr wrap="square" lIns="0" tIns="0" rIns="0" bIns="0" rtlCol="0" anchor="ctr"/>
          <a:lstStyle/>
          <a:p>
            <a:pPr marL="0" indent="0">
              <a:buNone/>
            </a:pPr>
            <a:r>
              <a:rPr lang="en-US" sz="1450" b="1" dirty="0">
                <a:solidFill>
                  <a:srgbClr val="E9C46A"/>
                </a:solidFill>
                <a:latin typeface="Calibri" pitchFamily="34" charset="0"/>
                <a:ea typeface="Calibri" pitchFamily="34" charset="-122"/>
                <a:cs typeface="Calibri" pitchFamily="34" charset="-120"/>
              </a:rPr>
              <a:t>Menyimpulkan respons emosional terhadap puisi, prosa, drama</a:t>
            </a:r>
            <a:endParaRPr lang="en-US" sz="1450" dirty="0"/>
          </a:p>
        </p:txBody>
      </p:sp>
      <p:sp>
        <p:nvSpPr>
          <p:cNvPr id="17" name="Text 15"/>
          <p:cNvSpPr txBox="1"/>
          <p:nvPr/>
        </p:nvSpPr>
        <p:spPr>
          <a:xfrm>
            <a:off x="1234440" y="4846320"/>
            <a:ext cx="10241280" cy="777240"/>
          </a:xfrm>
          <a:prstGeom prst="rect">
            <a:avLst/>
          </a:prstGeom>
          <a:noFill/>
          <a:ln/>
        </p:spPr>
        <p:txBody>
          <a:bodyPr wrap="square" lIns="0" tIns="0" rIns="0" bIns="0" rtlCol="0" anchor="t"/>
          <a:lstStyle/>
          <a:p>
            <a:pPr marL="0" indent="0">
              <a:buNone/>
            </a:pPr>
            <a:r>
              <a:rPr lang="en-US" sz="1250" dirty="0">
                <a:solidFill>
                  <a:srgbClr val="E6ECF5"/>
                </a:solidFill>
                <a:latin typeface="Calibri" pitchFamily="34" charset="0"/>
                <a:ea typeface="Calibri" pitchFamily="34" charset="-122"/>
                <a:cs typeface="Calibri" pitchFamily="34" charset="-120"/>
              </a:rPr>
              <a:t>Gunakan jurnal respons pembaca (reader-response journal) dan Socratic seminar untuk mengeksplorasi apresiasi terhadap karya sastra.</a:t>
            </a:r>
            <a:endParaRPr lang="en-US" sz="1250" dirty="0"/>
          </a:p>
        </p:txBody>
      </p:sp>
      <p:sp>
        <p:nvSpPr>
          <p:cNvPr id="18" name="Shape 16"/>
          <p:cNvSpPr/>
          <p:nvPr/>
        </p:nvSpPr>
        <p:spPr>
          <a:xfrm>
            <a:off x="548640" y="5806440"/>
            <a:ext cx="11064240" cy="685800"/>
          </a:xfrm>
          <a:prstGeom prst="roundRect">
            <a:avLst>
              <a:gd name="adj" fmla="val 13333"/>
            </a:avLst>
          </a:prstGeom>
          <a:solidFill>
            <a:srgbClr val="233A63"/>
          </a:solidFill>
          <a:ln/>
        </p:spPr>
      </p:sp>
      <p:sp>
        <p:nvSpPr>
          <p:cNvPr id="19" name="Text 17"/>
          <p:cNvSpPr txBox="1"/>
          <p:nvPr/>
        </p:nvSpPr>
        <p:spPr>
          <a:xfrm>
            <a:off x="822960" y="5806440"/>
            <a:ext cx="10515600" cy="685800"/>
          </a:xfrm>
          <a:prstGeom prst="rect">
            <a:avLst/>
          </a:prstGeom>
          <a:noFill/>
          <a:ln/>
        </p:spPr>
        <p:txBody>
          <a:bodyPr wrap="square" lIns="0" tIns="0" rIns="0" bIns="0" rtlCol="0" anchor="ctr"/>
          <a:lstStyle/>
          <a:p>
            <a:pPr marL="0" indent="0">
              <a:buNone/>
            </a:pPr>
            <a:r>
              <a:rPr lang="en-US" sz="1200" b="1" dirty="0">
                <a:solidFill>
                  <a:srgbClr val="E9C46A"/>
                </a:solidFill>
                <a:latin typeface="Calibri" pitchFamily="34" charset="0"/>
                <a:ea typeface="Calibri" pitchFamily="34" charset="-122"/>
                <a:cs typeface="Calibri" pitchFamily="34" charset="-120"/>
              </a:rPr>
              <a:t>Kunci umum:  </a:t>
            </a:r>
            <a:r>
              <a:rPr lang="en-US" sz="1200" dirty="0">
                <a:solidFill>
                  <a:srgbClr val="FFFFFF"/>
                </a:solidFill>
                <a:latin typeface="Calibri" pitchFamily="34" charset="0"/>
                <a:ea typeface="Calibri" pitchFamily="34" charset="-122"/>
                <a:cs typeface="Calibri" pitchFamily="34" charset="-120"/>
              </a:rPr>
              <a:t>terapkan pembelajaran berbasis proyek — menulis resensi, mengevaluasi berita, atau pementasan kecil — untuk mengasah evaluasi &amp; apresiasi.</a:t>
            </a:r>
            <a:endParaRPr lang="en-US" sz="1200" dirty="0"/>
          </a:p>
        </p:txBody>
      </p:sp>
      <p:sp>
        <p:nvSpPr>
          <p:cNvPr id="20" name="Text 18"/>
          <p:cNvSpPr txBox="1"/>
          <p:nvPr/>
        </p:nvSpPr>
        <p:spPr>
          <a:xfrm>
            <a:off x="457200" y="6547104"/>
            <a:ext cx="7315200" cy="274320"/>
          </a:xfrm>
          <a:prstGeom prst="rect">
            <a:avLst/>
          </a:prstGeom>
          <a:noFill/>
          <a:ln/>
        </p:spPr>
        <p:txBody>
          <a:bodyPr wrap="square" lIns="0" tIns="0" rIns="0" bIns="0" rtlCol="0" anchor="ctr"/>
          <a:lstStyle/>
          <a:p>
            <a:pPr marL="0" indent="0">
              <a:buNone/>
            </a:pPr>
            <a:r>
              <a:rPr lang="en-US" sz="900" dirty="0">
                <a:solidFill>
                  <a:srgbClr val="5B6472"/>
                </a:solidFill>
                <a:latin typeface="Calibri" pitchFamily="34" charset="0"/>
                <a:ea typeface="Calibri" pitchFamily="34" charset="-122"/>
                <a:cs typeface="Calibri" pitchFamily="34" charset="-120"/>
              </a:rPr>
              <a:t>Evaluasi dan Apresiasi — Cara Mengajarkan</a:t>
            </a:r>
            <a:endParaRPr lang="en-US" sz="900" dirty="0"/>
          </a:p>
        </p:txBody>
      </p:sp>
      <p:sp>
        <p:nvSpPr>
          <p:cNvPr id="21" name="Text 19"/>
          <p:cNvSpPr txBox="1"/>
          <p:nvPr/>
        </p:nvSpPr>
        <p:spPr>
          <a:xfrm>
            <a:off x="11457432" y="6547104"/>
            <a:ext cx="274320" cy="274320"/>
          </a:xfrm>
          <a:prstGeom prst="rect">
            <a:avLst/>
          </a:prstGeom>
          <a:noFill/>
          <a:ln/>
        </p:spPr>
        <p:txBody>
          <a:bodyPr wrap="square" lIns="0" tIns="0" rIns="0" bIns="0" rtlCol="0" anchor="ctr"/>
          <a:lstStyle/>
          <a:p>
            <a:pPr marL="0" indent="0" algn="r">
              <a:buNone/>
            </a:pPr>
            <a:r>
              <a:rPr lang="en-US" sz="900" dirty="0">
                <a:solidFill>
                  <a:srgbClr val="5B6472"/>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960120"/>
          </a:xfrm>
          <a:prstGeom prst="rect">
            <a:avLst/>
          </a:prstGeom>
          <a:solidFill>
            <a:srgbClr val="1D3557"/>
          </a:solidFill>
          <a:ln/>
        </p:spPr>
      </p:sp>
      <p:sp>
        <p:nvSpPr>
          <p:cNvPr id="3" name="Text 1"/>
          <p:cNvSpPr txBox="1"/>
          <p:nvPr/>
        </p:nvSpPr>
        <p:spPr>
          <a:xfrm>
            <a:off x="548640" y="118872"/>
            <a:ext cx="9144000" cy="320040"/>
          </a:xfrm>
          <a:prstGeom prst="rect">
            <a:avLst/>
          </a:prstGeom>
          <a:noFill/>
          <a:ln/>
        </p:spPr>
        <p:txBody>
          <a:bodyPr wrap="square" lIns="0" tIns="0" rIns="0" bIns="0" rtlCol="0" anchor="ctr"/>
          <a:lstStyle/>
          <a:p>
            <a:pPr marL="0" indent="0">
              <a:buNone/>
            </a:pPr>
            <a:r>
              <a:rPr lang="en-US" sz="1200" b="1" kern="0" spc="150" dirty="0">
                <a:solidFill>
                  <a:srgbClr val="E9C46A"/>
                </a:solidFill>
                <a:latin typeface="Calibri" pitchFamily="34" charset="0"/>
                <a:ea typeface="Calibri" pitchFamily="34" charset="-122"/>
                <a:cs typeface="Calibri" pitchFamily="34" charset="-120"/>
              </a:rPr>
              <a:t>CONTOH SOAL HOTS  ·  3a</a:t>
            </a:r>
            <a:endParaRPr lang="en-US" sz="1200" dirty="0"/>
          </a:p>
        </p:txBody>
      </p:sp>
      <p:sp>
        <p:nvSpPr>
          <p:cNvPr id="4" name="Text 2"/>
          <p:cNvSpPr txBox="1"/>
          <p:nvPr/>
        </p:nvSpPr>
        <p:spPr>
          <a:xfrm>
            <a:off x="548640" y="420624"/>
            <a:ext cx="11064240" cy="50292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Menilai Relevansi Peristiwa dalam Teks dengan Kehidupan Sehari-hari</a:t>
            </a:r>
            <a:endParaRPr lang="en-US" sz="1700" dirty="0"/>
          </a:p>
        </p:txBody>
      </p:sp>
      <p:sp>
        <p:nvSpPr>
          <p:cNvPr id="5" name="Shape 3"/>
          <p:cNvSpPr/>
          <p:nvPr/>
        </p:nvSpPr>
        <p:spPr>
          <a:xfrm>
            <a:off x="548640" y="1170432"/>
            <a:ext cx="11091672" cy="1371600"/>
          </a:xfrm>
          <a:prstGeom prst="roundRect">
            <a:avLst>
              <a:gd name="adj" fmla="val 5333"/>
            </a:avLst>
          </a:prstGeom>
          <a:solidFill>
            <a:srgbClr val="EEF6F6"/>
          </a:solidFill>
          <a:ln w="12700">
            <a:solidFill>
              <a:srgbClr val="A8DADC"/>
            </a:solidFill>
            <a:prstDash val="solid"/>
          </a:ln>
        </p:spPr>
      </p:sp>
      <p:sp>
        <p:nvSpPr>
          <p:cNvPr id="6" name="Text 4"/>
          <p:cNvSpPr txBox="1"/>
          <p:nvPr/>
        </p:nvSpPr>
        <p:spPr>
          <a:xfrm>
            <a:off x="777240" y="1280160"/>
            <a:ext cx="3657600" cy="274320"/>
          </a:xfrm>
          <a:prstGeom prst="rect">
            <a:avLst/>
          </a:prstGeom>
          <a:noFill/>
          <a:ln/>
        </p:spPr>
        <p:txBody>
          <a:bodyPr wrap="square" lIns="0" tIns="0" rIns="0" bIns="0" rtlCol="0" anchor="ctr"/>
          <a:lstStyle/>
          <a:p>
            <a:pPr marL="0" indent="0">
              <a:buNone/>
            </a:pPr>
            <a:r>
              <a:rPr lang="en-US" sz="950" b="1" kern="0" spc="120" dirty="0">
                <a:solidFill>
                  <a:srgbClr val="2A9D8F"/>
                </a:solidFill>
                <a:latin typeface="Calibri" pitchFamily="34" charset="0"/>
                <a:ea typeface="Calibri" pitchFamily="34" charset="-122"/>
                <a:cs typeface="Calibri" pitchFamily="34" charset="-120"/>
              </a:rPr>
              <a:t>TEKS STIMULUS</a:t>
            </a:r>
            <a:endParaRPr lang="en-US" sz="950" dirty="0"/>
          </a:p>
        </p:txBody>
      </p:sp>
      <p:sp>
        <p:nvSpPr>
          <p:cNvPr id="7" name="Text 5"/>
          <p:cNvSpPr txBox="1"/>
          <p:nvPr/>
        </p:nvSpPr>
        <p:spPr>
          <a:xfrm>
            <a:off x="777240" y="1536192"/>
            <a:ext cx="10607040" cy="932688"/>
          </a:xfrm>
          <a:prstGeom prst="rect">
            <a:avLst/>
          </a:prstGeom>
          <a:noFill/>
          <a:ln/>
        </p:spPr>
        <p:txBody>
          <a:bodyPr wrap="square" lIns="0" tIns="0" rIns="0" bIns="0" rtlCol="0" anchor="t"/>
          <a:lstStyle/>
          <a:p>
            <a:pPr marL="0" indent="0">
              <a:lnSpc>
                <a:spcPct val="105000"/>
              </a:lnSpc>
              <a:buNone/>
            </a:pPr>
            <a:r>
              <a:rPr lang="en-US" sz="1150" i="1" dirty="0">
                <a:solidFill>
                  <a:srgbClr val="1B1B1F"/>
                </a:solidFill>
                <a:latin typeface="Calibri" pitchFamily="34" charset="0"/>
                <a:ea typeface="Calibri" pitchFamily="34" charset="-122"/>
                <a:cs typeface="Calibri" pitchFamily="34" charset="-120"/>
              </a:rPr>
              <a:t>Fabel “Semut dan Belalang” menceritakan semut yang bekerja keras mengumpulkan makanan sepanjang musim panas, sementara belalang menghabiskan waktu untuk bermain. Ketika musim dingin tiba, belalang kesulitan mencari makanan, sedangkan semut hidup berkecukupan.</a:t>
            </a:r>
            <a:endParaRPr lang="en-US" sz="1150" dirty="0"/>
          </a:p>
        </p:txBody>
      </p:sp>
      <p:sp>
        <p:nvSpPr>
          <p:cNvPr id="8" name="Text 6"/>
          <p:cNvSpPr txBox="1"/>
          <p:nvPr/>
        </p:nvSpPr>
        <p:spPr>
          <a:xfrm>
            <a:off x="548640" y="2697480"/>
            <a:ext cx="11064240" cy="594360"/>
          </a:xfrm>
          <a:prstGeom prst="rect">
            <a:avLst/>
          </a:prstGeom>
          <a:noFill/>
          <a:ln/>
        </p:spPr>
        <p:txBody>
          <a:bodyPr wrap="square" lIns="0" tIns="0" rIns="0" bIns="0" rtlCol="0" anchor="t"/>
          <a:lstStyle/>
          <a:p>
            <a:pPr marL="0" indent="0">
              <a:buNone/>
            </a:pPr>
            <a:r>
              <a:rPr lang="en-US" sz="1300" b="1" dirty="0">
                <a:solidFill>
                  <a:srgbClr val="1D3557"/>
                </a:solidFill>
                <a:latin typeface="Calibri" pitchFamily="34" charset="0"/>
                <a:ea typeface="Calibri" pitchFamily="34" charset="-122"/>
                <a:cs typeface="Calibri" pitchFamily="34" charset="-120"/>
              </a:rPr>
              <a:t>Pertanyaan:  </a:t>
            </a:r>
            <a:r>
              <a:rPr lang="en-US" sz="1300" dirty="0">
                <a:solidFill>
                  <a:srgbClr val="1B1B1F"/>
                </a:solidFill>
                <a:latin typeface="Calibri" pitchFamily="34" charset="0"/>
                <a:ea typeface="Calibri" pitchFamily="34" charset="-122"/>
                <a:cs typeface="Calibri" pitchFamily="34" charset="-120"/>
              </a:rPr>
              <a:t>Nilai dalam fabel tersebut yang PALING RELEVAN diterapkan dalam kehidupan pelajar saat ini adalah…</a:t>
            </a:r>
            <a:endParaRPr lang="en-US" sz="1300" dirty="0"/>
          </a:p>
        </p:txBody>
      </p:sp>
      <p:sp>
        <p:nvSpPr>
          <p:cNvPr id="9" name="Shape 7"/>
          <p:cNvSpPr/>
          <p:nvPr/>
        </p:nvSpPr>
        <p:spPr>
          <a:xfrm>
            <a:off x="548640" y="3346704"/>
            <a:ext cx="11091672" cy="548640"/>
          </a:xfrm>
          <a:prstGeom prst="roundRect">
            <a:avLst>
              <a:gd name="adj" fmla="val 11667"/>
            </a:avLst>
          </a:prstGeom>
          <a:solidFill>
            <a:srgbClr val="F4F5F7"/>
          </a:solidFill>
          <a:ln w="12700">
            <a:solidFill>
              <a:srgbClr val="E1E3E8"/>
            </a:solidFill>
            <a:prstDash val="solid"/>
          </a:ln>
        </p:spPr>
      </p:sp>
      <p:sp>
        <p:nvSpPr>
          <p:cNvPr id="10" name="Shape 8"/>
          <p:cNvSpPr/>
          <p:nvPr/>
        </p:nvSpPr>
        <p:spPr>
          <a:xfrm>
            <a:off x="713232" y="3438144"/>
            <a:ext cx="365760" cy="365760"/>
          </a:xfrm>
          <a:prstGeom prst="ellipse">
            <a:avLst/>
          </a:prstGeom>
          <a:solidFill>
            <a:srgbClr val="1D3557"/>
          </a:solidFill>
          <a:ln/>
        </p:spPr>
      </p:sp>
      <p:sp>
        <p:nvSpPr>
          <p:cNvPr id="11" name="Text 9"/>
          <p:cNvSpPr txBox="1"/>
          <p:nvPr/>
        </p:nvSpPr>
        <p:spPr>
          <a:xfrm>
            <a:off x="713232" y="343814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a:t>
            </a:r>
            <a:endParaRPr lang="en-US" sz="1300" dirty="0"/>
          </a:p>
        </p:txBody>
      </p:sp>
      <p:sp>
        <p:nvSpPr>
          <p:cNvPr id="12" name="Text 10"/>
          <p:cNvSpPr txBox="1"/>
          <p:nvPr/>
        </p:nvSpPr>
        <p:spPr>
          <a:xfrm>
            <a:off x="1234440" y="334670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Pentingnya bermain sepanjang waktu agar tidak stres</a:t>
            </a:r>
            <a:endParaRPr lang="en-US" sz="1200" dirty="0"/>
          </a:p>
        </p:txBody>
      </p:sp>
      <p:sp>
        <p:nvSpPr>
          <p:cNvPr id="13" name="Shape 11"/>
          <p:cNvSpPr/>
          <p:nvPr/>
        </p:nvSpPr>
        <p:spPr>
          <a:xfrm>
            <a:off x="548640" y="3941064"/>
            <a:ext cx="11091672" cy="548640"/>
          </a:xfrm>
          <a:prstGeom prst="roundRect">
            <a:avLst>
              <a:gd name="adj" fmla="val 11667"/>
            </a:avLst>
          </a:prstGeom>
          <a:solidFill>
            <a:srgbClr val="E3F3F1"/>
          </a:solidFill>
          <a:ln w="19050">
            <a:solidFill>
              <a:srgbClr val="2A9D8F"/>
            </a:solidFill>
            <a:prstDash val="solid"/>
          </a:ln>
        </p:spPr>
      </p:sp>
      <p:sp>
        <p:nvSpPr>
          <p:cNvPr id="14" name="Shape 12"/>
          <p:cNvSpPr/>
          <p:nvPr/>
        </p:nvSpPr>
        <p:spPr>
          <a:xfrm>
            <a:off x="713232" y="4032504"/>
            <a:ext cx="365760" cy="365760"/>
          </a:xfrm>
          <a:prstGeom prst="ellipse">
            <a:avLst/>
          </a:prstGeom>
          <a:solidFill>
            <a:srgbClr val="2A9D8F"/>
          </a:solidFill>
          <a:ln/>
        </p:spPr>
      </p:sp>
      <p:sp>
        <p:nvSpPr>
          <p:cNvPr id="15" name="Text 13"/>
          <p:cNvSpPr txBox="1"/>
          <p:nvPr/>
        </p:nvSpPr>
        <p:spPr>
          <a:xfrm>
            <a:off x="713232" y="403250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B</a:t>
            </a:r>
            <a:endParaRPr lang="en-US" sz="1300" dirty="0"/>
          </a:p>
        </p:txBody>
      </p:sp>
      <p:sp>
        <p:nvSpPr>
          <p:cNvPr id="16" name="Text 14"/>
          <p:cNvSpPr txBox="1"/>
          <p:nvPr/>
        </p:nvSpPr>
        <p:spPr>
          <a:xfrm>
            <a:off x="1234440" y="3941064"/>
            <a:ext cx="9966960" cy="548640"/>
          </a:xfrm>
          <a:prstGeom prst="rect">
            <a:avLst/>
          </a:prstGeom>
          <a:noFill/>
          <a:ln/>
        </p:spPr>
        <p:txBody>
          <a:bodyPr wrap="square" lIns="0" tIns="0" rIns="0" bIns="0" rtlCol="0" anchor="ctr"/>
          <a:lstStyle/>
          <a:p>
            <a:pPr marL="0" indent="0">
              <a:buNone/>
            </a:pPr>
            <a:r>
              <a:rPr lang="en-US" sz="1200" b="1" dirty="0">
                <a:solidFill>
                  <a:srgbClr val="13233F"/>
                </a:solidFill>
                <a:latin typeface="Calibri" pitchFamily="34" charset="0"/>
                <a:ea typeface="Calibri" pitchFamily="34" charset="-122"/>
                <a:cs typeface="Calibri" pitchFamily="34" charset="-120"/>
              </a:rPr>
              <a:t>Pentingnya persiapan dan kedisiplinan, seperti belajar rutin, agar tidak kesulitan menjelang ujian</a:t>
            </a:r>
            <a:endParaRPr lang="en-US" sz="1200" dirty="0"/>
          </a:p>
        </p:txBody>
      </p:sp>
      <p:sp>
        <p:nvSpPr>
          <p:cNvPr id="17" name="Text 15"/>
          <p:cNvSpPr txBox="1"/>
          <p:nvPr/>
        </p:nvSpPr>
        <p:spPr>
          <a:xfrm>
            <a:off x="10195560" y="3941064"/>
            <a:ext cx="1325880" cy="548640"/>
          </a:xfrm>
          <a:prstGeom prst="rect">
            <a:avLst/>
          </a:prstGeom>
          <a:noFill/>
          <a:ln/>
        </p:spPr>
        <p:txBody>
          <a:bodyPr wrap="square" lIns="0" tIns="0" rIns="0" bIns="0" rtlCol="0" anchor="ctr"/>
          <a:lstStyle/>
          <a:p>
            <a:pPr marL="0" indent="0" algn="r">
              <a:buNone/>
            </a:pPr>
            <a:r>
              <a:rPr lang="en-US" sz="1050" b="1" dirty="0">
                <a:solidFill>
                  <a:srgbClr val="2A9D8F"/>
                </a:solidFill>
                <a:latin typeface="Calibri" pitchFamily="34" charset="0"/>
                <a:ea typeface="Calibri" pitchFamily="34" charset="-122"/>
                <a:cs typeface="Calibri" pitchFamily="34" charset="-120"/>
              </a:rPr>
              <a:t>✓ KUNCI</a:t>
            </a:r>
            <a:endParaRPr lang="en-US" sz="1050" dirty="0"/>
          </a:p>
        </p:txBody>
      </p:sp>
      <p:sp>
        <p:nvSpPr>
          <p:cNvPr id="18" name="Shape 16"/>
          <p:cNvSpPr/>
          <p:nvPr/>
        </p:nvSpPr>
        <p:spPr>
          <a:xfrm>
            <a:off x="548640" y="4535424"/>
            <a:ext cx="11091672" cy="548640"/>
          </a:xfrm>
          <a:prstGeom prst="roundRect">
            <a:avLst>
              <a:gd name="adj" fmla="val 11667"/>
            </a:avLst>
          </a:prstGeom>
          <a:solidFill>
            <a:srgbClr val="F4F5F7"/>
          </a:solidFill>
          <a:ln w="12700">
            <a:solidFill>
              <a:srgbClr val="E1E3E8"/>
            </a:solidFill>
            <a:prstDash val="solid"/>
          </a:ln>
        </p:spPr>
      </p:sp>
      <p:sp>
        <p:nvSpPr>
          <p:cNvPr id="19" name="Shape 17"/>
          <p:cNvSpPr/>
          <p:nvPr/>
        </p:nvSpPr>
        <p:spPr>
          <a:xfrm>
            <a:off x="713232" y="4626864"/>
            <a:ext cx="365760" cy="365760"/>
          </a:xfrm>
          <a:prstGeom prst="ellipse">
            <a:avLst/>
          </a:prstGeom>
          <a:solidFill>
            <a:srgbClr val="1D3557"/>
          </a:solidFill>
          <a:ln/>
        </p:spPr>
      </p:sp>
      <p:sp>
        <p:nvSpPr>
          <p:cNvPr id="20" name="Text 18"/>
          <p:cNvSpPr txBox="1"/>
          <p:nvPr/>
        </p:nvSpPr>
        <p:spPr>
          <a:xfrm>
            <a:off x="713232" y="462686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a:t>
            </a:r>
            <a:endParaRPr lang="en-US" sz="1300" dirty="0"/>
          </a:p>
        </p:txBody>
      </p:sp>
      <p:sp>
        <p:nvSpPr>
          <p:cNvPr id="21" name="Text 19"/>
          <p:cNvSpPr txBox="1"/>
          <p:nvPr/>
        </p:nvSpPr>
        <p:spPr>
          <a:xfrm>
            <a:off x="1234440" y="453542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Pentingnya menghindari interaksi dengan teman yang malas</a:t>
            </a:r>
            <a:endParaRPr lang="en-US" sz="1200" dirty="0"/>
          </a:p>
        </p:txBody>
      </p:sp>
      <p:sp>
        <p:nvSpPr>
          <p:cNvPr id="22" name="Shape 20"/>
          <p:cNvSpPr/>
          <p:nvPr/>
        </p:nvSpPr>
        <p:spPr>
          <a:xfrm>
            <a:off x="548640" y="5129784"/>
            <a:ext cx="11091672" cy="548640"/>
          </a:xfrm>
          <a:prstGeom prst="roundRect">
            <a:avLst>
              <a:gd name="adj" fmla="val 11667"/>
            </a:avLst>
          </a:prstGeom>
          <a:solidFill>
            <a:srgbClr val="F4F5F7"/>
          </a:solidFill>
          <a:ln w="12700">
            <a:solidFill>
              <a:srgbClr val="E1E3E8"/>
            </a:solidFill>
            <a:prstDash val="solid"/>
          </a:ln>
        </p:spPr>
      </p:sp>
      <p:sp>
        <p:nvSpPr>
          <p:cNvPr id="23" name="Shape 21"/>
          <p:cNvSpPr/>
          <p:nvPr/>
        </p:nvSpPr>
        <p:spPr>
          <a:xfrm>
            <a:off x="713232" y="5221224"/>
            <a:ext cx="365760" cy="365760"/>
          </a:xfrm>
          <a:prstGeom prst="ellipse">
            <a:avLst/>
          </a:prstGeom>
          <a:solidFill>
            <a:srgbClr val="1D3557"/>
          </a:solidFill>
          <a:ln/>
        </p:spPr>
      </p:sp>
      <p:sp>
        <p:nvSpPr>
          <p:cNvPr id="24" name="Text 22"/>
          <p:cNvSpPr txBox="1"/>
          <p:nvPr/>
        </p:nvSpPr>
        <p:spPr>
          <a:xfrm>
            <a:off x="713232" y="522122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D</a:t>
            </a:r>
            <a:endParaRPr lang="en-US" sz="1300" dirty="0"/>
          </a:p>
        </p:txBody>
      </p:sp>
      <p:sp>
        <p:nvSpPr>
          <p:cNvPr id="25" name="Text 23"/>
          <p:cNvSpPr txBox="1"/>
          <p:nvPr/>
        </p:nvSpPr>
        <p:spPr>
          <a:xfrm>
            <a:off x="1234440" y="512978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Pentingnya bekerja sendiri tanpa bantuan orang lain</a:t>
            </a:r>
            <a:endParaRPr lang="en-US" sz="1200" dirty="0"/>
          </a:p>
        </p:txBody>
      </p:sp>
      <p:sp>
        <p:nvSpPr>
          <p:cNvPr id="26" name="Shape 24"/>
          <p:cNvSpPr/>
          <p:nvPr/>
        </p:nvSpPr>
        <p:spPr>
          <a:xfrm>
            <a:off x="548640" y="5724144"/>
            <a:ext cx="11091672" cy="548640"/>
          </a:xfrm>
          <a:prstGeom prst="roundRect">
            <a:avLst>
              <a:gd name="adj" fmla="val 11667"/>
            </a:avLst>
          </a:prstGeom>
          <a:solidFill>
            <a:srgbClr val="F4F5F7"/>
          </a:solidFill>
          <a:ln w="12700">
            <a:solidFill>
              <a:srgbClr val="E1E3E8"/>
            </a:solidFill>
            <a:prstDash val="solid"/>
          </a:ln>
        </p:spPr>
      </p:sp>
      <p:sp>
        <p:nvSpPr>
          <p:cNvPr id="27" name="Shape 25"/>
          <p:cNvSpPr/>
          <p:nvPr/>
        </p:nvSpPr>
        <p:spPr>
          <a:xfrm>
            <a:off x="713232" y="5815584"/>
            <a:ext cx="365760" cy="365760"/>
          </a:xfrm>
          <a:prstGeom prst="ellipse">
            <a:avLst/>
          </a:prstGeom>
          <a:solidFill>
            <a:srgbClr val="1D3557"/>
          </a:solidFill>
          <a:ln/>
        </p:spPr>
      </p:sp>
      <p:sp>
        <p:nvSpPr>
          <p:cNvPr id="28" name="Text 26"/>
          <p:cNvSpPr txBox="1"/>
          <p:nvPr/>
        </p:nvSpPr>
        <p:spPr>
          <a:xfrm>
            <a:off x="713232" y="581558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E</a:t>
            </a:r>
            <a:endParaRPr lang="en-US" sz="1300" dirty="0"/>
          </a:p>
        </p:txBody>
      </p:sp>
      <p:sp>
        <p:nvSpPr>
          <p:cNvPr id="29" name="Text 27"/>
          <p:cNvSpPr txBox="1"/>
          <p:nvPr/>
        </p:nvSpPr>
        <p:spPr>
          <a:xfrm>
            <a:off x="1234440" y="572414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Pentingnya menabung uang untuk membeli makanan</a:t>
            </a:r>
            <a:endParaRPr lang="en-US" sz="1200" dirty="0"/>
          </a:p>
        </p:txBody>
      </p:sp>
      <p:sp>
        <p:nvSpPr>
          <p:cNvPr id="30" name="Text 28"/>
          <p:cNvSpPr txBox="1"/>
          <p:nvPr/>
        </p:nvSpPr>
        <p:spPr>
          <a:xfrm>
            <a:off x="457200" y="6547104"/>
            <a:ext cx="7315200" cy="274320"/>
          </a:xfrm>
          <a:prstGeom prst="rect">
            <a:avLst/>
          </a:prstGeom>
          <a:noFill/>
          <a:ln/>
        </p:spPr>
        <p:txBody>
          <a:bodyPr wrap="square" lIns="0" tIns="0" rIns="0" bIns="0" rtlCol="0" anchor="ctr"/>
          <a:lstStyle/>
          <a:p>
            <a:pPr marL="0" indent="0">
              <a:buNone/>
            </a:pPr>
            <a:r>
              <a:rPr lang="en-US" sz="900" dirty="0">
                <a:solidFill>
                  <a:srgbClr val="5B6472"/>
                </a:solidFill>
                <a:latin typeface="Calibri" pitchFamily="34" charset="0"/>
                <a:ea typeface="Calibri" pitchFamily="34" charset="-122"/>
                <a:cs typeface="Calibri" pitchFamily="34" charset="-120"/>
              </a:rPr>
              <a:t>Menilai Relevansi Peristiwa dalam Teks dengan Kehidupan Sehari-hari</a:t>
            </a:r>
            <a:endParaRPr lang="en-US" sz="900" dirty="0"/>
          </a:p>
        </p:txBody>
      </p:sp>
      <p:sp>
        <p:nvSpPr>
          <p:cNvPr id="31" name="Text 29"/>
          <p:cNvSpPr txBox="1"/>
          <p:nvPr/>
        </p:nvSpPr>
        <p:spPr>
          <a:xfrm>
            <a:off x="11457432" y="6547104"/>
            <a:ext cx="274320" cy="274320"/>
          </a:xfrm>
          <a:prstGeom prst="rect">
            <a:avLst/>
          </a:prstGeom>
          <a:noFill/>
          <a:ln/>
        </p:spPr>
        <p:txBody>
          <a:bodyPr wrap="square" lIns="0" tIns="0" rIns="0" bIns="0" rtlCol="0" anchor="ctr"/>
          <a:lstStyle/>
          <a:p>
            <a:pPr marL="0" indent="0" algn="r">
              <a:buNone/>
            </a:pPr>
            <a:r>
              <a:rPr lang="en-US" sz="900" dirty="0">
                <a:solidFill>
                  <a:srgbClr val="5B6472"/>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960120"/>
          </a:xfrm>
          <a:prstGeom prst="rect">
            <a:avLst/>
          </a:prstGeom>
          <a:solidFill>
            <a:srgbClr val="1D3557"/>
          </a:solidFill>
          <a:ln/>
        </p:spPr>
      </p:sp>
      <p:sp>
        <p:nvSpPr>
          <p:cNvPr id="3" name="Text 1"/>
          <p:cNvSpPr txBox="1"/>
          <p:nvPr/>
        </p:nvSpPr>
        <p:spPr>
          <a:xfrm>
            <a:off x="548640" y="118872"/>
            <a:ext cx="9144000" cy="320040"/>
          </a:xfrm>
          <a:prstGeom prst="rect">
            <a:avLst/>
          </a:prstGeom>
          <a:noFill/>
          <a:ln/>
        </p:spPr>
        <p:txBody>
          <a:bodyPr wrap="square" lIns="0" tIns="0" rIns="0" bIns="0" rtlCol="0" anchor="ctr"/>
          <a:lstStyle/>
          <a:p>
            <a:pPr marL="0" indent="0">
              <a:buNone/>
            </a:pPr>
            <a:r>
              <a:rPr lang="en-US" sz="1200" b="1" kern="0" spc="150" dirty="0">
                <a:solidFill>
                  <a:srgbClr val="E9C46A"/>
                </a:solidFill>
                <a:latin typeface="Calibri" pitchFamily="34" charset="0"/>
                <a:ea typeface="Calibri" pitchFamily="34" charset="-122"/>
                <a:cs typeface="Calibri" pitchFamily="34" charset="-120"/>
              </a:rPr>
              <a:t>CONTOH SOAL HOTS  ·  3b</a:t>
            </a:r>
            <a:endParaRPr lang="en-US" sz="1200" dirty="0"/>
          </a:p>
        </p:txBody>
      </p:sp>
      <p:sp>
        <p:nvSpPr>
          <p:cNvPr id="4" name="Text 2"/>
          <p:cNvSpPr txBox="1"/>
          <p:nvPr/>
        </p:nvSpPr>
        <p:spPr>
          <a:xfrm>
            <a:off x="548640" y="420624"/>
            <a:ext cx="11064240" cy="50292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Menilai Keakuratan, Kesesuaian, Kecukupan, atau Ketepatan Informasi</a:t>
            </a:r>
            <a:endParaRPr lang="en-US" sz="1700" dirty="0"/>
          </a:p>
        </p:txBody>
      </p:sp>
      <p:sp>
        <p:nvSpPr>
          <p:cNvPr id="5" name="Shape 3"/>
          <p:cNvSpPr/>
          <p:nvPr/>
        </p:nvSpPr>
        <p:spPr>
          <a:xfrm>
            <a:off x="548640" y="1170432"/>
            <a:ext cx="11091672" cy="1371600"/>
          </a:xfrm>
          <a:prstGeom prst="roundRect">
            <a:avLst>
              <a:gd name="adj" fmla="val 5333"/>
            </a:avLst>
          </a:prstGeom>
          <a:solidFill>
            <a:srgbClr val="EEF6F6"/>
          </a:solidFill>
          <a:ln w="12700">
            <a:solidFill>
              <a:srgbClr val="A8DADC"/>
            </a:solidFill>
            <a:prstDash val="solid"/>
          </a:ln>
        </p:spPr>
      </p:sp>
      <p:sp>
        <p:nvSpPr>
          <p:cNvPr id="6" name="Text 4"/>
          <p:cNvSpPr txBox="1"/>
          <p:nvPr/>
        </p:nvSpPr>
        <p:spPr>
          <a:xfrm>
            <a:off x="777240" y="1280160"/>
            <a:ext cx="3657600" cy="274320"/>
          </a:xfrm>
          <a:prstGeom prst="rect">
            <a:avLst/>
          </a:prstGeom>
          <a:noFill/>
          <a:ln/>
        </p:spPr>
        <p:txBody>
          <a:bodyPr wrap="square" lIns="0" tIns="0" rIns="0" bIns="0" rtlCol="0" anchor="ctr"/>
          <a:lstStyle/>
          <a:p>
            <a:pPr marL="0" indent="0">
              <a:buNone/>
            </a:pPr>
            <a:r>
              <a:rPr lang="en-US" sz="950" b="1" kern="0" spc="120" dirty="0">
                <a:solidFill>
                  <a:srgbClr val="2A9D8F"/>
                </a:solidFill>
                <a:latin typeface="Calibri" pitchFamily="34" charset="0"/>
                <a:ea typeface="Calibri" pitchFamily="34" charset="-122"/>
                <a:cs typeface="Calibri" pitchFamily="34" charset="-120"/>
              </a:rPr>
              <a:t>TEKS STIMULUS</a:t>
            </a:r>
            <a:endParaRPr lang="en-US" sz="950" dirty="0"/>
          </a:p>
        </p:txBody>
      </p:sp>
      <p:sp>
        <p:nvSpPr>
          <p:cNvPr id="7" name="Text 5"/>
          <p:cNvSpPr txBox="1"/>
          <p:nvPr/>
        </p:nvSpPr>
        <p:spPr>
          <a:xfrm>
            <a:off x="777240" y="1536192"/>
            <a:ext cx="10607040" cy="932688"/>
          </a:xfrm>
          <a:prstGeom prst="rect">
            <a:avLst/>
          </a:prstGeom>
          <a:noFill/>
          <a:ln/>
        </p:spPr>
        <p:txBody>
          <a:bodyPr wrap="square" lIns="0" tIns="0" rIns="0" bIns="0" rtlCol="0" anchor="t"/>
          <a:lstStyle/>
          <a:p>
            <a:pPr marL="0" indent="0">
              <a:lnSpc>
                <a:spcPct val="105000"/>
              </a:lnSpc>
              <a:buNone/>
            </a:pPr>
            <a:r>
              <a:rPr lang="en-US" sz="1150" i="1" dirty="0">
                <a:solidFill>
                  <a:srgbClr val="1B1B1F"/>
                </a:solidFill>
                <a:latin typeface="Calibri" pitchFamily="34" charset="0"/>
                <a:ea typeface="Calibri" pitchFamily="34" charset="-122"/>
                <a:cs typeface="Calibri" pitchFamily="34" charset="-120"/>
              </a:rPr>
              <a:t>Sebuah unggahan menyatakan: “Mengonsumsi vitamin C dosis tinggi dapat menyembuhkan semua jenis penyakit dalam waktu 24 jam, termasuk kanker stadium akhir.”</a:t>
            </a:r>
            <a:endParaRPr lang="en-US" sz="1150" dirty="0"/>
          </a:p>
        </p:txBody>
      </p:sp>
      <p:sp>
        <p:nvSpPr>
          <p:cNvPr id="8" name="Text 6"/>
          <p:cNvSpPr txBox="1"/>
          <p:nvPr/>
        </p:nvSpPr>
        <p:spPr>
          <a:xfrm>
            <a:off x="548640" y="2697480"/>
            <a:ext cx="11064240" cy="594360"/>
          </a:xfrm>
          <a:prstGeom prst="rect">
            <a:avLst/>
          </a:prstGeom>
          <a:noFill/>
          <a:ln/>
        </p:spPr>
        <p:txBody>
          <a:bodyPr wrap="square" lIns="0" tIns="0" rIns="0" bIns="0" rtlCol="0" anchor="t"/>
          <a:lstStyle/>
          <a:p>
            <a:pPr marL="0" indent="0">
              <a:buNone/>
            </a:pPr>
            <a:r>
              <a:rPr lang="en-US" sz="1300" b="1" dirty="0">
                <a:solidFill>
                  <a:srgbClr val="1D3557"/>
                </a:solidFill>
                <a:latin typeface="Calibri" pitchFamily="34" charset="0"/>
                <a:ea typeface="Calibri" pitchFamily="34" charset="-122"/>
                <a:cs typeface="Calibri" pitchFamily="34" charset="-120"/>
              </a:rPr>
              <a:t>Pertanyaan:  </a:t>
            </a:r>
            <a:r>
              <a:rPr lang="en-US" sz="1300" dirty="0">
                <a:solidFill>
                  <a:srgbClr val="1B1B1F"/>
                </a:solidFill>
                <a:latin typeface="Calibri" pitchFamily="34" charset="0"/>
                <a:ea typeface="Calibri" pitchFamily="34" charset="-122"/>
                <a:cs typeface="Calibri" pitchFamily="34" charset="-120"/>
              </a:rPr>
              <a:t>Pernyataan yang PALING TEPAT untuk menilai keakuratan informasi dalam teks tersebut adalah…</a:t>
            </a:r>
            <a:endParaRPr lang="en-US" sz="1300" dirty="0"/>
          </a:p>
        </p:txBody>
      </p:sp>
      <p:sp>
        <p:nvSpPr>
          <p:cNvPr id="9" name="Shape 7"/>
          <p:cNvSpPr/>
          <p:nvPr/>
        </p:nvSpPr>
        <p:spPr>
          <a:xfrm>
            <a:off x="548640" y="3346704"/>
            <a:ext cx="11091672" cy="548640"/>
          </a:xfrm>
          <a:prstGeom prst="roundRect">
            <a:avLst>
              <a:gd name="adj" fmla="val 11667"/>
            </a:avLst>
          </a:prstGeom>
          <a:solidFill>
            <a:srgbClr val="F4F5F7"/>
          </a:solidFill>
          <a:ln w="12700">
            <a:solidFill>
              <a:srgbClr val="E1E3E8"/>
            </a:solidFill>
            <a:prstDash val="solid"/>
          </a:ln>
        </p:spPr>
      </p:sp>
      <p:sp>
        <p:nvSpPr>
          <p:cNvPr id="10" name="Shape 8"/>
          <p:cNvSpPr/>
          <p:nvPr/>
        </p:nvSpPr>
        <p:spPr>
          <a:xfrm>
            <a:off x="713232" y="3438144"/>
            <a:ext cx="365760" cy="365760"/>
          </a:xfrm>
          <a:prstGeom prst="ellipse">
            <a:avLst/>
          </a:prstGeom>
          <a:solidFill>
            <a:srgbClr val="1D3557"/>
          </a:solidFill>
          <a:ln/>
        </p:spPr>
      </p:sp>
      <p:sp>
        <p:nvSpPr>
          <p:cNvPr id="11" name="Text 9"/>
          <p:cNvSpPr txBox="1"/>
          <p:nvPr/>
        </p:nvSpPr>
        <p:spPr>
          <a:xfrm>
            <a:off x="713232" y="343814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a:t>
            </a:r>
            <a:endParaRPr lang="en-US" sz="1300" dirty="0"/>
          </a:p>
        </p:txBody>
      </p:sp>
      <p:sp>
        <p:nvSpPr>
          <p:cNvPr id="12" name="Text 10"/>
          <p:cNvSpPr txBox="1"/>
          <p:nvPr/>
        </p:nvSpPr>
        <p:spPr>
          <a:xfrm>
            <a:off x="1234440" y="334670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Informasi tersebut akurat karena vitamin C dikenal baik untuk imunitas tubuh</a:t>
            </a:r>
            <a:endParaRPr lang="en-US" sz="1200" dirty="0"/>
          </a:p>
        </p:txBody>
      </p:sp>
      <p:sp>
        <p:nvSpPr>
          <p:cNvPr id="13" name="Shape 11"/>
          <p:cNvSpPr/>
          <p:nvPr/>
        </p:nvSpPr>
        <p:spPr>
          <a:xfrm>
            <a:off x="548640" y="3941064"/>
            <a:ext cx="11091672" cy="548640"/>
          </a:xfrm>
          <a:prstGeom prst="roundRect">
            <a:avLst>
              <a:gd name="adj" fmla="val 11667"/>
            </a:avLst>
          </a:prstGeom>
          <a:solidFill>
            <a:srgbClr val="E3F3F1"/>
          </a:solidFill>
          <a:ln w="19050">
            <a:solidFill>
              <a:srgbClr val="2A9D8F"/>
            </a:solidFill>
            <a:prstDash val="solid"/>
          </a:ln>
        </p:spPr>
      </p:sp>
      <p:sp>
        <p:nvSpPr>
          <p:cNvPr id="14" name="Shape 12"/>
          <p:cNvSpPr/>
          <p:nvPr/>
        </p:nvSpPr>
        <p:spPr>
          <a:xfrm>
            <a:off x="713232" y="4032504"/>
            <a:ext cx="365760" cy="365760"/>
          </a:xfrm>
          <a:prstGeom prst="ellipse">
            <a:avLst/>
          </a:prstGeom>
          <a:solidFill>
            <a:srgbClr val="2A9D8F"/>
          </a:solidFill>
          <a:ln/>
        </p:spPr>
      </p:sp>
      <p:sp>
        <p:nvSpPr>
          <p:cNvPr id="15" name="Text 13"/>
          <p:cNvSpPr txBox="1"/>
          <p:nvPr/>
        </p:nvSpPr>
        <p:spPr>
          <a:xfrm>
            <a:off x="713232" y="403250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B</a:t>
            </a:r>
            <a:endParaRPr lang="en-US" sz="1300" dirty="0"/>
          </a:p>
        </p:txBody>
      </p:sp>
      <p:sp>
        <p:nvSpPr>
          <p:cNvPr id="16" name="Text 14"/>
          <p:cNvSpPr txBox="1"/>
          <p:nvPr/>
        </p:nvSpPr>
        <p:spPr>
          <a:xfrm>
            <a:off x="1234440" y="3941064"/>
            <a:ext cx="9966960" cy="548640"/>
          </a:xfrm>
          <a:prstGeom prst="rect">
            <a:avLst/>
          </a:prstGeom>
          <a:noFill/>
          <a:ln/>
        </p:spPr>
        <p:txBody>
          <a:bodyPr wrap="square" lIns="0" tIns="0" rIns="0" bIns="0" rtlCol="0" anchor="ctr"/>
          <a:lstStyle/>
          <a:p>
            <a:pPr marL="0" indent="0">
              <a:buNone/>
            </a:pPr>
            <a:r>
              <a:rPr lang="en-US" sz="1200" b="1" dirty="0">
                <a:solidFill>
                  <a:srgbClr val="13233F"/>
                </a:solidFill>
                <a:latin typeface="Calibri" pitchFamily="34" charset="0"/>
                <a:ea typeface="Calibri" pitchFamily="34" charset="-122"/>
                <a:cs typeface="Calibri" pitchFamily="34" charset="-120"/>
              </a:rPr>
              <a:t>Informasi tersebut tidak akurat karena membuat klaim berlebihan yang tidak didukung bukti ilmiah memadai</a:t>
            </a:r>
            <a:endParaRPr lang="en-US" sz="1200" dirty="0"/>
          </a:p>
        </p:txBody>
      </p:sp>
      <p:sp>
        <p:nvSpPr>
          <p:cNvPr id="17" name="Text 15"/>
          <p:cNvSpPr txBox="1"/>
          <p:nvPr/>
        </p:nvSpPr>
        <p:spPr>
          <a:xfrm>
            <a:off x="10195560" y="3941064"/>
            <a:ext cx="1325880" cy="548640"/>
          </a:xfrm>
          <a:prstGeom prst="rect">
            <a:avLst/>
          </a:prstGeom>
          <a:noFill/>
          <a:ln/>
        </p:spPr>
        <p:txBody>
          <a:bodyPr wrap="square" lIns="0" tIns="0" rIns="0" bIns="0" rtlCol="0" anchor="ctr"/>
          <a:lstStyle/>
          <a:p>
            <a:pPr marL="0" indent="0" algn="r">
              <a:buNone/>
            </a:pPr>
            <a:r>
              <a:rPr lang="en-US" sz="1050" b="1" dirty="0">
                <a:solidFill>
                  <a:srgbClr val="2A9D8F"/>
                </a:solidFill>
                <a:latin typeface="Calibri" pitchFamily="34" charset="0"/>
                <a:ea typeface="Calibri" pitchFamily="34" charset="-122"/>
                <a:cs typeface="Calibri" pitchFamily="34" charset="-120"/>
              </a:rPr>
              <a:t>✓ KUNCI</a:t>
            </a:r>
            <a:endParaRPr lang="en-US" sz="1050" dirty="0"/>
          </a:p>
        </p:txBody>
      </p:sp>
      <p:sp>
        <p:nvSpPr>
          <p:cNvPr id="18" name="Shape 16"/>
          <p:cNvSpPr/>
          <p:nvPr/>
        </p:nvSpPr>
        <p:spPr>
          <a:xfrm>
            <a:off x="548640" y="4535424"/>
            <a:ext cx="11091672" cy="548640"/>
          </a:xfrm>
          <a:prstGeom prst="roundRect">
            <a:avLst>
              <a:gd name="adj" fmla="val 11667"/>
            </a:avLst>
          </a:prstGeom>
          <a:solidFill>
            <a:srgbClr val="F4F5F7"/>
          </a:solidFill>
          <a:ln w="12700">
            <a:solidFill>
              <a:srgbClr val="E1E3E8"/>
            </a:solidFill>
            <a:prstDash val="solid"/>
          </a:ln>
        </p:spPr>
      </p:sp>
      <p:sp>
        <p:nvSpPr>
          <p:cNvPr id="19" name="Shape 17"/>
          <p:cNvSpPr/>
          <p:nvPr/>
        </p:nvSpPr>
        <p:spPr>
          <a:xfrm>
            <a:off x="713232" y="4626864"/>
            <a:ext cx="365760" cy="365760"/>
          </a:xfrm>
          <a:prstGeom prst="ellipse">
            <a:avLst/>
          </a:prstGeom>
          <a:solidFill>
            <a:srgbClr val="1D3557"/>
          </a:solidFill>
          <a:ln/>
        </p:spPr>
      </p:sp>
      <p:sp>
        <p:nvSpPr>
          <p:cNvPr id="20" name="Text 18"/>
          <p:cNvSpPr txBox="1"/>
          <p:nvPr/>
        </p:nvSpPr>
        <p:spPr>
          <a:xfrm>
            <a:off x="713232" y="462686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a:t>
            </a:r>
            <a:endParaRPr lang="en-US" sz="1300" dirty="0"/>
          </a:p>
        </p:txBody>
      </p:sp>
      <p:sp>
        <p:nvSpPr>
          <p:cNvPr id="21" name="Text 19"/>
          <p:cNvSpPr txBox="1"/>
          <p:nvPr/>
        </p:nvSpPr>
        <p:spPr>
          <a:xfrm>
            <a:off x="1234440" y="453542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Informasi tersebut akurat selama dikonsumsi sesuai dosis anjuran</a:t>
            </a:r>
            <a:endParaRPr lang="en-US" sz="1200" dirty="0"/>
          </a:p>
        </p:txBody>
      </p:sp>
      <p:sp>
        <p:nvSpPr>
          <p:cNvPr id="22" name="Shape 20"/>
          <p:cNvSpPr/>
          <p:nvPr/>
        </p:nvSpPr>
        <p:spPr>
          <a:xfrm>
            <a:off x="548640" y="5129784"/>
            <a:ext cx="11091672" cy="548640"/>
          </a:xfrm>
          <a:prstGeom prst="roundRect">
            <a:avLst>
              <a:gd name="adj" fmla="val 11667"/>
            </a:avLst>
          </a:prstGeom>
          <a:solidFill>
            <a:srgbClr val="F4F5F7"/>
          </a:solidFill>
          <a:ln w="12700">
            <a:solidFill>
              <a:srgbClr val="E1E3E8"/>
            </a:solidFill>
            <a:prstDash val="solid"/>
          </a:ln>
        </p:spPr>
      </p:sp>
      <p:sp>
        <p:nvSpPr>
          <p:cNvPr id="23" name="Shape 21"/>
          <p:cNvSpPr/>
          <p:nvPr/>
        </p:nvSpPr>
        <p:spPr>
          <a:xfrm>
            <a:off x="713232" y="5221224"/>
            <a:ext cx="365760" cy="365760"/>
          </a:xfrm>
          <a:prstGeom prst="ellipse">
            <a:avLst/>
          </a:prstGeom>
          <a:solidFill>
            <a:srgbClr val="1D3557"/>
          </a:solidFill>
          <a:ln/>
        </p:spPr>
      </p:sp>
      <p:sp>
        <p:nvSpPr>
          <p:cNvPr id="24" name="Text 22"/>
          <p:cNvSpPr txBox="1"/>
          <p:nvPr/>
        </p:nvSpPr>
        <p:spPr>
          <a:xfrm>
            <a:off x="713232" y="522122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D</a:t>
            </a:r>
            <a:endParaRPr lang="en-US" sz="1300" dirty="0"/>
          </a:p>
        </p:txBody>
      </p:sp>
      <p:sp>
        <p:nvSpPr>
          <p:cNvPr id="25" name="Text 23"/>
          <p:cNvSpPr txBox="1"/>
          <p:nvPr/>
        </p:nvSpPr>
        <p:spPr>
          <a:xfrm>
            <a:off x="1234440" y="512978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Informasi tersebut tidak dapat dinilai karena berkaitan dengan kesehatan</a:t>
            </a:r>
            <a:endParaRPr lang="en-US" sz="1200" dirty="0"/>
          </a:p>
        </p:txBody>
      </p:sp>
      <p:sp>
        <p:nvSpPr>
          <p:cNvPr id="26" name="Shape 24"/>
          <p:cNvSpPr/>
          <p:nvPr/>
        </p:nvSpPr>
        <p:spPr>
          <a:xfrm>
            <a:off x="548640" y="5724144"/>
            <a:ext cx="11091672" cy="548640"/>
          </a:xfrm>
          <a:prstGeom prst="roundRect">
            <a:avLst>
              <a:gd name="adj" fmla="val 11667"/>
            </a:avLst>
          </a:prstGeom>
          <a:solidFill>
            <a:srgbClr val="F4F5F7"/>
          </a:solidFill>
          <a:ln w="12700">
            <a:solidFill>
              <a:srgbClr val="E1E3E8"/>
            </a:solidFill>
            <a:prstDash val="solid"/>
          </a:ln>
        </p:spPr>
      </p:sp>
      <p:sp>
        <p:nvSpPr>
          <p:cNvPr id="27" name="Shape 25"/>
          <p:cNvSpPr/>
          <p:nvPr/>
        </p:nvSpPr>
        <p:spPr>
          <a:xfrm>
            <a:off x="713232" y="5815584"/>
            <a:ext cx="365760" cy="365760"/>
          </a:xfrm>
          <a:prstGeom prst="ellipse">
            <a:avLst/>
          </a:prstGeom>
          <a:solidFill>
            <a:srgbClr val="1D3557"/>
          </a:solidFill>
          <a:ln/>
        </p:spPr>
      </p:sp>
      <p:sp>
        <p:nvSpPr>
          <p:cNvPr id="28" name="Text 26"/>
          <p:cNvSpPr txBox="1"/>
          <p:nvPr/>
        </p:nvSpPr>
        <p:spPr>
          <a:xfrm>
            <a:off x="713232" y="581558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E</a:t>
            </a:r>
            <a:endParaRPr lang="en-US" sz="1300" dirty="0"/>
          </a:p>
        </p:txBody>
      </p:sp>
      <p:sp>
        <p:nvSpPr>
          <p:cNvPr id="29" name="Text 27"/>
          <p:cNvSpPr txBox="1"/>
          <p:nvPr/>
        </p:nvSpPr>
        <p:spPr>
          <a:xfrm>
            <a:off x="1234440" y="572414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Informasi tersebut akurat karena disampaikan secara meyakinkan</a:t>
            </a:r>
            <a:endParaRPr lang="en-US" sz="1200" dirty="0"/>
          </a:p>
        </p:txBody>
      </p:sp>
      <p:sp>
        <p:nvSpPr>
          <p:cNvPr id="30" name="Text 28"/>
          <p:cNvSpPr txBox="1"/>
          <p:nvPr/>
        </p:nvSpPr>
        <p:spPr>
          <a:xfrm>
            <a:off x="457200" y="6547104"/>
            <a:ext cx="7315200" cy="274320"/>
          </a:xfrm>
          <a:prstGeom prst="rect">
            <a:avLst/>
          </a:prstGeom>
          <a:noFill/>
          <a:ln/>
        </p:spPr>
        <p:txBody>
          <a:bodyPr wrap="square" lIns="0" tIns="0" rIns="0" bIns="0" rtlCol="0" anchor="ctr"/>
          <a:lstStyle/>
          <a:p>
            <a:pPr marL="0" indent="0">
              <a:buNone/>
            </a:pPr>
            <a:r>
              <a:rPr lang="en-US" sz="900" dirty="0">
                <a:solidFill>
                  <a:srgbClr val="5B6472"/>
                </a:solidFill>
                <a:latin typeface="Calibri" pitchFamily="34" charset="0"/>
                <a:ea typeface="Calibri" pitchFamily="34" charset="-122"/>
                <a:cs typeface="Calibri" pitchFamily="34" charset="-120"/>
              </a:rPr>
              <a:t>Menilai Keakuratan, Kesesuaian, Kecukupan, atau Ketepatan Informasi</a:t>
            </a:r>
            <a:endParaRPr lang="en-US" sz="900" dirty="0"/>
          </a:p>
        </p:txBody>
      </p:sp>
      <p:sp>
        <p:nvSpPr>
          <p:cNvPr id="31" name="Text 29"/>
          <p:cNvSpPr txBox="1"/>
          <p:nvPr/>
        </p:nvSpPr>
        <p:spPr>
          <a:xfrm>
            <a:off x="11457432" y="6547104"/>
            <a:ext cx="274320" cy="274320"/>
          </a:xfrm>
          <a:prstGeom prst="rect">
            <a:avLst/>
          </a:prstGeom>
          <a:noFill/>
          <a:ln/>
        </p:spPr>
        <p:txBody>
          <a:bodyPr wrap="square" lIns="0" tIns="0" rIns="0" bIns="0" rtlCol="0" anchor="ctr"/>
          <a:lstStyle/>
          <a:p>
            <a:pPr marL="0" indent="0" algn="r">
              <a:buNone/>
            </a:pPr>
            <a:r>
              <a:rPr lang="en-US" sz="900" dirty="0">
                <a:solidFill>
                  <a:srgbClr val="5B6472"/>
                </a:solidFill>
                <a:latin typeface="Calibri" pitchFamily="34" charset="0"/>
                <a:ea typeface="Calibri" pitchFamily="34" charset="-122"/>
                <a:cs typeface="Calibri" pitchFamily="34" charset="-120"/>
              </a:rPr>
              <a:t>14</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960120"/>
          </a:xfrm>
          <a:prstGeom prst="rect">
            <a:avLst/>
          </a:prstGeom>
          <a:solidFill>
            <a:srgbClr val="1D3557"/>
          </a:solidFill>
          <a:ln/>
        </p:spPr>
      </p:sp>
      <p:sp>
        <p:nvSpPr>
          <p:cNvPr id="3" name="Text 1"/>
          <p:cNvSpPr txBox="1"/>
          <p:nvPr/>
        </p:nvSpPr>
        <p:spPr>
          <a:xfrm>
            <a:off x="548640" y="118872"/>
            <a:ext cx="9144000" cy="320040"/>
          </a:xfrm>
          <a:prstGeom prst="rect">
            <a:avLst/>
          </a:prstGeom>
          <a:noFill/>
          <a:ln/>
        </p:spPr>
        <p:txBody>
          <a:bodyPr wrap="square" lIns="0" tIns="0" rIns="0" bIns="0" rtlCol="0" anchor="ctr"/>
          <a:lstStyle/>
          <a:p>
            <a:pPr marL="0" indent="0">
              <a:buNone/>
            </a:pPr>
            <a:r>
              <a:rPr lang="en-US" sz="1200" b="1" kern="0" spc="150" dirty="0">
                <a:solidFill>
                  <a:srgbClr val="E9C46A"/>
                </a:solidFill>
                <a:latin typeface="Calibri" pitchFamily="34" charset="0"/>
                <a:ea typeface="Calibri" pitchFamily="34" charset="-122"/>
                <a:cs typeface="Calibri" pitchFamily="34" charset="-120"/>
              </a:rPr>
              <a:t>CONTOH SOAL HOTS  ·  3c</a:t>
            </a:r>
            <a:endParaRPr lang="en-US" sz="1200" dirty="0"/>
          </a:p>
        </p:txBody>
      </p:sp>
      <p:sp>
        <p:nvSpPr>
          <p:cNvPr id="4" name="Text 2"/>
          <p:cNvSpPr txBox="1"/>
          <p:nvPr/>
        </p:nvSpPr>
        <p:spPr>
          <a:xfrm>
            <a:off x="548640" y="420624"/>
            <a:ext cx="11064240" cy="50292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Menilai Ketepatan dan Kesesuaian Penggunaan Bahasa dalam Teks</a:t>
            </a:r>
            <a:endParaRPr lang="en-US" sz="1700" dirty="0"/>
          </a:p>
        </p:txBody>
      </p:sp>
      <p:sp>
        <p:nvSpPr>
          <p:cNvPr id="5" name="Shape 3"/>
          <p:cNvSpPr/>
          <p:nvPr/>
        </p:nvSpPr>
        <p:spPr>
          <a:xfrm>
            <a:off x="548640" y="1170432"/>
            <a:ext cx="11091672" cy="1371600"/>
          </a:xfrm>
          <a:prstGeom prst="roundRect">
            <a:avLst>
              <a:gd name="adj" fmla="val 5333"/>
            </a:avLst>
          </a:prstGeom>
          <a:solidFill>
            <a:srgbClr val="EEF6F6"/>
          </a:solidFill>
          <a:ln w="12700">
            <a:solidFill>
              <a:srgbClr val="A8DADC"/>
            </a:solidFill>
            <a:prstDash val="solid"/>
          </a:ln>
        </p:spPr>
      </p:sp>
      <p:sp>
        <p:nvSpPr>
          <p:cNvPr id="6" name="Text 4"/>
          <p:cNvSpPr txBox="1"/>
          <p:nvPr/>
        </p:nvSpPr>
        <p:spPr>
          <a:xfrm>
            <a:off x="777240" y="1280160"/>
            <a:ext cx="3657600" cy="274320"/>
          </a:xfrm>
          <a:prstGeom prst="rect">
            <a:avLst/>
          </a:prstGeom>
          <a:noFill/>
          <a:ln/>
        </p:spPr>
        <p:txBody>
          <a:bodyPr wrap="square" lIns="0" tIns="0" rIns="0" bIns="0" rtlCol="0" anchor="ctr"/>
          <a:lstStyle/>
          <a:p>
            <a:pPr marL="0" indent="0">
              <a:buNone/>
            </a:pPr>
            <a:r>
              <a:rPr lang="en-US" sz="950" b="1" kern="0" spc="120" dirty="0">
                <a:solidFill>
                  <a:srgbClr val="2A9D8F"/>
                </a:solidFill>
                <a:latin typeface="Calibri" pitchFamily="34" charset="0"/>
                <a:ea typeface="Calibri" pitchFamily="34" charset="-122"/>
                <a:cs typeface="Calibri" pitchFamily="34" charset="-120"/>
              </a:rPr>
              <a:t>TEKS STIMULUS</a:t>
            </a:r>
            <a:endParaRPr lang="en-US" sz="950" dirty="0"/>
          </a:p>
        </p:txBody>
      </p:sp>
      <p:sp>
        <p:nvSpPr>
          <p:cNvPr id="7" name="Text 5"/>
          <p:cNvSpPr txBox="1"/>
          <p:nvPr/>
        </p:nvSpPr>
        <p:spPr>
          <a:xfrm>
            <a:off x="777240" y="1536192"/>
            <a:ext cx="10607040" cy="932688"/>
          </a:xfrm>
          <a:prstGeom prst="rect">
            <a:avLst/>
          </a:prstGeom>
          <a:noFill/>
          <a:ln/>
        </p:spPr>
        <p:txBody>
          <a:bodyPr wrap="square" lIns="0" tIns="0" rIns="0" bIns="0" rtlCol="0" anchor="t"/>
          <a:lstStyle/>
          <a:p>
            <a:pPr marL="0" indent="0">
              <a:lnSpc>
                <a:spcPct val="105000"/>
              </a:lnSpc>
              <a:buNone/>
            </a:pPr>
            <a:r>
              <a:rPr lang="en-US" sz="1150" i="1" dirty="0">
                <a:solidFill>
                  <a:srgbClr val="1B1B1F"/>
                </a:solidFill>
                <a:latin typeface="Calibri" pitchFamily="34" charset="0"/>
                <a:ea typeface="Calibri" pitchFamily="34" charset="-122"/>
                <a:cs typeface="Calibri" pitchFamily="34" charset="-120"/>
              </a:rPr>
              <a:t>Kutipan surat dinas: “Dengan ini kami kasih tahu bahwa acara bakal diundur, gais, soalnya venue-nya belum ready.”</a:t>
            </a:r>
            <a:endParaRPr lang="en-US" sz="1150" dirty="0"/>
          </a:p>
        </p:txBody>
      </p:sp>
      <p:sp>
        <p:nvSpPr>
          <p:cNvPr id="8" name="Text 6"/>
          <p:cNvSpPr txBox="1"/>
          <p:nvPr/>
        </p:nvSpPr>
        <p:spPr>
          <a:xfrm>
            <a:off x="548640" y="2697480"/>
            <a:ext cx="11064240" cy="594360"/>
          </a:xfrm>
          <a:prstGeom prst="rect">
            <a:avLst/>
          </a:prstGeom>
          <a:noFill/>
          <a:ln/>
        </p:spPr>
        <p:txBody>
          <a:bodyPr wrap="square" lIns="0" tIns="0" rIns="0" bIns="0" rtlCol="0" anchor="t"/>
          <a:lstStyle/>
          <a:p>
            <a:pPr marL="0" indent="0">
              <a:buNone/>
            </a:pPr>
            <a:r>
              <a:rPr lang="en-US" sz="1300" b="1" dirty="0">
                <a:solidFill>
                  <a:srgbClr val="1D3557"/>
                </a:solidFill>
                <a:latin typeface="Calibri" pitchFamily="34" charset="0"/>
                <a:ea typeface="Calibri" pitchFamily="34" charset="-122"/>
                <a:cs typeface="Calibri" pitchFamily="34" charset="-120"/>
              </a:rPr>
              <a:t>Pertanyaan:  </a:t>
            </a:r>
            <a:r>
              <a:rPr lang="en-US" sz="1300" dirty="0">
                <a:solidFill>
                  <a:srgbClr val="1B1B1F"/>
                </a:solidFill>
                <a:latin typeface="Calibri" pitchFamily="34" charset="0"/>
                <a:ea typeface="Calibri" pitchFamily="34" charset="-122"/>
                <a:cs typeface="Calibri" pitchFamily="34" charset="-120"/>
              </a:rPr>
              <a:t>Penilaian yang PALING TEPAT terhadap penggunaan bahasa dalam kutipan surat tersebut adalah…</a:t>
            </a:r>
            <a:endParaRPr lang="en-US" sz="1300" dirty="0"/>
          </a:p>
        </p:txBody>
      </p:sp>
      <p:sp>
        <p:nvSpPr>
          <p:cNvPr id="9" name="Shape 7"/>
          <p:cNvSpPr/>
          <p:nvPr/>
        </p:nvSpPr>
        <p:spPr>
          <a:xfrm>
            <a:off x="548640" y="3346704"/>
            <a:ext cx="11091672" cy="548640"/>
          </a:xfrm>
          <a:prstGeom prst="roundRect">
            <a:avLst>
              <a:gd name="adj" fmla="val 11667"/>
            </a:avLst>
          </a:prstGeom>
          <a:solidFill>
            <a:srgbClr val="F4F5F7"/>
          </a:solidFill>
          <a:ln w="12700">
            <a:solidFill>
              <a:srgbClr val="E1E3E8"/>
            </a:solidFill>
            <a:prstDash val="solid"/>
          </a:ln>
        </p:spPr>
      </p:sp>
      <p:sp>
        <p:nvSpPr>
          <p:cNvPr id="10" name="Shape 8"/>
          <p:cNvSpPr/>
          <p:nvPr/>
        </p:nvSpPr>
        <p:spPr>
          <a:xfrm>
            <a:off x="713232" y="3438144"/>
            <a:ext cx="365760" cy="365760"/>
          </a:xfrm>
          <a:prstGeom prst="ellipse">
            <a:avLst/>
          </a:prstGeom>
          <a:solidFill>
            <a:srgbClr val="1D3557"/>
          </a:solidFill>
          <a:ln/>
        </p:spPr>
      </p:sp>
      <p:sp>
        <p:nvSpPr>
          <p:cNvPr id="11" name="Text 9"/>
          <p:cNvSpPr txBox="1"/>
          <p:nvPr/>
        </p:nvSpPr>
        <p:spPr>
          <a:xfrm>
            <a:off x="713232" y="343814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a:t>
            </a:r>
            <a:endParaRPr lang="en-US" sz="1300" dirty="0"/>
          </a:p>
        </p:txBody>
      </p:sp>
      <p:sp>
        <p:nvSpPr>
          <p:cNvPr id="12" name="Text 10"/>
          <p:cNvSpPr txBox="1"/>
          <p:nvPr/>
        </p:nvSpPr>
        <p:spPr>
          <a:xfrm>
            <a:off x="1234440" y="334670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Sudah tepat karena mudah dipahami oleh semua kalangan</a:t>
            </a:r>
            <a:endParaRPr lang="en-US" sz="1200" dirty="0"/>
          </a:p>
        </p:txBody>
      </p:sp>
      <p:sp>
        <p:nvSpPr>
          <p:cNvPr id="13" name="Shape 11"/>
          <p:cNvSpPr/>
          <p:nvPr/>
        </p:nvSpPr>
        <p:spPr>
          <a:xfrm>
            <a:off x="548640" y="3941064"/>
            <a:ext cx="11091672" cy="548640"/>
          </a:xfrm>
          <a:prstGeom prst="roundRect">
            <a:avLst>
              <a:gd name="adj" fmla="val 11667"/>
            </a:avLst>
          </a:prstGeom>
          <a:solidFill>
            <a:srgbClr val="E3F3F1"/>
          </a:solidFill>
          <a:ln w="19050">
            <a:solidFill>
              <a:srgbClr val="2A9D8F"/>
            </a:solidFill>
            <a:prstDash val="solid"/>
          </a:ln>
        </p:spPr>
      </p:sp>
      <p:sp>
        <p:nvSpPr>
          <p:cNvPr id="14" name="Shape 12"/>
          <p:cNvSpPr/>
          <p:nvPr/>
        </p:nvSpPr>
        <p:spPr>
          <a:xfrm>
            <a:off x="713232" y="4032504"/>
            <a:ext cx="365760" cy="365760"/>
          </a:xfrm>
          <a:prstGeom prst="ellipse">
            <a:avLst/>
          </a:prstGeom>
          <a:solidFill>
            <a:srgbClr val="2A9D8F"/>
          </a:solidFill>
          <a:ln/>
        </p:spPr>
      </p:sp>
      <p:sp>
        <p:nvSpPr>
          <p:cNvPr id="15" name="Text 13"/>
          <p:cNvSpPr txBox="1"/>
          <p:nvPr/>
        </p:nvSpPr>
        <p:spPr>
          <a:xfrm>
            <a:off x="713232" y="403250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B</a:t>
            </a:r>
            <a:endParaRPr lang="en-US" sz="1300" dirty="0"/>
          </a:p>
        </p:txBody>
      </p:sp>
      <p:sp>
        <p:nvSpPr>
          <p:cNvPr id="16" name="Text 14"/>
          <p:cNvSpPr txBox="1"/>
          <p:nvPr/>
        </p:nvSpPr>
        <p:spPr>
          <a:xfrm>
            <a:off x="1234440" y="3941064"/>
            <a:ext cx="9966960" cy="548640"/>
          </a:xfrm>
          <a:prstGeom prst="rect">
            <a:avLst/>
          </a:prstGeom>
          <a:noFill/>
          <a:ln/>
        </p:spPr>
        <p:txBody>
          <a:bodyPr wrap="square" lIns="0" tIns="0" rIns="0" bIns="0" rtlCol="0" anchor="ctr"/>
          <a:lstStyle/>
          <a:p>
            <a:pPr marL="0" indent="0">
              <a:buNone/>
            </a:pPr>
            <a:r>
              <a:rPr lang="en-US" sz="1200" b="1" dirty="0">
                <a:solidFill>
                  <a:srgbClr val="13233F"/>
                </a:solidFill>
                <a:latin typeface="Calibri" pitchFamily="34" charset="0"/>
                <a:ea typeface="Calibri" pitchFamily="34" charset="-122"/>
                <a:cs typeface="Calibri" pitchFamily="34" charset="-120"/>
              </a:rPr>
              <a:t>Tidak tepat karena menggunakan ragam bahasa nonformal pada teks yang menuntut ragam bahasa resmi</a:t>
            </a:r>
            <a:endParaRPr lang="en-US" sz="1200" dirty="0"/>
          </a:p>
        </p:txBody>
      </p:sp>
      <p:sp>
        <p:nvSpPr>
          <p:cNvPr id="17" name="Text 15"/>
          <p:cNvSpPr txBox="1"/>
          <p:nvPr/>
        </p:nvSpPr>
        <p:spPr>
          <a:xfrm>
            <a:off x="10195560" y="3941064"/>
            <a:ext cx="1325880" cy="548640"/>
          </a:xfrm>
          <a:prstGeom prst="rect">
            <a:avLst/>
          </a:prstGeom>
          <a:noFill/>
          <a:ln/>
        </p:spPr>
        <p:txBody>
          <a:bodyPr wrap="square" lIns="0" tIns="0" rIns="0" bIns="0" rtlCol="0" anchor="ctr"/>
          <a:lstStyle/>
          <a:p>
            <a:pPr marL="0" indent="0" algn="r">
              <a:buNone/>
            </a:pPr>
            <a:r>
              <a:rPr lang="en-US" sz="1050" b="1" dirty="0">
                <a:solidFill>
                  <a:srgbClr val="2A9D8F"/>
                </a:solidFill>
                <a:latin typeface="Calibri" pitchFamily="34" charset="0"/>
                <a:ea typeface="Calibri" pitchFamily="34" charset="-122"/>
                <a:cs typeface="Calibri" pitchFamily="34" charset="-120"/>
              </a:rPr>
              <a:t>✓ KUNCI</a:t>
            </a:r>
            <a:endParaRPr lang="en-US" sz="1050" dirty="0"/>
          </a:p>
        </p:txBody>
      </p:sp>
      <p:sp>
        <p:nvSpPr>
          <p:cNvPr id="18" name="Shape 16"/>
          <p:cNvSpPr/>
          <p:nvPr/>
        </p:nvSpPr>
        <p:spPr>
          <a:xfrm>
            <a:off x="548640" y="4535424"/>
            <a:ext cx="11091672" cy="548640"/>
          </a:xfrm>
          <a:prstGeom prst="roundRect">
            <a:avLst>
              <a:gd name="adj" fmla="val 11667"/>
            </a:avLst>
          </a:prstGeom>
          <a:solidFill>
            <a:srgbClr val="F4F5F7"/>
          </a:solidFill>
          <a:ln w="12700">
            <a:solidFill>
              <a:srgbClr val="E1E3E8"/>
            </a:solidFill>
            <a:prstDash val="solid"/>
          </a:ln>
        </p:spPr>
      </p:sp>
      <p:sp>
        <p:nvSpPr>
          <p:cNvPr id="19" name="Shape 17"/>
          <p:cNvSpPr/>
          <p:nvPr/>
        </p:nvSpPr>
        <p:spPr>
          <a:xfrm>
            <a:off x="713232" y="4626864"/>
            <a:ext cx="365760" cy="365760"/>
          </a:xfrm>
          <a:prstGeom prst="ellipse">
            <a:avLst/>
          </a:prstGeom>
          <a:solidFill>
            <a:srgbClr val="1D3557"/>
          </a:solidFill>
          <a:ln/>
        </p:spPr>
      </p:sp>
      <p:sp>
        <p:nvSpPr>
          <p:cNvPr id="20" name="Text 18"/>
          <p:cNvSpPr txBox="1"/>
          <p:nvPr/>
        </p:nvSpPr>
        <p:spPr>
          <a:xfrm>
            <a:off x="713232" y="462686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a:t>
            </a:r>
            <a:endParaRPr lang="en-US" sz="1300" dirty="0"/>
          </a:p>
        </p:txBody>
      </p:sp>
      <p:sp>
        <p:nvSpPr>
          <p:cNvPr id="21" name="Text 19"/>
          <p:cNvSpPr txBox="1"/>
          <p:nvPr/>
        </p:nvSpPr>
        <p:spPr>
          <a:xfrm>
            <a:off x="1234440" y="453542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Sudah tepat karena surat resmi boleh menggunakan bahasa apa saja</a:t>
            </a:r>
            <a:endParaRPr lang="en-US" sz="1200" dirty="0"/>
          </a:p>
        </p:txBody>
      </p:sp>
      <p:sp>
        <p:nvSpPr>
          <p:cNvPr id="22" name="Shape 20"/>
          <p:cNvSpPr/>
          <p:nvPr/>
        </p:nvSpPr>
        <p:spPr>
          <a:xfrm>
            <a:off x="548640" y="5129784"/>
            <a:ext cx="11091672" cy="548640"/>
          </a:xfrm>
          <a:prstGeom prst="roundRect">
            <a:avLst>
              <a:gd name="adj" fmla="val 11667"/>
            </a:avLst>
          </a:prstGeom>
          <a:solidFill>
            <a:srgbClr val="F4F5F7"/>
          </a:solidFill>
          <a:ln w="12700">
            <a:solidFill>
              <a:srgbClr val="E1E3E8"/>
            </a:solidFill>
            <a:prstDash val="solid"/>
          </a:ln>
        </p:spPr>
      </p:sp>
      <p:sp>
        <p:nvSpPr>
          <p:cNvPr id="23" name="Shape 21"/>
          <p:cNvSpPr/>
          <p:nvPr/>
        </p:nvSpPr>
        <p:spPr>
          <a:xfrm>
            <a:off x="713232" y="5221224"/>
            <a:ext cx="365760" cy="365760"/>
          </a:xfrm>
          <a:prstGeom prst="ellipse">
            <a:avLst/>
          </a:prstGeom>
          <a:solidFill>
            <a:srgbClr val="1D3557"/>
          </a:solidFill>
          <a:ln/>
        </p:spPr>
      </p:sp>
      <p:sp>
        <p:nvSpPr>
          <p:cNvPr id="24" name="Text 22"/>
          <p:cNvSpPr txBox="1"/>
          <p:nvPr/>
        </p:nvSpPr>
        <p:spPr>
          <a:xfrm>
            <a:off x="713232" y="522122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D</a:t>
            </a:r>
            <a:endParaRPr lang="en-US" sz="1300" dirty="0"/>
          </a:p>
        </p:txBody>
      </p:sp>
      <p:sp>
        <p:nvSpPr>
          <p:cNvPr id="25" name="Text 23"/>
          <p:cNvSpPr txBox="1"/>
          <p:nvPr/>
        </p:nvSpPr>
        <p:spPr>
          <a:xfrm>
            <a:off x="1234440" y="512978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Tidak tepat karena kalimatnya terlalu panjang dan bertele-tele</a:t>
            </a:r>
            <a:endParaRPr lang="en-US" sz="1200" dirty="0"/>
          </a:p>
        </p:txBody>
      </p:sp>
      <p:sp>
        <p:nvSpPr>
          <p:cNvPr id="26" name="Shape 24"/>
          <p:cNvSpPr/>
          <p:nvPr/>
        </p:nvSpPr>
        <p:spPr>
          <a:xfrm>
            <a:off x="548640" y="5724144"/>
            <a:ext cx="11091672" cy="548640"/>
          </a:xfrm>
          <a:prstGeom prst="roundRect">
            <a:avLst>
              <a:gd name="adj" fmla="val 11667"/>
            </a:avLst>
          </a:prstGeom>
          <a:solidFill>
            <a:srgbClr val="F4F5F7"/>
          </a:solidFill>
          <a:ln w="12700">
            <a:solidFill>
              <a:srgbClr val="E1E3E8"/>
            </a:solidFill>
            <a:prstDash val="solid"/>
          </a:ln>
        </p:spPr>
      </p:sp>
      <p:sp>
        <p:nvSpPr>
          <p:cNvPr id="27" name="Shape 25"/>
          <p:cNvSpPr/>
          <p:nvPr/>
        </p:nvSpPr>
        <p:spPr>
          <a:xfrm>
            <a:off x="713232" y="5815584"/>
            <a:ext cx="365760" cy="365760"/>
          </a:xfrm>
          <a:prstGeom prst="ellipse">
            <a:avLst/>
          </a:prstGeom>
          <a:solidFill>
            <a:srgbClr val="1D3557"/>
          </a:solidFill>
          <a:ln/>
        </p:spPr>
      </p:sp>
      <p:sp>
        <p:nvSpPr>
          <p:cNvPr id="28" name="Text 26"/>
          <p:cNvSpPr txBox="1"/>
          <p:nvPr/>
        </p:nvSpPr>
        <p:spPr>
          <a:xfrm>
            <a:off x="713232" y="581558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E</a:t>
            </a:r>
            <a:endParaRPr lang="en-US" sz="1300" dirty="0"/>
          </a:p>
        </p:txBody>
      </p:sp>
      <p:sp>
        <p:nvSpPr>
          <p:cNvPr id="29" name="Text 27"/>
          <p:cNvSpPr txBox="1"/>
          <p:nvPr/>
        </p:nvSpPr>
        <p:spPr>
          <a:xfrm>
            <a:off x="1234440" y="572414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Sudah tepat karena mencerminkan kedekatan penulis dengan pembaca</a:t>
            </a:r>
            <a:endParaRPr lang="en-US" sz="1200" dirty="0"/>
          </a:p>
        </p:txBody>
      </p:sp>
      <p:sp>
        <p:nvSpPr>
          <p:cNvPr id="30" name="Text 28"/>
          <p:cNvSpPr txBox="1"/>
          <p:nvPr/>
        </p:nvSpPr>
        <p:spPr>
          <a:xfrm>
            <a:off x="457200" y="6547104"/>
            <a:ext cx="7315200" cy="274320"/>
          </a:xfrm>
          <a:prstGeom prst="rect">
            <a:avLst/>
          </a:prstGeom>
          <a:noFill/>
          <a:ln/>
        </p:spPr>
        <p:txBody>
          <a:bodyPr wrap="square" lIns="0" tIns="0" rIns="0" bIns="0" rtlCol="0" anchor="ctr"/>
          <a:lstStyle/>
          <a:p>
            <a:pPr marL="0" indent="0">
              <a:buNone/>
            </a:pPr>
            <a:r>
              <a:rPr lang="en-US" sz="900" dirty="0">
                <a:solidFill>
                  <a:srgbClr val="5B6472"/>
                </a:solidFill>
                <a:latin typeface="Calibri" pitchFamily="34" charset="0"/>
                <a:ea typeface="Calibri" pitchFamily="34" charset="-122"/>
                <a:cs typeface="Calibri" pitchFamily="34" charset="-120"/>
              </a:rPr>
              <a:t>Menilai Ketepatan dan Kesesuaian Penggunaan Bahasa dalam Teks</a:t>
            </a:r>
            <a:endParaRPr lang="en-US" sz="900" dirty="0"/>
          </a:p>
        </p:txBody>
      </p:sp>
      <p:sp>
        <p:nvSpPr>
          <p:cNvPr id="31" name="Text 29"/>
          <p:cNvSpPr txBox="1"/>
          <p:nvPr/>
        </p:nvSpPr>
        <p:spPr>
          <a:xfrm>
            <a:off x="11457432" y="6547104"/>
            <a:ext cx="274320" cy="274320"/>
          </a:xfrm>
          <a:prstGeom prst="rect">
            <a:avLst/>
          </a:prstGeom>
          <a:noFill/>
          <a:ln/>
        </p:spPr>
        <p:txBody>
          <a:bodyPr wrap="square" lIns="0" tIns="0" rIns="0" bIns="0" rtlCol="0" anchor="ctr"/>
          <a:lstStyle/>
          <a:p>
            <a:pPr marL="0" indent="0" algn="r">
              <a:buNone/>
            </a:pPr>
            <a:r>
              <a:rPr lang="en-US" sz="900" dirty="0">
                <a:solidFill>
                  <a:srgbClr val="5B6472"/>
                </a:solidFill>
                <a:latin typeface="Calibri" pitchFamily="34" charset="0"/>
                <a:ea typeface="Calibri" pitchFamily="34" charset="-122"/>
                <a:cs typeface="Calibri" pitchFamily="34" charset="-120"/>
              </a:rPr>
              <a:t>15</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960120"/>
          </a:xfrm>
          <a:prstGeom prst="rect">
            <a:avLst/>
          </a:prstGeom>
          <a:solidFill>
            <a:srgbClr val="1D3557"/>
          </a:solidFill>
          <a:ln/>
        </p:spPr>
      </p:sp>
      <p:sp>
        <p:nvSpPr>
          <p:cNvPr id="3" name="Text 1"/>
          <p:cNvSpPr txBox="1"/>
          <p:nvPr/>
        </p:nvSpPr>
        <p:spPr>
          <a:xfrm>
            <a:off x="548640" y="118872"/>
            <a:ext cx="9144000" cy="320040"/>
          </a:xfrm>
          <a:prstGeom prst="rect">
            <a:avLst/>
          </a:prstGeom>
          <a:noFill/>
          <a:ln/>
        </p:spPr>
        <p:txBody>
          <a:bodyPr wrap="square" lIns="0" tIns="0" rIns="0" bIns="0" rtlCol="0" anchor="ctr"/>
          <a:lstStyle/>
          <a:p>
            <a:pPr marL="0" indent="0">
              <a:buNone/>
            </a:pPr>
            <a:r>
              <a:rPr lang="en-US" sz="1200" b="1" kern="0" spc="150" dirty="0">
                <a:solidFill>
                  <a:srgbClr val="E9C46A"/>
                </a:solidFill>
                <a:latin typeface="Calibri" pitchFamily="34" charset="0"/>
                <a:ea typeface="Calibri" pitchFamily="34" charset="-122"/>
                <a:cs typeface="Calibri" pitchFamily="34" charset="-120"/>
              </a:rPr>
              <a:t>CONTOH SOAL HOTS  ·  3d</a:t>
            </a:r>
            <a:endParaRPr lang="en-US" sz="1200" dirty="0"/>
          </a:p>
        </p:txBody>
      </p:sp>
      <p:sp>
        <p:nvSpPr>
          <p:cNvPr id="4" name="Text 2"/>
          <p:cNvSpPr txBox="1"/>
          <p:nvPr/>
        </p:nvSpPr>
        <p:spPr>
          <a:xfrm>
            <a:off x="548640" y="420624"/>
            <a:ext cx="11064240" cy="50292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Menilai Ketepatan Bagian Teks untuk Menggambarkan Karakter/Peristiwa/Latar</a:t>
            </a:r>
            <a:endParaRPr lang="en-US" sz="1700" dirty="0"/>
          </a:p>
        </p:txBody>
      </p:sp>
      <p:sp>
        <p:nvSpPr>
          <p:cNvPr id="5" name="Shape 3"/>
          <p:cNvSpPr/>
          <p:nvPr/>
        </p:nvSpPr>
        <p:spPr>
          <a:xfrm>
            <a:off x="548640" y="1170432"/>
            <a:ext cx="11091672" cy="1371600"/>
          </a:xfrm>
          <a:prstGeom prst="roundRect">
            <a:avLst>
              <a:gd name="adj" fmla="val 5333"/>
            </a:avLst>
          </a:prstGeom>
          <a:solidFill>
            <a:srgbClr val="EEF6F6"/>
          </a:solidFill>
          <a:ln w="12700">
            <a:solidFill>
              <a:srgbClr val="A8DADC"/>
            </a:solidFill>
            <a:prstDash val="solid"/>
          </a:ln>
        </p:spPr>
      </p:sp>
      <p:sp>
        <p:nvSpPr>
          <p:cNvPr id="6" name="Text 4"/>
          <p:cNvSpPr txBox="1"/>
          <p:nvPr/>
        </p:nvSpPr>
        <p:spPr>
          <a:xfrm>
            <a:off x="777240" y="1280160"/>
            <a:ext cx="3657600" cy="274320"/>
          </a:xfrm>
          <a:prstGeom prst="rect">
            <a:avLst/>
          </a:prstGeom>
          <a:noFill/>
          <a:ln/>
        </p:spPr>
        <p:txBody>
          <a:bodyPr wrap="square" lIns="0" tIns="0" rIns="0" bIns="0" rtlCol="0" anchor="ctr"/>
          <a:lstStyle/>
          <a:p>
            <a:pPr marL="0" indent="0">
              <a:buNone/>
            </a:pPr>
            <a:r>
              <a:rPr lang="en-US" sz="950" b="1" kern="0" spc="120" dirty="0">
                <a:solidFill>
                  <a:srgbClr val="2A9D8F"/>
                </a:solidFill>
                <a:latin typeface="Calibri" pitchFamily="34" charset="0"/>
                <a:ea typeface="Calibri" pitchFamily="34" charset="-122"/>
                <a:cs typeface="Calibri" pitchFamily="34" charset="-120"/>
              </a:rPr>
              <a:t>TEKS STIMULUS</a:t>
            </a:r>
            <a:endParaRPr lang="en-US" sz="950" dirty="0"/>
          </a:p>
        </p:txBody>
      </p:sp>
      <p:sp>
        <p:nvSpPr>
          <p:cNvPr id="7" name="Text 5"/>
          <p:cNvSpPr txBox="1"/>
          <p:nvPr/>
        </p:nvSpPr>
        <p:spPr>
          <a:xfrm>
            <a:off x="777240" y="1536192"/>
            <a:ext cx="10607040" cy="932688"/>
          </a:xfrm>
          <a:prstGeom prst="rect">
            <a:avLst/>
          </a:prstGeom>
          <a:noFill/>
          <a:ln/>
        </p:spPr>
        <p:txBody>
          <a:bodyPr wrap="square" lIns="0" tIns="0" rIns="0" bIns="0" rtlCol="0" anchor="t"/>
          <a:lstStyle/>
          <a:p>
            <a:pPr marL="0" indent="0">
              <a:lnSpc>
                <a:spcPct val="105000"/>
              </a:lnSpc>
              <a:buNone/>
            </a:pPr>
            <a:r>
              <a:rPr lang="en-US" sz="1150" i="1" dirty="0">
                <a:solidFill>
                  <a:srgbClr val="1B1B1F"/>
                </a:solidFill>
                <a:latin typeface="Calibri" pitchFamily="34" charset="0"/>
                <a:ea typeface="Calibri" pitchFamily="34" charset="-122"/>
                <a:cs typeface="Calibri" pitchFamily="34" charset="-120"/>
              </a:rPr>
              <a:t>Meski gajinya jauh dari cukup, Bu Marni tetap menyisihkan sebagian untuk membeli buku bacaan bagi anak-anak tetangga yang kurang mampu.</a:t>
            </a:r>
            <a:endParaRPr lang="en-US" sz="1150" dirty="0"/>
          </a:p>
        </p:txBody>
      </p:sp>
      <p:sp>
        <p:nvSpPr>
          <p:cNvPr id="8" name="Text 6"/>
          <p:cNvSpPr txBox="1"/>
          <p:nvPr/>
        </p:nvSpPr>
        <p:spPr>
          <a:xfrm>
            <a:off x="548640" y="2697480"/>
            <a:ext cx="11064240" cy="594360"/>
          </a:xfrm>
          <a:prstGeom prst="rect">
            <a:avLst/>
          </a:prstGeom>
          <a:noFill/>
          <a:ln/>
        </p:spPr>
        <p:txBody>
          <a:bodyPr wrap="square" lIns="0" tIns="0" rIns="0" bIns="0" rtlCol="0" anchor="t"/>
          <a:lstStyle/>
          <a:p>
            <a:pPr marL="0" indent="0">
              <a:buNone/>
            </a:pPr>
            <a:r>
              <a:rPr lang="en-US" sz="1300" b="1" dirty="0">
                <a:solidFill>
                  <a:srgbClr val="1D3557"/>
                </a:solidFill>
                <a:latin typeface="Calibri" pitchFamily="34" charset="0"/>
                <a:ea typeface="Calibri" pitchFamily="34" charset="-122"/>
                <a:cs typeface="Calibri" pitchFamily="34" charset="-120"/>
              </a:rPr>
              <a:t>Pertanyaan:  </a:t>
            </a:r>
            <a:r>
              <a:rPr lang="en-US" sz="1300" dirty="0">
                <a:solidFill>
                  <a:srgbClr val="1B1B1F"/>
                </a:solidFill>
                <a:latin typeface="Calibri" pitchFamily="34" charset="0"/>
                <a:ea typeface="Calibri" pitchFamily="34" charset="-122"/>
                <a:cs typeface="Calibri" pitchFamily="34" charset="-120"/>
              </a:rPr>
              <a:t>Bagian kutipan tersebut PALING TEPAT digunakan untuk menggambarkan karakter Bu Marni yang…</a:t>
            </a:r>
            <a:endParaRPr lang="en-US" sz="1300" dirty="0"/>
          </a:p>
        </p:txBody>
      </p:sp>
      <p:sp>
        <p:nvSpPr>
          <p:cNvPr id="9" name="Shape 7"/>
          <p:cNvSpPr/>
          <p:nvPr/>
        </p:nvSpPr>
        <p:spPr>
          <a:xfrm>
            <a:off x="548640" y="3346704"/>
            <a:ext cx="11091672" cy="548640"/>
          </a:xfrm>
          <a:prstGeom prst="roundRect">
            <a:avLst>
              <a:gd name="adj" fmla="val 11667"/>
            </a:avLst>
          </a:prstGeom>
          <a:solidFill>
            <a:srgbClr val="F4F5F7"/>
          </a:solidFill>
          <a:ln w="12700">
            <a:solidFill>
              <a:srgbClr val="E1E3E8"/>
            </a:solidFill>
            <a:prstDash val="solid"/>
          </a:ln>
        </p:spPr>
      </p:sp>
      <p:sp>
        <p:nvSpPr>
          <p:cNvPr id="10" name="Shape 8"/>
          <p:cNvSpPr/>
          <p:nvPr/>
        </p:nvSpPr>
        <p:spPr>
          <a:xfrm>
            <a:off x="713232" y="3438144"/>
            <a:ext cx="365760" cy="365760"/>
          </a:xfrm>
          <a:prstGeom prst="ellipse">
            <a:avLst/>
          </a:prstGeom>
          <a:solidFill>
            <a:srgbClr val="1D3557"/>
          </a:solidFill>
          <a:ln/>
        </p:spPr>
      </p:sp>
      <p:sp>
        <p:nvSpPr>
          <p:cNvPr id="11" name="Text 9"/>
          <p:cNvSpPr txBox="1"/>
          <p:nvPr/>
        </p:nvSpPr>
        <p:spPr>
          <a:xfrm>
            <a:off x="713232" y="343814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a:t>
            </a:r>
            <a:endParaRPr lang="en-US" sz="1300" dirty="0"/>
          </a:p>
        </p:txBody>
      </p:sp>
      <p:sp>
        <p:nvSpPr>
          <p:cNvPr id="12" name="Text 10"/>
          <p:cNvSpPr txBox="1"/>
          <p:nvPr/>
        </p:nvSpPr>
        <p:spPr>
          <a:xfrm>
            <a:off x="1234440" y="334670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Boros dan tidak bisa mengatur keuangan</a:t>
            </a:r>
            <a:endParaRPr lang="en-US" sz="1200" dirty="0"/>
          </a:p>
        </p:txBody>
      </p:sp>
      <p:sp>
        <p:nvSpPr>
          <p:cNvPr id="13" name="Shape 11"/>
          <p:cNvSpPr/>
          <p:nvPr/>
        </p:nvSpPr>
        <p:spPr>
          <a:xfrm>
            <a:off x="548640" y="3941064"/>
            <a:ext cx="11091672" cy="548640"/>
          </a:xfrm>
          <a:prstGeom prst="roundRect">
            <a:avLst>
              <a:gd name="adj" fmla="val 11667"/>
            </a:avLst>
          </a:prstGeom>
          <a:solidFill>
            <a:srgbClr val="E3F3F1"/>
          </a:solidFill>
          <a:ln w="19050">
            <a:solidFill>
              <a:srgbClr val="2A9D8F"/>
            </a:solidFill>
            <a:prstDash val="solid"/>
          </a:ln>
        </p:spPr>
      </p:sp>
      <p:sp>
        <p:nvSpPr>
          <p:cNvPr id="14" name="Shape 12"/>
          <p:cNvSpPr/>
          <p:nvPr/>
        </p:nvSpPr>
        <p:spPr>
          <a:xfrm>
            <a:off x="713232" y="4032504"/>
            <a:ext cx="365760" cy="365760"/>
          </a:xfrm>
          <a:prstGeom prst="ellipse">
            <a:avLst/>
          </a:prstGeom>
          <a:solidFill>
            <a:srgbClr val="2A9D8F"/>
          </a:solidFill>
          <a:ln/>
        </p:spPr>
      </p:sp>
      <p:sp>
        <p:nvSpPr>
          <p:cNvPr id="15" name="Text 13"/>
          <p:cNvSpPr txBox="1"/>
          <p:nvPr/>
        </p:nvSpPr>
        <p:spPr>
          <a:xfrm>
            <a:off x="713232" y="403250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B</a:t>
            </a:r>
            <a:endParaRPr lang="en-US" sz="1300" dirty="0"/>
          </a:p>
        </p:txBody>
      </p:sp>
      <p:sp>
        <p:nvSpPr>
          <p:cNvPr id="16" name="Text 14"/>
          <p:cNvSpPr txBox="1"/>
          <p:nvPr/>
        </p:nvSpPr>
        <p:spPr>
          <a:xfrm>
            <a:off x="1234440" y="3941064"/>
            <a:ext cx="9966960" cy="548640"/>
          </a:xfrm>
          <a:prstGeom prst="rect">
            <a:avLst/>
          </a:prstGeom>
          <a:noFill/>
          <a:ln/>
        </p:spPr>
        <p:txBody>
          <a:bodyPr wrap="square" lIns="0" tIns="0" rIns="0" bIns="0" rtlCol="0" anchor="ctr"/>
          <a:lstStyle/>
          <a:p>
            <a:pPr marL="0" indent="0">
              <a:buNone/>
            </a:pPr>
            <a:r>
              <a:rPr lang="en-US" sz="1200" b="1" dirty="0">
                <a:solidFill>
                  <a:srgbClr val="13233F"/>
                </a:solidFill>
                <a:latin typeface="Calibri" pitchFamily="34" charset="0"/>
                <a:ea typeface="Calibri" pitchFamily="34" charset="-122"/>
                <a:cs typeface="Calibri" pitchFamily="34" charset="-120"/>
              </a:rPr>
              <a:t>Dermawan dan peduli terhadap pendidikan anak lain meski keadaannya sendiri terbatas</a:t>
            </a:r>
            <a:endParaRPr lang="en-US" sz="1200" dirty="0"/>
          </a:p>
        </p:txBody>
      </p:sp>
      <p:sp>
        <p:nvSpPr>
          <p:cNvPr id="17" name="Text 15"/>
          <p:cNvSpPr txBox="1"/>
          <p:nvPr/>
        </p:nvSpPr>
        <p:spPr>
          <a:xfrm>
            <a:off x="10195560" y="3941064"/>
            <a:ext cx="1325880" cy="548640"/>
          </a:xfrm>
          <a:prstGeom prst="rect">
            <a:avLst/>
          </a:prstGeom>
          <a:noFill/>
          <a:ln/>
        </p:spPr>
        <p:txBody>
          <a:bodyPr wrap="square" lIns="0" tIns="0" rIns="0" bIns="0" rtlCol="0" anchor="ctr"/>
          <a:lstStyle/>
          <a:p>
            <a:pPr marL="0" indent="0" algn="r">
              <a:buNone/>
            </a:pPr>
            <a:r>
              <a:rPr lang="en-US" sz="1050" b="1" dirty="0">
                <a:solidFill>
                  <a:srgbClr val="2A9D8F"/>
                </a:solidFill>
                <a:latin typeface="Calibri" pitchFamily="34" charset="0"/>
                <a:ea typeface="Calibri" pitchFamily="34" charset="-122"/>
                <a:cs typeface="Calibri" pitchFamily="34" charset="-120"/>
              </a:rPr>
              <a:t>✓ KUNCI</a:t>
            </a:r>
            <a:endParaRPr lang="en-US" sz="1050" dirty="0"/>
          </a:p>
        </p:txBody>
      </p:sp>
      <p:sp>
        <p:nvSpPr>
          <p:cNvPr id="18" name="Shape 16"/>
          <p:cNvSpPr/>
          <p:nvPr/>
        </p:nvSpPr>
        <p:spPr>
          <a:xfrm>
            <a:off x="548640" y="4535424"/>
            <a:ext cx="11091672" cy="548640"/>
          </a:xfrm>
          <a:prstGeom prst="roundRect">
            <a:avLst>
              <a:gd name="adj" fmla="val 11667"/>
            </a:avLst>
          </a:prstGeom>
          <a:solidFill>
            <a:srgbClr val="F4F5F7"/>
          </a:solidFill>
          <a:ln w="12700">
            <a:solidFill>
              <a:srgbClr val="E1E3E8"/>
            </a:solidFill>
            <a:prstDash val="solid"/>
          </a:ln>
        </p:spPr>
      </p:sp>
      <p:sp>
        <p:nvSpPr>
          <p:cNvPr id="19" name="Shape 17"/>
          <p:cNvSpPr/>
          <p:nvPr/>
        </p:nvSpPr>
        <p:spPr>
          <a:xfrm>
            <a:off x="713232" y="4626864"/>
            <a:ext cx="365760" cy="365760"/>
          </a:xfrm>
          <a:prstGeom prst="ellipse">
            <a:avLst/>
          </a:prstGeom>
          <a:solidFill>
            <a:srgbClr val="1D3557"/>
          </a:solidFill>
          <a:ln/>
        </p:spPr>
      </p:sp>
      <p:sp>
        <p:nvSpPr>
          <p:cNvPr id="20" name="Text 18"/>
          <p:cNvSpPr txBox="1"/>
          <p:nvPr/>
        </p:nvSpPr>
        <p:spPr>
          <a:xfrm>
            <a:off x="713232" y="462686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a:t>
            </a:r>
            <a:endParaRPr lang="en-US" sz="1300" dirty="0"/>
          </a:p>
        </p:txBody>
      </p:sp>
      <p:sp>
        <p:nvSpPr>
          <p:cNvPr id="21" name="Text 19"/>
          <p:cNvSpPr txBox="1"/>
          <p:nvPr/>
        </p:nvSpPr>
        <p:spPr>
          <a:xfrm>
            <a:off x="1234440" y="453542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Ambisius dalam mengejar karier</a:t>
            </a:r>
            <a:endParaRPr lang="en-US" sz="1200" dirty="0"/>
          </a:p>
        </p:txBody>
      </p:sp>
      <p:sp>
        <p:nvSpPr>
          <p:cNvPr id="22" name="Shape 20"/>
          <p:cNvSpPr/>
          <p:nvPr/>
        </p:nvSpPr>
        <p:spPr>
          <a:xfrm>
            <a:off x="548640" y="5129784"/>
            <a:ext cx="11091672" cy="548640"/>
          </a:xfrm>
          <a:prstGeom prst="roundRect">
            <a:avLst>
              <a:gd name="adj" fmla="val 11667"/>
            </a:avLst>
          </a:prstGeom>
          <a:solidFill>
            <a:srgbClr val="F4F5F7"/>
          </a:solidFill>
          <a:ln w="12700">
            <a:solidFill>
              <a:srgbClr val="E1E3E8"/>
            </a:solidFill>
            <a:prstDash val="solid"/>
          </a:ln>
        </p:spPr>
      </p:sp>
      <p:sp>
        <p:nvSpPr>
          <p:cNvPr id="23" name="Shape 21"/>
          <p:cNvSpPr/>
          <p:nvPr/>
        </p:nvSpPr>
        <p:spPr>
          <a:xfrm>
            <a:off x="713232" y="5221224"/>
            <a:ext cx="365760" cy="365760"/>
          </a:xfrm>
          <a:prstGeom prst="ellipse">
            <a:avLst/>
          </a:prstGeom>
          <a:solidFill>
            <a:srgbClr val="1D3557"/>
          </a:solidFill>
          <a:ln/>
        </p:spPr>
      </p:sp>
      <p:sp>
        <p:nvSpPr>
          <p:cNvPr id="24" name="Text 22"/>
          <p:cNvSpPr txBox="1"/>
          <p:nvPr/>
        </p:nvSpPr>
        <p:spPr>
          <a:xfrm>
            <a:off x="713232" y="522122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D</a:t>
            </a:r>
            <a:endParaRPr lang="en-US" sz="1300" dirty="0"/>
          </a:p>
        </p:txBody>
      </p:sp>
      <p:sp>
        <p:nvSpPr>
          <p:cNvPr id="25" name="Text 23"/>
          <p:cNvSpPr txBox="1"/>
          <p:nvPr/>
        </p:nvSpPr>
        <p:spPr>
          <a:xfrm>
            <a:off x="1234440" y="512978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Tertutup dan tidak peduli lingkungan sekitar</a:t>
            </a:r>
            <a:endParaRPr lang="en-US" sz="1200" dirty="0"/>
          </a:p>
        </p:txBody>
      </p:sp>
      <p:sp>
        <p:nvSpPr>
          <p:cNvPr id="26" name="Shape 24"/>
          <p:cNvSpPr/>
          <p:nvPr/>
        </p:nvSpPr>
        <p:spPr>
          <a:xfrm>
            <a:off x="548640" y="5724144"/>
            <a:ext cx="11091672" cy="548640"/>
          </a:xfrm>
          <a:prstGeom prst="roundRect">
            <a:avLst>
              <a:gd name="adj" fmla="val 11667"/>
            </a:avLst>
          </a:prstGeom>
          <a:solidFill>
            <a:srgbClr val="F4F5F7"/>
          </a:solidFill>
          <a:ln w="12700">
            <a:solidFill>
              <a:srgbClr val="E1E3E8"/>
            </a:solidFill>
            <a:prstDash val="solid"/>
          </a:ln>
        </p:spPr>
      </p:sp>
      <p:sp>
        <p:nvSpPr>
          <p:cNvPr id="27" name="Shape 25"/>
          <p:cNvSpPr/>
          <p:nvPr/>
        </p:nvSpPr>
        <p:spPr>
          <a:xfrm>
            <a:off x="713232" y="5815584"/>
            <a:ext cx="365760" cy="365760"/>
          </a:xfrm>
          <a:prstGeom prst="ellipse">
            <a:avLst/>
          </a:prstGeom>
          <a:solidFill>
            <a:srgbClr val="1D3557"/>
          </a:solidFill>
          <a:ln/>
        </p:spPr>
      </p:sp>
      <p:sp>
        <p:nvSpPr>
          <p:cNvPr id="28" name="Text 26"/>
          <p:cNvSpPr txBox="1"/>
          <p:nvPr/>
        </p:nvSpPr>
        <p:spPr>
          <a:xfrm>
            <a:off x="713232" y="581558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E</a:t>
            </a:r>
            <a:endParaRPr lang="en-US" sz="1300" dirty="0"/>
          </a:p>
        </p:txBody>
      </p:sp>
      <p:sp>
        <p:nvSpPr>
          <p:cNvPr id="29" name="Text 27"/>
          <p:cNvSpPr txBox="1"/>
          <p:nvPr/>
        </p:nvSpPr>
        <p:spPr>
          <a:xfrm>
            <a:off x="1234440" y="572414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Sombong karena merasa lebih mampu dari tetangganya</a:t>
            </a:r>
            <a:endParaRPr lang="en-US" sz="1200" dirty="0"/>
          </a:p>
        </p:txBody>
      </p:sp>
      <p:sp>
        <p:nvSpPr>
          <p:cNvPr id="30" name="Text 28"/>
          <p:cNvSpPr txBox="1"/>
          <p:nvPr/>
        </p:nvSpPr>
        <p:spPr>
          <a:xfrm>
            <a:off x="457200" y="6547104"/>
            <a:ext cx="7315200" cy="274320"/>
          </a:xfrm>
          <a:prstGeom prst="rect">
            <a:avLst/>
          </a:prstGeom>
          <a:noFill/>
          <a:ln/>
        </p:spPr>
        <p:txBody>
          <a:bodyPr wrap="square" lIns="0" tIns="0" rIns="0" bIns="0" rtlCol="0" anchor="ctr"/>
          <a:lstStyle/>
          <a:p>
            <a:pPr marL="0" indent="0">
              <a:buNone/>
            </a:pPr>
            <a:r>
              <a:rPr lang="en-US" sz="900" dirty="0">
                <a:solidFill>
                  <a:srgbClr val="5B6472"/>
                </a:solidFill>
                <a:latin typeface="Calibri" pitchFamily="34" charset="0"/>
                <a:ea typeface="Calibri" pitchFamily="34" charset="-122"/>
                <a:cs typeface="Calibri" pitchFamily="34" charset="-120"/>
              </a:rPr>
              <a:t>Menilai Ketepatan Bagian Teks untuk Menggambarkan Karakter/Peristiwa/Latar</a:t>
            </a:r>
            <a:endParaRPr lang="en-US" sz="900" dirty="0"/>
          </a:p>
        </p:txBody>
      </p:sp>
      <p:sp>
        <p:nvSpPr>
          <p:cNvPr id="31" name="Text 29"/>
          <p:cNvSpPr txBox="1"/>
          <p:nvPr/>
        </p:nvSpPr>
        <p:spPr>
          <a:xfrm>
            <a:off x="11457432" y="6547104"/>
            <a:ext cx="274320" cy="274320"/>
          </a:xfrm>
          <a:prstGeom prst="rect">
            <a:avLst/>
          </a:prstGeom>
          <a:noFill/>
          <a:ln/>
        </p:spPr>
        <p:txBody>
          <a:bodyPr wrap="square" lIns="0" tIns="0" rIns="0" bIns="0" rtlCol="0" anchor="ctr"/>
          <a:lstStyle/>
          <a:p>
            <a:pPr marL="0" indent="0" algn="r">
              <a:buNone/>
            </a:pPr>
            <a:r>
              <a:rPr lang="en-US" sz="900" dirty="0">
                <a:solidFill>
                  <a:srgbClr val="5B6472"/>
                </a:solidFill>
                <a:latin typeface="Calibri" pitchFamily="34" charset="0"/>
                <a:ea typeface="Calibri" pitchFamily="34" charset="-122"/>
                <a:cs typeface="Calibri" pitchFamily="34" charset="-120"/>
              </a:rPr>
              <a:t>16</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960120"/>
          </a:xfrm>
          <a:prstGeom prst="rect">
            <a:avLst/>
          </a:prstGeom>
          <a:solidFill>
            <a:srgbClr val="1D3557"/>
          </a:solidFill>
          <a:ln/>
        </p:spPr>
      </p:sp>
      <p:sp>
        <p:nvSpPr>
          <p:cNvPr id="3" name="Text 1"/>
          <p:cNvSpPr txBox="1"/>
          <p:nvPr/>
        </p:nvSpPr>
        <p:spPr>
          <a:xfrm>
            <a:off x="548640" y="118872"/>
            <a:ext cx="9144000" cy="320040"/>
          </a:xfrm>
          <a:prstGeom prst="rect">
            <a:avLst/>
          </a:prstGeom>
          <a:noFill/>
          <a:ln/>
        </p:spPr>
        <p:txBody>
          <a:bodyPr wrap="square" lIns="0" tIns="0" rIns="0" bIns="0" rtlCol="0" anchor="ctr"/>
          <a:lstStyle/>
          <a:p>
            <a:pPr marL="0" indent="0">
              <a:buNone/>
            </a:pPr>
            <a:r>
              <a:rPr lang="en-US" sz="1200" b="1" kern="0" spc="150" dirty="0">
                <a:solidFill>
                  <a:srgbClr val="E9C46A"/>
                </a:solidFill>
                <a:latin typeface="Calibri" pitchFamily="34" charset="0"/>
                <a:ea typeface="Calibri" pitchFamily="34" charset="-122"/>
                <a:cs typeface="Calibri" pitchFamily="34" charset="-120"/>
              </a:rPr>
              <a:t>CONTOH SOAL HOTS  ·  3e</a:t>
            </a:r>
            <a:endParaRPr lang="en-US" sz="1200" dirty="0"/>
          </a:p>
        </p:txBody>
      </p:sp>
      <p:sp>
        <p:nvSpPr>
          <p:cNvPr id="4" name="Text 2"/>
          <p:cNvSpPr txBox="1"/>
          <p:nvPr/>
        </p:nvSpPr>
        <p:spPr>
          <a:xfrm>
            <a:off x="548640" y="420624"/>
            <a:ext cx="11064240" cy="50292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Menyimpulkan Respons Emosional terhadap Puisi, Prosa, dan Drama</a:t>
            </a:r>
            <a:endParaRPr lang="en-US" sz="1700" dirty="0"/>
          </a:p>
        </p:txBody>
      </p:sp>
      <p:sp>
        <p:nvSpPr>
          <p:cNvPr id="5" name="Shape 3"/>
          <p:cNvSpPr/>
          <p:nvPr/>
        </p:nvSpPr>
        <p:spPr>
          <a:xfrm>
            <a:off x="548640" y="1170432"/>
            <a:ext cx="11091672" cy="1371600"/>
          </a:xfrm>
          <a:prstGeom prst="roundRect">
            <a:avLst>
              <a:gd name="adj" fmla="val 5333"/>
            </a:avLst>
          </a:prstGeom>
          <a:solidFill>
            <a:srgbClr val="EEF6F6"/>
          </a:solidFill>
          <a:ln w="12700">
            <a:solidFill>
              <a:srgbClr val="A8DADC"/>
            </a:solidFill>
            <a:prstDash val="solid"/>
          </a:ln>
        </p:spPr>
      </p:sp>
      <p:sp>
        <p:nvSpPr>
          <p:cNvPr id="6" name="Text 4"/>
          <p:cNvSpPr txBox="1"/>
          <p:nvPr/>
        </p:nvSpPr>
        <p:spPr>
          <a:xfrm>
            <a:off x="777240" y="1280160"/>
            <a:ext cx="3657600" cy="274320"/>
          </a:xfrm>
          <a:prstGeom prst="rect">
            <a:avLst/>
          </a:prstGeom>
          <a:noFill/>
          <a:ln/>
        </p:spPr>
        <p:txBody>
          <a:bodyPr wrap="square" lIns="0" tIns="0" rIns="0" bIns="0" rtlCol="0" anchor="ctr"/>
          <a:lstStyle/>
          <a:p>
            <a:pPr marL="0" indent="0">
              <a:buNone/>
            </a:pPr>
            <a:r>
              <a:rPr lang="en-US" sz="950" b="1" kern="0" spc="120" dirty="0">
                <a:solidFill>
                  <a:srgbClr val="2A9D8F"/>
                </a:solidFill>
                <a:latin typeface="Calibri" pitchFamily="34" charset="0"/>
                <a:ea typeface="Calibri" pitchFamily="34" charset="-122"/>
                <a:cs typeface="Calibri" pitchFamily="34" charset="-120"/>
              </a:rPr>
              <a:t>TEKS STIMULUS</a:t>
            </a:r>
            <a:endParaRPr lang="en-US" sz="950" dirty="0"/>
          </a:p>
        </p:txBody>
      </p:sp>
      <p:sp>
        <p:nvSpPr>
          <p:cNvPr id="7" name="Text 5"/>
          <p:cNvSpPr txBox="1"/>
          <p:nvPr/>
        </p:nvSpPr>
        <p:spPr>
          <a:xfrm>
            <a:off x="777240" y="1536192"/>
            <a:ext cx="10607040" cy="932688"/>
          </a:xfrm>
          <a:prstGeom prst="rect">
            <a:avLst/>
          </a:prstGeom>
          <a:noFill/>
          <a:ln/>
        </p:spPr>
        <p:txBody>
          <a:bodyPr wrap="square" lIns="0" tIns="0" rIns="0" bIns="0" rtlCol="0" anchor="t"/>
          <a:lstStyle/>
          <a:p>
            <a:pPr marL="0" indent="0">
              <a:lnSpc>
                <a:spcPct val="105000"/>
              </a:lnSpc>
              <a:buNone/>
            </a:pPr>
            <a:r>
              <a:rPr lang="en-US" sz="1150" i="1" dirty="0">
                <a:solidFill>
                  <a:srgbClr val="1B1B1F"/>
                </a:solidFill>
                <a:latin typeface="Calibri" pitchFamily="34" charset="0"/>
                <a:ea typeface="Calibri" pitchFamily="34" charset="-122"/>
                <a:cs typeface="Calibri" pitchFamily="34" charset="-120"/>
              </a:rPr>
              <a:t>“Daun-daun gugur satu per satu / seperti hari-hari tanpamu / kursi kosong di sudut ruang / menyimpan rindu yang tak pernah usai.”</a:t>
            </a:r>
            <a:endParaRPr lang="en-US" sz="1150" dirty="0"/>
          </a:p>
        </p:txBody>
      </p:sp>
      <p:sp>
        <p:nvSpPr>
          <p:cNvPr id="8" name="Text 6"/>
          <p:cNvSpPr txBox="1"/>
          <p:nvPr/>
        </p:nvSpPr>
        <p:spPr>
          <a:xfrm>
            <a:off x="548640" y="2697480"/>
            <a:ext cx="11064240" cy="594360"/>
          </a:xfrm>
          <a:prstGeom prst="rect">
            <a:avLst/>
          </a:prstGeom>
          <a:noFill/>
          <a:ln/>
        </p:spPr>
        <p:txBody>
          <a:bodyPr wrap="square" lIns="0" tIns="0" rIns="0" bIns="0" rtlCol="0" anchor="t"/>
          <a:lstStyle/>
          <a:p>
            <a:pPr marL="0" indent="0">
              <a:buNone/>
            </a:pPr>
            <a:r>
              <a:rPr lang="en-US" sz="1300" b="1" dirty="0">
                <a:solidFill>
                  <a:srgbClr val="1D3557"/>
                </a:solidFill>
                <a:latin typeface="Calibri" pitchFamily="34" charset="0"/>
                <a:ea typeface="Calibri" pitchFamily="34" charset="-122"/>
                <a:cs typeface="Calibri" pitchFamily="34" charset="-120"/>
              </a:rPr>
              <a:t>Pertanyaan:  </a:t>
            </a:r>
            <a:r>
              <a:rPr lang="en-US" sz="1300" dirty="0">
                <a:solidFill>
                  <a:srgbClr val="1B1B1F"/>
                </a:solidFill>
                <a:latin typeface="Calibri" pitchFamily="34" charset="0"/>
                <a:ea typeface="Calibri" pitchFamily="34" charset="-122"/>
                <a:cs typeface="Calibri" pitchFamily="34" charset="-120"/>
              </a:rPr>
              <a:t>Respons emosional yang PALING TEPAT muncul saat membaca puisi tersebut adalah…</a:t>
            </a:r>
            <a:endParaRPr lang="en-US" sz="1300" dirty="0"/>
          </a:p>
        </p:txBody>
      </p:sp>
      <p:sp>
        <p:nvSpPr>
          <p:cNvPr id="9" name="Shape 7"/>
          <p:cNvSpPr/>
          <p:nvPr/>
        </p:nvSpPr>
        <p:spPr>
          <a:xfrm>
            <a:off x="548640" y="3346704"/>
            <a:ext cx="11091672" cy="548640"/>
          </a:xfrm>
          <a:prstGeom prst="roundRect">
            <a:avLst>
              <a:gd name="adj" fmla="val 11667"/>
            </a:avLst>
          </a:prstGeom>
          <a:solidFill>
            <a:srgbClr val="F4F5F7"/>
          </a:solidFill>
          <a:ln w="12700">
            <a:solidFill>
              <a:srgbClr val="E1E3E8"/>
            </a:solidFill>
            <a:prstDash val="solid"/>
          </a:ln>
        </p:spPr>
      </p:sp>
      <p:sp>
        <p:nvSpPr>
          <p:cNvPr id="10" name="Shape 8"/>
          <p:cNvSpPr/>
          <p:nvPr/>
        </p:nvSpPr>
        <p:spPr>
          <a:xfrm>
            <a:off x="713232" y="3438144"/>
            <a:ext cx="365760" cy="365760"/>
          </a:xfrm>
          <a:prstGeom prst="ellipse">
            <a:avLst/>
          </a:prstGeom>
          <a:solidFill>
            <a:srgbClr val="1D3557"/>
          </a:solidFill>
          <a:ln/>
        </p:spPr>
      </p:sp>
      <p:sp>
        <p:nvSpPr>
          <p:cNvPr id="11" name="Text 9"/>
          <p:cNvSpPr txBox="1"/>
          <p:nvPr/>
        </p:nvSpPr>
        <p:spPr>
          <a:xfrm>
            <a:off x="713232" y="343814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a:t>
            </a:r>
            <a:endParaRPr lang="en-US" sz="1300" dirty="0"/>
          </a:p>
        </p:txBody>
      </p:sp>
      <p:sp>
        <p:nvSpPr>
          <p:cNvPr id="12" name="Text 10"/>
          <p:cNvSpPr txBox="1"/>
          <p:nvPr/>
        </p:nvSpPr>
        <p:spPr>
          <a:xfrm>
            <a:off x="1234440" y="334670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Perasaan gembira menyambut musim baru</a:t>
            </a:r>
            <a:endParaRPr lang="en-US" sz="1200" dirty="0"/>
          </a:p>
        </p:txBody>
      </p:sp>
      <p:sp>
        <p:nvSpPr>
          <p:cNvPr id="13" name="Shape 11"/>
          <p:cNvSpPr/>
          <p:nvPr/>
        </p:nvSpPr>
        <p:spPr>
          <a:xfrm>
            <a:off x="548640" y="3941064"/>
            <a:ext cx="11091672" cy="548640"/>
          </a:xfrm>
          <a:prstGeom prst="roundRect">
            <a:avLst>
              <a:gd name="adj" fmla="val 11667"/>
            </a:avLst>
          </a:prstGeom>
          <a:solidFill>
            <a:srgbClr val="E3F3F1"/>
          </a:solidFill>
          <a:ln w="19050">
            <a:solidFill>
              <a:srgbClr val="2A9D8F"/>
            </a:solidFill>
            <a:prstDash val="solid"/>
          </a:ln>
        </p:spPr>
      </p:sp>
      <p:sp>
        <p:nvSpPr>
          <p:cNvPr id="14" name="Shape 12"/>
          <p:cNvSpPr/>
          <p:nvPr/>
        </p:nvSpPr>
        <p:spPr>
          <a:xfrm>
            <a:off x="713232" y="4032504"/>
            <a:ext cx="365760" cy="365760"/>
          </a:xfrm>
          <a:prstGeom prst="ellipse">
            <a:avLst/>
          </a:prstGeom>
          <a:solidFill>
            <a:srgbClr val="2A9D8F"/>
          </a:solidFill>
          <a:ln/>
        </p:spPr>
      </p:sp>
      <p:sp>
        <p:nvSpPr>
          <p:cNvPr id="15" name="Text 13"/>
          <p:cNvSpPr txBox="1"/>
          <p:nvPr/>
        </p:nvSpPr>
        <p:spPr>
          <a:xfrm>
            <a:off x="713232" y="403250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B</a:t>
            </a:r>
            <a:endParaRPr lang="en-US" sz="1300" dirty="0"/>
          </a:p>
        </p:txBody>
      </p:sp>
      <p:sp>
        <p:nvSpPr>
          <p:cNvPr id="16" name="Text 14"/>
          <p:cNvSpPr txBox="1"/>
          <p:nvPr/>
        </p:nvSpPr>
        <p:spPr>
          <a:xfrm>
            <a:off x="1234440" y="3941064"/>
            <a:ext cx="9966960" cy="548640"/>
          </a:xfrm>
          <a:prstGeom prst="rect">
            <a:avLst/>
          </a:prstGeom>
          <a:noFill/>
          <a:ln/>
        </p:spPr>
        <p:txBody>
          <a:bodyPr wrap="square" lIns="0" tIns="0" rIns="0" bIns="0" rtlCol="0" anchor="ctr"/>
          <a:lstStyle/>
          <a:p>
            <a:pPr marL="0" indent="0">
              <a:buNone/>
            </a:pPr>
            <a:r>
              <a:rPr lang="en-US" sz="1200" b="1" dirty="0">
                <a:solidFill>
                  <a:srgbClr val="13233F"/>
                </a:solidFill>
                <a:latin typeface="Calibri" pitchFamily="34" charset="0"/>
                <a:ea typeface="Calibri" pitchFamily="34" charset="-122"/>
                <a:cs typeface="Calibri" pitchFamily="34" charset="-120"/>
              </a:rPr>
              <a:t>Perasaan haru dan kehilangan akibat kepergian orang yang dicintai</a:t>
            </a:r>
            <a:endParaRPr lang="en-US" sz="1200" dirty="0"/>
          </a:p>
        </p:txBody>
      </p:sp>
      <p:sp>
        <p:nvSpPr>
          <p:cNvPr id="17" name="Text 15"/>
          <p:cNvSpPr txBox="1"/>
          <p:nvPr/>
        </p:nvSpPr>
        <p:spPr>
          <a:xfrm>
            <a:off x="10195560" y="3941064"/>
            <a:ext cx="1325880" cy="548640"/>
          </a:xfrm>
          <a:prstGeom prst="rect">
            <a:avLst/>
          </a:prstGeom>
          <a:noFill/>
          <a:ln/>
        </p:spPr>
        <p:txBody>
          <a:bodyPr wrap="square" lIns="0" tIns="0" rIns="0" bIns="0" rtlCol="0" anchor="ctr"/>
          <a:lstStyle/>
          <a:p>
            <a:pPr marL="0" indent="0" algn="r">
              <a:buNone/>
            </a:pPr>
            <a:r>
              <a:rPr lang="en-US" sz="1050" b="1" dirty="0">
                <a:solidFill>
                  <a:srgbClr val="2A9D8F"/>
                </a:solidFill>
                <a:latin typeface="Calibri" pitchFamily="34" charset="0"/>
                <a:ea typeface="Calibri" pitchFamily="34" charset="-122"/>
                <a:cs typeface="Calibri" pitchFamily="34" charset="-120"/>
              </a:rPr>
              <a:t>✓ KUNCI</a:t>
            </a:r>
            <a:endParaRPr lang="en-US" sz="1050" dirty="0"/>
          </a:p>
        </p:txBody>
      </p:sp>
      <p:sp>
        <p:nvSpPr>
          <p:cNvPr id="18" name="Shape 16"/>
          <p:cNvSpPr/>
          <p:nvPr/>
        </p:nvSpPr>
        <p:spPr>
          <a:xfrm>
            <a:off x="548640" y="4535424"/>
            <a:ext cx="11091672" cy="548640"/>
          </a:xfrm>
          <a:prstGeom prst="roundRect">
            <a:avLst>
              <a:gd name="adj" fmla="val 11667"/>
            </a:avLst>
          </a:prstGeom>
          <a:solidFill>
            <a:srgbClr val="F4F5F7"/>
          </a:solidFill>
          <a:ln w="12700">
            <a:solidFill>
              <a:srgbClr val="E1E3E8"/>
            </a:solidFill>
            <a:prstDash val="solid"/>
          </a:ln>
        </p:spPr>
      </p:sp>
      <p:sp>
        <p:nvSpPr>
          <p:cNvPr id="19" name="Shape 17"/>
          <p:cNvSpPr/>
          <p:nvPr/>
        </p:nvSpPr>
        <p:spPr>
          <a:xfrm>
            <a:off x="713232" y="4626864"/>
            <a:ext cx="365760" cy="365760"/>
          </a:xfrm>
          <a:prstGeom prst="ellipse">
            <a:avLst/>
          </a:prstGeom>
          <a:solidFill>
            <a:srgbClr val="1D3557"/>
          </a:solidFill>
          <a:ln/>
        </p:spPr>
      </p:sp>
      <p:sp>
        <p:nvSpPr>
          <p:cNvPr id="20" name="Text 18"/>
          <p:cNvSpPr txBox="1"/>
          <p:nvPr/>
        </p:nvSpPr>
        <p:spPr>
          <a:xfrm>
            <a:off x="713232" y="462686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C</a:t>
            </a:r>
            <a:endParaRPr lang="en-US" sz="1300" dirty="0"/>
          </a:p>
        </p:txBody>
      </p:sp>
      <p:sp>
        <p:nvSpPr>
          <p:cNvPr id="21" name="Text 19"/>
          <p:cNvSpPr txBox="1"/>
          <p:nvPr/>
        </p:nvSpPr>
        <p:spPr>
          <a:xfrm>
            <a:off x="1234440" y="453542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Perasaan marah terhadap perubahan musim</a:t>
            </a:r>
            <a:endParaRPr lang="en-US" sz="1200" dirty="0"/>
          </a:p>
        </p:txBody>
      </p:sp>
      <p:sp>
        <p:nvSpPr>
          <p:cNvPr id="22" name="Shape 20"/>
          <p:cNvSpPr/>
          <p:nvPr/>
        </p:nvSpPr>
        <p:spPr>
          <a:xfrm>
            <a:off x="548640" y="5129784"/>
            <a:ext cx="11091672" cy="548640"/>
          </a:xfrm>
          <a:prstGeom prst="roundRect">
            <a:avLst>
              <a:gd name="adj" fmla="val 11667"/>
            </a:avLst>
          </a:prstGeom>
          <a:solidFill>
            <a:srgbClr val="F4F5F7"/>
          </a:solidFill>
          <a:ln w="12700">
            <a:solidFill>
              <a:srgbClr val="E1E3E8"/>
            </a:solidFill>
            <a:prstDash val="solid"/>
          </a:ln>
        </p:spPr>
      </p:sp>
      <p:sp>
        <p:nvSpPr>
          <p:cNvPr id="23" name="Shape 21"/>
          <p:cNvSpPr/>
          <p:nvPr/>
        </p:nvSpPr>
        <p:spPr>
          <a:xfrm>
            <a:off x="713232" y="5221224"/>
            <a:ext cx="365760" cy="365760"/>
          </a:xfrm>
          <a:prstGeom prst="ellipse">
            <a:avLst/>
          </a:prstGeom>
          <a:solidFill>
            <a:srgbClr val="1D3557"/>
          </a:solidFill>
          <a:ln/>
        </p:spPr>
      </p:sp>
      <p:sp>
        <p:nvSpPr>
          <p:cNvPr id="24" name="Text 22"/>
          <p:cNvSpPr txBox="1"/>
          <p:nvPr/>
        </p:nvSpPr>
        <p:spPr>
          <a:xfrm>
            <a:off x="713232" y="522122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D</a:t>
            </a:r>
            <a:endParaRPr lang="en-US" sz="1300" dirty="0"/>
          </a:p>
        </p:txBody>
      </p:sp>
      <p:sp>
        <p:nvSpPr>
          <p:cNvPr id="25" name="Text 23"/>
          <p:cNvSpPr txBox="1"/>
          <p:nvPr/>
        </p:nvSpPr>
        <p:spPr>
          <a:xfrm>
            <a:off x="1234440" y="512978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Perasaan bangga atas pencapaian seseorang</a:t>
            </a:r>
            <a:endParaRPr lang="en-US" sz="1200" dirty="0"/>
          </a:p>
        </p:txBody>
      </p:sp>
      <p:sp>
        <p:nvSpPr>
          <p:cNvPr id="26" name="Shape 24"/>
          <p:cNvSpPr/>
          <p:nvPr/>
        </p:nvSpPr>
        <p:spPr>
          <a:xfrm>
            <a:off x="548640" y="5724144"/>
            <a:ext cx="11091672" cy="548640"/>
          </a:xfrm>
          <a:prstGeom prst="roundRect">
            <a:avLst>
              <a:gd name="adj" fmla="val 11667"/>
            </a:avLst>
          </a:prstGeom>
          <a:solidFill>
            <a:srgbClr val="F4F5F7"/>
          </a:solidFill>
          <a:ln w="12700">
            <a:solidFill>
              <a:srgbClr val="E1E3E8"/>
            </a:solidFill>
            <a:prstDash val="solid"/>
          </a:ln>
        </p:spPr>
      </p:sp>
      <p:sp>
        <p:nvSpPr>
          <p:cNvPr id="27" name="Shape 25"/>
          <p:cNvSpPr/>
          <p:nvPr/>
        </p:nvSpPr>
        <p:spPr>
          <a:xfrm>
            <a:off x="713232" y="5815584"/>
            <a:ext cx="365760" cy="365760"/>
          </a:xfrm>
          <a:prstGeom prst="ellipse">
            <a:avLst/>
          </a:prstGeom>
          <a:solidFill>
            <a:srgbClr val="1D3557"/>
          </a:solidFill>
          <a:ln/>
        </p:spPr>
      </p:sp>
      <p:sp>
        <p:nvSpPr>
          <p:cNvPr id="28" name="Text 26"/>
          <p:cNvSpPr txBox="1"/>
          <p:nvPr/>
        </p:nvSpPr>
        <p:spPr>
          <a:xfrm>
            <a:off x="713232" y="5815584"/>
            <a:ext cx="36576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E</a:t>
            </a:r>
            <a:endParaRPr lang="en-US" sz="1300" dirty="0"/>
          </a:p>
        </p:txBody>
      </p:sp>
      <p:sp>
        <p:nvSpPr>
          <p:cNvPr id="29" name="Text 27"/>
          <p:cNvSpPr txBox="1"/>
          <p:nvPr/>
        </p:nvSpPr>
        <p:spPr>
          <a:xfrm>
            <a:off x="1234440" y="5724144"/>
            <a:ext cx="10241280" cy="548640"/>
          </a:xfrm>
          <a:prstGeom prst="rect">
            <a:avLst/>
          </a:prstGeom>
          <a:noFill/>
          <a:ln/>
        </p:spPr>
        <p:txBody>
          <a:bodyPr wrap="square" lIns="0" tIns="0" rIns="0" bIns="0" rtlCol="0" anchor="ctr"/>
          <a:lstStyle/>
          <a:p>
            <a:pPr marL="0" indent="0">
              <a:buNone/>
            </a:pPr>
            <a:r>
              <a:rPr lang="en-US" sz="1200" dirty="0">
                <a:solidFill>
                  <a:srgbClr val="1B1B1F"/>
                </a:solidFill>
                <a:latin typeface="Calibri" pitchFamily="34" charset="0"/>
                <a:ea typeface="Calibri" pitchFamily="34" charset="-122"/>
                <a:cs typeface="Calibri" pitchFamily="34" charset="-120"/>
              </a:rPr>
              <a:t>Perasaan takut menghadapi masa depan</a:t>
            </a:r>
            <a:endParaRPr lang="en-US" sz="1200" dirty="0"/>
          </a:p>
        </p:txBody>
      </p:sp>
      <p:sp>
        <p:nvSpPr>
          <p:cNvPr id="30" name="Text 28"/>
          <p:cNvSpPr txBox="1"/>
          <p:nvPr/>
        </p:nvSpPr>
        <p:spPr>
          <a:xfrm>
            <a:off x="457200" y="6547104"/>
            <a:ext cx="7315200" cy="274320"/>
          </a:xfrm>
          <a:prstGeom prst="rect">
            <a:avLst/>
          </a:prstGeom>
          <a:noFill/>
          <a:ln/>
        </p:spPr>
        <p:txBody>
          <a:bodyPr wrap="square" lIns="0" tIns="0" rIns="0" bIns="0" rtlCol="0" anchor="ctr"/>
          <a:lstStyle/>
          <a:p>
            <a:pPr marL="0" indent="0">
              <a:buNone/>
            </a:pPr>
            <a:r>
              <a:rPr lang="en-US" sz="900" dirty="0">
                <a:solidFill>
                  <a:srgbClr val="5B6472"/>
                </a:solidFill>
                <a:latin typeface="Calibri" pitchFamily="34" charset="0"/>
                <a:ea typeface="Calibri" pitchFamily="34" charset="-122"/>
                <a:cs typeface="Calibri" pitchFamily="34" charset="-120"/>
              </a:rPr>
              <a:t>Menyimpulkan Respons Emosional terhadap Puisi, Prosa, dan Drama</a:t>
            </a:r>
            <a:endParaRPr lang="en-US" sz="900" dirty="0"/>
          </a:p>
        </p:txBody>
      </p:sp>
      <p:sp>
        <p:nvSpPr>
          <p:cNvPr id="31" name="Text 29"/>
          <p:cNvSpPr txBox="1"/>
          <p:nvPr/>
        </p:nvSpPr>
        <p:spPr>
          <a:xfrm>
            <a:off x="11457432" y="6547104"/>
            <a:ext cx="274320" cy="274320"/>
          </a:xfrm>
          <a:prstGeom prst="rect">
            <a:avLst/>
          </a:prstGeom>
          <a:noFill/>
          <a:ln/>
        </p:spPr>
        <p:txBody>
          <a:bodyPr wrap="square" lIns="0" tIns="0" rIns="0" bIns="0" rtlCol="0" anchor="ctr"/>
          <a:lstStyle/>
          <a:p>
            <a:pPr marL="0" indent="0" algn="r">
              <a:buNone/>
            </a:pPr>
            <a:r>
              <a:rPr lang="en-US" sz="900" dirty="0">
                <a:solidFill>
                  <a:srgbClr val="5B6472"/>
                </a:solidFill>
                <a:latin typeface="Calibri" pitchFamily="34" charset="0"/>
                <a:ea typeface="Calibri" pitchFamily="34" charset="-122"/>
                <a:cs typeface="Calibri" pitchFamily="34" charset="-120"/>
              </a:rPr>
              <a:t>17</a:t>
            </a:r>
            <a:endParaRPr lang="en-US" sz="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D3557"/>
        </a:solidFill>
        <a:effectLst/>
      </p:bgPr>
    </p:bg>
    <p:spTree>
      <p:nvGrpSpPr>
        <p:cNvPr id="1" name=""/>
        <p:cNvGrpSpPr/>
        <p:nvPr/>
      </p:nvGrpSpPr>
      <p:grpSpPr>
        <a:xfrm>
          <a:off x="0" y="0"/>
          <a:ext cx="0" cy="0"/>
          <a:chOff x="0" y="0"/>
          <a:chExt cx="0" cy="0"/>
        </a:xfrm>
      </p:grpSpPr>
      <p:sp>
        <p:nvSpPr>
          <p:cNvPr id="2" name="Shape 0"/>
          <p:cNvSpPr/>
          <p:nvPr/>
        </p:nvSpPr>
        <p:spPr>
          <a:xfrm>
            <a:off x="-1371600" y="-1645920"/>
            <a:ext cx="4114800" cy="4114800"/>
          </a:xfrm>
          <a:prstGeom prst="ellipse">
            <a:avLst/>
          </a:prstGeom>
          <a:solidFill>
            <a:srgbClr val="13233F"/>
          </a:solidFill>
          <a:ln/>
        </p:spPr>
      </p:sp>
      <p:sp>
        <p:nvSpPr>
          <p:cNvPr id="3" name="Text 1"/>
          <p:cNvSpPr txBox="1"/>
          <p:nvPr/>
        </p:nvSpPr>
        <p:spPr>
          <a:xfrm>
            <a:off x="548640" y="411480"/>
            <a:ext cx="5486400" cy="365760"/>
          </a:xfrm>
          <a:prstGeom prst="rect">
            <a:avLst/>
          </a:prstGeom>
          <a:noFill/>
          <a:ln/>
        </p:spPr>
        <p:txBody>
          <a:bodyPr wrap="square" lIns="0" tIns="0" rIns="0" bIns="0" rtlCol="0" anchor="ctr"/>
          <a:lstStyle/>
          <a:p>
            <a:pPr marL="0" indent="0">
              <a:buNone/>
            </a:pPr>
            <a:r>
              <a:rPr lang="en-US" sz="1300" b="1" kern="0" spc="200" dirty="0">
                <a:solidFill>
                  <a:srgbClr val="E9C46A"/>
                </a:solidFill>
                <a:latin typeface="Calibri" pitchFamily="34" charset="0"/>
                <a:ea typeface="Calibri" pitchFamily="34" charset="-122"/>
                <a:cs typeface="Calibri" pitchFamily="34" charset="-120"/>
              </a:rPr>
              <a:t>PENUTUP</a:t>
            </a:r>
            <a:endParaRPr lang="en-US" sz="1300" dirty="0"/>
          </a:p>
        </p:txBody>
      </p:sp>
      <p:sp>
        <p:nvSpPr>
          <p:cNvPr id="4" name="Text 2"/>
          <p:cNvSpPr txBox="1"/>
          <p:nvPr/>
        </p:nvSpPr>
        <p:spPr>
          <a:xfrm>
            <a:off x="548640" y="749808"/>
            <a:ext cx="10515600" cy="685800"/>
          </a:xfrm>
          <a:prstGeom prst="rect">
            <a:avLst/>
          </a:prstGeom>
          <a:noFill/>
          <a:ln/>
        </p:spPr>
        <p:txBody>
          <a:bodyPr wrap="square" lIns="0" tIns="0" rIns="0" bIns="0"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Tips Menyusun Soal HOTS yang Baik</a:t>
            </a:r>
            <a:endParaRPr lang="en-US" sz="2800" dirty="0"/>
          </a:p>
        </p:txBody>
      </p:sp>
      <p:sp>
        <p:nvSpPr>
          <p:cNvPr id="5" name="Shape 3"/>
          <p:cNvSpPr/>
          <p:nvPr/>
        </p:nvSpPr>
        <p:spPr>
          <a:xfrm>
            <a:off x="548640" y="1691640"/>
            <a:ext cx="457200" cy="457200"/>
          </a:xfrm>
          <a:prstGeom prst="ellipse">
            <a:avLst/>
          </a:prstGeom>
          <a:solidFill>
            <a:srgbClr val="E9C46A"/>
          </a:solidFill>
          <a:ln/>
        </p:spPr>
      </p:sp>
      <p:sp>
        <p:nvSpPr>
          <p:cNvPr id="6" name="Text 4"/>
          <p:cNvSpPr txBox="1"/>
          <p:nvPr/>
        </p:nvSpPr>
        <p:spPr>
          <a:xfrm>
            <a:off x="548640" y="1691640"/>
            <a:ext cx="457200" cy="457200"/>
          </a:xfrm>
          <a:prstGeom prst="rect">
            <a:avLst/>
          </a:prstGeom>
          <a:noFill/>
          <a:ln/>
        </p:spPr>
        <p:txBody>
          <a:bodyPr wrap="square" lIns="0" tIns="0" rIns="0" bIns="0" rtlCol="0" anchor="ctr"/>
          <a:lstStyle/>
          <a:p>
            <a:pPr marL="0" indent="0" algn="ctr">
              <a:buNone/>
            </a:pPr>
            <a:r>
              <a:rPr lang="en-US" sz="2000" b="1" dirty="0">
                <a:solidFill>
                  <a:srgbClr val="13233F"/>
                </a:solidFill>
                <a:latin typeface="Cambria" pitchFamily="34" charset="0"/>
                <a:ea typeface="Cambria" pitchFamily="34" charset="-122"/>
                <a:cs typeface="Cambria" pitchFamily="34" charset="-120"/>
              </a:rPr>
              <a:t>1</a:t>
            </a:r>
            <a:endParaRPr lang="en-US" sz="2000" dirty="0"/>
          </a:p>
        </p:txBody>
      </p:sp>
      <p:sp>
        <p:nvSpPr>
          <p:cNvPr id="7" name="Text 5"/>
          <p:cNvSpPr txBox="1"/>
          <p:nvPr/>
        </p:nvSpPr>
        <p:spPr>
          <a:xfrm>
            <a:off x="1234440" y="1636776"/>
            <a:ext cx="10332720" cy="777240"/>
          </a:xfrm>
          <a:prstGeom prst="rect">
            <a:avLst/>
          </a:prstGeom>
          <a:noFill/>
          <a:ln/>
        </p:spPr>
        <p:txBody>
          <a:bodyPr wrap="square" lIns="0" tIns="0" rIns="0" bIns="0" rtlCol="0" anchor="ctr"/>
          <a:lstStyle/>
          <a:p>
            <a:pPr marL="0" indent="0">
              <a:buNone/>
            </a:pPr>
            <a:r>
              <a:rPr lang="en-US" sz="1350" dirty="0">
                <a:solidFill>
                  <a:srgbClr val="E6ECF5"/>
                </a:solidFill>
                <a:latin typeface="Calibri" pitchFamily="34" charset="0"/>
                <a:ea typeface="Calibri" pitchFamily="34" charset="-122"/>
                <a:cs typeface="Calibri" pitchFamily="34" charset="-120"/>
              </a:rPr>
              <a:t>Gunakan stimulus otentik dan kontekstual — teks nyata, isu terkini, atau kasus sehari-hari.</a:t>
            </a:r>
            <a:endParaRPr lang="en-US" sz="1350" dirty="0"/>
          </a:p>
        </p:txBody>
      </p:sp>
      <p:sp>
        <p:nvSpPr>
          <p:cNvPr id="8" name="Shape 6"/>
          <p:cNvSpPr/>
          <p:nvPr/>
        </p:nvSpPr>
        <p:spPr>
          <a:xfrm>
            <a:off x="548640" y="2532888"/>
            <a:ext cx="457200" cy="457200"/>
          </a:xfrm>
          <a:prstGeom prst="ellipse">
            <a:avLst/>
          </a:prstGeom>
          <a:solidFill>
            <a:srgbClr val="E9C46A"/>
          </a:solidFill>
          <a:ln/>
        </p:spPr>
      </p:sp>
      <p:sp>
        <p:nvSpPr>
          <p:cNvPr id="9" name="Text 7"/>
          <p:cNvSpPr txBox="1"/>
          <p:nvPr/>
        </p:nvSpPr>
        <p:spPr>
          <a:xfrm>
            <a:off x="548640" y="2532888"/>
            <a:ext cx="457200" cy="457200"/>
          </a:xfrm>
          <a:prstGeom prst="rect">
            <a:avLst/>
          </a:prstGeom>
          <a:noFill/>
          <a:ln/>
        </p:spPr>
        <p:txBody>
          <a:bodyPr wrap="square" lIns="0" tIns="0" rIns="0" bIns="0" rtlCol="0" anchor="ctr"/>
          <a:lstStyle/>
          <a:p>
            <a:pPr marL="0" indent="0" algn="ctr">
              <a:buNone/>
            </a:pPr>
            <a:r>
              <a:rPr lang="en-US" sz="2000" b="1" dirty="0">
                <a:solidFill>
                  <a:srgbClr val="13233F"/>
                </a:solidFill>
                <a:latin typeface="Cambria" pitchFamily="34" charset="0"/>
                <a:ea typeface="Cambria" pitchFamily="34" charset="-122"/>
                <a:cs typeface="Cambria" pitchFamily="34" charset="-120"/>
              </a:rPr>
              <a:t>2</a:t>
            </a:r>
            <a:endParaRPr lang="en-US" sz="2000" dirty="0"/>
          </a:p>
        </p:txBody>
      </p:sp>
      <p:sp>
        <p:nvSpPr>
          <p:cNvPr id="10" name="Text 8"/>
          <p:cNvSpPr txBox="1"/>
          <p:nvPr/>
        </p:nvSpPr>
        <p:spPr>
          <a:xfrm>
            <a:off x="1234440" y="2478024"/>
            <a:ext cx="10332720" cy="777240"/>
          </a:xfrm>
          <a:prstGeom prst="rect">
            <a:avLst/>
          </a:prstGeom>
          <a:noFill/>
          <a:ln/>
        </p:spPr>
        <p:txBody>
          <a:bodyPr wrap="square" lIns="0" tIns="0" rIns="0" bIns="0" rtlCol="0" anchor="ctr"/>
          <a:lstStyle/>
          <a:p>
            <a:pPr marL="0" indent="0">
              <a:buNone/>
            </a:pPr>
            <a:r>
              <a:rPr lang="en-US" sz="1350" dirty="0">
                <a:solidFill>
                  <a:srgbClr val="E6ECF5"/>
                </a:solidFill>
                <a:latin typeface="Calibri" pitchFamily="34" charset="0"/>
                <a:ea typeface="Calibri" pitchFamily="34" charset="-122"/>
                <a:cs typeface="Calibri" pitchFamily="34" charset="-120"/>
              </a:rPr>
              <a:t>Hindari pertanyaan berbasis hafalan; arahkan siswa menganalisis, mengevaluasi, atau mencipta (ranah C4–C6).</a:t>
            </a:r>
            <a:endParaRPr lang="en-US" sz="1350" dirty="0"/>
          </a:p>
        </p:txBody>
      </p:sp>
      <p:sp>
        <p:nvSpPr>
          <p:cNvPr id="11" name="Shape 9"/>
          <p:cNvSpPr/>
          <p:nvPr/>
        </p:nvSpPr>
        <p:spPr>
          <a:xfrm>
            <a:off x="548640" y="3374136"/>
            <a:ext cx="457200" cy="457200"/>
          </a:xfrm>
          <a:prstGeom prst="ellipse">
            <a:avLst/>
          </a:prstGeom>
          <a:solidFill>
            <a:srgbClr val="E9C46A"/>
          </a:solidFill>
          <a:ln/>
        </p:spPr>
      </p:sp>
      <p:sp>
        <p:nvSpPr>
          <p:cNvPr id="12" name="Text 10"/>
          <p:cNvSpPr txBox="1"/>
          <p:nvPr/>
        </p:nvSpPr>
        <p:spPr>
          <a:xfrm>
            <a:off x="548640" y="3374136"/>
            <a:ext cx="457200" cy="457200"/>
          </a:xfrm>
          <a:prstGeom prst="rect">
            <a:avLst/>
          </a:prstGeom>
          <a:noFill/>
          <a:ln/>
        </p:spPr>
        <p:txBody>
          <a:bodyPr wrap="square" lIns="0" tIns="0" rIns="0" bIns="0" rtlCol="0" anchor="ctr"/>
          <a:lstStyle/>
          <a:p>
            <a:pPr marL="0" indent="0" algn="ctr">
              <a:buNone/>
            </a:pPr>
            <a:r>
              <a:rPr lang="en-US" sz="2000" b="1" dirty="0">
                <a:solidFill>
                  <a:srgbClr val="13233F"/>
                </a:solidFill>
                <a:latin typeface="Cambria" pitchFamily="34" charset="0"/>
                <a:ea typeface="Cambria" pitchFamily="34" charset="-122"/>
                <a:cs typeface="Cambria" pitchFamily="34" charset="-120"/>
              </a:rPr>
              <a:t>3</a:t>
            </a:r>
            <a:endParaRPr lang="en-US" sz="2000" dirty="0"/>
          </a:p>
        </p:txBody>
      </p:sp>
      <p:sp>
        <p:nvSpPr>
          <p:cNvPr id="13" name="Text 11"/>
          <p:cNvSpPr txBox="1"/>
          <p:nvPr/>
        </p:nvSpPr>
        <p:spPr>
          <a:xfrm>
            <a:off x="1234440" y="3319272"/>
            <a:ext cx="10332720" cy="777240"/>
          </a:xfrm>
          <a:prstGeom prst="rect">
            <a:avLst/>
          </a:prstGeom>
          <a:noFill/>
          <a:ln/>
        </p:spPr>
        <p:txBody>
          <a:bodyPr wrap="square" lIns="0" tIns="0" rIns="0" bIns="0" rtlCol="0" anchor="ctr"/>
          <a:lstStyle/>
          <a:p>
            <a:pPr marL="0" indent="0">
              <a:buNone/>
            </a:pPr>
            <a:r>
              <a:rPr lang="en-US" sz="1350" dirty="0">
                <a:solidFill>
                  <a:srgbClr val="E6ECF5"/>
                </a:solidFill>
                <a:latin typeface="Calibri" pitchFamily="34" charset="0"/>
                <a:ea typeface="Calibri" pitchFamily="34" charset="-122"/>
                <a:cs typeface="Calibri" pitchFamily="34" charset="-120"/>
              </a:rPr>
              <a:t>Sediakan pengecoh (distractor) yang masuk akal dan berasal dari kesalahpahaman umum, bukan asal-asalan.</a:t>
            </a:r>
            <a:endParaRPr lang="en-US" sz="1350" dirty="0"/>
          </a:p>
        </p:txBody>
      </p:sp>
      <p:sp>
        <p:nvSpPr>
          <p:cNvPr id="14" name="Shape 12"/>
          <p:cNvSpPr/>
          <p:nvPr/>
        </p:nvSpPr>
        <p:spPr>
          <a:xfrm>
            <a:off x="548640" y="4215384"/>
            <a:ext cx="457200" cy="457200"/>
          </a:xfrm>
          <a:prstGeom prst="ellipse">
            <a:avLst/>
          </a:prstGeom>
          <a:solidFill>
            <a:srgbClr val="E9C46A"/>
          </a:solidFill>
          <a:ln/>
        </p:spPr>
      </p:sp>
      <p:sp>
        <p:nvSpPr>
          <p:cNvPr id="15" name="Text 13"/>
          <p:cNvSpPr txBox="1"/>
          <p:nvPr/>
        </p:nvSpPr>
        <p:spPr>
          <a:xfrm>
            <a:off x="548640" y="4215384"/>
            <a:ext cx="457200" cy="457200"/>
          </a:xfrm>
          <a:prstGeom prst="rect">
            <a:avLst/>
          </a:prstGeom>
          <a:noFill/>
          <a:ln/>
        </p:spPr>
        <p:txBody>
          <a:bodyPr wrap="square" lIns="0" tIns="0" rIns="0" bIns="0" rtlCol="0" anchor="ctr"/>
          <a:lstStyle/>
          <a:p>
            <a:pPr marL="0" indent="0" algn="ctr">
              <a:buNone/>
            </a:pPr>
            <a:r>
              <a:rPr lang="en-US" sz="2000" b="1" dirty="0">
                <a:solidFill>
                  <a:srgbClr val="13233F"/>
                </a:solidFill>
                <a:latin typeface="Cambria" pitchFamily="34" charset="0"/>
                <a:ea typeface="Cambria" pitchFamily="34" charset="-122"/>
                <a:cs typeface="Cambria" pitchFamily="34" charset="-120"/>
              </a:rPr>
              <a:t>4</a:t>
            </a:r>
            <a:endParaRPr lang="en-US" sz="2000" dirty="0"/>
          </a:p>
        </p:txBody>
      </p:sp>
      <p:sp>
        <p:nvSpPr>
          <p:cNvPr id="16" name="Text 14"/>
          <p:cNvSpPr txBox="1"/>
          <p:nvPr/>
        </p:nvSpPr>
        <p:spPr>
          <a:xfrm>
            <a:off x="1234440" y="4160520"/>
            <a:ext cx="10332720" cy="777240"/>
          </a:xfrm>
          <a:prstGeom prst="rect">
            <a:avLst/>
          </a:prstGeom>
          <a:noFill/>
          <a:ln/>
        </p:spPr>
        <p:txBody>
          <a:bodyPr wrap="square" lIns="0" tIns="0" rIns="0" bIns="0" rtlCol="0" anchor="ctr"/>
          <a:lstStyle/>
          <a:p>
            <a:pPr marL="0" indent="0">
              <a:buNone/>
            </a:pPr>
            <a:r>
              <a:rPr lang="en-US" sz="1350" dirty="0">
                <a:solidFill>
                  <a:srgbClr val="E6ECF5"/>
                </a:solidFill>
                <a:latin typeface="Calibri" pitchFamily="34" charset="0"/>
                <a:ea typeface="Calibri" pitchFamily="34" charset="-122"/>
                <a:cs typeface="Calibri" pitchFamily="34" charset="-120"/>
              </a:rPr>
              <a:t>Pastikan hanya ada satu jawaban benar yang dapat dipertanggungjawabkan berdasarkan teks.</a:t>
            </a:r>
            <a:endParaRPr lang="en-US" sz="1350" dirty="0"/>
          </a:p>
        </p:txBody>
      </p:sp>
      <p:sp>
        <p:nvSpPr>
          <p:cNvPr id="17" name="Shape 15"/>
          <p:cNvSpPr/>
          <p:nvPr/>
        </p:nvSpPr>
        <p:spPr>
          <a:xfrm>
            <a:off x="548640" y="5056632"/>
            <a:ext cx="457200" cy="457200"/>
          </a:xfrm>
          <a:prstGeom prst="ellipse">
            <a:avLst/>
          </a:prstGeom>
          <a:solidFill>
            <a:srgbClr val="E9C46A"/>
          </a:solidFill>
          <a:ln/>
        </p:spPr>
      </p:sp>
      <p:sp>
        <p:nvSpPr>
          <p:cNvPr id="18" name="Text 16"/>
          <p:cNvSpPr txBox="1"/>
          <p:nvPr/>
        </p:nvSpPr>
        <p:spPr>
          <a:xfrm>
            <a:off x="548640" y="5056632"/>
            <a:ext cx="457200" cy="457200"/>
          </a:xfrm>
          <a:prstGeom prst="rect">
            <a:avLst/>
          </a:prstGeom>
          <a:noFill/>
          <a:ln/>
        </p:spPr>
        <p:txBody>
          <a:bodyPr wrap="square" lIns="0" tIns="0" rIns="0" bIns="0" rtlCol="0" anchor="ctr"/>
          <a:lstStyle/>
          <a:p>
            <a:pPr marL="0" indent="0" algn="ctr">
              <a:buNone/>
            </a:pPr>
            <a:r>
              <a:rPr lang="en-US" sz="2000" b="1" dirty="0">
                <a:solidFill>
                  <a:srgbClr val="13233F"/>
                </a:solidFill>
                <a:latin typeface="Cambria" pitchFamily="34" charset="0"/>
                <a:ea typeface="Cambria" pitchFamily="34" charset="-122"/>
                <a:cs typeface="Cambria" pitchFamily="34" charset="-120"/>
              </a:rPr>
              <a:t>5</a:t>
            </a:r>
            <a:endParaRPr lang="en-US" sz="2000" dirty="0"/>
          </a:p>
        </p:txBody>
      </p:sp>
      <p:sp>
        <p:nvSpPr>
          <p:cNvPr id="19" name="Text 17"/>
          <p:cNvSpPr txBox="1"/>
          <p:nvPr/>
        </p:nvSpPr>
        <p:spPr>
          <a:xfrm>
            <a:off x="1234440" y="5001768"/>
            <a:ext cx="10332720" cy="777240"/>
          </a:xfrm>
          <a:prstGeom prst="rect">
            <a:avLst/>
          </a:prstGeom>
          <a:noFill/>
          <a:ln/>
        </p:spPr>
        <p:txBody>
          <a:bodyPr wrap="square" lIns="0" tIns="0" rIns="0" bIns="0" rtlCol="0" anchor="ctr"/>
          <a:lstStyle/>
          <a:p>
            <a:pPr marL="0" indent="0">
              <a:buNone/>
            </a:pPr>
            <a:r>
              <a:rPr lang="en-US" sz="1350" dirty="0">
                <a:solidFill>
                  <a:srgbClr val="E6ECF5"/>
                </a:solidFill>
                <a:latin typeface="Calibri" pitchFamily="34" charset="0"/>
                <a:ea typeface="Calibri" pitchFamily="34" charset="-122"/>
                <a:cs typeface="Calibri" pitchFamily="34" charset="-120"/>
              </a:rPr>
              <a:t>Variasikan bentuk stimulus — narasi, berita, iklan, puisi, infografis — agar siswa terbiasa membaca lintas jenis teks.</a:t>
            </a:r>
            <a:endParaRPr lang="en-US" sz="1350" dirty="0"/>
          </a:p>
        </p:txBody>
      </p:sp>
      <p:sp>
        <p:nvSpPr>
          <p:cNvPr id="20" name="Text 18"/>
          <p:cNvSpPr txBox="1"/>
          <p:nvPr/>
        </p:nvSpPr>
        <p:spPr>
          <a:xfrm>
            <a:off x="548640" y="6035040"/>
            <a:ext cx="10515600" cy="457200"/>
          </a:xfrm>
          <a:prstGeom prst="rect">
            <a:avLst/>
          </a:prstGeom>
          <a:noFill/>
          <a:ln/>
        </p:spPr>
        <p:txBody>
          <a:bodyPr wrap="square" lIns="0" tIns="0" rIns="0" bIns="0" rtlCol="0" anchor="ctr"/>
          <a:lstStyle/>
          <a:p>
            <a:pPr marL="0" indent="0">
              <a:buNone/>
            </a:pPr>
            <a:r>
              <a:rPr lang="en-US" sz="1300" i="1" dirty="0">
                <a:solidFill>
                  <a:srgbClr val="E9C46A"/>
                </a:solidFill>
                <a:latin typeface="Calibri" pitchFamily="34" charset="0"/>
                <a:ea typeface="Calibri" pitchFamily="34" charset="-122"/>
                <a:cs typeface="Calibri" pitchFamily="34" charset="-120"/>
              </a:rPr>
              <a:t>Selamat mengajarkan literasi membaca dengan lebih bermakna!</a:t>
            </a:r>
            <a:endParaRPr lang="en-US" sz="1300" dirty="0"/>
          </a:p>
        </p:txBody>
      </p:sp>
      <p:sp>
        <p:nvSpPr>
          <p:cNvPr id="21" name="Text 19"/>
          <p:cNvSpPr txBox="1"/>
          <p:nvPr/>
        </p:nvSpPr>
        <p:spPr>
          <a:xfrm>
            <a:off x="457200" y="6547104"/>
            <a:ext cx="7315200" cy="274320"/>
          </a:xfrm>
          <a:prstGeom prst="rect">
            <a:avLst/>
          </a:prstGeom>
          <a:noFill/>
          <a:ln/>
        </p:spPr>
        <p:txBody>
          <a:bodyPr wrap="square" lIns="0" tIns="0" rIns="0" bIns="0" rtlCol="0" anchor="ctr"/>
          <a:lstStyle/>
          <a:p>
            <a:pPr marL="0" indent="0">
              <a:buNone/>
            </a:pPr>
            <a:r>
              <a:rPr lang="en-US" sz="900" dirty="0">
                <a:solidFill>
                  <a:srgbClr val="5B6472"/>
                </a:solidFill>
                <a:latin typeface="Calibri" pitchFamily="34" charset="0"/>
                <a:ea typeface="Calibri" pitchFamily="34" charset="-122"/>
                <a:cs typeface="Calibri" pitchFamily="34" charset="-120"/>
              </a:rPr>
              <a:t>Strategi Mengajar &amp; Contoh Soal HOTS</a:t>
            </a:r>
            <a:endParaRPr lang="en-US" sz="900" dirty="0"/>
          </a:p>
        </p:txBody>
      </p:sp>
      <p:sp>
        <p:nvSpPr>
          <p:cNvPr id="22" name="Text 20"/>
          <p:cNvSpPr txBox="1"/>
          <p:nvPr/>
        </p:nvSpPr>
        <p:spPr>
          <a:xfrm>
            <a:off x="11457432" y="6547104"/>
            <a:ext cx="274320" cy="274320"/>
          </a:xfrm>
          <a:prstGeom prst="rect">
            <a:avLst/>
          </a:prstGeom>
          <a:noFill/>
          <a:ln/>
        </p:spPr>
        <p:txBody>
          <a:bodyPr wrap="square" lIns="0" tIns="0" rIns="0" bIns="0" rtlCol="0" anchor="ctr"/>
          <a:lstStyle/>
          <a:p>
            <a:pPr marL="0" indent="0" algn="r">
              <a:buNone/>
            </a:pPr>
            <a:r>
              <a:rPr lang="en-US" sz="900" dirty="0">
                <a:solidFill>
                  <a:srgbClr val="5B6472"/>
                </a:solidFill>
                <a:latin typeface="Calibri" pitchFamily="34" charset="0"/>
                <a:ea typeface="Calibri" pitchFamily="34" charset="-122"/>
                <a:cs typeface="Calibri" pitchFamily="34" charset="-120"/>
              </a:rPr>
              <a:t>18</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TotalTime>
  <Words>1970</Words>
  <Application>Microsoft Office PowerPoint</Application>
  <PresentationFormat>Widescreen</PresentationFormat>
  <Paragraphs>294</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Lenovo</cp:lastModifiedBy>
  <cp:revision>2</cp:revision>
  <dcterms:created xsi:type="dcterms:W3CDTF">2026-09-22T01:43:19Z</dcterms:created>
  <dcterms:modified xsi:type="dcterms:W3CDTF">2026-09-22T05:25:53Z</dcterms:modified>
</cp:coreProperties>
</file>