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23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oundRect">
            <a:avLst>
              <a:gd name="adj" fmla="val 1067"/>
            </a:avLst>
          </a:prstGeom>
          <a:solidFill>
            <a:srgbClr val="12233A"/>
          </a:solidFill>
          <a:ln/>
        </p:spPr>
      </p:sp>
      <p:sp>
        <p:nvSpPr>
          <p:cNvPr id="3" name="Shape 1"/>
          <p:cNvSpPr/>
          <p:nvPr/>
        </p:nvSpPr>
        <p:spPr>
          <a:xfrm>
            <a:off x="8778240" y="-2011680"/>
            <a:ext cx="5669280" cy="5669280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4" name="Shape 2"/>
          <p:cNvSpPr/>
          <p:nvPr/>
        </p:nvSpPr>
        <p:spPr>
          <a:xfrm>
            <a:off x="-2194560" y="4206240"/>
            <a:ext cx="4572000" cy="457200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9659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 PELATIHAN MGMP BAHASA INDONESIA SMA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423160"/>
            <a:ext cx="98755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Pemanfaatan Gemini AI untuk</a:t>
            </a:r>
            <a:endParaRPr lang="en-US" sz="4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Meningkatkan Produktivitas Guru</a:t>
            </a:r>
            <a:endParaRPr lang="en-US" sz="4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3434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Mengajar Lebih Kreatif, Efektif, dan Personal dengan Bantuan AI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48640" y="5074920"/>
            <a:ext cx="502920" cy="45720"/>
          </a:xfrm>
          <a:prstGeom prst="rect">
            <a:avLst/>
          </a:prstGeom>
          <a:solidFill>
            <a:srgbClr val="F2A65A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Pelatihan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Setelah mengikuti pelatihan, peserta mampu: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074920" cy="777240"/>
          </a:xfrm>
          <a:prstGeom prst="roundRect">
            <a:avLst>
              <a:gd name="adj" fmla="val 9412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13232" y="2039112"/>
            <a:ext cx="457200" cy="457200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67512" y="203911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00000"/>
                </a:solidFill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325880" y="1874520"/>
            <a:ext cx="4114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Memahami konsep dan cara kerja AI generatif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5074920" cy="777240"/>
          </a:xfrm>
          <a:prstGeom prst="roundRect">
            <a:avLst>
              <a:gd name="adj" fmla="val 9412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713232" y="2999232"/>
            <a:ext cx="457200" cy="457200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67512" y="299923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00000"/>
                </a:solidFill>
              </a:rPr>
              <a:t>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325880" y="2834640"/>
            <a:ext cx="4114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Mengenal Gemini dan berbagai kemampuannya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794760"/>
            <a:ext cx="5074920" cy="777240"/>
          </a:xfrm>
          <a:prstGeom prst="roundRect">
            <a:avLst>
              <a:gd name="adj" fmla="val 9412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713232" y="3959352"/>
            <a:ext cx="457200" cy="457200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67512" y="395935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00000"/>
                </a:solidFill>
              </a:rPr>
              <a:t>3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325880" y="3794760"/>
            <a:ext cx="4114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Membuat prompt yang efektif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4754880"/>
            <a:ext cx="5074920" cy="777240"/>
          </a:xfrm>
          <a:prstGeom prst="roundRect">
            <a:avLst>
              <a:gd name="adj" fmla="val 9412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13232" y="4919472"/>
            <a:ext cx="457200" cy="457200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67512" y="491947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00000"/>
                </a:solidFill>
              </a:rPr>
              <a:t>4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754880"/>
            <a:ext cx="4114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Memanfaatkan Gemini untuk perencanaan pembelajaran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172200" y="1874520"/>
            <a:ext cx="5074920" cy="777240"/>
          </a:xfrm>
          <a:prstGeom prst="roundRect">
            <a:avLst>
              <a:gd name="adj" fmla="val 9412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336792" y="2039112"/>
            <a:ext cx="457200" cy="457200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291072" y="203911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00000"/>
                </a:solidFill>
              </a:rPr>
              <a:t>5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949440" y="1874520"/>
            <a:ext cx="4114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Membuat bahan ajar, LKPD, soal, rubrik, dan media pembelajaran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172200" y="2834640"/>
            <a:ext cx="5074920" cy="777240"/>
          </a:xfrm>
          <a:prstGeom prst="roundRect">
            <a:avLst>
              <a:gd name="adj" fmla="val 9412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336792" y="2999232"/>
            <a:ext cx="457200" cy="457200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291072" y="299923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00000"/>
                </a:solidFill>
              </a:rPr>
              <a:t>6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6949440" y="2834640"/>
            <a:ext cx="4114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Menganalisis dokumen menggunakan AI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172200" y="3794760"/>
            <a:ext cx="5074920" cy="777240"/>
          </a:xfrm>
          <a:prstGeom prst="roundRect">
            <a:avLst>
              <a:gd name="adj" fmla="val 9412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336792" y="3959352"/>
            <a:ext cx="457200" cy="457200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6291072" y="395935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00000"/>
                </a:solidFill>
              </a:rPr>
              <a:t>7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6949440" y="3794760"/>
            <a:ext cx="4114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Memanfaatkan Gemini untuk membuat dan mengolah ide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6172200" y="4754880"/>
            <a:ext cx="5074920" cy="777240"/>
          </a:xfrm>
          <a:prstGeom prst="roundRect">
            <a:avLst>
              <a:gd name="adj" fmla="val 9412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6336792" y="4919472"/>
            <a:ext cx="457200" cy="457200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6291072" y="491947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00000"/>
                </a:solidFill>
              </a:rPr>
              <a:t>8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6949440" y="4754880"/>
            <a:ext cx="4114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Menggunakan AI secara etis, kritis, dan bertanggung jawab</a:t>
            </a:r>
            <a:endParaRPr lang="en-US" sz="130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37" name="Text 35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 Itu Artificial Intelligence?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adalah teknologi yang memungkinkan komputer melakukan tugas yang biasanya membutuhkan kecerdasan manusia.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2148840"/>
            <a:ext cx="2567178" cy="1188720"/>
          </a:xfrm>
          <a:prstGeom prst="roundRect">
            <a:avLst>
              <a:gd name="adj" fmla="val 615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12189" y="2313432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466469" y="231343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20" dirty="0">
                <a:solidFill>
                  <a:srgbClr val="000000"/>
                </a:solidFill>
              </a:rPr>
              <a:t>🗣️</a:t>
            </a:r>
            <a:endParaRPr lang="en-US" sz="182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990088"/>
            <a:ext cx="238429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Memahami bahasa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390138" y="2148840"/>
            <a:ext cx="2567178" cy="1188720"/>
          </a:xfrm>
          <a:prstGeom prst="roundRect">
            <a:avLst>
              <a:gd name="adj" fmla="val 615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353687" y="2313432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307967" y="231343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20" dirty="0">
                <a:solidFill>
                  <a:srgbClr val="000000"/>
                </a:solidFill>
              </a:rPr>
              <a:t>❓</a:t>
            </a:r>
            <a:endParaRPr lang="en-US" sz="1820" dirty="0"/>
          </a:p>
        </p:txBody>
      </p:sp>
      <p:sp>
        <p:nvSpPr>
          <p:cNvPr id="11" name="Text 9"/>
          <p:cNvSpPr txBox="1"/>
          <p:nvPr/>
        </p:nvSpPr>
        <p:spPr>
          <a:xfrm>
            <a:off x="3481578" y="2990088"/>
            <a:ext cx="238429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Menjawab pertanyaan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231636" y="2148840"/>
            <a:ext cx="2567178" cy="1188720"/>
          </a:xfrm>
          <a:prstGeom prst="roundRect">
            <a:avLst>
              <a:gd name="adj" fmla="val 615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7195185" y="2313432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149465" y="231343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20" dirty="0">
                <a:solidFill>
                  <a:srgbClr val="000000"/>
                </a:solidFill>
              </a:rPr>
              <a:t>🔍</a:t>
            </a:r>
            <a:endParaRPr lang="en-US" sz="1820" dirty="0"/>
          </a:p>
        </p:txBody>
      </p:sp>
      <p:sp>
        <p:nvSpPr>
          <p:cNvPr id="15" name="Text 13"/>
          <p:cNvSpPr txBox="1"/>
          <p:nvPr/>
        </p:nvSpPr>
        <p:spPr>
          <a:xfrm>
            <a:off x="6323076" y="2990088"/>
            <a:ext cx="238429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Menganalisis informasi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9073134" y="2148840"/>
            <a:ext cx="2567178" cy="1188720"/>
          </a:xfrm>
          <a:prstGeom prst="roundRect">
            <a:avLst>
              <a:gd name="adj" fmla="val 615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10036683" y="2313432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9990963" y="231343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20" dirty="0">
                <a:solidFill>
                  <a:srgbClr val="000000"/>
                </a:solidFill>
              </a:rPr>
              <a:t>🖼️</a:t>
            </a:r>
            <a:endParaRPr lang="en-US" sz="1820" dirty="0"/>
          </a:p>
        </p:txBody>
      </p:sp>
      <p:sp>
        <p:nvSpPr>
          <p:cNvPr id="19" name="Text 17"/>
          <p:cNvSpPr txBox="1"/>
          <p:nvPr/>
        </p:nvSpPr>
        <p:spPr>
          <a:xfrm>
            <a:off x="9164574" y="2990088"/>
            <a:ext cx="238429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Mengenali gambar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48640" y="3566160"/>
            <a:ext cx="2567178" cy="1188720"/>
          </a:xfrm>
          <a:prstGeom prst="roundRect">
            <a:avLst>
              <a:gd name="adj" fmla="val 615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1512189" y="3730752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466469" y="373075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20" dirty="0">
                <a:solidFill>
                  <a:srgbClr val="000000"/>
                </a:solidFill>
              </a:rPr>
              <a:t>📝</a:t>
            </a:r>
            <a:endParaRPr lang="en-US" sz="182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4407408"/>
            <a:ext cx="238429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Menghasilkan teks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3390138" y="3566160"/>
            <a:ext cx="2567178" cy="1188720"/>
          </a:xfrm>
          <a:prstGeom prst="roundRect">
            <a:avLst>
              <a:gd name="adj" fmla="val 615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353687" y="3730752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4307967" y="373075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20" dirty="0">
                <a:solidFill>
                  <a:srgbClr val="000000"/>
                </a:solidFill>
              </a:rPr>
              <a:t>🎨</a:t>
            </a:r>
            <a:endParaRPr lang="en-US" sz="1820" dirty="0"/>
          </a:p>
        </p:txBody>
      </p:sp>
      <p:sp>
        <p:nvSpPr>
          <p:cNvPr id="27" name="Text 25"/>
          <p:cNvSpPr txBox="1"/>
          <p:nvPr/>
        </p:nvSpPr>
        <p:spPr>
          <a:xfrm>
            <a:off x="3481578" y="4407408"/>
            <a:ext cx="238429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Membantu menghasilkan gambar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6231636" y="3566160"/>
            <a:ext cx="2567178" cy="1188720"/>
          </a:xfrm>
          <a:prstGeom prst="roundRect">
            <a:avLst>
              <a:gd name="adj" fmla="val 615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7195185" y="3730752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149465" y="373075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20" dirty="0">
                <a:solidFill>
                  <a:srgbClr val="000000"/>
                </a:solidFill>
              </a:rPr>
              <a:t>📄</a:t>
            </a:r>
            <a:endParaRPr lang="en-US" sz="1820" dirty="0"/>
          </a:p>
        </p:txBody>
      </p:sp>
      <p:sp>
        <p:nvSpPr>
          <p:cNvPr id="31" name="Text 29"/>
          <p:cNvSpPr txBox="1"/>
          <p:nvPr/>
        </p:nvSpPr>
        <p:spPr>
          <a:xfrm>
            <a:off x="6323076" y="4407408"/>
            <a:ext cx="238429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Merangkum dokumen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9073134" y="3566160"/>
            <a:ext cx="2567178" cy="1188720"/>
          </a:xfrm>
          <a:prstGeom prst="roundRect">
            <a:avLst>
              <a:gd name="adj" fmla="val 615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10036683" y="3730752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990963" y="373075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20" dirty="0">
                <a:solidFill>
                  <a:srgbClr val="000000"/>
                </a:solidFill>
              </a:rPr>
              <a:t>💼</a:t>
            </a:r>
            <a:endParaRPr lang="en-US" sz="1820" dirty="0"/>
          </a:p>
        </p:txBody>
      </p:sp>
      <p:sp>
        <p:nvSpPr>
          <p:cNvPr id="35" name="Text 33"/>
          <p:cNvSpPr txBox="1"/>
          <p:nvPr/>
        </p:nvSpPr>
        <p:spPr>
          <a:xfrm>
            <a:off x="9164574" y="4407408"/>
            <a:ext cx="238429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Membantu pekerjaan administratif</a:t>
            </a:r>
            <a:endParaRPr lang="en-US" sz="1150" dirty="0"/>
          </a:p>
        </p:txBody>
      </p:sp>
      <p:sp>
        <p:nvSpPr>
          <p:cNvPr id="36" name="Shape 34"/>
          <p:cNvSpPr/>
          <p:nvPr/>
        </p:nvSpPr>
        <p:spPr>
          <a:xfrm>
            <a:off x="548640" y="4892040"/>
            <a:ext cx="11091672" cy="1051560"/>
          </a:xfrm>
          <a:prstGeom prst="roundRect">
            <a:avLst>
              <a:gd name="adj" fmla="val 6957"/>
            </a:avLst>
          </a:prstGeom>
          <a:solidFill>
            <a:srgbClr val="12233A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868680" y="4892040"/>
            <a:ext cx="104515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bukan pengganti guru.  </a:t>
            </a:r>
            <a:pPr indent="0" marL="0">
              <a:buNone/>
            </a:pPr>
            <a:r>
              <a:rPr lang="en-US" sz="15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adalah asisten yang membantu guru bekerja lebih cepat dan kreatif.</a:t>
            </a:r>
            <a:endParaRPr lang="en-US" sz="1550" dirty="0"/>
          </a:p>
        </p:txBody>
      </p:sp>
      <p:sp>
        <p:nvSpPr>
          <p:cNvPr id="38" name="Text 36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39" name="Text 37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 Itu Generative AI?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Generative AI adalah AI yang dapat menghasilkan konten baru berdasarkan instruksi pengguna. Gemini dapat membantu menghasilkan: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2148840"/>
            <a:ext cx="3483864" cy="1188720"/>
          </a:xfrm>
          <a:prstGeom prst="roundRect">
            <a:avLst>
              <a:gd name="adj" fmla="val 615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242316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42316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20" dirty="0">
                <a:solidFill>
                  <a:srgbClr val="000000"/>
                </a:solidFill>
              </a:rPr>
              <a:t>📝</a:t>
            </a:r>
            <a:endParaRPr lang="en-US" sz="1820" dirty="0"/>
          </a:p>
        </p:txBody>
      </p:sp>
      <p:sp>
        <p:nvSpPr>
          <p:cNvPr id="7" name="Text 5"/>
          <p:cNvSpPr txBox="1"/>
          <p:nvPr/>
        </p:nvSpPr>
        <p:spPr>
          <a:xfrm>
            <a:off x="1554480" y="2148840"/>
            <a:ext cx="22951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52544" y="2148840"/>
            <a:ext cx="3483864" cy="1188720"/>
          </a:xfrm>
          <a:prstGeom prst="roundRect">
            <a:avLst>
              <a:gd name="adj" fmla="val 615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581144" y="242316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535424" y="242316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20" dirty="0">
                <a:solidFill>
                  <a:srgbClr val="000000"/>
                </a:solidFill>
              </a:rPr>
              <a:t>🖼️</a:t>
            </a:r>
            <a:endParaRPr lang="en-US" sz="1820" dirty="0"/>
          </a:p>
        </p:txBody>
      </p:sp>
      <p:sp>
        <p:nvSpPr>
          <p:cNvPr id="11" name="Text 9"/>
          <p:cNvSpPr txBox="1"/>
          <p:nvPr/>
        </p:nvSpPr>
        <p:spPr>
          <a:xfrm>
            <a:off x="5358384" y="2148840"/>
            <a:ext cx="22951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Gambar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56448" y="2148840"/>
            <a:ext cx="3483864" cy="1188720"/>
          </a:xfrm>
          <a:prstGeom prst="roundRect">
            <a:avLst>
              <a:gd name="adj" fmla="val 615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385048" y="242316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339328" y="242316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20" dirty="0">
                <a:solidFill>
                  <a:srgbClr val="000000"/>
                </a:solidFill>
              </a:rPr>
              <a:t>📊</a:t>
            </a:r>
            <a:endParaRPr lang="en-US" sz="1820" dirty="0"/>
          </a:p>
        </p:txBody>
      </p:sp>
      <p:sp>
        <p:nvSpPr>
          <p:cNvPr id="15" name="Text 13"/>
          <p:cNvSpPr txBox="1"/>
          <p:nvPr/>
        </p:nvSpPr>
        <p:spPr>
          <a:xfrm>
            <a:off x="9162288" y="2148840"/>
            <a:ext cx="22951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566160"/>
            <a:ext cx="3483864" cy="1188720"/>
          </a:xfrm>
          <a:prstGeom prst="roundRect">
            <a:avLst>
              <a:gd name="adj" fmla="val 615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77240" y="3840480"/>
            <a:ext cx="640080" cy="640080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31520" y="384048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20" dirty="0">
                <a:solidFill>
                  <a:srgbClr val="000000"/>
                </a:solidFill>
              </a:rPr>
              <a:t>📚</a:t>
            </a:r>
            <a:endParaRPr lang="en-US" sz="1820" dirty="0"/>
          </a:p>
        </p:txBody>
      </p:sp>
      <p:sp>
        <p:nvSpPr>
          <p:cNvPr id="19" name="Text 17"/>
          <p:cNvSpPr txBox="1"/>
          <p:nvPr/>
        </p:nvSpPr>
        <p:spPr>
          <a:xfrm>
            <a:off x="1554480" y="3566160"/>
            <a:ext cx="22951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 pembelajaran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352544" y="3566160"/>
            <a:ext cx="3483864" cy="1188720"/>
          </a:xfrm>
          <a:prstGeom prst="roundRect">
            <a:avLst>
              <a:gd name="adj" fmla="val 615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581144" y="3840480"/>
            <a:ext cx="640080" cy="640080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4535424" y="384048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20" dirty="0">
                <a:solidFill>
                  <a:srgbClr val="000000"/>
                </a:solidFill>
              </a:rPr>
              <a:t>❓</a:t>
            </a:r>
            <a:endParaRPr lang="en-US" sz="1820" dirty="0"/>
          </a:p>
        </p:txBody>
      </p:sp>
      <p:sp>
        <p:nvSpPr>
          <p:cNvPr id="23" name="Text 21"/>
          <p:cNvSpPr txBox="1"/>
          <p:nvPr/>
        </p:nvSpPr>
        <p:spPr>
          <a:xfrm>
            <a:off x="5358384" y="3566160"/>
            <a:ext cx="22951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Soal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8156448" y="3566160"/>
            <a:ext cx="3483864" cy="1188720"/>
          </a:xfrm>
          <a:prstGeom prst="roundRect">
            <a:avLst>
              <a:gd name="adj" fmla="val 615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8385048" y="3840480"/>
            <a:ext cx="640080" cy="640080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339328" y="384048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20" dirty="0">
                <a:solidFill>
                  <a:srgbClr val="000000"/>
                </a:solidFill>
              </a:rPr>
              <a:t>💡</a:t>
            </a:r>
            <a:endParaRPr lang="en-US" sz="1820" dirty="0"/>
          </a:p>
        </p:txBody>
      </p:sp>
      <p:sp>
        <p:nvSpPr>
          <p:cNvPr id="27" name="Text 25"/>
          <p:cNvSpPr txBox="1"/>
          <p:nvPr/>
        </p:nvSpPr>
        <p:spPr>
          <a:xfrm>
            <a:off x="9162288" y="3566160"/>
            <a:ext cx="22951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548640" y="4983480"/>
            <a:ext cx="3483864" cy="1188720"/>
          </a:xfrm>
          <a:prstGeom prst="roundRect">
            <a:avLst>
              <a:gd name="adj" fmla="val 615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777240" y="52578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31520" y="525780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20" dirty="0">
                <a:solidFill>
                  <a:srgbClr val="000000"/>
                </a:solidFill>
              </a:rPr>
              <a:t>📋</a:t>
            </a:r>
            <a:endParaRPr lang="en-US" sz="1820" dirty="0"/>
          </a:p>
        </p:txBody>
      </p:sp>
      <p:sp>
        <p:nvSpPr>
          <p:cNvPr id="31" name="Text 29"/>
          <p:cNvSpPr txBox="1"/>
          <p:nvPr/>
        </p:nvSpPr>
        <p:spPr>
          <a:xfrm>
            <a:off x="1554480" y="4983480"/>
            <a:ext cx="22951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Rencana pembelajaran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4352544" y="4983480"/>
            <a:ext cx="3483864" cy="1188720"/>
          </a:xfrm>
          <a:prstGeom prst="roundRect">
            <a:avLst>
              <a:gd name="adj" fmla="val 615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4581144" y="52578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4535424" y="525780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20" dirty="0">
                <a:solidFill>
                  <a:srgbClr val="000000"/>
                </a:solidFill>
              </a:rPr>
              <a:t>💻</a:t>
            </a:r>
            <a:endParaRPr lang="en-US" sz="1820" dirty="0"/>
          </a:p>
        </p:txBody>
      </p:sp>
      <p:sp>
        <p:nvSpPr>
          <p:cNvPr id="35" name="Text 33"/>
          <p:cNvSpPr txBox="1"/>
          <p:nvPr/>
        </p:nvSpPr>
        <p:spPr>
          <a:xfrm>
            <a:off x="5358384" y="4983480"/>
            <a:ext cx="22951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Kode/program</a:t>
            </a:r>
            <a:endParaRPr lang="en-US" sz="1400" dirty="0"/>
          </a:p>
        </p:txBody>
      </p:sp>
      <p:sp>
        <p:nvSpPr>
          <p:cNvPr id="36" name="Shape 34"/>
          <p:cNvSpPr/>
          <p:nvPr/>
        </p:nvSpPr>
        <p:spPr>
          <a:xfrm>
            <a:off x="8156448" y="4983480"/>
            <a:ext cx="3483864" cy="1188720"/>
          </a:xfrm>
          <a:prstGeom prst="roundRect">
            <a:avLst>
              <a:gd name="adj" fmla="val 615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8385048" y="52578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8339328" y="525780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20" dirty="0">
                <a:solidFill>
                  <a:srgbClr val="000000"/>
                </a:solidFill>
              </a:rPr>
              <a:t>📑</a:t>
            </a:r>
            <a:endParaRPr lang="en-US" sz="1820" dirty="0"/>
          </a:p>
        </p:txBody>
      </p:sp>
      <p:sp>
        <p:nvSpPr>
          <p:cNvPr id="39" name="Text 37"/>
          <p:cNvSpPr txBox="1"/>
          <p:nvPr/>
        </p:nvSpPr>
        <p:spPr>
          <a:xfrm>
            <a:off x="9162288" y="4983480"/>
            <a:ext cx="22951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Ringkasan dokumen</a:t>
            </a:r>
            <a:endParaRPr lang="en-US" sz="1400" dirty="0"/>
          </a:p>
        </p:txBody>
      </p:sp>
      <p:sp>
        <p:nvSpPr>
          <p:cNvPr id="40" name="Text 38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41" name="Text 39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Mengenal Gemini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 adalah keluarga model AI dari Google yang dirancang untuk memahami berbagai jenis informasi dan membantu pengguna dalam berbagai pekerjaan.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2880360"/>
            <a:ext cx="5120640" cy="3154680"/>
          </a:xfrm>
          <a:prstGeom prst="roundRect">
            <a:avLst>
              <a:gd name="adj" fmla="val 2319"/>
            </a:avLst>
          </a:prstGeom>
          <a:solidFill>
            <a:srgbClr val="12233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306324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 dapat dimanfaatkan untuk: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429000"/>
            <a:ext cx="45720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E8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Bertanya dan berdiskusi</a:t>
            </a:r>
            <a:endParaRPr lang="en-US" sz="125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E8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Menulis</a:t>
            </a:r>
            <a:endParaRPr lang="en-US" sz="125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E8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Melakukan brainstorming</a:t>
            </a:r>
            <a:endParaRPr lang="en-US" sz="125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E8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Menganalisis dokumen</a:t>
            </a:r>
            <a:endParaRPr lang="en-US" sz="1250" dirty="0"/>
          </a:p>
          <a:p>
            <a:pPr marL="228600" indent="-2286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E8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Memahami gambar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537960" y="1463040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92240" y="146304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560" dirty="0"/>
          </a:p>
        </p:txBody>
      </p:sp>
      <p:sp>
        <p:nvSpPr>
          <p:cNvPr id="9" name="Text 7"/>
          <p:cNvSpPr txBox="1"/>
          <p:nvPr/>
        </p:nvSpPr>
        <p:spPr>
          <a:xfrm>
            <a:off x="7287768" y="1435608"/>
            <a:ext cx="4279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537960" y="2514600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92240" y="251460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560" dirty="0"/>
          </a:p>
        </p:txBody>
      </p:sp>
      <p:sp>
        <p:nvSpPr>
          <p:cNvPr id="12" name="Text 10"/>
          <p:cNvSpPr txBox="1"/>
          <p:nvPr/>
        </p:nvSpPr>
        <p:spPr>
          <a:xfrm>
            <a:off x="7287768" y="2487168"/>
            <a:ext cx="4279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537960" y="3566160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92240" y="356616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560" dirty="0"/>
          </a:p>
        </p:txBody>
      </p:sp>
      <p:sp>
        <p:nvSpPr>
          <p:cNvPr id="15" name="Text 13"/>
          <p:cNvSpPr txBox="1"/>
          <p:nvPr/>
        </p:nvSpPr>
        <p:spPr>
          <a:xfrm>
            <a:off x="7287768" y="3538728"/>
            <a:ext cx="4279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537960" y="4617720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92240" y="461772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560" dirty="0"/>
          </a:p>
        </p:txBody>
      </p:sp>
      <p:sp>
        <p:nvSpPr>
          <p:cNvPr id="18" name="Text 16"/>
          <p:cNvSpPr txBox="1"/>
          <p:nvPr/>
        </p:nvSpPr>
        <p:spPr>
          <a:xfrm>
            <a:off x="7287768" y="4590288"/>
            <a:ext cx="42793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2 — MENGENAL FITUR GEMINI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8696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Antarmuka Gemini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25880"/>
            <a:ext cx="530352" cy="53035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02920" y="1325880"/>
            <a:ext cx="62179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8" dirty="0">
                <a:solidFill>
                  <a:srgbClr val="000000"/>
                </a:solidFill>
              </a:rPr>
              <a:t>💬</a:t>
            </a:r>
            <a:endParaRPr lang="en-US" sz="1508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298448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/ Chat</a:t>
            </a:r>
            <a:endParaRPr lang="en-US" sz="145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1600200"/>
            <a:ext cx="466344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Tempat memberikan instruksi kepada Gemini.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2286000"/>
            <a:ext cx="530352" cy="53035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02920" y="2286000"/>
            <a:ext cx="62179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8" dirty="0">
                <a:solidFill>
                  <a:srgbClr val="000000"/>
                </a:solidFill>
              </a:rPr>
              <a:t>📁</a:t>
            </a:r>
            <a:endParaRPr lang="en-US" sz="1508" dirty="0"/>
          </a:p>
        </p:txBody>
      </p:sp>
      <p:sp>
        <p:nvSpPr>
          <p:cNvPr id="10" name="Text 8"/>
          <p:cNvSpPr txBox="1"/>
          <p:nvPr/>
        </p:nvSpPr>
        <p:spPr>
          <a:xfrm>
            <a:off x="1280160" y="2258568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 File</a:t>
            </a:r>
            <a:endParaRPr lang="en-US" sz="145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2560320"/>
            <a:ext cx="466344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Memasukkan dokumen atau file untuk dianalisis.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3246120"/>
            <a:ext cx="530352" cy="53035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02920" y="3246120"/>
            <a:ext cx="62179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8" dirty="0">
                <a:solidFill>
                  <a:srgbClr val="000000"/>
                </a:solidFill>
              </a:rPr>
              <a:t>🖼️</a:t>
            </a:r>
            <a:endParaRPr lang="en-US" sz="1508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3218688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1280160" y="3520440"/>
            <a:ext cx="466344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Memberikan gambar sebagai bahan analisis.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4206240"/>
            <a:ext cx="530352" cy="53035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02920" y="4206240"/>
            <a:ext cx="62179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8" dirty="0">
                <a:solidFill>
                  <a:srgbClr val="000000"/>
                </a:solidFill>
              </a:rPr>
              <a:t>🔎</a:t>
            </a:r>
            <a:endParaRPr lang="en-US" sz="1508" dirty="0"/>
          </a:p>
        </p:txBody>
      </p:sp>
      <p:sp>
        <p:nvSpPr>
          <p:cNvPr id="18" name="Text 16"/>
          <p:cNvSpPr txBox="1"/>
          <p:nvPr/>
        </p:nvSpPr>
        <p:spPr>
          <a:xfrm>
            <a:off x="1280160" y="4178808"/>
            <a:ext cx="4663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Research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1280160" y="4480560"/>
            <a:ext cx="466344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Membantu penelitian mendalam dari berbagai sumber.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400800" y="1325880"/>
            <a:ext cx="530352" cy="53035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355080" y="1325880"/>
            <a:ext cx="62179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8" dirty="0">
                <a:solidFill>
                  <a:srgbClr val="000000"/>
                </a:solidFill>
              </a:rPr>
              <a:t>📄</a:t>
            </a:r>
            <a:endParaRPr lang="en-US" sz="1508" dirty="0"/>
          </a:p>
        </p:txBody>
      </p:sp>
      <p:sp>
        <p:nvSpPr>
          <p:cNvPr id="22" name="Text 20"/>
          <p:cNvSpPr txBox="1"/>
          <p:nvPr/>
        </p:nvSpPr>
        <p:spPr>
          <a:xfrm>
            <a:off x="7132320" y="1298448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Canvas / Ruang Kerja Dokumen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7132320" y="1600200"/>
            <a:ext cx="44805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Mengembangkan &amp; mengedit hasil kerja lebih terstruktur (jika tersedia).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400800" y="2286000"/>
            <a:ext cx="530352" cy="530352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355080" y="2286000"/>
            <a:ext cx="62179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8" dirty="0">
                <a:solidFill>
                  <a:srgbClr val="000000"/>
                </a:solidFill>
              </a:rPr>
              <a:t>🔗</a:t>
            </a:r>
            <a:endParaRPr lang="en-US" sz="1508" dirty="0"/>
          </a:p>
        </p:txBody>
      </p:sp>
      <p:sp>
        <p:nvSpPr>
          <p:cNvPr id="26" name="Text 24"/>
          <p:cNvSpPr txBox="1"/>
          <p:nvPr/>
        </p:nvSpPr>
        <p:spPr>
          <a:xfrm>
            <a:off x="7132320" y="2258568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 Apps / Integrasi</a:t>
            </a:r>
            <a:endParaRPr lang="en-US" sz="1450" dirty="0"/>
          </a:p>
        </p:txBody>
      </p:sp>
      <p:sp>
        <p:nvSpPr>
          <p:cNvPr id="27" name="Text 25"/>
          <p:cNvSpPr txBox="1"/>
          <p:nvPr/>
        </p:nvSpPr>
        <p:spPr>
          <a:xfrm>
            <a:off x="7132320" y="2560320"/>
            <a:ext cx="448056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Menghubungkan AI dengan ekosistem aplikasi yang didukung.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400800" y="3337560"/>
            <a:ext cx="5212080" cy="1965960"/>
          </a:xfrm>
          <a:prstGeom prst="roundRect">
            <a:avLst>
              <a:gd name="adj" fmla="val 3721"/>
            </a:avLst>
          </a:prstGeom>
          <a:solidFill>
            <a:srgbClr val="DCEAF0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9" name="Text 27"/>
          <p:cNvSpPr txBox="1"/>
          <p:nvPr/>
        </p:nvSpPr>
        <p:spPr>
          <a:xfrm>
            <a:off x="6675120" y="35021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CATATAN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6675120" y="3794760"/>
            <a:ext cx="46634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Nama, ketersediaan, dan kemampuan fitur Gemini dapat berbeda menurut akun, wilayah, perangkat, dan pembaruan Google.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32" name="Text 30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Rahasia Utama: PROMPT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adalah instruksi yang kita berikan kepada AI.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11091672" cy="777240"/>
          </a:xfrm>
          <a:prstGeom prst="roundRect">
            <a:avLst>
              <a:gd name="adj" fmla="val 9412"/>
            </a:avLst>
          </a:prstGeom>
          <a:solidFill>
            <a:srgbClr val="12233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1737360"/>
            <a:ext cx="10543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yang baik harus:  </a:t>
            </a:r>
            <a:pPr indent="0" marL="0">
              <a:buNone/>
            </a:pPr>
            <a:r>
              <a:rPr lang="en-US" sz="16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Jelas + Kontekstual + Spesifik + Terarah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2788920"/>
            <a:ext cx="5120640" cy="3291840"/>
          </a:xfrm>
          <a:prstGeom prst="roundRect">
            <a:avLst>
              <a:gd name="adj" fmla="val 2222"/>
            </a:avLst>
          </a:prstGeom>
          <a:solidFill>
            <a:srgbClr val="FBEAEA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822960" y="29718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23A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 SEDERHANA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3832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“Buat soal Bahasa Indonesia kelas XII.”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00800" y="2788920"/>
            <a:ext cx="5212080" cy="3291840"/>
          </a:xfrm>
          <a:prstGeom prst="roundRect">
            <a:avLst>
              <a:gd name="adj" fmla="val 2222"/>
            </a:avLst>
          </a:prstGeom>
          <a:solidFill>
            <a:srgbClr val="DCEAF0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6675120" y="29718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LEBIH BAIK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6675120" y="3337560"/>
            <a:ext cx="46634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“Bertindak sebagai guru Bahasa Indonesia kelas XII SMA. Buat 10 soal pilihan ganda berbasis literasi dengan stimulus teks argumentasi. Setiap soal memiliki 5 pilihan jawaban, satu jawaban benar, tingkat kesulitan bervariasi, dan sertakan kunci serta pembahasan.”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Formula Prompt untuk Guru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2013509" cy="868680"/>
          </a:xfrm>
          <a:prstGeom prst="roundRect">
            <a:avLst>
              <a:gd name="adj" fmla="val 8421"/>
            </a:avLst>
          </a:prstGeom>
          <a:solidFill>
            <a:srgbClr val="1A3A5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21792" y="1417320"/>
            <a:ext cx="186720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PERAN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2562149" y="1417320"/>
            <a:ext cx="2560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818181" y="1417320"/>
            <a:ext cx="2013509" cy="868680"/>
          </a:xfrm>
          <a:prstGeom prst="roundRect">
            <a:avLst>
              <a:gd name="adj" fmla="val 8421"/>
            </a:avLst>
          </a:prstGeom>
          <a:solidFill>
            <a:srgbClr val="1C729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891333" y="1417320"/>
            <a:ext cx="186720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KONTEKS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831690" y="1417320"/>
            <a:ext cx="2560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087722" y="1417320"/>
            <a:ext cx="2013509" cy="868680"/>
          </a:xfrm>
          <a:prstGeom prst="roundRect">
            <a:avLst>
              <a:gd name="adj" fmla="val 8421"/>
            </a:avLst>
          </a:prstGeom>
          <a:solidFill>
            <a:srgbClr val="1A3A5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160874" y="1417320"/>
            <a:ext cx="186720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TUGAS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101230" y="1417320"/>
            <a:ext cx="2560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357262" y="1417320"/>
            <a:ext cx="2013509" cy="868680"/>
          </a:xfrm>
          <a:prstGeom prst="roundRect">
            <a:avLst>
              <a:gd name="adj" fmla="val 8421"/>
            </a:avLst>
          </a:prstGeom>
          <a:solidFill>
            <a:srgbClr val="1C729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430414" y="1417320"/>
            <a:ext cx="186720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9370771" y="1417320"/>
            <a:ext cx="2560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9626803" y="1417320"/>
            <a:ext cx="2013509" cy="868680"/>
          </a:xfrm>
          <a:prstGeom prst="roundRect">
            <a:avLst>
              <a:gd name="adj" fmla="val 8421"/>
            </a:avLst>
          </a:prstGeom>
          <a:solidFill>
            <a:srgbClr val="1A3A5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699955" y="1417320"/>
            <a:ext cx="186720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KRITERIA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260604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Peran: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2194560" y="2606040"/>
            <a:ext cx="9445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Bertindak sebagai guru Bahasa Indonesia kelas XII.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317296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Konteks: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2194560" y="3172968"/>
            <a:ext cx="9445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Siswa sedang mempelajari teks editorial.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3739896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Tugas: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2194560" y="3739896"/>
            <a:ext cx="9445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Buat LKPD analisis teks editorial.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4306824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Format: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2194560" y="4306824"/>
            <a:ext cx="9445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 yang siap dipindahkan ke Word.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4873752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Kriteria: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2194560" y="4873752"/>
            <a:ext cx="9445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Berbasis HOTS, menarik, dan sesuai kemampuan siswa SMA.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3 — GEMINI UNTUK PEMBELAJARAN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8696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Perencanaan Pembelajaran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5212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Menentukan tujuan pembelajaran</a:t>
            </a:r>
            <a:endParaRPr lang="en-US" sz="14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Membuat kegiatan pembelajaran</a:t>
            </a:r>
            <a:endParaRPr lang="en-US" sz="14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Menyusun asesmen</a:t>
            </a:r>
            <a:endParaRPr lang="en-US" sz="14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Membuat pertanyaan pemantik</a:t>
            </a:r>
            <a:endParaRPr lang="en-US" sz="14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Menentukan aktivitas kelompok</a:t>
            </a:r>
            <a:endParaRPr lang="en-US" sz="14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Membuat diferensiasi pembelajaran</a:t>
            </a:r>
            <a:endParaRPr lang="en-US" sz="14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Membuat refleksi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400800" y="1371600"/>
            <a:ext cx="5212080" cy="3566160"/>
          </a:xfrm>
          <a:prstGeom prst="roundRect">
            <a:avLst>
              <a:gd name="adj" fmla="val 2051"/>
            </a:avLst>
          </a:prstGeom>
          <a:solidFill>
            <a:srgbClr val="DCEAF0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6675120" y="1536192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PROMPT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6675120" y="1874520"/>
            <a:ext cx="466344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Buat rancangan pembelajaran Bahasa Indonesia kelas XII tentang teks editorial untuk 2 × 45 menit menggunakan model Problem Based Learning.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Membuat Modul Ajar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 dapat membantu membuat: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2035454" cy="9144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58368" y="1737360"/>
            <a:ext cx="18159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Identitas pembelajaran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812694" y="1737360"/>
            <a:ext cx="2035454" cy="9144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922422" y="1737360"/>
            <a:ext cx="18159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Kompetensi / tujuan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76749" y="1737360"/>
            <a:ext cx="2035454" cy="9144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186477" y="1737360"/>
            <a:ext cx="18159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340803" y="1737360"/>
            <a:ext cx="2035454" cy="9144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450531" y="1737360"/>
            <a:ext cx="18159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Langkah pembelajaran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604858" y="1737360"/>
            <a:ext cx="2035454" cy="9144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714586" y="1737360"/>
            <a:ext cx="18159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Asesmen diagnostik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2834640"/>
            <a:ext cx="2035454" cy="9144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58368" y="2834640"/>
            <a:ext cx="18159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Asesmen formatif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812694" y="2834640"/>
            <a:ext cx="2035454" cy="9144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2922422" y="2834640"/>
            <a:ext cx="18159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Asesmen sumatif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076749" y="2834640"/>
            <a:ext cx="2035454" cy="9144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5186477" y="2834640"/>
            <a:ext cx="18159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Remedial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340803" y="2834640"/>
            <a:ext cx="2035454" cy="9144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450531" y="2834640"/>
            <a:ext cx="18159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Pengayaan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9604858" y="2834640"/>
            <a:ext cx="2035454" cy="9144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714586" y="2834640"/>
            <a:ext cx="18159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Refleksi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548640" y="4206240"/>
            <a:ext cx="11091672" cy="1737360"/>
          </a:xfrm>
          <a:prstGeom prst="roundRect">
            <a:avLst>
              <a:gd name="adj" fmla="val 4211"/>
            </a:avLst>
          </a:prstGeom>
          <a:solidFill>
            <a:srgbClr val="12233A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868680" y="43891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TIPS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868680" y="4709160"/>
            <a:ext cx="1045159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E8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Jangan langsung menerima hasil AI. Periksa dan sesuaikan dengan kurikulum serta kondisi siswa.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Membuat LKPD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11091672" cy="2377440"/>
          </a:xfrm>
          <a:prstGeom prst="roundRect">
            <a:avLst>
              <a:gd name="adj" fmla="val 3077"/>
            </a:avLst>
          </a:prstGeom>
          <a:solidFill>
            <a:srgbClr val="DCEAF0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1536192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PROMPT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874520"/>
            <a:ext cx="1054303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Buat LKPD Bahasa Indonesia kelas XII materi teks prosedur kompleks. LKPD digunakan untuk kerja kelompok 6–7 siswa. Sertakan tujuan pembelajaran, petunjuk, 3 teks stimulus, pertanyaan analisis, tabel jawaban, aktivitas diskusi, refleksi, dan rubrik penilaian.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4069080"/>
            <a:ext cx="128016" cy="128016"/>
          </a:xfrm>
          <a:prstGeom prst="ellipse">
            <a:avLst/>
          </a:prstGeom>
          <a:solidFill>
            <a:srgbClr val="F2A65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02920" y="4069080"/>
            <a:ext cx="21945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364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950208"/>
            <a:ext cx="23271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378708" y="4069080"/>
            <a:ext cx="128016" cy="128016"/>
          </a:xfrm>
          <a:prstGeom prst="ellipse">
            <a:avLst/>
          </a:prstGeom>
          <a:solidFill>
            <a:srgbClr val="F2A65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332988" y="4069080"/>
            <a:ext cx="21945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364" dirty="0"/>
          </a:p>
        </p:txBody>
      </p:sp>
      <p:sp>
        <p:nvSpPr>
          <p:cNvPr id="11" name="Text 9"/>
          <p:cNvSpPr txBox="1"/>
          <p:nvPr/>
        </p:nvSpPr>
        <p:spPr>
          <a:xfrm>
            <a:off x="3653028" y="3950208"/>
            <a:ext cx="23271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Petunjuk kerja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208776" y="4069080"/>
            <a:ext cx="128016" cy="128016"/>
          </a:xfrm>
          <a:prstGeom prst="ellipse">
            <a:avLst/>
          </a:prstGeom>
          <a:solidFill>
            <a:srgbClr val="F2A65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163056" y="4069080"/>
            <a:ext cx="21945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364" dirty="0"/>
          </a:p>
        </p:txBody>
      </p:sp>
      <p:sp>
        <p:nvSpPr>
          <p:cNvPr id="14" name="Text 12"/>
          <p:cNvSpPr txBox="1"/>
          <p:nvPr/>
        </p:nvSpPr>
        <p:spPr>
          <a:xfrm>
            <a:off x="6483096" y="3950208"/>
            <a:ext cx="23271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teks stimulus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9038844" y="4069080"/>
            <a:ext cx="128016" cy="128016"/>
          </a:xfrm>
          <a:prstGeom prst="ellipse">
            <a:avLst/>
          </a:prstGeom>
          <a:solidFill>
            <a:srgbClr val="F2A65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993124" y="4069080"/>
            <a:ext cx="21945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364" dirty="0"/>
          </a:p>
        </p:txBody>
      </p:sp>
      <p:sp>
        <p:nvSpPr>
          <p:cNvPr id="17" name="Text 15"/>
          <p:cNvSpPr txBox="1"/>
          <p:nvPr/>
        </p:nvSpPr>
        <p:spPr>
          <a:xfrm>
            <a:off x="9313164" y="3950208"/>
            <a:ext cx="23271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Pertanyaan analisis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48640" y="4937760"/>
            <a:ext cx="128016" cy="128016"/>
          </a:xfrm>
          <a:prstGeom prst="ellipse">
            <a:avLst/>
          </a:prstGeom>
          <a:solidFill>
            <a:srgbClr val="F2A65A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502920" y="4937760"/>
            <a:ext cx="21945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364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4818888"/>
            <a:ext cx="23271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 jawaban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3378708" y="4937760"/>
            <a:ext cx="128016" cy="128016"/>
          </a:xfrm>
          <a:prstGeom prst="ellipse">
            <a:avLst/>
          </a:prstGeom>
          <a:solidFill>
            <a:srgbClr val="F2A65A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3332988" y="4937760"/>
            <a:ext cx="21945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364" dirty="0"/>
          </a:p>
        </p:txBody>
      </p:sp>
      <p:sp>
        <p:nvSpPr>
          <p:cNvPr id="23" name="Text 21"/>
          <p:cNvSpPr txBox="1"/>
          <p:nvPr/>
        </p:nvSpPr>
        <p:spPr>
          <a:xfrm>
            <a:off x="3653028" y="4818888"/>
            <a:ext cx="23271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 diskusi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208776" y="4937760"/>
            <a:ext cx="128016" cy="128016"/>
          </a:xfrm>
          <a:prstGeom prst="ellipse">
            <a:avLst/>
          </a:prstGeom>
          <a:solidFill>
            <a:srgbClr val="F2A65A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163056" y="4937760"/>
            <a:ext cx="21945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364" dirty="0"/>
          </a:p>
        </p:txBody>
      </p:sp>
      <p:sp>
        <p:nvSpPr>
          <p:cNvPr id="26" name="Text 24"/>
          <p:cNvSpPr txBox="1"/>
          <p:nvPr/>
        </p:nvSpPr>
        <p:spPr>
          <a:xfrm>
            <a:off x="6483096" y="4818888"/>
            <a:ext cx="23271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Refleksi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9038844" y="4937760"/>
            <a:ext cx="128016" cy="128016"/>
          </a:xfrm>
          <a:prstGeom prst="ellipse">
            <a:avLst/>
          </a:prstGeom>
          <a:solidFill>
            <a:srgbClr val="F2A65A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8993124" y="4937760"/>
            <a:ext cx="21945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364" dirty="0"/>
          </a:p>
        </p:txBody>
      </p:sp>
      <p:sp>
        <p:nvSpPr>
          <p:cNvPr id="29" name="Text 27"/>
          <p:cNvSpPr txBox="1"/>
          <p:nvPr/>
        </p:nvSpPr>
        <p:spPr>
          <a:xfrm>
            <a:off x="9313164" y="4818888"/>
            <a:ext cx="23271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Rubrik penilaian</a:t>
            </a:r>
            <a:endParaRPr lang="en-US" sz="1250" dirty="0"/>
          </a:p>
        </p:txBody>
      </p:sp>
      <p:sp>
        <p:nvSpPr>
          <p:cNvPr id="30" name="Text 28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Membuat Bahan Ajar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1291590" cy="1371600"/>
          </a:xfrm>
          <a:prstGeom prst="roundRect">
            <a:avLst>
              <a:gd name="adj" fmla="val 566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901827" y="1581912"/>
            <a:ext cx="585216" cy="5852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56107" y="1581912"/>
            <a:ext cx="67665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64" dirty="0">
                <a:solidFill>
                  <a:srgbClr val="000000"/>
                </a:solidFill>
              </a:rPr>
              <a:t>📖</a:t>
            </a:r>
            <a:endParaRPr lang="en-US" sz="1664" dirty="0"/>
          </a:p>
        </p:txBody>
      </p:sp>
      <p:sp>
        <p:nvSpPr>
          <p:cNvPr id="6" name="Text 4"/>
          <p:cNvSpPr txBox="1"/>
          <p:nvPr/>
        </p:nvSpPr>
        <p:spPr>
          <a:xfrm>
            <a:off x="621792" y="2258568"/>
            <a:ext cx="11452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Ringkasan materi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068830" y="1417320"/>
            <a:ext cx="1291590" cy="1371600"/>
          </a:xfrm>
          <a:prstGeom prst="roundRect">
            <a:avLst>
              <a:gd name="adj" fmla="val 566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2422017" y="1581912"/>
            <a:ext cx="585216" cy="5852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376297" y="1581912"/>
            <a:ext cx="67665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64" dirty="0">
                <a:solidFill>
                  <a:srgbClr val="000000"/>
                </a:solidFill>
              </a:rPr>
              <a:t>📌</a:t>
            </a:r>
            <a:endParaRPr lang="en-US" sz="1664" dirty="0"/>
          </a:p>
        </p:txBody>
      </p:sp>
      <p:sp>
        <p:nvSpPr>
          <p:cNvPr id="10" name="Text 8"/>
          <p:cNvSpPr txBox="1"/>
          <p:nvPr/>
        </p:nvSpPr>
        <p:spPr>
          <a:xfrm>
            <a:off x="2141982" y="2258568"/>
            <a:ext cx="11452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Peta konsep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589020" y="1417320"/>
            <a:ext cx="1291590" cy="1371600"/>
          </a:xfrm>
          <a:prstGeom prst="roundRect">
            <a:avLst>
              <a:gd name="adj" fmla="val 566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942207" y="1581912"/>
            <a:ext cx="585216" cy="5852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896487" y="1581912"/>
            <a:ext cx="67665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64" dirty="0">
                <a:solidFill>
                  <a:srgbClr val="000000"/>
                </a:solidFill>
              </a:rPr>
              <a:t>💡</a:t>
            </a:r>
            <a:endParaRPr lang="en-US" sz="1664" dirty="0"/>
          </a:p>
        </p:txBody>
      </p:sp>
      <p:sp>
        <p:nvSpPr>
          <p:cNvPr id="14" name="Text 12"/>
          <p:cNvSpPr txBox="1"/>
          <p:nvPr/>
        </p:nvSpPr>
        <p:spPr>
          <a:xfrm>
            <a:off x="3662172" y="2258568"/>
            <a:ext cx="11452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Contoh-contoh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109210" y="1417320"/>
            <a:ext cx="1291590" cy="1371600"/>
          </a:xfrm>
          <a:prstGeom prst="roundRect">
            <a:avLst>
              <a:gd name="adj" fmla="val 566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5462397" y="1581912"/>
            <a:ext cx="585216" cy="5852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416677" y="1581912"/>
            <a:ext cx="67665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64" dirty="0">
                <a:solidFill>
                  <a:srgbClr val="000000"/>
                </a:solidFill>
              </a:rPr>
              <a:t>❓</a:t>
            </a:r>
            <a:endParaRPr lang="en-US" sz="1664" dirty="0"/>
          </a:p>
        </p:txBody>
      </p:sp>
      <p:sp>
        <p:nvSpPr>
          <p:cNvPr id="18" name="Text 16"/>
          <p:cNvSpPr txBox="1"/>
          <p:nvPr/>
        </p:nvSpPr>
        <p:spPr>
          <a:xfrm>
            <a:off x="5182362" y="2258568"/>
            <a:ext cx="11452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Pertanyaan pemantik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48640" y="3017520"/>
            <a:ext cx="1291590" cy="1371600"/>
          </a:xfrm>
          <a:prstGeom prst="roundRect">
            <a:avLst>
              <a:gd name="adj" fmla="val 566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901827" y="3182112"/>
            <a:ext cx="585216" cy="585216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56107" y="3182112"/>
            <a:ext cx="67665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64" dirty="0">
                <a:solidFill>
                  <a:srgbClr val="000000"/>
                </a:solidFill>
              </a:rPr>
              <a:t>📝</a:t>
            </a:r>
            <a:endParaRPr lang="en-US" sz="1664" dirty="0"/>
          </a:p>
        </p:txBody>
      </p:sp>
      <p:sp>
        <p:nvSpPr>
          <p:cNvPr id="22" name="Text 20"/>
          <p:cNvSpPr txBox="1"/>
          <p:nvPr/>
        </p:nvSpPr>
        <p:spPr>
          <a:xfrm>
            <a:off x="621792" y="3858768"/>
            <a:ext cx="11452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2068830" y="3017520"/>
            <a:ext cx="1291590" cy="1371600"/>
          </a:xfrm>
          <a:prstGeom prst="roundRect">
            <a:avLst>
              <a:gd name="adj" fmla="val 566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2422017" y="3182112"/>
            <a:ext cx="585216" cy="585216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2376297" y="3182112"/>
            <a:ext cx="67665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64" dirty="0">
                <a:solidFill>
                  <a:srgbClr val="000000"/>
                </a:solidFill>
              </a:rPr>
              <a:t>🎯</a:t>
            </a:r>
            <a:endParaRPr lang="en-US" sz="1664" dirty="0"/>
          </a:p>
        </p:txBody>
      </p:sp>
      <p:sp>
        <p:nvSpPr>
          <p:cNvPr id="26" name="Text 24"/>
          <p:cNvSpPr txBox="1"/>
          <p:nvPr/>
        </p:nvSpPr>
        <p:spPr>
          <a:xfrm>
            <a:off x="2141982" y="3858768"/>
            <a:ext cx="11452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 siswa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3589020" y="3017520"/>
            <a:ext cx="1291590" cy="1371600"/>
          </a:xfrm>
          <a:prstGeom prst="roundRect">
            <a:avLst>
              <a:gd name="adj" fmla="val 5664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3942207" y="3182112"/>
            <a:ext cx="585216" cy="585216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3896487" y="3182112"/>
            <a:ext cx="67665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64" dirty="0">
                <a:solidFill>
                  <a:srgbClr val="000000"/>
                </a:solidFill>
              </a:rPr>
              <a:t>📊</a:t>
            </a:r>
            <a:endParaRPr lang="en-US" sz="1664" dirty="0"/>
          </a:p>
        </p:txBody>
      </p:sp>
      <p:sp>
        <p:nvSpPr>
          <p:cNvPr id="30" name="Text 28"/>
          <p:cNvSpPr txBox="1"/>
          <p:nvPr/>
        </p:nvSpPr>
        <p:spPr>
          <a:xfrm>
            <a:off x="3662172" y="3858768"/>
            <a:ext cx="11452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 perbandingan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6537960" y="1417320"/>
            <a:ext cx="5074920" cy="4754880"/>
          </a:xfrm>
          <a:prstGeom prst="roundRect">
            <a:avLst>
              <a:gd name="adj" fmla="val 1538"/>
            </a:avLst>
          </a:prstGeom>
          <a:solidFill>
            <a:srgbClr val="DCEAF0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32" name="Text 30"/>
          <p:cNvSpPr txBox="1"/>
          <p:nvPr/>
        </p:nvSpPr>
        <p:spPr>
          <a:xfrm>
            <a:off x="6812280" y="1581912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PROMPT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6812280" y="1920240"/>
            <a:ext cx="452628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Jelaskan materi kata serapan untuk siswa kelas XII menggunakan bahasa sederhana, contoh dari kehidupan sehari-hari, tabel jenis kata serapan, dan latihan 10 soal.</a:t>
            </a:r>
            <a:endParaRPr lang="en-US" sz="1500" dirty="0"/>
          </a:p>
        </p:txBody>
      </p:sp>
      <p:sp>
        <p:nvSpPr>
          <p:cNvPr id="34" name="Text 32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35" name="Text 33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4 — GEMINI UNTUK SOAL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8696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Membuat Soal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 dapat membantu membuat: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2601468" cy="777240"/>
          </a:xfrm>
          <a:prstGeom prst="roundRect">
            <a:avLst>
              <a:gd name="adj" fmla="val 9412"/>
            </a:avLst>
          </a:prstGeom>
          <a:solidFill>
            <a:srgbClr val="F4F7F9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85800" y="2057400"/>
            <a:ext cx="23271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378708" y="2057400"/>
            <a:ext cx="2601468" cy="777240"/>
          </a:xfrm>
          <a:prstGeom prst="roundRect">
            <a:avLst>
              <a:gd name="adj" fmla="val 9412"/>
            </a:avLst>
          </a:prstGeom>
          <a:solidFill>
            <a:srgbClr val="F4F7F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515868" y="2057400"/>
            <a:ext cx="23271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Benar / salah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08776" y="2057400"/>
            <a:ext cx="2601468" cy="777240"/>
          </a:xfrm>
          <a:prstGeom prst="roundRect">
            <a:avLst>
              <a:gd name="adj" fmla="val 9412"/>
            </a:avLst>
          </a:prstGeom>
          <a:solidFill>
            <a:srgbClr val="F4F7F9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345936" y="2057400"/>
            <a:ext cx="23271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Menjodohkan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9038844" y="2057400"/>
            <a:ext cx="2601468" cy="777240"/>
          </a:xfrm>
          <a:prstGeom prst="roundRect">
            <a:avLst>
              <a:gd name="adj" fmla="val 9412"/>
            </a:avLst>
          </a:prstGeom>
          <a:solidFill>
            <a:srgbClr val="F4F7F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76004" y="2057400"/>
            <a:ext cx="23271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Isian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3017520"/>
            <a:ext cx="2601468" cy="777240"/>
          </a:xfrm>
          <a:prstGeom prst="roundRect">
            <a:avLst>
              <a:gd name="adj" fmla="val 9412"/>
            </a:avLst>
          </a:prstGeom>
          <a:solidFill>
            <a:srgbClr val="DCEAF0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85800" y="3017520"/>
            <a:ext cx="23271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Uraian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378708" y="3017520"/>
            <a:ext cx="2601468" cy="777240"/>
          </a:xfrm>
          <a:prstGeom prst="roundRect">
            <a:avLst>
              <a:gd name="adj" fmla="val 9412"/>
            </a:avLst>
          </a:prstGeom>
          <a:solidFill>
            <a:srgbClr val="DCEAF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3515868" y="3017520"/>
            <a:ext cx="23271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208776" y="3017520"/>
            <a:ext cx="2601468" cy="777240"/>
          </a:xfrm>
          <a:prstGeom prst="roundRect">
            <a:avLst>
              <a:gd name="adj" fmla="val 9412"/>
            </a:avLst>
          </a:prstGeom>
          <a:solidFill>
            <a:srgbClr val="DCEAF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45936" y="3017520"/>
            <a:ext cx="23271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Soal literasi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9038844" y="3017520"/>
            <a:ext cx="2601468" cy="777240"/>
          </a:xfrm>
          <a:prstGeom prst="roundRect">
            <a:avLst>
              <a:gd name="adj" fmla="val 9412"/>
            </a:avLst>
          </a:prstGeom>
          <a:solidFill>
            <a:srgbClr val="DCEAF0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176004" y="3017520"/>
            <a:ext cx="23271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Soal berbasis stimulus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3977640"/>
            <a:ext cx="2601468" cy="777240"/>
          </a:xfrm>
          <a:prstGeom prst="roundRect">
            <a:avLst>
              <a:gd name="adj" fmla="val 9412"/>
            </a:avLst>
          </a:prstGeom>
          <a:solidFill>
            <a:srgbClr val="F4F7F9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85800" y="3977640"/>
            <a:ext cx="23271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Kisi-kisi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3378708" y="3977640"/>
            <a:ext cx="2601468" cy="777240"/>
          </a:xfrm>
          <a:prstGeom prst="roundRect">
            <a:avLst>
              <a:gd name="adj" fmla="val 9412"/>
            </a:avLst>
          </a:prstGeom>
          <a:solidFill>
            <a:srgbClr val="F4F7F9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3515868" y="3977640"/>
            <a:ext cx="23271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208776" y="3977640"/>
            <a:ext cx="2601468" cy="777240"/>
          </a:xfrm>
          <a:prstGeom prst="roundRect">
            <a:avLst>
              <a:gd name="adj" fmla="val 9412"/>
            </a:avLst>
          </a:prstGeom>
          <a:solidFill>
            <a:srgbClr val="F4F7F9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345936" y="3977640"/>
            <a:ext cx="23271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Pembahasan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Membuat Soal Berbasis Literasi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11091672" cy="2514600"/>
          </a:xfrm>
          <a:prstGeom prst="roundRect">
            <a:avLst>
              <a:gd name="adj" fmla="val 2909"/>
            </a:avLst>
          </a:prstGeom>
          <a:solidFill>
            <a:srgbClr val="DCEAF0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1536192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PROMPT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874520"/>
            <a:ext cx="1054303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Buat 5 soal Bahasa Indonesia kelas XII berbasis literasi. Setiap soal menggunakan stimulus minimal 2 paragraf. Fokus pada kemampuan menemukan informasi tersurat, tersirat, inferensi, evaluasi, dan analisis. Buat pilihan A–E dan sertakan kunci serta alasan jawaban.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4160520"/>
            <a:ext cx="2072030" cy="1005840"/>
          </a:xfrm>
          <a:prstGeom prst="roundRect">
            <a:avLst>
              <a:gd name="adj" fmla="val 7273"/>
            </a:avLst>
          </a:prstGeom>
          <a:solidFill>
            <a:srgbClr val="1A3A5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21792" y="4160520"/>
            <a:ext cx="192572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Informasi tersurat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803550" y="4160520"/>
            <a:ext cx="2072030" cy="1005840"/>
          </a:xfrm>
          <a:prstGeom prst="roundRect">
            <a:avLst>
              <a:gd name="adj" fmla="val 7273"/>
            </a:avLst>
          </a:prstGeom>
          <a:solidFill>
            <a:srgbClr val="1A3A5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876702" y="4160520"/>
            <a:ext cx="192572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Informasi tersirat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58461" y="4160520"/>
            <a:ext cx="2072030" cy="1005840"/>
          </a:xfrm>
          <a:prstGeom prst="roundRect">
            <a:avLst>
              <a:gd name="adj" fmla="val 7273"/>
            </a:avLst>
          </a:prstGeom>
          <a:solidFill>
            <a:srgbClr val="1A3A5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31613" y="4160520"/>
            <a:ext cx="192572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Inferensi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313371" y="4160520"/>
            <a:ext cx="2072030" cy="1005840"/>
          </a:xfrm>
          <a:prstGeom prst="roundRect">
            <a:avLst>
              <a:gd name="adj" fmla="val 7273"/>
            </a:avLst>
          </a:prstGeom>
          <a:solidFill>
            <a:srgbClr val="1A3A5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386523" y="4160520"/>
            <a:ext cx="192572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Evaluasi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568282" y="4160520"/>
            <a:ext cx="2072030" cy="1005840"/>
          </a:xfrm>
          <a:prstGeom prst="roundRect">
            <a:avLst>
              <a:gd name="adj" fmla="val 7273"/>
            </a:avLst>
          </a:prstGeom>
          <a:solidFill>
            <a:srgbClr val="1A3A5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641434" y="4160520"/>
            <a:ext cx="192572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Membuat Soal TKA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 dapat membantu guru melakukan: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1635252" cy="1005840"/>
          </a:xfrm>
          <a:prstGeom prst="roundRect">
            <a:avLst>
              <a:gd name="adj" fmla="val 7273"/>
            </a:avLst>
          </a:prstGeom>
          <a:solidFill>
            <a:srgbClr val="1A3A5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21792" y="1920240"/>
            <a:ext cx="14889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Stimulus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2183892" y="1920240"/>
            <a:ext cx="2560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439924" y="1920240"/>
            <a:ext cx="1635252" cy="1005840"/>
          </a:xfrm>
          <a:prstGeom prst="roundRect">
            <a:avLst>
              <a:gd name="adj" fmla="val 7273"/>
            </a:avLst>
          </a:prstGeom>
          <a:solidFill>
            <a:srgbClr val="1C729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2513076" y="1920240"/>
            <a:ext cx="14889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Indikator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4075176" y="1920240"/>
            <a:ext cx="2560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331208" y="1920240"/>
            <a:ext cx="1635252" cy="1005840"/>
          </a:xfrm>
          <a:prstGeom prst="roundRect">
            <a:avLst>
              <a:gd name="adj" fmla="val 7273"/>
            </a:avLst>
          </a:prstGeom>
          <a:solidFill>
            <a:srgbClr val="1A3A5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404360" y="1920240"/>
            <a:ext cx="14889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Soal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5966460" y="1920240"/>
            <a:ext cx="2560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222492" y="1920240"/>
            <a:ext cx="1635252" cy="1005840"/>
          </a:xfrm>
          <a:prstGeom prst="roundRect">
            <a:avLst>
              <a:gd name="adj" fmla="val 7273"/>
            </a:avLst>
          </a:prstGeom>
          <a:solidFill>
            <a:srgbClr val="1C729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295644" y="1920240"/>
            <a:ext cx="14889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Jawaban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7857744" y="1920240"/>
            <a:ext cx="2560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113776" y="1920240"/>
            <a:ext cx="1635252" cy="1005840"/>
          </a:xfrm>
          <a:prstGeom prst="roundRect">
            <a:avLst>
              <a:gd name="adj" fmla="val 7273"/>
            </a:avLst>
          </a:prstGeom>
          <a:solidFill>
            <a:srgbClr val="1A3A5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186928" y="1920240"/>
            <a:ext cx="14889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9749028" y="1920240"/>
            <a:ext cx="2560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10005060" y="1920240"/>
            <a:ext cx="1635252" cy="1005840"/>
          </a:xfrm>
          <a:prstGeom prst="roundRect">
            <a:avLst>
              <a:gd name="adj" fmla="val 7273"/>
            </a:avLst>
          </a:prstGeom>
          <a:solidFill>
            <a:srgbClr val="1C7293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10078212" y="1920240"/>
            <a:ext cx="14889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Pembahasan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474720"/>
            <a:ext cx="11091672" cy="1737360"/>
          </a:xfrm>
          <a:prstGeom prst="roundRect">
            <a:avLst>
              <a:gd name="adj" fmla="val 4211"/>
            </a:avLst>
          </a:prstGeom>
          <a:solidFill>
            <a:srgbClr val="DCEAF0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2" name="Text 20"/>
          <p:cNvSpPr txBox="1"/>
          <p:nvPr/>
        </p:nvSpPr>
        <p:spPr>
          <a:xfrm>
            <a:off x="868680" y="36576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PENTING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868680" y="3977640"/>
            <a:ext cx="1045159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tetap harus melakukan validasi isi, tingkat kesulitan, konstruksi soal, dan kesesuaian dengan kerangka asesmen resmi yang berlaku.</a:t>
            </a:r>
            <a:endParaRPr lang="en-US" sz="155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5 — GEMINI + DOKUMEN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8696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Upload dan Analisis Dokumen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dapat memberikan dokumen yang relevan untuk dianalisis, misalnya: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2035454" cy="1234440"/>
          </a:xfrm>
          <a:prstGeom prst="roundRect">
            <a:avLst>
              <a:gd name="adj" fmla="val 5926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273759" y="2267712"/>
            <a:ext cx="585216" cy="5852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228039" y="2267712"/>
            <a:ext cx="67665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64" dirty="0">
                <a:solidFill>
                  <a:srgbClr val="000000"/>
                </a:solidFill>
              </a:rPr>
              <a:t>📄</a:t>
            </a:r>
            <a:endParaRPr lang="en-US" sz="1664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2999232"/>
            <a:ext cx="194401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812694" y="2103120"/>
            <a:ext cx="2035454" cy="1234440"/>
          </a:xfrm>
          <a:prstGeom prst="roundRect">
            <a:avLst>
              <a:gd name="adj" fmla="val 5926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537814" y="2267712"/>
            <a:ext cx="585216" cy="5852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492094" y="2267712"/>
            <a:ext cx="67665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64" dirty="0">
                <a:solidFill>
                  <a:srgbClr val="000000"/>
                </a:solidFill>
              </a:rPr>
              <a:t>📊</a:t>
            </a:r>
            <a:endParaRPr lang="en-US" sz="1664" dirty="0"/>
          </a:p>
        </p:txBody>
      </p:sp>
      <p:sp>
        <p:nvSpPr>
          <p:cNvPr id="12" name="Text 10"/>
          <p:cNvSpPr txBox="1"/>
          <p:nvPr/>
        </p:nvSpPr>
        <p:spPr>
          <a:xfrm>
            <a:off x="2858414" y="2999232"/>
            <a:ext cx="194401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Spreadsheet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76749" y="2103120"/>
            <a:ext cx="2035454" cy="1234440"/>
          </a:xfrm>
          <a:prstGeom prst="roundRect">
            <a:avLst>
              <a:gd name="adj" fmla="val 5926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5801868" y="2267712"/>
            <a:ext cx="585216" cy="5852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756148" y="2267712"/>
            <a:ext cx="67665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64" dirty="0">
                <a:solidFill>
                  <a:srgbClr val="000000"/>
                </a:solidFill>
              </a:rPr>
              <a:t>📝</a:t>
            </a:r>
            <a:endParaRPr lang="en-US" sz="1664" dirty="0"/>
          </a:p>
        </p:txBody>
      </p:sp>
      <p:sp>
        <p:nvSpPr>
          <p:cNvPr id="16" name="Text 14"/>
          <p:cNvSpPr txBox="1"/>
          <p:nvPr/>
        </p:nvSpPr>
        <p:spPr>
          <a:xfrm>
            <a:off x="5122469" y="2999232"/>
            <a:ext cx="194401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 teks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7340803" y="2103120"/>
            <a:ext cx="2035454" cy="1234440"/>
          </a:xfrm>
          <a:prstGeom prst="roundRect">
            <a:avLst>
              <a:gd name="adj" fmla="val 5926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065922" y="2267712"/>
            <a:ext cx="585216" cy="5852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8020202" y="2267712"/>
            <a:ext cx="67665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64" dirty="0">
                <a:solidFill>
                  <a:srgbClr val="000000"/>
                </a:solidFill>
              </a:rPr>
              <a:t>🖼️</a:t>
            </a:r>
            <a:endParaRPr lang="en-US" sz="1664" dirty="0"/>
          </a:p>
        </p:txBody>
      </p:sp>
      <p:sp>
        <p:nvSpPr>
          <p:cNvPr id="20" name="Text 18"/>
          <p:cNvSpPr txBox="1"/>
          <p:nvPr/>
        </p:nvSpPr>
        <p:spPr>
          <a:xfrm>
            <a:off x="7386523" y="2999232"/>
            <a:ext cx="194401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Gambar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9604858" y="2103120"/>
            <a:ext cx="2035454" cy="1234440"/>
          </a:xfrm>
          <a:prstGeom prst="roundRect">
            <a:avLst>
              <a:gd name="adj" fmla="val 5926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10329977" y="2267712"/>
            <a:ext cx="585216" cy="585216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10284257" y="2267712"/>
            <a:ext cx="67665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64" dirty="0">
                <a:solidFill>
                  <a:srgbClr val="000000"/>
                </a:solidFill>
              </a:rPr>
              <a:t>📑</a:t>
            </a:r>
            <a:endParaRPr lang="en-US" sz="1664" dirty="0"/>
          </a:p>
        </p:txBody>
      </p:sp>
      <p:sp>
        <p:nvSpPr>
          <p:cNvPr id="24" name="Text 22"/>
          <p:cNvSpPr txBox="1"/>
          <p:nvPr/>
        </p:nvSpPr>
        <p:spPr>
          <a:xfrm>
            <a:off x="9650578" y="2999232"/>
            <a:ext cx="194401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 pembelajaran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48640" y="3703320"/>
            <a:ext cx="11091672" cy="1600200"/>
          </a:xfrm>
          <a:prstGeom prst="roundRect">
            <a:avLst>
              <a:gd name="adj" fmla="val 4571"/>
            </a:avLst>
          </a:prstGeom>
          <a:solidFill>
            <a:srgbClr val="DCEAF0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6" name="Text 24"/>
          <p:cNvSpPr txBox="1"/>
          <p:nvPr/>
        </p:nvSpPr>
        <p:spPr>
          <a:xfrm>
            <a:off x="822960" y="3867912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PROMPT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822960" y="4206240"/>
            <a:ext cx="10543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dokumen ini. Temukan kompetensi yang harus dicapai siswa, materi utama, aktivitas pembelajaran, dan bentuk asesmen yang dapat dikembangkan.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Meringkas Dokumen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5212080" cy="2651760"/>
          </a:xfrm>
          <a:prstGeom prst="roundRect">
            <a:avLst>
              <a:gd name="adj" fmla="val 2759"/>
            </a:avLst>
          </a:prstGeom>
          <a:solidFill>
            <a:srgbClr val="DCEAF0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1536192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PROMPT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874520"/>
            <a:ext cx="466344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Ringkas dokumen ini menjadi 10 poin utama. Setelah itu buat tabel berisi: konsep utama, penjelasan, contoh, dan implikasinya bagi pembelajaran Bahasa Indonesia.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400800" y="1371600"/>
            <a:ext cx="5212080" cy="2651760"/>
          </a:xfrm>
          <a:prstGeom prst="roundRect">
            <a:avLst>
              <a:gd name="adj" fmla="val 2759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675120" y="15544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MANFAAT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675120" y="1920240"/>
            <a:ext cx="4663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Menghemat waktu membaca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Menemukan informasi penting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Membuat bahan presentasi</a:t>
            </a:r>
            <a:endParaRPr lang="en-US" sz="14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Menyederhanakan dokumen panjang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6 — GEMINI MEMAHAMI GAMBAR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8696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Analisis Gambar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 dapat digunakan untuk membantu memahami gambar yang diberikan. Contoh penggunaan guru: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2035454" cy="1234440"/>
          </a:xfrm>
          <a:prstGeom prst="roundRect">
            <a:avLst>
              <a:gd name="adj" fmla="val 5926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273759" y="2450592"/>
            <a:ext cx="585216" cy="585216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228039" y="2450592"/>
            <a:ext cx="67665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64" dirty="0">
                <a:solidFill>
                  <a:srgbClr val="000000"/>
                </a:solidFill>
              </a:rPr>
              <a:t>📷</a:t>
            </a:r>
            <a:endParaRPr lang="en-US" sz="1664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3182112"/>
            <a:ext cx="194401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 papan tulis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2812694" y="2286000"/>
            <a:ext cx="2035454" cy="1234440"/>
          </a:xfrm>
          <a:prstGeom prst="roundRect">
            <a:avLst>
              <a:gd name="adj" fmla="val 5926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537814" y="2450592"/>
            <a:ext cx="585216" cy="585216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492094" y="2450592"/>
            <a:ext cx="67665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64" dirty="0">
                <a:solidFill>
                  <a:srgbClr val="000000"/>
                </a:solidFill>
              </a:rPr>
              <a:t>📷</a:t>
            </a:r>
            <a:endParaRPr lang="en-US" sz="1664" dirty="0"/>
          </a:p>
        </p:txBody>
      </p:sp>
      <p:sp>
        <p:nvSpPr>
          <p:cNvPr id="12" name="Text 10"/>
          <p:cNvSpPr txBox="1"/>
          <p:nvPr/>
        </p:nvSpPr>
        <p:spPr>
          <a:xfrm>
            <a:off x="2858414" y="3182112"/>
            <a:ext cx="194401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 halaman buku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076749" y="2286000"/>
            <a:ext cx="2035454" cy="1234440"/>
          </a:xfrm>
          <a:prstGeom prst="roundRect">
            <a:avLst>
              <a:gd name="adj" fmla="val 5926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5801868" y="2450592"/>
            <a:ext cx="585216" cy="585216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756148" y="2450592"/>
            <a:ext cx="67665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64" dirty="0">
                <a:solidFill>
                  <a:srgbClr val="000000"/>
                </a:solidFill>
              </a:rPr>
              <a:t>📊</a:t>
            </a:r>
            <a:endParaRPr lang="en-US" sz="1664" dirty="0"/>
          </a:p>
        </p:txBody>
      </p:sp>
      <p:sp>
        <p:nvSpPr>
          <p:cNvPr id="16" name="Text 14"/>
          <p:cNvSpPr txBox="1"/>
          <p:nvPr/>
        </p:nvSpPr>
        <p:spPr>
          <a:xfrm>
            <a:off x="5122469" y="3182112"/>
            <a:ext cx="194401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Infografis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340803" y="2286000"/>
            <a:ext cx="2035454" cy="1234440"/>
          </a:xfrm>
          <a:prstGeom prst="roundRect">
            <a:avLst>
              <a:gd name="adj" fmla="val 5926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065922" y="2450592"/>
            <a:ext cx="585216" cy="585216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8020202" y="2450592"/>
            <a:ext cx="67665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64" dirty="0">
                <a:solidFill>
                  <a:srgbClr val="000000"/>
                </a:solidFill>
              </a:rPr>
              <a:t>📊</a:t>
            </a:r>
            <a:endParaRPr lang="en-US" sz="1664" dirty="0"/>
          </a:p>
        </p:txBody>
      </p:sp>
      <p:sp>
        <p:nvSpPr>
          <p:cNvPr id="20" name="Text 18"/>
          <p:cNvSpPr txBox="1"/>
          <p:nvPr/>
        </p:nvSpPr>
        <p:spPr>
          <a:xfrm>
            <a:off x="7386523" y="3182112"/>
            <a:ext cx="194401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9604858" y="2286000"/>
            <a:ext cx="2035454" cy="1234440"/>
          </a:xfrm>
          <a:prstGeom prst="roundRect">
            <a:avLst>
              <a:gd name="adj" fmla="val 5926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10329977" y="2450592"/>
            <a:ext cx="585216" cy="585216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10284257" y="2450592"/>
            <a:ext cx="67665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64" dirty="0">
                <a:solidFill>
                  <a:srgbClr val="000000"/>
                </a:solidFill>
              </a:rPr>
              <a:t>📷</a:t>
            </a:r>
            <a:endParaRPr lang="en-US" sz="1664" dirty="0"/>
          </a:p>
        </p:txBody>
      </p:sp>
      <p:sp>
        <p:nvSpPr>
          <p:cNvPr id="24" name="Text 22"/>
          <p:cNvSpPr txBox="1"/>
          <p:nvPr/>
        </p:nvSpPr>
        <p:spPr>
          <a:xfrm>
            <a:off x="9650578" y="3182112"/>
            <a:ext cx="194401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 hasil pekerjaan siswa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48640" y="3886200"/>
            <a:ext cx="11091672" cy="1417320"/>
          </a:xfrm>
          <a:prstGeom prst="roundRect">
            <a:avLst>
              <a:gd name="adj" fmla="val 5161"/>
            </a:avLst>
          </a:prstGeom>
          <a:solidFill>
            <a:srgbClr val="DCEAF0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6" name="Text 24"/>
          <p:cNvSpPr txBox="1"/>
          <p:nvPr/>
        </p:nvSpPr>
        <p:spPr>
          <a:xfrm>
            <a:off x="822960" y="4050792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PROMPT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822960" y="4389120"/>
            <a:ext cx="105430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5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gambar ini. Jelaskan informasi utama yang terdapat di dalamnya dan buat 5 pertanyaan yang dapat digunakan sebagai bahan diskusi siswa kelas XII.</a:t>
            </a:r>
            <a:endParaRPr lang="en-US" sz="145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Foto → Materi Pembelajaran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1635252" cy="960120"/>
          </a:xfrm>
          <a:prstGeom prst="roundRect">
            <a:avLst>
              <a:gd name="adj" fmla="val 7619"/>
            </a:avLst>
          </a:prstGeom>
          <a:solidFill>
            <a:srgbClr val="1A3A5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21792" y="1554480"/>
            <a:ext cx="148894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2183892" y="1554480"/>
            <a:ext cx="2560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2439924" y="1554480"/>
            <a:ext cx="1635252" cy="960120"/>
          </a:xfrm>
          <a:prstGeom prst="roundRect">
            <a:avLst>
              <a:gd name="adj" fmla="val 7619"/>
            </a:avLst>
          </a:prstGeom>
          <a:solidFill>
            <a:srgbClr val="1C729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13076" y="1554480"/>
            <a:ext cx="148894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4075176" y="1554480"/>
            <a:ext cx="2560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31208" y="1554480"/>
            <a:ext cx="1635252" cy="960120"/>
          </a:xfrm>
          <a:prstGeom prst="roundRect">
            <a:avLst>
              <a:gd name="adj" fmla="val 7619"/>
            </a:avLst>
          </a:prstGeom>
          <a:solidFill>
            <a:srgbClr val="1A3A5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404360" y="1554480"/>
            <a:ext cx="148894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966460" y="1554480"/>
            <a:ext cx="2560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222492" y="1554480"/>
            <a:ext cx="1635252" cy="960120"/>
          </a:xfrm>
          <a:prstGeom prst="roundRect">
            <a:avLst>
              <a:gd name="adj" fmla="val 7619"/>
            </a:avLst>
          </a:prstGeom>
          <a:solidFill>
            <a:srgbClr val="1C729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295644" y="1554480"/>
            <a:ext cx="148894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857744" y="1554480"/>
            <a:ext cx="2560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113776" y="1554480"/>
            <a:ext cx="1635252" cy="960120"/>
          </a:xfrm>
          <a:prstGeom prst="roundRect">
            <a:avLst>
              <a:gd name="adj" fmla="val 7619"/>
            </a:avLst>
          </a:prstGeom>
          <a:solidFill>
            <a:srgbClr val="1A3A5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186928" y="1554480"/>
            <a:ext cx="148894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9749028" y="1554480"/>
            <a:ext cx="2560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10005060" y="1554480"/>
            <a:ext cx="1635252" cy="960120"/>
          </a:xfrm>
          <a:prstGeom prst="roundRect">
            <a:avLst>
              <a:gd name="adj" fmla="val 7619"/>
            </a:avLst>
          </a:prstGeom>
          <a:solidFill>
            <a:srgbClr val="1C7293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10078212" y="1554480"/>
            <a:ext cx="148894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Soal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48640" y="2971800"/>
            <a:ext cx="11091672" cy="2377440"/>
          </a:xfrm>
          <a:prstGeom prst="roundRect">
            <a:avLst>
              <a:gd name="adj" fmla="val 3077"/>
            </a:avLst>
          </a:prstGeom>
          <a:solidFill>
            <a:srgbClr val="DCEAF0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1" name="Text 19"/>
          <p:cNvSpPr txBox="1"/>
          <p:nvPr/>
        </p:nvSpPr>
        <p:spPr>
          <a:xfrm>
            <a:off x="822960" y="3136392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ALUR PENGGUNAAN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822960" y="3474720"/>
            <a:ext cx="1054303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memotret halaman buku → upload ke Gemini → minta Gemini menjelaskan isinya → sederhanakan bahasanya → buat LKPD → buat soal latihan.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7 — GEMINI UNTUK RISET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8696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Deep Research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630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Untuk kebutuhan riset yang lebih kompleks, fitur Deep Research dapat membantu melakukan pencarian dan sintesis informasi dari berbagai sumber.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377440"/>
            <a:ext cx="11091672" cy="2286000"/>
          </a:xfrm>
          <a:prstGeom prst="roundRect">
            <a:avLst>
              <a:gd name="adj" fmla="val 3200"/>
            </a:avLst>
          </a:prstGeom>
          <a:solidFill>
            <a:srgbClr val="DCEAF0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822960" y="2542032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PENGGUNAAN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10543032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Lakukan penelitian mendalam tentang tantangan pembelajaran literasi membaca siswa SMA di Indonesia. Identifikasi temuan utama, faktor penyebab, strategi pembelajaran, dan rekomendasi bagi guru.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4846320"/>
            <a:ext cx="11091672" cy="914400"/>
          </a:xfrm>
          <a:prstGeom prst="roundRect">
            <a:avLst>
              <a:gd name="adj" fmla="val 8000"/>
            </a:avLst>
          </a:prstGeom>
          <a:solidFill>
            <a:srgbClr val="12233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4846320"/>
            <a:ext cx="10543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Tetap lakukan verifikasi terhadap sumber dan informasi penting.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Gemini untuk Mencari Ide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630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Gunakan Gemini sebagai partner brainstorming.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11091672" cy="2194560"/>
          </a:xfrm>
          <a:prstGeom prst="roundRect">
            <a:avLst>
              <a:gd name="adj" fmla="val 3333"/>
            </a:avLst>
          </a:prstGeom>
          <a:solidFill>
            <a:srgbClr val="DCEAF0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2267712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PROMPT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606040"/>
            <a:ext cx="10543032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Saya akan mengajar teks editorial kelas XII. Berikan 20 ide aktivitas pembelajaran yang interaktif, tidak membutuhkan banyak alat, dan dapat dilakukan dalam kelompok.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8 — GEMINI UNTUK KREATIVITAS GURU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8696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Membuat Ice Breaking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11091672" cy="2011680"/>
          </a:xfrm>
          <a:prstGeom prst="roundRect">
            <a:avLst>
              <a:gd name="adj" fmla="val 3636"/>
            </a:avLst>
          </a:prstGeom>
          <a:solidFill>
            <a:srgbClr val="DCEAF0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2084832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PROMPT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423160"/>
            <a:ext cx="1054303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Buat 10 ice breaking untuk pembelajaran Bahasa Indonesia kelas XII yang dapat dilakukan dalam waktu 5 menit tanpa alat.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48640" y="4251960"/>
            <a:ext cx="2468880" cy="640080"/>
          </a:xfrm>
          <a:prstGeom prst="roundRect">
            <a:avLst>
              <a:gd name="adj" fmla="val 11429"/>
            </a:avLst>
          </a:prstGeom>
          <a:solidFill>
            <a:srgbClr val="1A3A5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425196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Tanpa alat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46120" y="4251960"/>
            <a:ext cx="2468880" cy="640080"/>
          </a:xfrm>
          <a:prstGeom prst="roundRect">
            <a:avLst>
              <a:gd name="adj" fmla="val 11429"/>
            </a:avLst>
          </a:prstGeom>
          <a:solidFill>
            <a:srgbClr val="1A3A5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246120" y="425196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menit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0" y="4251960"/>
            <a:ext cx="2468880" cy="640080"/>
          </a:xfrm>
          <a:prstGeom prst="roundRect">
            <a:avLst>
              <a:gd name="adj" fmla="val 11429"/>
            </a:avLst>
          </a:prstGeom>
          <a:solidFill>
            <a:srgbClr val="1A3A5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943600" y="425196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aktivitas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641080" y="4251960"/>
            <a:ext cx="2468880" cy="640080"/>
          </a:xfrm>
          <a:prstGeom prst="roundRect">
            <a:avLst>
              <a:gd name="adj" fmla="val 11429"/>
            </a:avLst>
          </a:prstGeom>
          <a:solidFill>
            <a:srgbClr val="1A3A5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641080" y="425196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Kelas XII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Membuat Game Pembelajaran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 dapat membantu merancang: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2635758" cy="777240"/>
          </a:xfrm>
          <a:prstGeom prst="roundRect">
            <a:avLst>
              <a:gd name="adj" fmla="val 9412"/>
            </a:avLst>
          </a:prstGeom>
          <a:solidFill>
            <a:srgbClr val="F4F7F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874520"/>
            <a:ext cx="236143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🎮  Quiz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367278" y="1874520"/>
            <a:ext cx="2635758" cy="777240"/>
          </a:xfrm>
          <a:prstGeom prst="roundRect">
            <a:avLst>
              <a:gd name="adj" fmla="val 9412"/>
            </a:avLst>
          </a:prstGeom>
          <a:solidFill>
            <a:srgbClr val="F4F7F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504438" y="1874520"/>
            <a:ext cx="236143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🏆  Kompetisi kelompok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185916" y="1874520"/>
            <a:ext cx="2635758" cy="777240"/>
          </a:xfrm>
          <a:prstGeom prst="roundRect">
            <a:avLst>
              <a:gd name="adj" fmla="val 9412"/>
            </a:avLst>
          </a:prstGeom>
          <a:solidFill>
            <a:srgbClr val="F4F7F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323076" y="1874520"/>
            <a:ext cx="236143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🎲  Board game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9004554" y="1874520"/>
            <a:ext cx="2635758" cy="777240"/>
          </a:xfrm>
          <a:prstGeom prst="roundRect">
            <a:avLst>
              <a:gd name="adj" fmla="val 9412"/>
            </a:avLst>
          </a:prstGeom>
          <a:solidFill>
            <a:srgbClr val="F4F7F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1714" y="1874520"/>
            <a:ext cx="236143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💰  Who Wants to Be a Millionaire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2834640"/>
            <a:ext cx="2635758" cy="777240"/>
          </a:xfrm>
          <a:prstGeom prst="roundRect">
            <a:avLst>
              <a:gd name="adj" fmla="val 9412"/>
            </a:avLst>
          </a:prstGeom>
          <a:solidFill>
            <a:srgbClr val="DCEA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2834640"/>
            <a:ext cx="236143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🔎  Tebak kata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367278" y="2834640"/>
            <a:ext cx="2635758" cy="777240"/>
          </a:xfrm>
          <a:prstGeom prst="roundRect">
            <a:avLst>
              <a:gd name="adj" fmla="val 9412"/>
            </a:avLst>
          </a:prstGeom>
          <a:solidFill>
            <a:srgbClr val="DCEAF0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3504438" y="2834640"/>
            <a:ext cx="236143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🧩  Puzzle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185916" y="2834640"/>
            <a:ext cx="2635758" cy="777240"/>
          </a:xfrm>
          <a:prstGeom prst="roundRect">
            <a:avLst>
              <a:gd name="adj" fmla="val 9412"/>
            </a:avLst>
          </a:prstGeom>
          <a:solidFill>
            <a:srgbClr val="DCEAF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323076" y="2834640"/>
            <a:ext cx="236143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  Quick challenge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3977640"/>
            <a:ext cx="11091672" cy="1325880"/>
          </a:xfrm>
          <a:prstGeom prst="roundRect">
            <a:avLst>
              <a:gd name="adj" fmla="val 5517"/>
            </a:avLst>
          </a:prstGeom>
          <a:solidFill>
            <a:srgbClr val="DCEAF0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822960" y="4142232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PROMPT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4480560"/>
            <a:ext cx="10543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Buat konsep permainan “Who Wants to Be a Millionaire” untuk materi kata serapan kelas XII, lengkap dengan 15 pertanyaan, level kesulitan, aturan permainan, dan sistem skor.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Membuat Rubrik Penilaian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11091672" cy="2011680"/>
          </a:xfrm>
          <a:prstGeom prst="roundRect">
            <a:avLst>
              <a:gd name="adj" fmla="val 3636"/>
            </a:avLst>
          </a:prstGeom>
          <a:solidFill>
            <a:srgbClr val="DCEAF0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1581912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PROMPT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20240"/>
            <a:ext cx="1054303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Buat rubrik penilaian presentasi siswa kelas XII dengan 5 aspek: isi, struktur, penggunaan bahasa, argumentasi, dan kemampuan presentasi. Gunakan skala 1–4 dan deskripsi setiap level.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548640" y="3749040"/>
            <a:ext cx="2072030" cy="1554480"/>
          </a:xfrm>
          <a:prstGeom prst="roundRect">
            <a:avLst>
              <a:gd name="adj" fmla="val 4706"/>
            </a:avLst>
          </a:prstGeom>
          <a:solidFill>
            <a:srgbClr val="1A3A5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3886200"/>
            <a:ext cx="188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2A6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1–4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4663440"/>
            <a:ext cx="188915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Isi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803550" y="3749040"/>
            <a:ext cx="2072030" cy="1554480"/>
          </a:xfrm>
          <a:prstGeom prst="roundRect">
            <a:avLst>
              <a:gd name="adj" fmla="val 4706"/>
            </a:avLst>
          </a:prstGeom>
          <a:solidFill>
            <a:srgbClr val="1A3A5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2894990" y="3886200"/>
            <a:ext cx="188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2A6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1–4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894990" y="4663440"/>
            <a:ext cx="188915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058461" y="3749040"/>
            <a:ext cx="2072030" cy="1554480"/>
          </a:xfrm>
          <a:prstGeom prst="roundRect">
            <a:avLst>
              <a:gd name="adj" fmla="val 4706"/>
            </a:avLst>
          </a:prstGeom>
          <a:solidFill>
            <a:srgbClr val="1A3A5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149901" y="3886200"/>
            <a:ext cx="188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2A6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1–4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5149901" y="4663440"/>
            <a:ext cx="188915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Bahasa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313371" y="3749040"/>
            <a:ext cx="2072030" cy="1554480"/>
          </a:xfrm>
          <a:prstGeom prst="roundRect">
            <a:avLst>
              <a:gd name="adj" fmla="val 4706"/>
            </a:avLst>
          </a:prstGeom>
          <a:solidFill>
            <a:srgbClr val="1A3A5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404811" y="3886200"/>
            <a:ext cx="188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2A6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1–4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7404811" y="4663440"/>
            <a:ext cx="188915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Argumentasi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9568282" y="3749040"/>
            <a:ext cx="2072030" cy="1554480"/>
          </a:xfrm>
          <a:prstGeom prst="roundRect">
            <a:avLst>
              <a:gd name="adj" fmla="val 4706"/>
            </a:avLst>
          </a:prstGeom>
          <a:solidFill>
            <a:srgbClr val="1A3A5C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9659722" y="3886200"/>
            <a:ext cx="188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2A6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1–4</a:t>
            </a:r>
            <a:endParaRPr lang="en-US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9659722" y="4663440"/>
            <a:ext cx="188915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Presentasi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9 — GEMINI UNTUK ADMINISTRASI GURU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8696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Administrasi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087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 dapat membantu membuat:</a:t>
            </a:r>
            <a:endParaRPr lang="en-US" sz="14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920240"/>
            <a:ext cx="51206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Surat</a:t>
            </a:r>
            <a:endParaRPr lang="en-US" sz="13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Pengumuman</a:t>
            </a:r>
            <a:endParaRPr lang="en-US" sz="13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Laporan kegiatan</a:t>
            </a:r>
            <a:endParaRPr lang="en-US" sz="13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Notulen</a:t>
            </a:r>
            <a:endParaRPr lang="en-US" sz="13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Berita acara</a:t>
            </a:r>
            <a:endParaRPr lang="en-US" sz="13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Proposal</a:t>
            </a:r>
            <a:endParaRPr lang="en-US" sz="13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Refleksi</a:t>
            </a:r>
            <a:endParaRPr lang="en-US" sz="13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Laporan evaluasi</a:t>
            </a:r>
            <a:endParaRPr lang="en-US" sz="13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kerja</a:t>
            </a:r>
            <a:endParaRPr lang="en-US" sz="13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 monitoring</a:t>
            </a:r>
            <a:endParaRPr lang="en-US" sz="13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 observasi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0" y="1508760"/>
            <a:ext cx="5212080" cy="3108960"/>
          </a:xfrm>
          <a:prstGeom prst="roundRect">
            <a:avLst>
              <a:gd name="adj" fmla="val 2353"/>
            </a:avLst>
          </a:prstGeom>
          <a:solidFill>
            <a:srgbClr val="DCEAF0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675120" y="1673352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PROMPT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675120" y="2011680"/>
            <a:ext cx="466344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Buat laporan kegiatan MGMP Bahasa Indonesia SMA yang terdiri atas latar belakang, tujuan, pelaksanaan, hasil, kendala, tindak lanjut, dan penutup.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Evaluasi Pembelajaran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dapat memasukkan data atau informasi yang sesuai, kemudian meminta bantuan untuk: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2148840"/>
            <a:ext cx="2035454" cy="1737360"/>
          </a:xfrm>
          <a:prstGeom prst="roundRect">
            <a:avLst>
              <a:gd name="adj" fmla="val 4211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310335" y="2331720"/>
            <a:ext cx="512064" cy="512064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264615" y="2331720"/>
            <a:ext cx="6035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6" dirty="0">
                <a:solidFill>
                  <a:srgbClr val="000000"/>
                </a:solidFill>
              </a:rPr>
              <a:t>1</a:t>
            </a:r>
            <a:endParaRPr lang="en-US" sz="1456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3017520"/>
            <a:ext cx="185257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Menemukan pola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12694" y="2148840"/>
            <a:ext cx="2035454" cy="1737360"/>
          </a:xfrm>
          <a:prstGeom prst="roundRect">
            <a:avLst>
              <a:gd name="adj" fmla="val 4211"/>
            </a:avLst>
          </a:prstGeom>
          <a:solidFill>
            <a:srgbClr val="DCEAF0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574390" y="2331720"/>
            <a:ext cx="512064" cy="512064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528670" y="2331720"/>
            <a:ext cx="6035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6" dirty="0">
                <a:solidFill>
                  <a:srgbClr val="000000"/>
                </a:solidFill>
              </a:rPr>
              <a:t>2</a:t>
            </a:r>
            <a:endParaRPr lang="en-US" sz="1456" dirty="0"/>
          </a:p>
        </p:txBody>
      </p:sp>
      <p:sp>
        <p:nvSpPr>
          <p:cNvPr id="11" name="Text 9"/>
          <p:cNvSpPr txBox="1"/>
          <p:nvPr/>
        </p:nvSpPr>
        <p:spPr>
          <a:xfrm>
            <a:off x="2904134" y="3017520"/>
            <a:ext cx="185257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Mengidentifikasi kesulitan siswa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076749" y="2148840"/>
            <a:ext cx="2035454" cy="1737360"/>
          </a:xfrm>
          <a:prstGeom prst="roundRect">
            <a:avLst>
              <a:gd name="adj" fmla="val 4211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5838444" y="2331720"/>
            <a:ext cx="512064" cy="512064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792724" y="2331720"/>
            <a:ext cx="6035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6" dirty="0">
                <a:solidFill>
                  <a:srgbClr val="000000"/>
                </a:solidFill>
              </a:rPr>
              <a:t>3</a:t>
            </a:r>
            <a:endParaRPr lang="en-US" sz="1456" dirty="0"/>
          </a:p>
        </p:txBody>
      </p:sp>
      <p:sp>
        <p:nvSpPr>
          <p:cNvPr id="15" name="Text 13"/>
          <p:cNvSpPr txBox="1"/>
          <p:nvPr/>
        </p:nvSpPr>
        <p:spPr>
          <a:xfrm>
            <a:off x="5168189" y="3017520"/>
            <a:ext cx="185257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Mengelompokkan masalah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7340803" y="2148840"/>
            <a:ext cx="2035454" cy="1737360"/>
          </a:xfrm>
          <a:prstGeom prst="roundRect">
            <a:avLst>
              <a:gd name="adj" fmla="val 4211"/>
            </a:avLst>
          </a:prstGeom>
          <a:solidFill>
            <a:srgbClr val="DCEAF0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102498" y="2331720"/>
            <a:ext cx="512064" cy="512064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056778" y="2331720"/>
            <a:ext cx="6035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6" dirty="0">
                <a:solidFill>
                  <a:srgbClr val="000000"/>
                </a:solidFill>
              </a:rPr>
              <a:t>4</a:t>
            </a:r>
            <a:endParaRPr lang="en-US" sz="1456" dirty="0"/>
          </a:p>
        </p:txBody>
      </p:sp>
      <p:sp>
        <p:nvSpPr>
          <p:cNvPr id="19" name="Text 17"/>
          <p:cNvSpPr txBox="1"/>
          <p:nvPr/>
        </p:nvSpPr>
        <p:spPr>
          <a:xfrm>
            <a:off x="7432243" y="3017520"/>
            <a:ext cx="185257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Menyusun rekomendasi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9604858" y="2148840"/>
            <a:ext cx="2035454" cy="1737360"/>
          </a:xfrm>
          <a:prstGeom prst="roundRect">
            <a:avLst>
              <a:gd name="adj" fmla="val 4211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10366553" y="2331720"/>
            <a:ext cx="512064" cy="512064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320833" y="2331720"/>
            <a:ext cx="6035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6" dirty="0">
                <a:solidFill>
                  <a:srgbClr val="000000"/>
                </a:solidFill>
              </a:rPr>
              <a:t>5</a:t>
            </a:r>
            <a:endParaRPr lang="en-US" sz="1456" dirty="0"/>
          </a:p>
        </p:txBody>
      </p:sp>
      <p:sp>
        <p:nvSpPr>
          <p:cNvPr id="23" name="Text 21"/>
          <p:cNvSpPr txBox="1"/>
          <p:nvPr/>
        </p:nvSpPr>
        <p:spPr>
          <a:xfrm>
            <a:off x="9696298" y="3017520"/>
            <a:ext cx="185257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Membuat rencana tindak lanjut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48640" y="4251960"/>
            <a:ext cx="11091672" cy="914400"/>
          </a:xfrm>
          <a:prstGeom prst="roundRect">
            <a:avLst>
              <a:gd name="adj" fmla="val 8000"/>
            </a:avLst>
          </a:prstGeom>
          <a:solidFill>
            <a:srgbClr val="12233A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822960" y="4251960"/>
            <a:ext cx="10543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membantu analisis; keputusan pedagogis tetap berada pada guru.</a:t>
            </a:r>
            <a:endParaRPr lang="en-US" sz="155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10 — GEMINI DAN PRESENTASI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8696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Membuat Materi Presentasi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1635252" cy="1005840"/>
          </a:xfrm>
          <a:prstGeom prst="roundRect">
            <a:avLst>
              <a:gd name="adj" fmla="val 7273"/>
            </a:avLst>
          </a:prstGeom>
          <a:solidFill>
            <a:srgbClr val="1A3A5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21792" y="1737360"/>
            <a:ext cx="14889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Topik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2183892" y="1737360"/>
            <a:ext cx="2560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439924" y="1737360"/>
            <a:ext cx="1635252" cy="1005840"/>
          </a:xfrm>
          <a:prstGeom prst="roundRect">
            <a:avLst>
              <a:gd name="adj" fmla="val 7273"/>
            </a:avLst>
          </a:prstGeom>
          <a:solidFill>
            <a:srgbClr val="1C729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2513076" y="1737360"/>
            <a:ext cx="14889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4075176" y="1737360"/>
            <a:ext cx="2560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331208" y="1737360"/>
            <a:ext cx="1635252" cy="1005840"/>
          </a:xfrm>
          <a:prstGeom prst="roundRect">
            <a:avLst>
              <a:gd name="adj" fmla="val 7273"/>
            </a:avLst>
          </a:prstGeom>
          <a:solidFill>
            <a:srgbClr val="1A3A5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404360" y="1737360"/>
            <a:ext cx="14889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Isi Slide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5966460" y="1737360"/>
            <a:ext cx="2560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222492" y="1737360"/>
            <a:ext cx="1635252" cy="1005840"/>
          </a:xfrm>
          <a:prstGeom prst="roundRect">
            <a:avLst>
              <a:gd name="adj" fmla="val 7273"/>
            </a:avLst>
          </a:prstGeom>
          <a:solidFill>
            <a:srgbClr val="1C729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295644" y="1737360"/>
            <a:ext cx="14889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7857744" y="1737360"/>
            <a:ext cx="2560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113776" y="1737360"/>
            <a:ext cx="1635252" cy="1005840"/>
          </a:xfrm>
          <a:prstGeom prst="roundRect">
            <a:avLst>
              <a:gd name="adj" fmla="val 7273"/>
            </a:avLst>
          </a:prstGeom>
          <a:solidFill>
            <a:srgbClr val="1A3A5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186928" y="1737360"/>
            <a:ext cx="14889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Pertanyaan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9749028" y="1737360"/>
            <a:ext cx="2560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10005060" y="1737360"/>
            <a:ext cx="1635252" cy="1005840"/>
          </a:xfrm>
          <a:prstGeom prst="roundRect">
            <a:avLst>
              <a:gd name="adj" fmla="val 7273"/>
            </a:avLst>
          </a:prstGeom>
          <a:solidFill>
            <a:srgbClr val="1C7293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10078212" y="1737360"/>
            <a:ext cx="14889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Kesimpulan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3200400"/>
            <a:ext cx="11091672" cy="2103120"/>
          </a:xfrm>
          <a:prstGeom prst="roundRect">
            <a:avLst>
              <a:gd name="adj" fmla="val 3478"/>
            </a:avLst>
          </a:prstGeom>
          <a:solidFill>
            <a:srgbClr val="DCEAF0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2" name="Text 20"/>
          <p:cNvSpPr txBox="1"/>
          <p:nvPr/>
        </p:nvSpPr>
        <p:spPr>
          <a:xfrm>
            <a:off x="822960" y="3364992"/>
            <a:ext cx="10543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PROMPT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822960" y="3703320"/>
            <a:ext cx="1054303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Buat struktur presentasi 15 slide tentang teks editorial untuk siswa kelas XII. Setiap slide berisi judul, poin utama, contoh, dan aktivitas singkat.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11 — GEMINI UNTUK MENULIS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8696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Membantu Menulis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1798320" cy="868680"/>
          </a:xfrm>
          <a:prstGeom prst="roundRect">
            <a:avLst>
              <a:gd name="adj" fmla="val 8421"/>
            </a:avLst>
          </a:prstGeom>
          <a:solidFill>
            <a:srgbClr val="F4F7F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58368" y="1417320"/>
            <a:ext cx="1578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✍️  Menulis ulang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575560" y="1417320"/>
            <a:ext cx="1798320" cy="868680"/>
          </a:xfrm>
          <a:prstGeom prst="roundRect">
            <a:avLst>
              <a:gd name="adj" fmla="val 8421"/>
            </a:avLst>
          </a:prstGeom>
          <a:solidFill>
            <a:srgbClr val="F4F7F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685288" y="1417320"/>
            <a:ext cx="1578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✍️  Memperbaiki tata bahasa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602480" y="1417320"/>
            <a:ext cx="1798320" cy="868680"/>
          </a:xfrm>
          <a:prstGeom prst="roundRect">
            <a:avLst>
              <a:gd name="adj" fmla="val 8421"/>
            </a:avLst>
          </a:prstGeom>
          <a:solidFill>
            <a:srgbClr val="F4F7F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712208" y="1417320"/>
            <a:ext cx="1578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✍️  Mengembangkan paragraf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2468880"/>
            <a:ext cx="1798320" cy="868680"/>
          </a:xfrm>
          <a:prstGeom prst="roundRect">
            <a:avLst>
              <a:gd name="adj" fmla="val 8421"/>
            </a:avLst>
          </a:prstGeom>
          <a:solidFill>
            <a:srgbClr val="F4F7F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58368" y="2468880"/>
            <a:ext cx="1578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✍️  Meringkas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575560" y="2468880"/>
            <a:ext cx="1798320" cy="868680"/>
          </a:xfrm>
          <a:prstGeom prst="roundRect">
            <a:avLst>
              <a:gd name="adj" fmla="val 8421"/>
            </a:avLst>
          </a:prstGeom>
          <a:solidFill>
            <a:srgbClr val="F4F7F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2685288" y="2468880"/>
            <a:ext cx="1578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✍️  Mengubah gaya bahasa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602480" y="2468880"/>
            <a:ext cx="1798320" cy="868680"/>
          </a:xfrm>
          <a:prstGeom prst="roundRect">
            <a:avLst>
              <a:gd name="adj" fmla="val 8421"/>
            </a:avLst>
          </a:prstGeom>
          <a:solidFill>
            <a:srgbClr val="F4F7F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712208" y="2468880"/>
            <a:ext cx="1578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✍️  Membuat judul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520440"/>
            <a:ext cx="1798320" cy="868680"/>
          </a:xfrm>
          <a:prstGeom prst="roundRect">
            <a:avLst>
              <a:gd name="adj" fmla="val 8421"/>
            </a:avLst>
          </a:prstGeom>
          <a:solidFill>
            <a:srgbClr val="F4F7F9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58368" y="3520440"/>
            <a:ext cx="1578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✍️  Membuat caption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575560" y="3520440"/>
            <a:ext cx="1798320" cy="868680"/>
          </a:xfrm>
          <a:prstGeom prst="roundRect">
            <a:avLst>
              <a:gd name="adj" fmla="val 8421"/>
            </a:avLst>
          </a:prstGeom>
          <a:solidFill>
            <a:srgbClr val="F4F7F9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2685288" y="3520440"/>
            <a:ext cx="1578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✍️  Membuat artikel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602480" y="3520440"/>
            <a:ext cx="1798320" cy="868680"/>
          </a:xfrm>
          <a:prstGeom prst="roundRect">
            <a:avLst>
              <a:gd name="adj" fmla="val 8421"/>
            </a:avLst>
          </a:prstGeom>
          <a:solidFill>
            <a:srgbClr val="F4F7F9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4712208" y="3520440"/>
            <a:ext cx="15788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✍️  Membuat naskah presentasi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537960" y="1417320"/>
            <a:ext cx="5074920" cy="3154680"/>
          </a:xfrm>
          <a:prstGeom prst="roundRect">
            <a:avLst>
              <a:gd name="adj" fmla="val 2319"/>
            </a:avLst>
          </a:prstGeom>
          <a:solidFill>
            <a:srgbClr val="DCEAF0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3" name="Text 21"/>
          <p:cNvSpPr txBox="1"/>
          <p:nvPr/>
        </p:nvSpPr>
        <p:spPr>
          <a:xfrm>
            <a:off x="6812280" y="1581912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PROMPT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6812280" y="1920240"/>
            <a:ext cx="4526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Ubah paragraf berikut menjadi bahasa yang lebih akademis tetapi tetap mudah dipahami guru SMA.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12 — ETIKA AI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8696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Bukan Mesin Kebenaran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Jangan langsung percaya semua jawaban AI. AI dapat menghasilkan: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57400"/>
            <a:ext cx="1109167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Informasi keliru</a:t>
            </a:r>
            <a:endParaRPr lang="en-US" sz="1500" dirty="0"/>
          </a:p>
          <a:p>
            <a:pPr marL="228600" indent="-2286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Sumber yang tidak akurat</a:t>
            </a:r>
            <a:endParaRPr lang="en-US" sz="1500" dirty="0"/>
          </a:p>
          <a:p>
            <a:pPr marL="228600" indent="-2286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Fakta yang tidak lengkap</a:t>
            </a:r>
            <a:endParaRPr lang="en-US" sz="1500" dirty="0"/>
          </a:p>
          <a:p>
            <a:pPr marL="228600" indent="-2286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Interpretasi yang salah</a:t>
            </a:r>
            <a:endParaRPr lang="en-US" sz="1500" dirty="0"/>
          </a:p>
          <a:p>
            <a:pPr marL="228600" indent="-2286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Jawaban yang terlihat meyakinkan tetapi keliru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160520"/>
            <a:ext cx="2013509" cy="1005840"/>
          </a:xfrm>
          <a:prstGeom prst="roundRect">
            <a:avLst>
              <a:gd name="adj" fmla="val 7273"/>
            </a:avLst>
          </a:prstGeom>
          <a:solidFill>
            <a:srgbClr val="1A3A5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21792" y="4160520"/>
            <a:ext cx="186720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2562149" y="4160520"/>
            <a:ext cx="2560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818181" y="4160520"/>
            <a:ext cx="2013509" cy="1005840"/>
          </a:xfrm>
          <a:prstGeom prst="roundRect">
            <a:avLst>
              <a:gd name="adj" fmla="val 7273"/>
            </a:avLst>
          </a:prstGeom>
          <a:solidFill>
            <a:srgbClr val="1C7293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2891333" y="4160520"/>
            <a:ext cx="186720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4831690" y="4160520"/>
            <a:ext cx="2560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87722" y="4160520"/>
            <a:ext cx="2013509" cy="1005840"/>
          </a:xfrm>
          <a:prstGeom prst="roundRect">
            <a:avLst>
              <a:gd name="adj" fmla="val 7273"/>
            </a:avLst>
          </a:prstGeom>
          <a:solidFill>
            <a:srgbClr val="1A3A5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160874" y="4160520"/>
            <a:ext cx="186720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7101230" y="4160520"/>
            <a:ext cx="2560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357262" y="4160520"/>
            <a:ext cx="2013509" cy="1005840"/>
          </a:xfrm>
          <a:prstGeom prst="roundRect">
            <a:avLst>
              <a:gd name="adj" fmla="val 7273"/>
            </a:avLst>
          </a:prstGeom>
          <a:solidFill>
            <a:srgbClr val="1C7293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430414" y="4160520"/>
            <a:ext cx="186720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9370771" y="4160520"/>
            <a:ext cx="2560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9626803" y="4160520"/>
            <a:ext cx="2013509" cy="1005840"/>
          </a:xfrm>
          <a:prstGeom prst="roundRect">
            <a:avLst>
              <a:gd name="adj" fmla="val 7273"/>
            </a:avLst>
          </a:prstGeom>
          <a:solidFill>
            <a:srgbClr val="1A3A5C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9699955" y="4160520"/>
            <a:ext cx="186720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Hal yang Tidak Boleh Dilakukan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630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Hindari memasukkan: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3514344" cy="914400"/>
          </a:xfrm>
          <a:prstGeom prst="roundRect">
            <a:avLst>
              <a:gd name="adj" fmla="val 8000"/>
            </a:avLst>
          </a:prstGeom>
          <a:solidFill>
            <a:srgbClr val="FBEAEA"/>
          </a:solidFill>
          <a:ln/>
        </p:spPr>
      </p:sp>
      <p:sp>
        <p:nvSpPr>
          <p:cNvPr id="5" name="Shape 3"/>
          <p:cNvSpPr/>
          <p:nvPr/>
        </p:nvSpPr>
        <p:spPr>
          <a:xfrm>
            <a:off x="713232" y="2167128"/>
            <a:ext cx="502920" cy="502920"/>
          </a:xfrm>
          <a:prstGeom prst="ellipse">
            <a:avLst/>
          </a:prstGeom>
          <a:solidFill>
            <a:srgbClr val="B23A4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67512" y="2167128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30" dirty="0">
                <a:solidFill>
                  <a:srgbClr val="000000"/>
                </a:solidFill>
              </a:rPr>
              <a:t>🔐</a:t>
            </a:r>
            <a:endParaRPr lang="en-US" sz="1430" dirty="0"/>
          </a:p>
        </p:txBody>
      </p:sp>
      <p:sp>
        <p:nvSpPr>
          <p:cNvPr id="7" name="Text 5"/>
          <p:cNvSpPr txBox="1"/>
          <p:nvPr/>
        </p:nvSpPr>
        <p:spPr>
          <a:xfrm>
            <a:off x="1325880" y="1965960"/>
            <a:ext cx="25999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Password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37304" y="1965960"/>
            <a:ext cx="3514344" cy="914400"/>
          </a:xfrm>
          <a:prstGeom prst="roundRect">
            <a:avLst>
              <a:gd name="adj" fmla="val 8000"/>
            </a:avLst>
          </a:prstGeom>
          <a:solidFill>
            <a:srgbClr val="FBEAEA"/>
          </a:solidFill>
          <a:ln/>
        </p:spPr>
      </p:sp>
      <p:sp>
        <p:nvSpPr>
          <p:cNvPr id="9" name="Shape 7"/>
          <p:cNvSpPr/>
          <p:nvPr/>
        </p:nvSpPr>
        <p:spPr>
          <a:xfrm>
            <a:off x="4501896" y="2167128"/>
            <a:ext cx="502920" cy="502920"/>
          </a:xfrm>
          <a:prstGeom prst="ellipse">
            <a:avLst/>
          </a:prstGeom>
          <a:solidFill>
            <a:srgbClr val="B23A4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456176" y="2167128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30" dirty="0">
                <a:solidFill>
                  <a:srgbClr val="000000"/>
                </a:solidFill>
              </a:rPr>
              <a:t>🔐</a:t>
            </a:r>
            <a:endParaRPr lang="en-US" sz="1430" dirty="0"/>
          </a:p>
        </p:txBody>
      </p:sp>
      <p:sp>
        <p:nvSpPr>
          <p:cNvPr id="11" name="Text 9"/>
          <p:cNvSpPr txBox="1"/>
          <p:nvPr/>
        </p:nvSpPr>
        <p:spPr>
          <a:xfrm>
            <a:off x="5114544" y="1965960"/>
            <a:ext cx="25999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pribadi sensitif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125968" y="1965960"/>
            <a:ext cx="3514344" cy="914400"/>
          </a:xfrm>
          <a:prstGeom prst="roundRect">
            <a:avLst>
              <a:gd name="adj" fmla="val 8000"/>
            </a:avLst>
          </a:prstGeom>
          <a:solidFill>
            <a:srgbClr val="FBEAEA"/>
          </a:solidFill>
          <a:ln/>
        </p:spPr>
      </p:sp>
      <p:sp>
        <p:nvSpPr>
          <p:cNvPr id="13" name="Shape 11"/>
          <p:cNvSpPr/>
          <p:nvPr/>
        </p:nvSpPr>
        <p:spPr>
          <a:xfrm>
            <a:off x="8290560" y="2167128"/>
            <a:ext cx="502920" cy="502920"/>
          </a:xfrm>
          <a:prstGeom prst="ellipse">
            <a:avLst/>
          </a:prstGeom>
          <a:solidFill>
            <a:srgbClr val="B23A48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244840" y="2167128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30" dirty="0">
                <a:solidFill>
                  <a:srgbClr val="000000"/>
                </a:solidFill>
              </a:rPr>
              <a:t>🔐</a:t>
            </a:r>
            <a:endParaRPr lang="en-US" sz="1430" dirty="0"/>
          </a:p>
        </p:txBody>
      </p:sp>
      <p:sp>
        <p:nvSpPr>
          <p:cNvPr id="15" name="Text 13"/>
          <p:cNvSpPr txBox="1"/>
          <p:nvPr/>
        </p:nvSpPr>
        <p:spPr>
          <a:xfrm>
            <a:off x="8903208" y="1965960"/>
            <a:ext cx="25999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Informasi rahasia sekolah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3063240"/>
            <a:ext cx="3514344" cy="914400"/>
          </a:xfrm>
          <a:prstGeom prst="roundRect">
            <a:avLst>
              <a:gd name="adj" fmla="val 8000"/>
            </a:avLst>
          </a:prstGeom>
          <a:solidFill>
            <a:srgbClr val="FBEAEA"/>
          </a:solidFill>
          <a:ln/>
        </p:spPr>
      </p:sp>
      <p:sp>
        <p:nvSpPr>
          <p:cNvPr id="17" name="Shape 15"/>
          <p:cNvSpPr/>
          <p:nvPr/>
        </p:nvSpPr>
        <p:spPr>
          <a:xfrm>
            <a:off x="713232" y="3264408"/>
            <a:ext cx="502920" cy="502920"/>
          </a:xfrm>
          <a:prstGeom prst="ellipse">
            <a:avLst/>
          </a:prstGeom>
          <a:solidFill>
            <a:srgbClr val="B23A48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67512" y="3264408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30" dirty="0">
                <a:solidFill>
                  <a:srgbClr val="000000"/>
                </a:solidFill>
              </a:rPr>
              <a:t>🔐</a:t>
            </a:r>
            <a:endParaRPr lang="en-US" sz="143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3063240"/>
            <a:ext cx="25999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siswa yang tidak perlu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337304" y="3063240"/>
            <a:ext cx="3514344" cy="914400"/>
          </a:xfrm>
          <a:prstGeom prst="roundRect">
            <a:avLst>
              <a:gd name="adj" fmla="val 8000"/>
            </a:avLst>
          </a:prstGeom>
          <a:solidFill>
            <a:srgbClr val="FBEAEA"/>
          </a:solidFill>
          <a:ln/>
        </p:spPr>
      </p:sp>
      <p:sp>
        <p:nvSpPr>
          <p:cNvPr id="21" name="Shape 19"/>
          <p:cNvSpPr/>
          <p:nvPr/>
        </p:nvSpPr>
        <p:spPr>
          <a:xfrm>
            <a:off x="4501896" y="3264408"/>
            <a:ext cx="502920" cy="502920"/>
          </a:xfrm>
          <a:prstGeom prst="ellipse">
            <a:avLst/>
          </a:prstGeom>
          <a:solidFill>
            <a:srgbClr val="B23A48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4456176" y="3264408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30" dirty="0">
                <a:solidFill>
                  <a:srgbClr val="000000"/>
                </a:solidFill>
              </a:rPr>
              <a:t>🔐</a:t>
            </a:r>
            <a:endParaRPr lang="en-US" sz="1430" dirty="0"/>
          </a:p>
        </p:txBody>
      </p:sp>
      <p:sp>
        <p:nvSpPr>
          <p:cNvPr id="23" name="Text 21"/>
          <p:cNvSpPr txBox="1"/>
          <p:nvPr/>
        </p:nvSpPr>
        <p:spPr>
          <a:xfrm>
            <a:off x="5114544" y="3063240"/>
            <a:ext cx="25999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 rahasia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8125968" y="3063240"/>
            <a:ext cx="3514344" cy="914400"/>
          </a:xfrm>
          <a:prstGeom prst="roundRect">
            <a:avLst>
              <a:gd name="adj" fmla="val 8000"/>
            </a:avLst>
          </a:prstGeom>
          <a:solidFill>
            <a:srgbClr val="FBEAEA"/>
          </a:solidFill>
          <a:ln/>
        </p:spPr>
      </p:sp>
      <p:sp>
        <p:nvSpPr>
          <p:cNvPr id="25" name="Shape 23"/>
          <p:cNvSpPr/>
          <p:nvPr/>
        </p:nvSpPr>
        <p:spPr>
          <a:xfrm>
            <a:off x="8290560" y="3264408"/>
            <a:ext cx="502920" cy="502920"/>
          </a:xfrm>
          <a:prstGeom prst="ellipse">
            <a:avLst/>
          </a:prstGeom>
          <a:solidFill>
            <a:srgbClr val="B23A48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244840" y="3264408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30" dirty="0">
                <a:solidFill>
                  <a:srgbClr val="000000"/>
                </a:solidFill>
              </a:rPr>
              <a:t>🔐</a:t>
            </a:r>
            <a:endParaRPr lang="en-US" sz="1430" dirty="0"/>
          </a:p>
        </p:txBody>
      </p:sp>
      <p:sp>
        <p:nvSpPr>
          <p:cNvPr id="27" name="Text 25"/>
          <p:cNvSpPr txBox="1"/>
          <p:nvPr/>
        </p:nvSpPr>
        <p:spPr>
          <a:xfrm>
            <a:off x="8903208" y="3063240"/>
            <a:ext cx="25999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Informasi yang seharusnya hanya diakses pihak tertentu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548640" y="4206240"/>
            <a:ext cx="11091672" cy="960120"/>
          </a:xfrm>
          <a:prstGeom prst="roundRect">
            <a:avLst>
              <a:gd name="adj" fmla="val 7619"/>
            </a:avLst>
          </a:prstGeom>
          <a:solidFill>
            <a:srgbClr val="12233A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822960" y="4206240"/>
            <a:ext cx="1054303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Gunakan data yang diperlukan saja dan perhatikan kebijakan sekolah/instansi.</a:t>
            </a:r>
            <a:endParaRPr lang="en-US" sz="1500" dirty="0"/>
          </a:p>
        </p:txBody>
      </p:sp>
      <p:sp>
        <p:nvSpPr>
          <p:cNvPr id="30" name="Text 28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13 — AI DALAM PEMBELAJARAN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8696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Tidak Menggantikan Guru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9164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tetap memiliki peran utama sebagai: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194560"/>
            <a:ext cx="3514344" cy="868680"/>
          </a:xfrm>
          <a:prstGeom prst="roundRect">
            <a:avLst>
              <a:gd name="adj" fmla="val 8421"/>
            </a:avLst>
          </a:prstGeom>
          <a:solidFill>
            <a:srgbClr val="F4F7F9"/>
          </a:solidFill>
          <a:ln/>
        </p:spPr>
      </p:sp>
      <p:sp>
        <p:nvSpPr>
          <p:cNvPr id="6" name="Shape 4"/>
          <p:cNvSpPr/>
          <p:nvPr/>
        </p:nvSpPr>
        <p:spPr>
          <a:xfrm>
            <a:off x="685800" y="2331720"/>
            <a:ext cx="594360" cy="5943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2331720"/>
            <a:ext cx="685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90" dirty="0">
                <a:solidFill>
                  <a:srgbClr val="000000"/>
                </a:solidFill>
              </a:rPr>
              <a:t>👨‍🏫</a:t>
            </a:r>
            <a:endParaRPr lang="en-US" sz="169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94560"/>
            <a:ext cx="25085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Pendidik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2194560"/>
            <a:ext cx="3514344" cy="868680"/>
          </a:xfrm>
          <a:prstGeom prst="roundRect">
            <a:avLst>
              <a:gd name="adj" fmla="val 8421"/>
            </a:avLst>
          </a:prstGeom>
          <a:solidFill>
            <a:srgbClr val="F4F7F9"/>
          </a:solidFill>
          <a:ln/>
        </p:spPr>
      </p:sp>
      <p:sp>
        <p:nvSpPr>
          <p:cNvPr id="10" name="Shape 8"/>
          <p:cNvSpPr/>
          <p:nvPr/>
        </p:nvSpPr>
        <p:spPr>
          <a:xfrm>
            <a:off x="4474464" y="2331720"/>
            <a:ext cx="594360" cy="5943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428744" y="2331720"/>
            <a:ext cx="685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90" dirty="0">
                <a:solidFill>
                  <a:srgbClr val="000000"/>
                </a:solidFill>
              </a:rPr>
              <a:t>🧠</a:t>
            </a:r>
            <a:endParaRPr lang="en-US" sz="1690" dirty="0"/>
          </a:p>
        </p:txBody>
      </p:sp>
      <p:sp>
        <p:nvSpPr>
          <p:cNvPr id="12" name="Text 10"/>
          <p:cNvSpPr txBox="1"/>
          <p:nvPr/>
        </p:nvSpPr>
        <p:spPr>
          <a:xfrm>
            <a:off x="5205984" y="2194560"/>
            <a:ext cx="25085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Pengambil Keputusan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25968" y="2194560"/>
            <a:ext cx="3514344" cy="868680"/>
          </a:xfrm>
          <a:prstGeom prst="roundRect">
            <a:avLst>
              <a:gd name="adj" fmla="val 8421"/>
            </a:avLst>
          </a:prstGeom>
          <a:solidFill>
            <a:srgbClr val="F4F7F9"/>
          </a:solidFill>
          <a:ln/>
        </p:spPr>
      </p:sp>
      <p:sp>
        <p:nvSpPr>
          <p:cNvPr id="14" name="Shape 12"/>
          <p:cNvSpPr/>
          <p:nvPr/>
        </p:nvSpPr>
        <p:spPr>
          <a:xfrm>
            <a:off x="8263128" y="2331720"/>
            <a:ext cx="594360" cy="5943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217408" y="2331720"/>
            <a:ext cx="685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90" dirty="0">
                <a:solidFill>
                  <a:srgbClr val="000000"/>
                </a:solidFill>
              </a:rPr>
              <a:t>❤️</a:t>
            </a:r>
            <a:endParaRPr lang="en-US" sz="1690" dirty="0"/>
          </a:p>
        </p:txBody>
      </p:sp>
      <p:sp>
        <p:nvSpPr>
          <p:cNvPr id="16" name="Text 14"/>
          <p:cNvSpPr txBox="1"/>
          <p:nvPr/>
        </p:nvSpPr>
        <p:spPr>
          <a:xfrm>
            <a:off x="8994648" y="2194560"/>
            <a:ext cx="25085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Pembimbing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48640" y="3246120"/>
            <a:ext cx="3514344" cy="868680"/>
          </a:xfrm>
          <a:prstGeom prst="roundRect">
            <a:avLst>
              <a:gd name="adj" fmla="val 8421"/>
            </a:avLst>
          </a:prstGeom>
          <a:solidFill>
            <a:srgbClr val="F4F7F9"/>
          </a:solidFill>
          <a:ln/>
        </p:spPr>
      </p:sp>
      <p:sp>
        <p:nvSpPr>
          <p:cNvPr id="18" name="Shape 16"/>
          <p:cNvSpPr/>
          <p:nvPr/>
        </p:nvSpPr>
        <p:spPr>
          <a:xfrm>
            <a:off x="685800" y="3383280"/>
            <a:ext cx="594360" cy="5943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40080" y="3383280"/>
            <a:ext cx="685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90" dirty="0">
                <a:solidFill>
                  <a:srgbClr val="000000"/>
                </a:solidFill>
              </a:rPr>
              <a:t>🎯</a:t>
            </a:r>
            <a:endParaRPr lang="en-US" sz="1690" dirty="0"/>
          </a:p>
        </p:txBody>
      </p:sp>
      <p:sp>
        <p:nvSpPr>
          <p:cNvPr id="20" name="Text 18"/>
          <p:cNvSpPr txBox="1"/>
          <p:nvPr/>
        </p:nvSpPr>
        <p:spPr>
          <a:xfrm>
            <a:off x="1417320" y="3246120"/>
            <a:ext cx="25085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Perancang Pembelajaran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337304" y="3246120"/>
            <a:ext cx="3514344" cy="868680"/>
          </a:xfrm>
          <a:prstGeom prst="roundRect">
            <a:avLst>
              <a:gd name="adj" fmla="val 8421"/>
            </a:avLst>
          </a:prstGeom>
          <a:solidFill>
            <a:srgbClr val="F4F7F9"/>
          </a:solidFill>
          <a:ln/>
        </p:spPr>
      </p:sp>
      <p:sp>
        <p:nvSpPr>
          <p:cNvPr id="22" name="Shape 20"/>
          <p:cNvSpPr/>
          <p:nvPr/>
        </p:nvSpPr>
        <p:spPr>
          <a:xfrm>
            <a:off x="4474464" y="3383280"/>
            <a:ext cx="594360" cy="5943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4428744" y="3383280"/>
            <a:ext cx="685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90" dirty="0">
                <a:solidFill>
                  <a:srgbClr val="000000"/>
                </a:solidFill>
              </a:rPr>
              <a:t>🔎</a:t>
            </a:r>
            <a:endParaRPr lang="en-US" sz="1690" dirty="0"/>
          </a:p>
        </p:txBody>
      </p:sp>
      <p:sp>
        <p:nvSpPr>
          <p:cNvPr id="24" name="Text 22"/>
          <p:cNvSpPr txBox="1"/>
          <p:nvPr/>
        </p:nvSpPr>
        <p:spPr>
          <a:xfrm>
            <a:off x="5205984" y="3246120"/>
            <a:ext cx="25085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Validator Informasi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8125968" y="3246120"/>
            <a:ext cx="3514344" cy="868680"/>
          </a:xfrm>
          <a:prstGeom prst="roundRect">
            <a:avLst>
              <a:gd name="adj" fmla="val 8421"/>
            </a:avLst>
          </a:prstGeom>
          <a:solidFill>
            <a:srgbClr val="F4F7F9"/>
          </a:solidFill>
          <a:ln/>
        </p:spPr>
      </p:sp>
      <p:sp>
        <p:nvSpPr>
          <p:cNvPr id="26" name="Shape 24"/>
          <p:cNvSpPr/>
          <p:nvPr/>
        </p:nvSpPr>
        <p:spPr>
          <a:xfrm>
            <a:off x="8263128" y="3383280"/>
            <a:ext cx="594360" cy="5943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8217408" y="3383280"/>
            <a:ext cx="685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90" dirty="0">
                <a:solidFill>
                  <a:srgbClr val="000000"/>
                </a:solidFill>
              </a:rPr>
              <a:t>🤝</a:t>
            </a:r>
            <a:endParaRPr lang="en-US" sz="1690" dirty="0"/>
          </a:p>
        </p:txBody>
      </p:sp>
      <p:sp>
        <p:nvSpPr>
          <p:cNvPr id="28" name="Text 26"/>
          <p:cNvSpPr txBox="1"/>
          <p:nvPr/>
        </p:nvSpPr>
        <p:spPr>
          <a:xfrm>
            <a:off x="8994648" y="3246120"/>
            <a:ext cx="25085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Pembentuk Karakter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548640" y="4617720"/>
            <a:ext cx="11091672" cy="685800"/>
          </a:xfrm>
          <a:prstGeom prst="roundRect">
            <a:avLst>
              <a:gd name="adj" fmla="val 10667"/>
            </a:avLst>
          </a:prstGeom>
          <a:solidFill>
            <a:srgbClr val="12233A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548640" y="4617720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i="1" dirty="0">
                <a:solidFill>
                  <a:srgbClr val="F2A6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adalah co-pilot, bukan pengganti guru.</a:t>
            </a:r>
            <a:endParaRPr lang="en-US" sz="170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32" name="Text 30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Literacy untuk Guru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perlu memiliki 5 kemampuan: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2057400" cy="3566160"/>
          </a:xfrm>
          <a:prstGeom prst="roundRect">
            <a:avLst>
              <a:gd name="adj" fmla="val 3556"/>
            </a:avLst>
          </a:prstGeom>
          <a:solidFill>
            <a:srgbClr val="1A3A5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2148840"/>
            <a:ext cx="187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2A6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880360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713232" y="3429000"/>
            <a:ext cx="1728216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E8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Memahami AI.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07208" y="1920240"/>
            <a:ext cx="2057400" cy="3566160"/>
          </a:xfrm>
          <a:prstGeom prst="roundRect">
            <a:avLst>
              <a:gd name="adj" fmla="val 3556"/>
            </a:avLst>
          </a:prstGeom>
          <a:solidFill>
            <a:srgbClr val="1C729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898648" y="2148840"/>
            <a:ext cx="187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2A6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2898648" y="2880360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2971800" y="3429000"/>
            <a:ext cx="1728216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E8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Mampu memberikan instruksi.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065776" y="1920240"/>
            <a:ext cx="2057400" cy="3566160"/>
          </a:xfrm>
          <a:prstGeom prst="roundRect">
            <a:avLst>
              <a:gd name="adj" fmla="val 3556"/>
            </a:avLst>
          </a:prstGeom>
          <a:solidFill>
            <a:srgbClr val="1A3A5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157216" y="2148840"/>
            <a:ext cx="187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2A6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5157216" y="2880360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230368" y="3429000"/>
            <a:ext cx="1728216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E8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Mampu mengevaluasi hasil.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7324344" y="1920240"/>
            <a:ext cx="2057400" cy="3566160"/>
          </a:xfrm>
          <a:prstGeom prst="roundRect">
            <a:avLst>
              <a:gd name="adj" fmla="val 3556"/>
            </a:avLst>
          </a:prstGeom>
          <a:solidFill>
            <a:srgbClr val="1C7293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415784" y="2148840"/>
            <a:ext cx="187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2A6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000" dirty="0"/>
          </a:p>
        </p:txBody>
      </p:sp>
      <p:sp>
        <p:nvSpPr>
          <p:cNvPr id="18" name="Text 16"/>
          <p:cNvSpPr txBox="1"/>
          <p:nvPr/>
        </p:nvSpPr>
        <p:spPr>
          <a:xfrm>
            <a:off x="7415784" y="2880360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7488936" y="3429000"/>
            <a:ext cx="1728216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E8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Mampu menyesuaikan hasil dengan kebutuhan.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9582912" y="1920240"/>
            <a:ext cx="2057400" cy="3566160"/>
          </a:xfrm>
          <a:prstGeom prst="roundRect">
            <a:avLst>
              <a:gd name="adj" fmla="val 3556"/>
            </a:avLst>
          </a:prstGeom>
          <a:solidFill>
            <a:srgbClr val="1A3A5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674352" y="2148840"/>
            <a:ext cx="187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2A6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3000" dirty="0"/>
          </a:p>
        </p:txBody>
      </p:sp>
      <p:sp>
        <p:nvSpPr>
          <p:cNvPr id="22" name="Text 20"/>
          <p:cNvSpPr txBox="1"/>
          <p:nvPr/>
        </p:nvSpPr>
        <p:spPr>
          <a:xfrm>
            <a:off x="9674352" y="2880360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Ethical Use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9747504" y="3429000"/>
            <a:ext cx="1728216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E8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Menggunakan AI secara bertanggung jawab.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14 — PRAKTIK LANGSUNG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8696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Tantangan 1: Buat Sebuah LKPD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120640" cy="4023360"/>
          </a:xfrm>
          <a:prstGeom prst="roundRect">
            <a:avLst>
              <a:gd name="adj" fmla="val 1818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783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Mata pelajaran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219456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Bahasa Indonesia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74320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Kelas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274320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XII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29184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32918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Teks Editorial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384048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Waktu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2743200" y="38404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× 45 menit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438912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2743200" y="4389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Based Learning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49377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Bentuk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2743200" y="493776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Kelompok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400800" y="1600200"/>
            <a:ext cx="5212080" cy="4023360"/>
          </a:xfrm>
          <a:prstGeom prst="roundRect">
            <a:avLst>
              <a:gd name="adj" fmla="val 1818"/>
            </a:avLst>
          </a:prstGeom>
          <a:solidFill>
            <a:srgbClr val="12233A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75120" y="1783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675120" y="2514600"/>
            <a:ext cx="1005840" cy="10058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2514600"/>
            <a:ext cx="1097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60" dirty="0">
                <a:solidFill>
                  <a:srgbClr val="000000"/>
                </a:solidFill>
              </a:rPr>
              <a:t>📄</a:t>
            </a:r>
            <a:endParaRPr lang="en-US" sz="2860" dirty="0"/>
          </a:p>
        </p:txBody>
      </p:sp>
      <p:sp>
        <p:nvSpPr>
          <p:cNvPr id="22" name="Text 20"/>
          <p:cNvSpPr txBox="1"/>
          <p:nvPr/>
        </p:nvSpPr>
        <p:spPr>
          <a:xfrm>
            <a:off x="6675120" y="374904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LKPD siap digunakan.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Tantangan 2: 10 Soal Berbasis Literasi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63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Syarat: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2601468" cy="868680"/>
          </a:xfrm>
          <a:prstGeom prst="roundRect">
            <a:avLst>
              <a:gd name="adj" fmla="val 8421"/>
            </a:avLst>
          </a:prstGeom>
          <a:solidFill>
            <a:srgbClr val="DCEAF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965960"/>
            <a:ext cx="23271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Kelas XII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378708" y="1965960"/>
            <a:ext cx="2601468" cy="868680"/>
          </a:xfrm>
          <a:prstGeom prst="roundRect">
            <a:avLst>
              <a:gd name="adj" fmla="val 8421"/>
            </a:avLst>
          </a:prstGeom>
          <a:solidFill>
            <a:srgbClr val="DCEA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515868" y="1965960"/>
            <a:ext cx="23271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Stimulus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208776" y="1965960"/>
            <a:ext cx="2601468" cy="868680"/>
          </a:xfrm>
          <a:prstGeom prst="roundRect">
            <a:avLst>
              <a:gd name="adj" fmla="val 8421"/>
            </a:avLst>
          </a:prstGeom>
          <a:solidFill>
            <a:srgbClr val="DCEA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345936" y="1965960"/>
            <a:ext cx="23271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Pilihan A–E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38844" y="1965960"/>
            <a:ext cx="2601468" cy="868680"/>
          </a:xfrm>
          <a:prstGeom prst="roundRect">
            <a:avLst>
              <a:gd name="adj" fmla="val 8421"/>
            </a:avLst>
          </a:prstGeom>
          <a:solidFill>
            <a:srgbClr val="DCEAF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76004" y="1965960"/>
            <a:ext cx="23271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HOTS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017520"/>
            <a:ext cx="2601468" cy="868680"/>
          </a:xfrm>
          <a:prstGeom prst="roundRect">
            <a:avLst>
              <a:gd name="adj" fmla="val 8421"/>
            </a:avLst>
          </a:prstGeom>
          <a:solidFill>
            <a:srgbClr val="F4F7F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3017520"/>
            <a:ext cx="23271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Kunci jawaban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378708" y="3017520"/>
            <a:ext cx="2601468" cy="868680"/>
          </a:xfrm>
          <a:prstGeom prst="roundRect">
            <a:avLst>
              <a:gd name="adj" fmla="val 8421"/>
            </a:avLst>
          </a:prstGeom>
          <a:solidFill>
            <a:srgbClr val="F4F7F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3515868" y="3017520"/>
            <a:ext cx="23271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Pembahasan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208776" y="3017520"/>
            <a:ext cx="2601468" cy="868680"/>
          </a:xfrm>
          <a:prstGeom prst="roundRect">
            <a:avLst>
              <a:gd name="adj" fmla="val 8421"/>
            </a:avLst>
          </a:prstGeom>
          <a:solidFill>
            <a:srgbClr val="F4F7F9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345936" y="3017520"/>
            <a:ext cx="23271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Indikator soal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Tantangan 3: Analisis Bahan Ajar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630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 sebuah PDF → minta Gemini: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3514344" cy="1005840"/>
          </a:xfrm>
          <a:prstGeom prst="roundRect">
            <a:avLst>
              <a:gd name="adj" fmla="val 7273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13232" y="2240280"/>
            <a:ext cx="548640" cy="548640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67512" y="224028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60" dirty="0">
                <a:solidFill>
                  <a:srgbClr val="000000"/>
                </a:solidFill>
              </a:rPr>
              <a:t>1</a:t>
            </a:r>
            <a:endParaRPr lang="en-US" sz="1560" dirty="0"/>
          </a:p>
        </p:txBody>
      </p:sp>
      <p:sp>
        <p:nvSpPr>
          <p:cNvPr id="7" name="Text 5"/>
          <p:cNvSpPr txBox="1"/>
          <p:nvPr/>
        </p:nvSpPr>
        <p:spPr>
          <a:xfrm>
            <a:off x="1371600" y="2011680"/>
            <a:ext cx="2554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Menemukan konsep penting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337304" y="2011680"/>
            <a:ext cx="3514344" cy="1005840"/>
          </a:xfrm>
          <a:prstGeom prst="roundRect">
            <a:avLst>
              <a:gd name="adj" fmla="val 7273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501896" y="2240280"/>
            <a:ext cx="548640" cy="548640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456176" y="224028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60" dirty="0">
                <a:solidFill>
                  <a:srgbClr val="000000"/>
                </a:solidFill>
              </a:rPr>
              <a:t>2</a:t>
            </a:r>
            <a:endParaRPr lang="en-US" sz="1560" dirty="0"/>
          </a:p>
        </p:txBody>
      </p:sp>
      <p:sp>
        <p:nvSpPr>
          <p:cNvPr id="11" name="Text 9"/>
          <p:cNvSpPr txBox="1"/>
          <p:nvPr/>
        </p:nvSpPr>
        <p:spPr>
          <a:xfrm>
            <a:off x="5160264" y="2011680"/>
            <a:ext cx="2554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Membuat ringkasan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125968" y="2011680"/>
            <a:ext cx="3514344" cy="1005840"/>
          </a:xfrm>
          <a:prstGeom prst="roundRect">
            <a:avLst>
              <a:gd name="adj" fmla="val 7273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90560" y="2240280"/>
            <a:ext cx="548640" cy="548640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244840" y="224028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60" dirty="0">
                <a:solidFill>
                  <a:srgbClr val="000000"/>
                </a:solidFill>
              </a:rPr>
              <a:t>3</a:t>
            </a:r>
            <a:endParaRPr lang="en-US" sz="1560" dirty="0"/>
          </a:p>
        </p:txBody>
      </p:sp>
      <p:sp>
        <p:nvSpPr>
          <p:cNvPr id="15" name="Text 13"/>
          <p:cNvSpPr txBox="1"/>
          <p:nvPr/>
        </p:nvSpPr>
        <p:spPr>
          <a:xfrm>
            <a:off x="8948928" y="2011680"/>
            <a:ext cx="2554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Membuat peta konsep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3246120"/>
            <a:ext cx="3514344" cy="1005840"/>
          </a:xfrm>
          <a:prstGeom prst="roundRect">
            <a:avLst>
              <a:gd name="adj" fmla="val 7273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13232" y="3474720"/>
            <a:ext cx="548640" cy="548640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67512" y="347472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60" dirty="0">
                <a:solidFill>
                  <a:srgbClr val="000000"/>
                </a:solidFill>
              </a:rPr>
              <a:t>4</a:t>
            </a:r>
            <a:endParaRPr lang="en-US" sz="156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3246120"/>
            <a:ext cx="2554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Membuat pertanyaan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4337304" y="3246120"/>
            <a:ext cx="3514344" cy="1005840"/>
          </a:xfrm>
          <a:prstGeom prst="roundRect">
            <a:avLst>
              <a:gd name="adj" fmla="val 7273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501896" y="3474720"/>
            <a:ext cx="548640" cy="548640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4456176" y="347472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60" dirty="0">
                <a:solidFill>
                  <a:srgbClr val="000000"/>
                </a:solidFill>
              </a:rPr>
              <a:t>5</a:t>
            </a:r>
            <a:endParaRPr lang="en-US" sz="1560" dirty="0"/>
          </a:p>
        </p:txBody>
      </p:sp>
      <p:sp>
        <p:nvSpPr>
          <p:cNvPr id="23" name="Text 21"/>
          <p:cNvSpPr txBox="1"/>
          <p:nvPr/>
        </p:nvSpPr>
        <p:spPr>
          <a:xfrm>
            <a:off x="5160264" y="3246120"/>
            <a:ext cx="2554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Membuat soal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8125968" y="3246120"/>
            <a:ext cx="3514344" cy="1005840"/>
          </a:xfrm>
          <a:prstGeom prst="roundRect">
            <a:avLst>
              <a:gd name="adj" fmla="val 7273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8290560" y="3474720"/>
            <a:ext cx="548640" cy="548640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244840" y="347472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60" dirty="0">
                <a:solidFill>
                  <a:srgbClr val="000000"/>
                </a:solidFill>
              </a:rPr>
              <a:t>6</a:t>
            </a:r>
            <a:endParaRPr lang="en-US" sz="1560" dirty="0"/>
          </a:p>
        </p:txBody>
      </p:sp>
      <p:sp>
        <p:nvSpPr>
          <p:cNvPr id="27" name="Text 25"/>
          <p:cNvSpPr txBox="1"/>
          <p:nvPr/>
        </p:nvSpPr>
        <p:spPr>
          <a:xfrm>
            <a:off x="8948928" y="3246120"/>
            <a:ext cx="2554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Membuat aktivitas pembelajaran</a:t>
            </a:r>
            <a:endParaRPr lang="en-US" sz="125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5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15 — PROMPT MASTER</a:t>
            </a:r>
            <a:endParaRPr lang="en-US" sz="12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8696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Prompt Master Guru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Gunakan template berikut: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11091672" cy="4480560"/>
          </a:xfrm>
          <a:prstGeom prst="roundRect">
            <a:avLst>
              <a:gd name="adj" fmla="val 1633"/>
            </a:avLst>
          </a:prstGeom>
          <a:solidFill>
            <a:srgbClr val="12233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1965960"/>
            <a:ext cx="10360152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550" i="1" dirty="0">
                <a:solidFill>
                  <a:srgbClr val="E8F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Bertindaklah sebagai [PERAN]. Saya sedang mengajar [MATA PELAJARAN] untuk [KELAS/JENJANG]. Topik yang akan dipelajari adalah [TOPIK]. Kondisi siswa: [KONDISI]. Tujuan pembelajaran: [TUJUAN]. Tugas Anda adalah [TUGAS]. Buat hasilnya dalam format [FORMAT]. Gunakan bahasa [GAYA BAHASA]. Pastikan hasilnya [KRITERIA]. Sebelum memberikan hasil akhir, periksa kembali apakah hasil tersebut sudah sesuai dengan semua instruksi.</a:t>
            </a:r>
            <a:endParaRPr lang="en-US" sz="15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6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6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Contoh Prompt Siap Pakai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5408676" cy="9144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371600"/>
            <a:ext cx="1234440" cy="914400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371600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1920240" y="1417320"/>
            <a:ext cx="38999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Jelaskan materi ini dengan bahasa sederhana untuk siswa kelas XII.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6231636" y="1371600"/>
            <a:ext cx="5408676" cy="9144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/>
        </p:spPr>
      </p:sp>
      <p:sp>
        <p:nvSpPr>
          <p:cNvPr id="8" name="Shape 6"/>
          <p:cNvSpPr/>
          <p:nvPr/>
        </p:nvSpPr>
        <p:spPr>
          <a:xfrm>
            <a:off x="6231636" y="1371600"/>
            <a:ext cx="1234440" cy="914400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231636" y="1371600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LKPD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7603236" y="1417320"/>
            <a:ext cx="38999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Buat LKPD lengkap berdasarkan materi berikut...</a:t>
            </a:r>
            <a:endParaRPr lang="en-US" sz="1080" dirty="0"/>
          </a:p>
        </p:txBody>
      </p:sp>
      <p:sp>
        <p:nvSpPr>
          <p:cNvPr id="11" name="Shape 9"/>
          <p:cNvSpPr/>
          <p:nvPr/>
        </p:nvSpPr>
        <p:spPr>
          <a:xfrm>
            <a:off x="548640" y="2395728"/>
            <a:ext cx="5408676" cy="9144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/>
        </p:spPr>
      </p:sp>
      <p:sp>
        <p:nvSpPr>
          <p:cNvPr id="12" name="Shape 10"/>
          <p:cNvSpPr/>
          <p:nvPr/>
        </p:nvSpPr>
        <p:spPr>
          <a:xfrm>
            <a:off x="548640" y="2395728"/>
            <a:ext cx="1234440" cy="914400"/>
          </a:xfrm>
          <a:prstGeom prst="roundRect">
            <a:avLst>
              <a:gd name="adj" fmla="val 8000"/>
            </a:avLst>
          </a:prstGeom>
          <a:solidFill>
            <a:srgbClr val="1A3A5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48640" y="2395728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Soal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1920240" y="2441448"/>
            <a:ext cx="38999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Buat 20 soal pilihan ganda berbasis literasi...</a:t>
            </a:r>
            <a:endParaRPr lang="en-US" sz="1080" dirty="0"/>
          </a:p>
        </p:txBody>
      </p:sp>
      <p:sp>
        <p:nvSpPr>
          <p:cNvPr id="15" name="Shape 13"/>
          <p:cNvSpPr/>
          <p:nvPr/>
        </p:nvSpPr>
        <p:spPr>
          <a:xfrm>
            <a:off x="6231636" y="2395728"/>
            <a:ext cx="5408676" cy="9144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/>
        </p:spPr>
      </p:sp>
      <p:sp>
        <p:nvSpPr>
          <p:cNvPr id="16" name="Shape 14"/>
          <p:cNvSpPr/>
          <p:nvPr/>
        </p:nvSpPr>
        <p:spPr>
          <a:xfrm>
            <a:off x="6231636" y="2395728"/>
            <a:ext cx="1234440" cy="914400"/>
          </a:xfrm>
          <a:prstGeom prst="roundRect">
            <a:avLst>
              <a:gd name="adj" fmla="val 8000"/>
            </a:avLst>
          </a:prstGeom>
          <a:solidFill>
            <a:srgbClr val="1A3A5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231636" y="2395728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HOTS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7603236" y="2441448"/>
            <a:ext cx="38999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Buat soal yang menuntut analisis, evaluasi, dan inferensi...</a:t>
            </a:r>
            <a:endParaRPr lang="en-US" sz="1080" dirty="0"/>
          </a:p>
        </p:txBody>
      </p:sp>
      <p:sp>
        <p:nvSpPr>
          <p:cNvPr id="19" name="Shape 17"/>
          <p:cNvSpPr/>
          <p:nvPr/>
        </p:nvSpPr>
        <p:spPr>
          <a:xfrm>
            <a:off x="548640" y="3419856"/>
            <a:ext cx="5408676" cy="9144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/>
        </p:spPr>
      </p:sp>
      <p:sp>
        <p:nvSpPr>
          <p:cNvPr id="20" name="Shape 18"/>
          <p:cNvSpPr/>
          <p:nvPr/>
        </p:nvSpPr>
        <p:spPr>
          <a:xfrm>
            <a:off x="548640" y="3419856"/>
            <a:ext cx="1234440" cy="914400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548640" y="3419856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Rubrik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1920240" y="3465576"/>
            <a:ext cx="38999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Buat rubrik penilaian skala 1–4...</a:t>
            </a:r>
            <a:endParaRPr lang="en-US" sz="1080" dirty="0"/>
          </a:p>
        </p:txBody>
      </p:sp>
      <p:sp>
        <p:nvSpPr>
          <p:cNvPr id="23" name="Shape 21"/>
          <p:cNvSpPr/>
          <p:nvPr/>
        </p:nvSpPr>
        <p:spPr>
          <a:xfrm>
            <a:off x="6231636" y="3419856"/>
            <a:ext cx="5408676" cy="9144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/>
        </p:spPr>
      </p:sp>
      <p:sp>
        <p:nvSpPr>
          <p:cNvPr id="24" name="Shape 22"/>
          <p:cNvSpPr/>
          <p:nvPr/>
        </p:nvSpPr>
        <p:spPr>
          <a:xfrm>
            <a:off x="6231636" y="3419856"/>
            <a:ext cx="1234440" cy="914400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231636" y="3419856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Ice Breaking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7603236" y="3465576"/>
            <a:ext cx="38999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Buat 10 aktivitas pembuka pembelajaran...</a:t>
            </a:r>
            <a:endParaRPr lang="en-US" sz="1080" dirty="0"/>
          </a:p>
        </p:txBody>
      </p:sp>
      <p:sp>
        <p:nvSpPr>
          <p:cNvPr id="27" name="Shape 25"/>
          <p:cNvSpPr/>
          <p:nvPr/>
        </p:nvSpPr>
        <p:spPr>
          <a:xfrm>
            <a:off x="548640" y="4443984"/>
            <a:ext cx="5408676" cy="9144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/>
        </p:spPr>
      </p:sp>
      <p:sp>
        <p:nvSpPr>
          <p:cNvPr id="28" name="Shape 26"/>
          <p:cNvSpPr/>
          <p:nvPr/>
        </p:nvSpPr>
        <p:spPr>
          <a:xfrm>
            <a:off x="548640" y="4443984"/>
            <a:ext cx="1234440" cy="914400"/>
          </a:xfrm>
          <a:prstGeom prst="roundRect">
            <a:avLst>
              <a:gd name="adj" fmla="val 8000"/>
            </a:avLst>
          </a:prstGeom>
          <a:solidFill>
            <a:srgbClr val="1A3A5C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548640" y="4443984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</a:t>
            </a:r>
            <a:endParaRPr lang="en-US" sz="1250" dirty="0"/>
          </a:p>
        </p:txBody>
      </p:sp>
      <p:sp>
        <p:nvSpPr>
          <p:cNvPr id="30" name="Text 28"/>
          <p:cNvSpPr txBox="1"/>
          <p:nvPr/>
        </p:nvSpPr>
        <p:spPr>
          <a:xfrm>
            <a:off x="1920240" y="4489704"/>
            <a:ext cx="38999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 permainan pembelajaran yang kompetitif...</a:t>
            </a:r>
            <a:endParaRPr lang="en-US" sz="1080" dirty="0"/>
          </a:p>
        </p:txBody>
      </p:sp>
      <p:sp>
        <p:nvSpPr>
          <p:cNvPr id="31" name="Shape 29"/>
          <p:cNvSpPr/>
          <p:nvPr/>
        </p:nvSpPr>
        <p:spPr>
          <a:xfrm>
            <a:off x="6231636" y="4443984"/>
            <a:ext cx="5408676" cy="9144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/>
        </p:spPr>
      </p:sp>
      <p:sp>
        <p:nvSpPr>
          <p:cNvPr id="32" name="Shape 30"/>
          <p:cNvSpPr/>
          <p:nvPr/>
        </p:nvSpPr>
        <p:spPr>
          <a:xfrm>
            <a:off x="6231636" y="4443984"/>
            <a:ext cx="1234440" cy="914400"/>
          </a:xfrm>
          <a:prstGeom prst="roundRect">
            <a:avLst>
              <a:gd name="adj" fmla="val 8000"/>
            </a:avLst>
          </a:prstGeom>
          <a:solidFill>
            <a:srgbClr val="1A3A5C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231636" y="4443984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Presentasi</a:t>
            </a:r>
            <a:endParaRPr lang="en-US" sz="1250" dirty="0"/>
          </a:p>
        </p:txBody>
      </p:sp>
      <p:sp>
        <p:nvSpPr>
          <p:cNvPr id="34" name="Text 32"/>
          <p:cNvSpPr txBox="1"/>
          <p:nvPr/>
        </p:nvSpPr>
        <p:spPr>
          <a:xfrm>
            <a:off x="7603236" y="4489704"/>
            <a:ext cx="38999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Buat struktur PPT 15 slide...</a:t>
            </a:r>
            <a:endParaRPr lang="en-US" sz="1080" dirty="0"/>
          </a:p>
        </p:txBody>
      </p:sp>
      <p:sp>
        <p:nvSpPr>
          <p:cNvPr id="35" name="Shape 33"/>
          <p:cNvSpPr/>
          <p:nvPr/>
        </p:nvSpPr>
        <p:spPr>
          <a:xfrm>
            <a:off x="548640" y="5468112"/>
            <a:ext cx="5408676" cy="9144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/>
        </p:spPr>
      </p:sp>
      <p:sp>
        <p:nvSpPr>
          <p:cNvPr id="36" name="Shape 34"/>
          <p:cNvSpPr/>
          <p:nvPr/>
        </p:nvSpPr>
        <p:spPr>
          <a:xfrm>
            <a:off x="548640" y="5468112"/>
            <a:ext cx="1234440" cy="914400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548640" y="5468112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Evaluasi</a:t>
            </a:r>
            <a:endParaRPr lang="en-US" sz="1250" dirty="0"/>
          </a:p>
        </p:txBody>
      </p:sp>
      <p:sp>
        <p:nvSpPr>
          <p:cNvPr id="38" name="Text 36"/>
          <p:cNvSpPr txBox="1"/>
          <p:nvPr/>
        </p:nvSpPr>
        <p:spPr>
          <a:xfrm>
            <a:off x="1920240" y="5513832"/>
            <a:ext cx="38999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hasil pembelajaran berikut...</a:t>
            </a:r>
            <a:endParaRPr lang="en-US" sz="1080" dirty="0"/>
          </a:p>
        </p:txBody>
      </p:sp>
      <p:sp>
        <p:nvSpPr>
          <p:cNvPr id="39" name="Shape 37"/>
          <p:cNvSpPr/>
          <p:nvPr/>
        </p:nvSpPr>
        <p:spPr>
          <a:xfrm>
            <a:off x="6231636" y="5468112"/>
            <a:ext cx="5408676" cy="91440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/>
        </p:spPr>
      </p:sp>
      <p:sp>
        <p:nvSpPr>
          <p:cNvPr id="40" name="Shape 38"/>
          <p:cNvSpPr/>
          <p:nvPr/>
        </p:nvSpPr>
        <p:spPr>
          <a:xfrm>
            <a:off x="6231636" y="5468112"/>
            <a:ext cx="1234440" cy="914400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6231636" y="5468112"/>
            <a:ext cx="1234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Refleksi</a:t>
            </a:r>
            <a:endParaRPr lang="en-US" sz="1250" dirty="0"/>
          </a:p>
        </p:txBody>
      </p:sp>
      <p:sp>
        <p:nvSpPr>
          <p:cNvPr id="42" name="Text 40"/>
          <p:cNvSpPr txBox="1"/>
          <p:nvPr/>
        </p:nvSpPr>
        <p:spPr>
          <a:xfrm>
            <a:off x="7603236" y="5513832"/>
            <a:ext cx="38999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i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Buat pertanyaan refleksi untuk siswa setelah pembelajaran...</a:t>
            </a:r>
            <a:endParaRPr lang="en-US" sz="1080" dirty="0"/>
          </a:p>
        </p:txBody>
      </p:sp>
      <p:sp>
        <p:nvSpPr>
          <p:cNvPr id="43" name="Text 41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44" name="Text 42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Workflow Guru dengan Gemini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SEBELUM MENGAJAR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3611880" y="1417320"/>
            <a:ext cx="1124712" cy="914400"/>
          </a:xfrm>
          <a:prstGeom prst="roundRect">
            <a:avLst>
              <a:gd name="adj" fmla="val 8000"/>
            </a:avLst>
          </a:prstGeom>
          <a:solidFill>
            <a:srgbClr val="1A3A5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3685032" y="1417320"/>
            <a:ext cx="9784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4736592" y="1417320"/>
            <a:ext cx="256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992624" y="1417320"/>
            <a:ext cx="1124712" cy="914400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065776" y="1417320"/>
            <a:ext cx="9784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6117336" y="1417320"/>
            <a:ext cx="256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373368" y="1417320"/>
            <a:ext cx="1124712" cy="914400"/>
          </a:xfrm>
          <a:prstGeom prst="roundRect">
            <a:avLst>
              <a:gd name="adj" fmla="val 8000"/>
            </a:avLst>
          </a:prstGeom>
          <a:solidFill>
            <a:srgbClr val="1A3A5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46520" y="1417320"/>
            <a:ext cx="9784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7498080" y="1417320"/>
            <a:ext cx="256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754112" y="1417320"/>
            <a:ext cx="1124712" cy="914400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827264" y="1417320"/>
            <a:ext cx="9784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LKPD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8878824" y="1417320"/>
            <a:ext cx="256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9134856" y="1417320"/>
            <a:ext cx="1124712" cy="914400"/>
          </a:xfrm>
          <a:prstGeom prst="roundRect">
            <a:avLst>
              <a:gd name="adj" fmla="val 8000"/>
            </a:avLst>
          </a:prstGeom>
          <a:solidFill>
            <a:srgbClr val="1A3A5C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208008" y="1417320"/>
            <a:ext cx="9784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10259568" y="1417320"/>
            <a:ext cx="256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10515600" y="1417320"/>
            <a:ext cx="1124712" cy="914400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10588752" y="1417320"/>
            <a:ext cx="97840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Soal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265176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SAAT MENGAJAR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3611880" y="2651760"/>
            <a:ext cx="1400861" cy="914400"/>
          </a:xfrm>
          <a:prstGeom prst="roundRect">
            <a:avLst>
              <a:gd name="adj" fmla="val 8000"/>
            </a:avLst>
          </a:prstGeom>
          <a:solidFill>
            <a:srgbClr val="1A3A5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3685032" y="2651760"/>
            <a:ext cx="125455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Pertanyaan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5012741" y="2651760"/>
            <a:ext cx="256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268773" y="2651760"/>
            <a:ext cx="1400861" cy="914400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5341925" y="2651760"/>
            <a:ext cx="125455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669634" y="2651760"/>
            <a:ext cx="256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925666" y="2651760"/>
            <a:ext cx="1400861" cy="914400"/>
          </a:xfrm>
          <a:prstGeom prst="roundRect">
            <a:avLst>
              <a:gd name="adj" fmla="val 8000"/>
            </a:avLst>
          </a:prstGeom>
          <a:solidFill>
            <a:srgbClr val="1A3A5C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998818" y="2651760"/>
            <a:ext cx="125455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8326526" y="2651760"/>
            <a:ext cx="256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8582558" y="2651760"/>
            <a:ext cx="1400861" cy="914400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8655710" y="2651760"/>
            <a:ext cx="125455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Diskusi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9983419" y="2651760"/>
            <a:ext cx="256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10239451" y="2651760"/>
            <a:ext cx="1400861" cy="914400"/>
          </a:xfrm>
          <a:prstGeom prst="roundRect">
            <a:avLst>
              <a:gd name="adj" fmla="val 8000"/>
            </a:avLst>
          </a:prstGeom>
          <a:solidFill>
            <a:srgbClr val="1A3A5C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10312603" y="2651760"/>
            <a:ext cx="125455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Diferensiasi</a:t>
            </a:r>
            <a:endParaRPr lang="en-US" sz="115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388620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223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SETELAH MENGAJAR</a:t>
            </a:r>
            <a:endParaRPr lang="en-US" sz="1350" dirty="0"/>
          </a:p>
        </p:txBody>
      </p:sp>
      <p:sp>
        <p:nvSpPr>
          <p:cNvPr id="37" name="Shape 35"/>
          <p:cNvSpPr/>
          <p:nvPr/>
        </p:nvSpPr>
        <p:spPr>
          <a:xfrm>
            <a:off x="3611880" y="3886200"/>
            <a:ext cx="1815084" cy="914400"/>
          </a:xfrm>
          <a:prstGeom prst="roundRect">
            <a:avLst>
              <a:gd name="adj" fmla="val 8000"/>
            </a:avLst>
          </a:prstGeom>
          <a:solidFill>
            <a:srgbClr val="1A3A5C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3685032" y="3886200"/>
            <a:ext cx="16687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</a:t>
            </a:r>
            <a:endParaRPr lang="en-US" sz="1150" dirty="0"/>
          </a:p>
        </p:txBody>
      </p:sp>
      <p:sp>
        <p:nvSpPr>
          <p:cNvPr id="39" name="Text 37"/>
          <p:cNvSpPr txBox="1"/>
          <p:nvPr/>
        </p:nvSpPr>
        <p:spPr>
          <a:xfrm>
            <a:off x="5426964" y="3886200"/>
            <a:ext cx="256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5682996" y="3886200"/>
            <a:ext cx="1815084" cy="914400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5756148" y="3886200"/>
            <a:ext cx="16687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Evaluasi</a:t>
            </a:r>
            <a:endParaRPr lang="en-US" sz="1150" dirty="0"/>
          </a:p>
        </p:txBody>
      </p:sp>
      <p:sp>
        <p:nvSpPr>
          <p:cNvPr id="42" name="Text 40"/>
          <p:cNvSpPr txBox="1"/>
          <p:nvPr/>
        </p:nvSpPr>
        <p:spPr>
          <a:xfrm>
            <a:off x="7498080" y="3886200"/>
            <a:ext cx="256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7754112" y="3886200"/>
            <a:ext cx="1815084" cy="914400"/>
          </a:xfrm>
          <a:prstGeom prst="roundRect">
            <a:avLst>
              <a:gd name="adj" fmla="val 8000"/>
            </a:avLst>
          </a:prstGeom>
          <a:solidFill>
            <a:srgbClr val="1A3A5C"/>
          </a:solidFill>
          <a:ln/>
        </p:spPr>
      </p:sp>
      <p:sp>
        <p:nvSpPr>
          <p:cNvPr id="44" name="Text 42"/>
          <p:cNvSpPr txBox="1"/>
          <p:nvPr/>
        </p:nvSpPr>
        <p:spPr>
          <a:xfrm>
            <a:off x="7827264" y="3886200"/>
            <a:ext cx="16687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Refleksi</a:t>
            </a:r>
            <a:endParaRPr lang="en-US" sz="1150" dirty="0"/>
          </a:p>
        </p:txBody>
      </p:sp>
      <p:sp>
        <p:nvSpPr>
          <p:cNvPr id="45" name="Text 43"/>
          <p:cNvSpPr txBox="1"/>
          <p:nvPr/>
        </p:nvSpPr>
        <p:spPr>
          <a:xfrm>
            <a:off x="9569196" y="3886200"/>
            <a:ext cx="256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9825228" y="3886200"/>
            <a:ext cx="1815084" cy="914400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898380" y="3886200"/>
            <a:ext cx="16687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Tindak Lanjut</a:t>
            </a:r>
            <a:endParaRPr lang="en-US" sz="1150" dirty="0"/>
          </a:p>
        </p:txBody>
      </p:sp>
      <p:sp>
        <p:nvSpPr>
          <p:cNvPr id="48" name="Shape 46"/>
          <p:cNvSpPr/>
          <p:nvPr/>
        </p:nvSpPr>
        <p:spPr>
          <a:xfrm>
            <a:off x="548640" y="5212080"/>
            <a:ext cx="11091672" cy="777240"/>
          </a:xfrm>
          <a:prstGeom prst="roundRect">
            <a:avLst>
              <a:gd name="adj" fmla="val 9412"/>
            </a:avLst>
          </a:prstGeom>
          <a:solidFill>
            <a:srgbClr val="12233A"/>
          </a:solidFill>
          <a:ln/>
        </p:spPr>
      </p:sp>
      <p:sp>
        <p:nvSpPr>
          <p:cNvPr id="49" name="Text 47"/>
          <p:cNvSpPr txBox="1"/>
          <p:nvPr/>
        </p:nvSpPr>
        <p:spPr>
          <a:xfrm>
            <a:off x="548640" y="521208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i="1" dirty="0">
                <a:solidFill>
                  <a:srgbClr val="F2A6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Gemini menjadi asisten guru dari awal hingga akhir.</a:t>
            </a:r>
            <a:endParaRPr lang="en-US" sz="1550" dirty="0"/>
          </a:p>
        </p:txBody>
      </p:sp>
      <p:sp>
        <p:nvSpPr>
          <p:cNvPr id="50" name="Text 48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51" name="Text 49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23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Kesimpulan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 dapat membantu guru: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2601468" cy="1051560"/>
          </a:xfrm>
          <a:prstGeom prst="roundRect">
            <a:avLst>
              <a:gd name="adj" fmla="val 6957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75054" y="1874520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529334" y="187452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60" dirty="0">
                <a:solidFill>
                  <a:srgbClr val="000000"/>
                </a:solidFill>
              </a:rPr>
              <a:t>⚡</a:t>
            </a:r>
            <a:endParaRPr lang="en-US" sz="1560" dirty="0"/>
          </a:p>
        </p:txBody>
      </p:sp>
      <p:sp>
        <p:nvSpPr>
          <p:cNvPr id="7" name="Text 5"/>
          <p:cNvSpPr txBox="1"/>
          <p:nvPr/>
        </p:nvSpPr>
        <p:spPr>
          <a:xfrm>
            <a:off x="621792" y="2468880"/>
            <a:ext cx="24551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Menghemat waktu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378708" y="1737360"/>
            <a:ext cx="2601468" cy="1051560"/>
          </a:xfrm>
          <a:prstGeom prst="roundRect">
            <a:avLst>
              <a:gd name="adj" fmla="val 6957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405122" y="1874520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359402" y="187452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60" dirty="0">
                <a:solidFill>
                  <a:srgbClr val="000000"/>
                </a:solidFill>
              </a:rPr>
              <a:t>💡</a:t>
            </a:r>
            <a:endParaRPr lang="en-US" sz="1560" dirty="0"/>
          </a:p>
        </p:txBody>
      </p:sp>
      <p:sp>
        <p:nvSpPr>
          <p:cNvPr id="11" name="Text 9"/>
          <p:cNvSpPr txBox="1"/>
          <p:nvPr/>
        </p:nvSpPr>
        <p:spPr>
          <a:xfrm>
            <a:off x="3451860" y="2468880"/>
            <a:ext cx="24551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Menghasilkan ide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208776" y="1737360"/>
            <a:ext cx="2601468" cy="1051560"/>
          </a:xfrm>
          <a:prstGeom prst="roundRect">
            <a:avLst>
              <a:gd name="adj" fmla="val 6957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7235190" y="1874520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189470" y="187452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60" dirty="0">
                <a:solidFill>
                  <a:srgbClr val="000000"/>
                </a:solidFill>
              </a:rPr>
              <a:t>📚</a:t>
            </a:r>
            <a:endParaRPr lang="en-US" sz="1560" dirty="0"/>
          </a:p>
        </p:txBody>
      </p:sp>
      <p:sp>
        <p:nvSpPr>
          <p:cNvPr id="15" name="Text 13"/>
          <p:cNvSpPr txBox="1"/>
          <p:nvPr/>
        </p:nvSpPr>
        <p:spPr>
          <a:xfrm>
            <a:off x="6281928" y="2468880"/>
            <a:ext cx="24551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Menyiapkan pembelajaran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038844" y="1737360"/>
            <a:ext cx="2601468" cy="1051560"/>
          </a:xfrm>
          <a:prstGeom prst="roundRect">
            <a:avLst>
              <a:gd name="adj" fmla="val 6957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10065258" y="1874520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0019538" y="187452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60" dirty="0">
                <a:solidFill>
                  <a:srgbClr val="000000"/>
                </a:solidFill>
              </a:rPr>
              <a:t>📝</a:t>
            </a:r>
            <a:endParaRPr lang="en-US" sz="1560" dirty="0"/>
          </a:p>
        </p:txBody>
      </p:sp>
      <p:sp>
        <p:nvSpPr>
          <p:cNvPr id="19" name="Text 17"/>
          <p:cNvSpPr txBox="1"/>
          <p:nvPr/>
        </p:nvSpPr>
        <p:spPr>
          <a:xfrm>
            <a:off x="9111996" y="2468880"/>
            <a:ext cx="24551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Membuat bahan ajar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2971800"/>
            <a:ext cx="2601468" cy="1051560"/>
          </a:xfrm>
          <a:prstGeom prst="roundRect">
            <a:avLst>
              <a:gd name="adj" fmla="val 6957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1575054" y="3108960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529334" y="310896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60" dirty="0">
                <a:solidFill>
                  <a:srgbClr val="000000"/>
                </a:solidFill>
              </a:rPr>
              <a:t>❓</a:t>
            </a:r>
            <a:endParaRPr lang="en-US" sz="1560" dirty="0"/>
          </a:p>
        </p:txBody>
      </p:sp>
      <p:sp>
        <p:nvSpPr>
          <p:cNvPr id="23" name="Text 21"/>
          <p:cNvSpPr txBox="1"/>
          <p:nvPr/>
        </p:nvSpPr>
        <p:spPr>
          <a:xfrm>
            <a:off x="621792" y="3703320"/>
            <a:ext cx="24551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Membuat asesmen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378708" y="2971800"/>
            <a:ext cx="2601468" cy="1051560"/>
          </a:xfrm>
          <a:prstGeom prst="roundRect">
            <a:avLst>
              <a:gd name="adj" fmla="val 6957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405122" y="3108960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4359402" y="310896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60" dirty="0">
                <a:solidFill>
                  <a:srgbClr val="000000"/>
                </a:solidFill>
              </a:rPr>
              <a:t>📊</a:t>
            </a:r>
            <a:endParaRPr lang="en-US" sz="1560" dirty="0"/>
          </a:p>
        </p:txBody>
      </p:sp>
      <p:sp>
        <p:nvSpPr>
          <p:cNvPr id="27" name="Text 25"/>
          <p:cNvSpPr txBox="1"/>
          <p:nvPr/>
        </p:nvSpPr>
        <p:spPr>
          <a:xfrm>
            <a:off x="3451860" y="3703320"/>
            <a:ext cx="24551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Menganalisis informasi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208776" y="2971800"/>
            <a:ext cx="2601468" cy="1051560"/>
          </a:xfrm>
          <a:prstGeom prst="roundRect">
            <a:avLst>
              <a:gd name="adj" fmla="val 6957"/>
            </a:avLst>
          </a:prstGeom>
          <a:solidFill>
            <a:srgbClr val="F4F7F9"/>
          </a:solidFill>
          <a:ln/>
          <a:effectLst>
            <a:outerShdw sx="100000" sy="100000" kx="0" ky="0" algn="bl" rotWithShape="0" blurRad="76200" dist="25400" dir="5400000">
              <a:srgbClr val="8AA0B0">
                <a:alpha val="18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7235190" y="3108960"/>
            <a:ext cx="548640" cy="54864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189470" y="310896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60" dirty="0">
                <a:solidFill>
                  <a:srgbClr val="000000"/>
                </a:solidFill>
              </a:rPr>
              <a:t>🎨</a:t>
            </a:r>
            <a:endParaRPr lang="en-US" sz="1560" dirty="0"/>
          </a:p>
        </p:txBody>
      </p:sp>
      <p:sp>
        <p:nvSpPr>
          <p:cNvPr id="31" name="Text 29"/>
          <p:cNvSpPr txBox="1"/>
          <p:nvPr/>
        </p:nvSpPr>
        <p:spPr>
          <a:xfrm>
            <a:off x="6281928" y="3703320"/>
            <a:ext cx="24551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Mengembangkan kreativitas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548640" y="4251960"/>
            <a:ext cx="11091672" cy="914400"/>
          </a:xfrm>
          <a:prstGeom prst="roundRect">
            <a:avLst>
              <a:gd name="adj" fmla="val 8000"/>
            </a:avLst>
          </a:prstGeom>
          <a:solidFill>
            <a:srgbClr val="12233A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822960" y="4251960"/>
            <a:ext cx="10543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tetap menjadi pengendali, pemeriksa, dan pengambil keputusan.</a:t>
            </a:r>
            <a:endParaRPr lang="en-US" sz="1550" dirty="0"/>
          </a:p>
        </p:txBody>
      </p:sp>
      <p:sp>
        <p:nvSpPr>
          <p:cNvPr id="34" name="Text 32"/>
          <p:cNvSpPr txBox="1"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GEMINI AI UNTUK GURU</a:t>
            </a:r>
            <a:endParaRPr lang="en-US" sz="900" dirty="0"/>
          </a:p>
        </p:txBody>
      </p:sp>
      <p:sp>
        <p:nvSpPr>
          <p:cNvPr id="35" name="Text 33"/>
          <p:cNvSpPr txBox="1"/>
          <p:nvPr/>
        </p:nvSpPr>
        <p:spPr>
          <a:xfrm>
            <a:off x="11091672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9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223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oundRect">
            <a:avLst>
              <a:gd name="adj" fmla="val 1067"/>
            </a:avLst>
          </a:prstGeom>
          <a:solidFill>
            <a:srgbClr val="12233A"/>
          </a:solidFill>
          <a:ln/>
        </p:spPr>
      </p:sp>
      <p:sp>
        <p:nvSpPr>
          <p:cNvPr id="3" name="Shape 1"/>
          <p:cNvSpPr/>
          <p:nvPr/>
        </p:nvSpPr>
        <p:spPr>
          <a:xfrm>
            <a:off x="-2377440" y="-2011680"/>
            <a:ext cx="5669280" cy="5669280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4" name="Shape 2"/>
          <p:cNvSpPr/>
          <p:nvPr/>
        </p:nvSpPr>
        <p:spPr>
          <a:xfrm>
            <a:off x="9601200" y="4389120"/>
            <a:ext cx="4572000" cy="457200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55448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“Jangan takut menggunakan AI.”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1645920" y="2514600"/>
            <a:ext cx="8897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 perlu ditakuti bukan AI-nya, tetapi ketika kita tidak belajar memanfaatkannya.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1463040" y="3657600"/>
            <a:ext cx="1647749" cy="822960"/>
          </a:xfrm>
          <a:prstGeom prst="roundRect">
            <a:avLst>
              <a:gd name="adj" fmla="val 8889"/>
            </a:avLst>
          </a:prstGeom>
          <a:solidFill>
            <a:srgbClr val="1A3A5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536192" y="3657600"/>
            <a:ext cx="150144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Belajar AI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3110789" y="3657600"/>
            <a:ext cx="2560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366821" y="3657600"/>
            <a:ext cx="1647749" cy="822960"/>
          </a:xfrm>
          <a:prstGeom prst="roundRect">
            <a:avLst>
              <a:gd name="adj" fmla="val 8889"/>
            </a:avLst>
          </a:prstGeom>
          <a:solidFill>
            <a:srgbClr val="1C729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439973" y="3657600"/>
            <a:ext cx="150144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Berlatih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5014570" y="3657600"/>
            <a:ext cx="2560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270602" y="3657600"/>
            <a:ext cx="1647749" cy="822960"/>
          </a:xfrm>
          <a:prstGeom prst="roundRect">
            <a:avLst>
              <a:gd name="adj" fmla="val 8889"/>
            </a:avLst>
          </a:prstGeom>
          <a:solidFill>
            <a:srgbClr val="1A3A5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343754" y="3657600"/>
            <a:ext cx="150144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Evaluasi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6918350" y="3657600"/>
            <a:ext cx="2560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174382" y="3657600"/>
            <a:ext cx="1647749" cy="822960"/>
          </a:xfrm>
          <a:prstGeom prst="roundRect">
            <a:avLst>
              <a:gd name="adj" fmla="val 8889"/>
            </a:avLst>
          </a:prstGeom>
          <a:solidFill>
            <a:srgbClr val="1C7293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247534" y="3657600"/>
            <a:ext cx="150144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Terapkan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8822131" y="3657600"/>
            <a:ext cx="2560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A65A"/>
                </a:solidFill>
              </a:rPr>
              <a:t>→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078163" y="3657600"/>
            <a:ext cx="1647749" cy="822960"/>
          </a:xfrm>
          <a:prstGeom prst="roundRect">
            <a:avLst>
              <a:gd name="adj" fmla="val 8889"/>
            </a:avLst>
          </a:prstGeom>
          <a:solidFill>
            <a:srgbClr val="1A3A5C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151315" y="3657600"/>
            <a:ext cx="150144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Berbagi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5029200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2A6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Terima Kasih</a:t>
            </a:r>
            <a:endParaRPr lang="en-US" sz="240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630936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6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 Pelatihan MGMP Bahasa Indonesia SMA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2026-09-15T03:44:22Z</dcterms:created>
  <dcterms:modified xsi:type="dcterms:W3CDTF">2026-09-15T03:44:22Z</dcterms:modified>
</cp:coreProperties>
</file>