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8288000" cy="10287000"/>
  <p:notesSz cx="6858000" cy="9144000"/>
  <p:embeddedFontLst>
    <p:embeddedFont>
      <p:font typeface="Poppins" panose="00000500000000000000"/>
      <p:regular r:id="rId26"/>
    </p:embeddedFont>
    <p:embeddedFont>
      <p:font typeface="Poppins Bold" panose="00000800000000000000"/>
      <p:bold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5382563" y="-3064170"/>
            <a:ext cx="2266950" cy="9614490"/>
            <a:chOff x="0" y="0"/>
            <a:chExt cx="660400" cy="28008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2800860"/>
            </a:xfrm>
            <a:custGeom>
              <a:avLst/>
              <a:gdLst/>
              <a:ahLst/>
              <a:cxnLst/>
              <a:rect l="l" t="t" r="r" b="b"/>
              <a:pathLst>
                <a:path w="660400" h="280086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72662"/>
                  </a:cubicBezTo>
                  <a:lnTo>
                    <a:pt x="660400" y="2800860"/>
                  </a:lnTo>
                  <a:lnTo>
                    <a:pt x="0" y="2800860"/>
                  </a:lnTo>
                  <a:lnTo>
                    <a:pt x="0" y="374464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2731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4962710" y="3606350"/>
            <a:ext cx="1717939" cy="10424160"/>
            <a:chOff x="0" y="0"/>
            <a:chExt cx="660400" cy="40071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4007194"/>
            </a:xfrm>
            <a:custGeom>
              <a:avLst/>
              <a:gdLst/>
              <a:ahLst/>
              <a:cxnLst/>
              <a:rect l="l" t="t" r="r" b="b"/>
              <a:pathLst>
                <a:path w="660400" h="4007194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9459"/>
                  </a:cubicBezTo>
                  <a:lnTo>
                    <a:pt x="660400" y="3676994"/>
                  </a:lnTo>
                  <a:cubicBezTo>
                    <a:pt x="660400" y="3764569"/>
                    <a:pt x="625611" y="3848556"/>
                    <a:pt x="563687" y="3910481"/>
                  </a:cubicBezTo>
                  <a:cubicBezTo>
                    <a:pt x="501762" y="3972405"/>
                    <a:pt x="417774" y="4007194"/>
                    <a:pt x="330200" y="4007194"/>
                  </a:cubicBezTo>
                  <a:lnTo>
                    <a:pt x="330200" y="4007194"/>
                  </a:lnTo>
                  <a:cubicBezTo>
                    <a:pt x="147836" y="4007194"/>
                    <a:pt x="0" y="3859359"/>
                    <a:pt x="0" y="3676994"/>
                  </a:cubicBezTo>
                  <a:lnTo>
                    <a:pt x="0" y="402136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9373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11708793" y="3707793"/>
            <a:ext cx="5969607" cy="5969607"/>
            <a:chOff x="0" y="0"/>
            <a:chExt cx="1572242" cy="15722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72242" cy="1572242"/>
            </a:xfrm>
            <a:custGeom>
              <a:avLst/>
              <a:gdLst/>
              <a:ahLst/>
              <a:cxnLst/>
              <a:rect l="l" t="t" r="r" b="b"/>
              <a:pathLst>
                <a:path w="1572242" h="1572242">
                  <a:moveTo>
                    <a:pt x="129689" y="0"/>
                  </a:moveTo>
                  <a:lnTo>
                    <a:pt x="1442553" y="0"/>
                  </a:lnTo>
                  <a:cubicBezTo>
                    <a:pt x="1514179" y="0"/>
                    <a:pt x="1572242" y="58064"/>
                    <a:pt x="1572242" y="129689"/>
                  </a:cubicBezTo>
                  <a:lnTo>
                    <a:pt x="1572242" y="1442553"/>
                  </a:lnTo>
                  <a:cubicBezTo>
                    <a:pt x="1572242" y="1514179"/>
                    <a:pt x="1514179" y="1572242"/>
                    <a:pt x="1442553" y="1572242"/>
                  </a:cubicBezTo>
                  <a:lnTo>
                    <a:pt x="129689" y="1572242"/>
                  </a:lnTo>
                  <a:cubicBezTo>
                    <a:pt x="58064" y="1572242"/>
                    <a:pt x="0" y="1514179"/>
                    <a:pt x="0" y="1442553"/>
                  </a:cubicBezTo>
                  <a:lnTo>
                    <a:pt x="0" y="129689"/>
                  </a:lnTo>
                  <a:cubicBezTo>
                    <a:pt x="0" y="58064"/>
                    <a:pt x="58064" y="0"/>
                    <a:pt x="129689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572242" cy="1629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2240691" y="8221844"/>
            <a:ext cx="1193173" cy="119317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538266" y="8537716"/>
            <a:ext cx="585966" cy="507435"/>
          </a:xfrm>
          <a:custGeom>
            <a:avLst/>
            <a:gdLst/>
            <a:ahLst/>
            <a:cxnLst/>
            <a:rect l="l" t="t" r="r" b="b"/>
            <a:pathLst>
              <a:path w="585966" h="507435">
                <a:moveTo>
                  <a:pt x="0" y="0"/>
                </a:moveTo>
                <a:lnTo>
                  <a:pt x="585966" y="0"/>
                </a:lnTo>
                <a:lnTo>
                  <a:pt x="585966" y="507435"/>
                </a:lnTo>
                <a:lnTo>
                  <a:pt x="0" y="50743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09600" y="1171575"/>
            <a:ext cx="9406947" cy="4856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590"/>
              </a:lnSpc>
            </a:pPr>
            <a:r>
              <a:rPr lang="en-US" sz="759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"Transformasi Hasil Diagnostik TKA ke Dalam Praktik Pembelajaran Kelas yang Efektif"</a:t>
            </a:r>
            <a:endParaRPr lang="en-US" sz="759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885825" y="8221844"/>
            <a:ext cx="1193173" cy="119317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240730" y="8363135"/>
            <a:ext cx="5013903" cy="42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55"/>
              </a:lnSpc>
            </a:pPr>
            <a:r>
              <a:rPr lang="en-US" sz="24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Materi MGMP</a:t>
            </a:r>
            <a:endParaRPr lang="en-US" sz="24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245397" y="1297305"/>
            <a:ext cx="1958283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520"/>
              </a:lnSpc>
            </a:pPr>
            <a:r>
              <a:rPr lang="en-US" sz="18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Penyaji</a:t>
            </a:r>
            <a:endParaRPr lang="en-US" sz="18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245397" y="1685925"/>
            <a:ext cx="1958283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520"/>
              </a:lnSpc>
            </a:pPr>
            <a:r>
              <a:rPr lang="en-US" sz="18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Tanggal</a:t>
            </a:r>
            <a:endParaRPr lang="en-US" sz="18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508480" y="1332547"/>
            <a:ext cx="3169920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</a:pPr>
            <a:r>
              <a:rPr lang="en-US" sz="1800" b="1">
                <a:solidFill>
                  <a:srgbClr val="FFEDA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Siti Sundari, S. Pd.</a:t>
            </a:r>
            <a:endParaRPr lang="en-US" sz="1800" b="1">
              <a:solidFill>
                <a:srgbClr val="FFEDA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508480" y="1721168"/>
            <a:ext cx="3169920" cy="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</a:pPr>
            <a:r>
              <a:rPr lang="en-US" sz="1800" b="1">
                <a:solidFill>
                  <a:srgbClr val="FFEDA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2026</a:t>
            </a:r>
            <a:endParaRPr lang="en-US" sz="1800" b="1">
              <a:solidFill>
                <a:srgbClr val="FFEDA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11508131" y="3846142"/>
            <a:ext cx="6620387" cy="4923913"/>
          </a:xfrm>
          <a:custGeom>
            <a:avLst/>
            <a:gdLst/>
            <a:ahLst/>
            <a:cxnLst/>
            <a:rect l="l" t="t" r="r" b="b"/>
            <a:pathLst>
              <a:path w="6620387" h="4923913">
                <a:moveTo>
                  <a:pt x="0" y="0"/>
                </a:moveTo>
                <a:lnTo>
                  <a:pt x="6620387" y="0"/>
                </a:lnTo>
                <a:lnTo>
                  <a:pt x="6620387" y="4923913"/>
                </a:lnTo>
                <a:lnTo>
                  <a:pt x="0" y="49239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1009630" y="-1106170"/>
            <a:ext cx="1717675" cy="12437745"/>
            <a:chOff x="0" y="0"/>
            <a:chExt cx="660400" cy="54824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5482436"/>
            </a:xfrm>
            <a:custGeom>
              <a:avLst/>
              <a:gdLst/>
              <a:ahLst/>
              <a:cxnLst/>
              <a:rect l="l" t="t" r="r" b="b"/>
              <a:pathLst>
                <a:path w="660400" h="5482436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32228"/>
                  </a:cubicBezTo>
                  <a:lnTo>
                    <a:pt x="660400" y="5482436"/>
                  </a:lnTo>
                  <a:lnTo>
                    <a:pt x="0" y="5482436"/>
                  </a:lnTo>
                  <a:lnTo>
                    <a:pt x="0" y="435976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5412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609600" y="609600"/>
            <a:ext cx="4326364" cy="5362225"/>
            <a:chOff x="0" y="0"/>
            <a:chExt cx="1139454" cy="14122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9454" cy="1412273"/>
            </a:xfrm>
            <a:custGeom>
              <a:avLst/>
              <a:gdLst/>
              <a:ahLst/>
              <a:cxnLst/>
              <a:rect l="l" t="t" r="r" b="b"/>
              <a:pathLst>
                <a:path w="1139454" h="1412273">
                  <a:moveTo>
                    <a:pt x="178948" y="0"/>
                  </a:moveTo>
                  <a:lnTo>
                    <a:pt x="960506" y="0"/>
                  </a:lnTo>
                  <a:cubicBezTo>
                    <a:pt x="1007966" y="0"/>
                    <a:pt x="1053482" y="18853"/>
                    <a:pt x="1087041" y="52413"/>
                  </a:cubicBezTo>
                  <a:cubicBezTo>
                    <a:pt x="1120600" y="85972"/>
                    <a:pt x="1139454" y="131488"/>
                    <a:pt x="1139454" y="178948"/>
                  </a:cubicBezTo>
                  <a:lnTo>
                    <a:pt x="1139454" y="1233326"/>
                  </a:lnTo>
                  <a:cubicBezTo>
                    <a:pt x="1139454" y="1332156"/>
                    <a:pt x="1059336" y="1412273"/>
                    <a:pt x="960506" y="1412273"/>
                  </a:cubicBezTo>
                  <a:lnTo>
                    <a:pt x="178948" y="1412273"/>
                  </a:lnTo>
                  <a:cubicBezTo>
                    <a:pt x="131488" y="1412273"/>
                    <a:pt x="85972" y="1393420"/>
                    <a:pt x="52413" y="1359861"/>
                  </a:cubicBezTo>
                  <a:cubicBezTo>
                    <a:pt x="18853" y="1326302"/>
                    <a:pt x="0" y="1280786"/>
                    <a:pt x="0" y="1233326"/>
                  </a:cubicBezTo>
                  <a:lnTo>
                    <a:pt x="0" y="178948"/>
                  </a:lnTo>
                  <a:cubicBezTo>
                    <a:pt x="0" y="131488"/>
                    <a:pt x="18853" y="85972"/>
                    <a:pt x="52413" y="52413"/>
                  </a:cubicBezTo>
                  <a:cubicBezTo>
                    <a:pt x="85972" y="18853"/>
                    <a:pt x="131488" y="0"/>
                    <a:pt x="178948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139454" cy="1469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7689215" y="-659765"/>
            <a:ext cx="3275330" cy="17433925"/>
            <a:chOff x="0" y="0"/>
            <a:chExt cx="660400" cy="45759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575937"/>
            </a:xfrm>
            <a:custGeom>
              <a:avLst/>
              <a:gdLst/>
              <a:ahLst/>
              <a:cxnLst/>
              <a:rect l="l" t="t" r="r" b="b"/>
              <a:pathLst>
                <a:path w="660400" h="457593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12092"/>
                  </a:cubicBezTo>
                  <a:lnTo>
                    <a:pt x="660400" y="4575937"/>
                  </a:lnTo>
                  <a:lnTo>
                    <a:pt x="0" y="4575937"/>
                  </a:lnTo>
                  <a:lnTo>
                    <a:pt x="0" y="415182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506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5649455" y="7993707"/>
            <a:ext cx="1361313" cy="136131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5996152" y="8286226"/>
            <a:ext cx="698421" cy="690760"/>
          </a:xfrm>
          <a:custGeom>
            <a:avLst/>
            <a:gdLst/>
            <a:ahLst/>
            <a:cxnLst/>
            <a:rect l="l" t="t" r="r" b="b"/>
            <a:pathLst>
              <a:path w="698421" h="690760">
                <a:moveTo>
                  <a:pt x="0" y="0"/>
                </a:moveTo>
                <a:lnTo>
                  <a:pt x="698421" y="0"/>
                </a:lnTo>
                <a:lnTo>
                  <a:pt x="698421" y="690760"/>
                </a:lnTo>
                <a:lnTo>
                  <a:pt x="0" y="69076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 rot="0">
            <a:off x="9927786" y="7993707"/>
            <a:ext cx="1361313" cy="136131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3837836" y="7993707"/>
            <a:ext cx="1361313" cy="136131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14148545" y="8348737"/>
            <a:ext cx="776993" cy="869804"/>
          </a:xfrm>
          <a:custGeom>
            <a:avLst/>
            <a:gdLst/>
            <a:ahLst/>
            <a:cxnLst/>
            <a:rect l="l" t="t" r="r" b="b"/>
            <a:pathLst>
              <a:path w="776993" h="869804">
                <a:moveTo>
                  <a:pt x="0" y="0"/>
                </a:moveTo>
                <a:lnTo>
                  <a:pt x="776993" y="0"/>
                </a:lnTo>
                <a:lnTo>
                  <a:pt x="776993" y="869804"/>
                </a:lnTo>
                <a:lnTo>
                  <a:pt x="0" y="8698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377407" y="8374262"/>
            <a:ext cx="526777" cy="619109"/>
          </a:xfrm>
          <a:custGeom>
            <a:avLst/>
            <a:gdLst/>
            <a:ahLst/>
            <a:cxnLst/>
            <a:rect l="l" t="t" r="r" b="b"/>
            <a:pathLst>
              <a:path w="526777" h="619109">
                <a:moveTo>
                  <a:pt x="0" y="0"/>
                </a:moveTo>
                <a:lnTo>
                  <a:pt x="526777" y="0"/>
                </a:lnTo>
                <a:lnTo>
                  <a:pt x="526777" y="619109"/>
                </a:lnTo>
                <a:lnTo>
                  <a:pt x="0" y="6191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-38886" y="289402"/>
            <a:ext cx="5503109" cy="5111013"/>
          </a:xfrm>
          <a:custGeom>
            <a:avLst/>
            <a:gdLst/>
            <a:ahLst/>
            <a:cxnLst/>
            <a:rect l="l" t="t" r="r" b="b"/>
            <a:pathLst>
              <a:path w="5503109" h="5111013">
                <a:moveTo>
                  <a:pt x="0" y="0"/>
                </a:moveTo>
                <a:lnTo>
                  <a:pt x="5503109" y="0"/>
                </a:lnTo>
                <a:lnTo>
                  <a:pt x="5503109" y="5111013"/>
                </a:lnTo>
                <a:lnTo>
                  <a:pt x="0" y="5111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 rot="0">
            <a:off x="4510216" y="3323060"/>
            <a:ext cx="851496" cy="85149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27" name="Freeform 27"/>
          <p:cNvSpPr/>
          <p:nvPr/>
        </p:nvSpPr>
        <p:spPr>
          <a:xfrm>
            <a:off x="1265421" y="6799884"/>
            <a:ext cx="2118005" cy="2481736"/>
          </a:xfrm>
          <a:custGeom>
            <a:avLst/>
            <a:gdLst/>
            <a:ahLst/>
            <a:cxnLst/>
            <a:rect l="l" t="t" r="r" b="b"/>
            <a:pathLst>
              <a:path w="2118005" h="2481736">
                <a:moveTo>
                  <a:pt x="0" y="0"/>
                </a:moveTo>
                <a:lnTo>
                  <a:pt x="2118005" y="0"/>
                </a:lnTo>
                <a:lnTo>
                  <a:pt x="2118005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5649455" y="771525"/>
            <a:ext cx="12308598" cy="3454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5"/>
              </a:lnSpc>
            </a:pPr>
            <a:r>
              <a:rPr lang="en-US" sz="895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Mengapa Hasil Diagnostik TKA Penting?</a:t>
            </a:r>
            <a:endParaRPr lang="en-US" sz="895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144000" y="4747731"/>
            <a:ext cx="853440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Tes Kemampuan Akademik (TKA) adalah instrumen penilaian yang mengukur kemampuan dasar siswa secara menyeluruh untuk mendukung pengambilan keputusan pedagogis.</a:t>
            </a:r>
            <a:endParaRPr lang="en-US" sz="129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331168" y="4901236"/>
            <a:ext cx="281283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TKA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7160451" y="8309239"/>
            <a:ext cx="1893994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Memahami Kemampuan Siswa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5649455" y="7066850"/>
            <a:ext cx="439779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Manfaat Utama: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1438782" y="8309239"/>
            <a:ext cx="1525713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Identifikasi Kebutuhan Belajar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5348832" y="8309239"/>
            <a:ext cx="2329568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Meningkatkan Efektivitas Pembelajaran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09600" y="8384922"/>
            <a:ext cx="17068800" cy="3515242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122821" y="5158126"/>
            <a:ext cx="4877427" cy="4889651"/>
          </a:xfrm>
          <a:custGeom>
            <a:avLst/>
            <a:gdLst/>
            <a:ahLst/>
            <a:cxnLst/>
            <a:rect l="l" t="t" r="r" b="b"/>
            <a:pathLst>
              <a:path w="4877427" h="4889651">
                <a:moveTo>
                  <a:pt x="0" y="0"/>
                </a:moveTo>
                <a:lnTo>
                  <a:pt x="4877427" y="0"/>
                </a:lnTo>
                <a:lnTo>
                  <a:pt x="4877427" y="4889651"/>
                </a:lnTo>
                <a:lnTo>
                  <a:pt x="0" y="488965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71525"/>
            <a:ext cx="14235918" cy="2395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90"/>
              </a:lnSpc>
            </a:pPr>
            <a:r>
              <a:rPr lang="en-US" sz="919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Apa Itu Tes Kemampuan Akademik (TKA)?</a:t>
            </a:r>
            <a:endParaRPr lang="en-US" sz="919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891711"/>
            <a:ext cx="2723277" cy="446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55"/>
              </a:lnSpc>
            </a:pPr>
            <a:r>
              <a:rPr lang="en-US" sz="325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Poin Penting:</a:t>
            </a:r>
            <a:endParaRPr lang="en-US" sz="325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Tujuan TKA: mengukur kemampuan dasar siswa dalam bidang kognitif dan akademik.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406318"/>
            <a:ext cx="780816" cy="39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5"/>
              </a:lnSpc>
            </a:pPr>
            <a:r>
              <a:rPr lang="en-US" sz="288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88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Jenis soal: pilihan ganda, isian singkat, dan soal penalaran berbasis konteks nyata.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19433"/>
            <a:ext cx="780816" cy="39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5"/>
              </a:lnSpc>
            </a:pPr>
            <a:r>
              <a:rPr lang="en-US" sz="288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88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Contoh soal TKA mencakup literasi membaca, numerasi, dan pemecahan masalah.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32547"/>
            <a:ext cx="780816" cy="39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5"/>
              </a:lnSpc>
            </a:pPr>
            <a:r>
              <a:rPr lang="en-US" sz="288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88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358140" y="1019175"/>
            <a:ext cx="8023860" cy="7318375"/>
          </a:xfrm>
          <a:custGeom>
            <a:avLst/>
            <a:gdLst/>
            <a:ahLst/>
            <a:cxnLst/>
            <a:rect l="l" t="t" r="r" b="b"/>
            <a:pathLst>
              <a:path w="10843376" h="7698797">
                <a:moveTo>
                  <a:pt x="0" y="0"/>
                </a:moveTo>
                <a:lnTo>
                  <a:pt x="10843376" y="0"/>
                </a:lnTo>
                <a:lnTo>
                  <a:pt x="10843376" y="7698797"/>
                </a:lnTo>
                <a:lnTo>
                  <a:pt x="0" y="7698797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71575"/>
            <a:ext cx="7860205" cy="3091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5"/>
              </a:lnSpc>
            </a:pPr>
            <a:r>
              <a:rPr lang="en-US" sz="800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Memahami Hasil Diagnostik TKA</a:t>
            </a:r>
            <a:endParaRPr lang="en-US" sz="800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25636"/>
            <a:ext cx="4715230" cy="604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85"/>
              </a:lnSpc>
            </a:pPr>
            <a:r>
              <a:rPr lang="en-US" sz="170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Skor &amp; kategori kemampuan: tinggi, sedang, dan rendah berdasarkan hasil TKA.</a:t>
            </a:r>
            <a:endParaRPr lang="en-US" sz="170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98192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48166"/>
            <a:ext cx="4715230" cy="604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85"/>
              </a:lnSpc>
            </a:pPr>
            <a:r>
              <a:rPr lang="en-US" sz="170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Identifikasi kekuatan dan kelemahan siswa dari data diagnostik.</a:t>
            </a:r>
            <a:endParaRPr lang="en-US" sz="170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62072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70695"/>
            <a:ext cx="4715230" cy="604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85"/>
              </a:lnSpc>
            </a:pPr>
            <a:r>
              <a:rPr lang="en-US" sz="170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Contoh hasil diagnostik TKA: cara membaca laporan dan interpretasi data.</a:t>
            </a:r>
            <a:endParaRPr lang="en-US" sz="170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4325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372870" y="8385175"/>
            <a:ext cx="16305530" cy="1997075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873823" y="4662253"/>
            <a:ext cx="5292537" cy="5034526"/>
          </a:xfrm>
          <a:custGeom>
            <a:avLst/>
            <a:gdLst/>
            <a:ahLst/>
            <a:cxnLst/>
            <a:rect l="l" t="t" r="r" b="b"/>
            <a:pathLst>
              <a:path w="5292537" h="5034526">
                <a:moveTo>
                  <a:pt x="0" y="0"/>
                </a:moveTo>
                <a:lnTo>
                  <a:pt x="5292537" y="0"/>
                </a:lnTo>
                <a:lnTo>
                  <a:pt x="5292537" y="5034526"/>
                </a:lnTo>
                <a:lnTo>
                  <a:pt x="0" y="503452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42950"/>
            <a:ext cx="14235918" cy="29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20"/>
              </a:lnSpc>
            </a:pPr>
            <a:r>
              <a:rPr lang="en-US" sz="772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Tantangan dalam Menggunakan Hasil Diagnostik</a:t>
            </a:r>
            <a:endParaRPr lang="en-US" sz="772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901236"/>
            <a:ext cx="2723277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Tantangan: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Data terlalu banyak dan membingungkan guru dalam proses analisis.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415843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Kesulitan menghubungkan hasil dengan kebutuhan belajar siswa secara spesifik.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28958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Kurangnya strategi konkret untuk tindakan selanjutnya setelah menerima hasil.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42072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494665" y="1730375"/>
            <a:ext cx="8060055" cy="6614795"/>
          </a:xfrm>
          <a:custGeom>
            <a:avLst/>
            <a:gdLst/>
            <a:ahLst/>
            <a:cxnLst/>
            <a:rect l="l" t="t" r="r" b="b"/>
            <a:pathLst>
              <a:path w="12532099" h="7675911">
                <a:moveTo>
                  <a:pt x="0" y="0"/>
                </a:moveTo>
                <a:lnTo>
                  <a:pt x="12532099" y="0"/>
                </a:lnTo>
                <a:lnTo>
                  <a:pt x="12532099" y="7675910"/>
                </a:lnTo>
                <a:lnTo>
                  <a:pt x="0" y="767591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62050"/>
            <a:ext cx="7860205" cy="2990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05"/>
              </a:lnSpc>
            </a:pPr>
            <a:r>
              <a:rPr lang="en-US" sz="770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Langkah Awal Mengubah Hasil Diagnostik</a:t>
            </a:r>
            <a:endParaRPr lang="en-US" sz="770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44686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Analisis hasil TKA secara kelompok bersama rekan guru untuk pemahaman menyeluruh.</a:t>
            </a:r>
            <a:endParaRPr lang="en-US" sz="148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98192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67216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Prioritaskan area yang perlu perhatian khusus berdasarkan data diagnostik siswa.</a:t>
            </a:r>
            <a:endParaRPr lang="en-US" sz="148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62072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89745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Libatkan guru dan siswa dalam diskusi hasil untuk menciptakan pembelajaran yang responsif.</a:t>
            </a:r>
            <a:endParaRPr lang="en-US" sz="148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4325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09600" y="8384922"/>
            <a:ext cx="17068800" cy="3515242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319187" y="4392845"/>
            <a:ext cx="4466430" cy="5018461"/>
          </a:xfrm>
          <a:custGeom>
            <a:avLst/>
            <a:gdLst/>
            <a:ahLst/>
            <a:cxnLst/>
            <a:rect l="l" t="t" r="r" b="b"/>
            <a:pathLst>
              <a:path w="4466430" h="5018461">
                <a:moveTo>
                  <a:pt x="0" y="0"/>
                </a:moveTo>
                <a:lnTo>
                  <a:pt x="4466430" y="0"/>
                </a:lnTo>
                <a:lnTo>
                  <a:pt x="4466430" y="5018460"/>
                </a:lnTo>
                <a:lnTo>
                  <a:pt x="0" y="501846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52475"/>
            <a:ext cx="14235918" cy="201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75"/>
              </a:lnSpc>
            </a:pPr>
            <a:r>
              <a:rPr lang="en-US" sz="77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Memetakan Kebutuhan Siswa Berdasarkan Hasil TKA</a:t>
            </a:r>
            <a:endParaRPr lang="en-US" sz="77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901236"/>
            <a:ext cx="2723277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Manfaat: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60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45"/>
              </a:lnSpc>
            </a:pPr>
            <a:r>
              <a:rPr lang="en-US" sz="167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Kategori kemampuan: tinggi, sedang, dan rendah membantu guru mengelompokkan siswa secara tepat.</a:t>
            </a:r>
            <a:endParaRPr lang="en-US" sz="167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415843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60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45"/>
              </a:lnSpc>
            </a:pPr>
            <a:r>
              <a:rPr lang="en-US" sz="167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Contoh peta kebutuhan siswa dari data TKA memperjelas prioritas pembelajaran per kelompok.</a:t>
            </a:r>
            <a:endParaRPr lang="en-US" sz="167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28958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60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45"/>
              </a:lnSpc>
            </a:pPr>
            <a:r>
              <a:rPr lang="en-US" sz="167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Manfaat peta kebutuhan: perencanaan pembelajaran lebih terarah, efisien, dan berbasis data nyata.</a:t>
            </a:r>
            <a:endParaRPr lang="en-US" sz="167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42072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-1390433" y="-4714590"/>
            <a:ext cx="10561757" cy="20792598"/>
          </a:xfrm>
          <a:custGeom>
            <a:avLst/>
            <a:gdLst/>
            <a:ahLst/>
            <a:cxnLst/>
            <a:rect l="l" t="t" r="r" b="b"/>
            <a:pathLst>
              <a:path w="10561757" h="20792598">
                <a:moveTo>
                  <a:pt x="0" y="0"/>
                </a:moveTo>
                <a:lnTo>
                  <a:pt x="10561757" y="0"/>
                </a:lnTo>
                <a:lnTo>
                  <a:pt x="10561757" y="20792598"/>
                </a:lnTo>
                <a:lnTo>
                  <a:pt x="0" y="20792598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43000"/>
            <a:ext cx="7860205" cy="334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50"/>
              </a:lnSpc>
            </a:pPr>
            <a:r>
              <a:rPr lang="en-US" sz="655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Strategi untuk Siswa Berkemampuan Tinggi</a:t>
            </a:r>
            <a:endParaRPr lang="en-US" sz="655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25636"/>
            <a:ext cx="4715230" cy="64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</a:pPr>
            <a:r>
              <a:rPr lang="en-US" sz="18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Tugas proyek menantang dan eksplorasi konsep lanjutan secara mandiri.</a:t>
            </a:r>
            <a:endParaRPr lang="en-US" sz="18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69617"/>
            <a:ext cx="1227122" cy="2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5"/>
              </a:lnSpc>
            </a:pPr>
            <a:r>
              <a:rPr lang="en-US" sz="199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199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48166"/>
            <a:ext cx="4715230" cy="64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</a:pPr>
            <a:r>
              <a:rPr lang="en-US" sz="18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Pengayaan materi melalui riset, eksperimen, dan studi kasus mendalam.</a:t>
            </a:r>
            <a:endParaRPr lang="en-US" sz="18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592146"/>
            <a:ext cx="1227122" cy="2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5"/>
              </a:lnSpc>
            </a:pPr>
            <a:r>
              <a:rPr lang="en-US" sz="199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199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70695"/>
            <a:ext cx="4715230" cy="64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</a:pPr>
            <a:r>
              <a:rPr lang="en-US" sz="18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Diskusi kelompok dan pembelajaran mandiri berbasis minat siswa.</a:t>
            </a:r>
            <a:endParaRPr lang="en-US" sz="18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14676"/>
            <a:ext cx="1227122" cy="2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5"/>
              </a:lnSpc>
            </a:pPr>
            <a:r>
              <a:rPr lang="en-US" sz="199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199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795780" y="8385175"/>
            <a:ext cx="15882620" cy="1877695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126090" y="5028716"/>
            <a:ext cx="4776549" cy="4442191"/>
          </a:xfrm>
          <a:custGeom>
            <a:avLst/>
            <a:gdLst/>
            <a:ahLst/>
            <a:cxnLst/>
            <a:rect l="l" t="t" r="r" b="b"/>
            <a:pathLst>
              <a:path w="4776549" h="4442191">
                <a:moveTo>
                  <a:pt x="0" y="0"/>
                </a:moveTo>
                <a:lnTo>
                  <a:pt x="4776549" y="0"/>
                </a:lnTo>
                <a:lnTo>
                  <a:pt x="4776549" y="4442190"/>
                </a:lnTo>
                <a:lnTo>
                  <a:pt x="0" y="444219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71525"/>
            <a:ext cx="14235918" cy="2458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30"/>
              </a:lnSpc>
            </a:pPr>
            <a:r>
              <a:rPr lang="en-US" sz="94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Strategi untuk Siswa Berkemampuan Sedang</a:t>
            </a:r>
            <a:endParaRPr lang="en-US" sz="94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882186"/>
            <a:ext cx="2723277" cy="480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05"/>
              </a:lnSpc>
            </a:pPr>
            <a:r>
              <a:rPr lang="en-US" sz="340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Pendekatan:</a:t>
            </a:r>
            <a:endParaRPr lang="en-US" sz="340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Penguatan konsep dasar melalui contoh konkret dan latihan terfokus.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396793"/>
            <a:ext cx="780816" cy="412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0"/>
              </a:lnSpc>
            </a:pPr>
            <a:r>
              <a:rPr lang="en-US" sz="296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96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Pembelajaran kolaboratif dan diskusi terpandu bersama teman sebaya.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09908"/>
            <a:ext cx="780816" cy="412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0"/>
              </a:lnSpc>
            </a:pPr>
            <a:r>
              <a:rPr lang="en-US" sz="296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96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Latihan soal berulang dengan umpan balik langsung dari guru.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23022"/>
            <a:ext cx="780816" cy="412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60"/>
              </a:lnSpc>
            </a:pPr>
            <a:r>
              <a:rPr lang="en-US" sz="296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96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-1260157" y="1040292"/>
            <a:ext cx="9886098" cy="7847090"/>
          </a:xfrm>
          <a:custGeom>
            <a:avLst/>
            <a:gdLst/>
            <a:ahLst/>
            <a:cxnLst/>
            <a:rect l="l" t="t" r="r" b="b"/>
            <a:pathLst>
              <a:path w="9886098" h="7847090">
                <a:moveTo>
                  <a:pt x="0" y="0"/>
                </a:moveTo>
                <a:lnTo>
                  <a:pt x="9886098" y="0"/>
                </a:lnTo>
                <a:lnTo>
                  <a:pt x="9886098" y="7847091"/>
                </a:lnTo>
                <a:lnTo>
                  <a:pt x="0" y="784709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43000"/>
            <a:ext cx="7860205" cy="334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50"/>
              </a:lnSpc>
            </a:pPr>
            <a:r>
              <a:rPr lang="en-US" sz="655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Strategi untuk Siswa Berkemampuan Rendah</a:t>
            </a:r>
            <a:endParaRPr lang="en-US" sz="655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44686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Gunakan media pembelajaran visual dan audio untuk mempermudah pemahaman konsep.</a:t>
            </a:r>
            <a:endParaRPr lang="en-US" sz="148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98192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67216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Ulangi materi dengan variasi metode agar siswa lebih mudah menyerap pelajaran.</a:t>
            </a:r>
            <a:endParaRPr lang="en-US" sz="148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62072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89745"/>
            <a:ext cx="4715230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Berikan pendampingan intensif dan motivasi positif untuk membangun kepercayaan diri siswa.</a:t>
            </a:r>
            <a:endParaRPr lang="en-US" sz="148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4325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0800638" y="-1467951"/>
            <a:ext cx="1422530" cy="12332995"/>
            <a:chOff x="0" y="0"/>
            <a:chExt cx="660400" cy="57255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5725512"/>
            </a:xfrm>
            <a:custGeom>
              <a:avLst/>
              <a:gdLst/>
              <a:ahLst/>
              <a:cxnLst/>
              <a:rect l="l" t="t" r="r" b="b"/>
              <a:pathLst>
                <a:path w="660400" h="572551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37627"/>
                  </a:cubicBezTo>
                  <a:lnTo>
                    <a:pt x="660400" y="5619386"/>
                  </a:lnTo>
                  <a:cubicBezTo>
                    <a:pt x="660400" y="5677998"/>
                    <a:pt x="612886" y="5725512"/>
                    <a:pt x="554274" y="5725512"/>
                  </a:cubicBezTo>
                  <a:lnTo>
                    <a:pt x="106126" y="5725512"/>
                  </a:lnTo>
                  <a:cubicBezTo>
                    <a:pt x="47514" y="5725512"/>
                    <a:pt x="0" y="5677998"/>
                    <a:pt x="0" y="5619386"/>
                  </a:cubicBezTo>
                  <a:lnTo>
                    <a:pt x="0" y="441551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5655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0800638" y="-45422"/>
            <a:ext cx="1422530" cy="12332995"/>
            <a:chOff x="0" y="0"/>
            <a:chExt cx="660400" cy="57255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5725512"/>
            </a:xfrm>
            <a:custGeom>
              <a:avLst/>
              <a:gdLst/>
              <a:ahLst/>
              <a:cxnLst/>
              <a:rect l="l" t="t" r="r" b="b"/>
              <a:pathLst>
                <a:path w="660400" h="572551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37627"/>
                  </a:cubicBezTo>
                  <a:lnTo>
                    <a:pt x="660400" y="5619386"/>
                  </a:lnTo>
                  <a:cubicBezTo>
                    <a:pt x="660400" y="5677998"/>
                    <a:pt x="612886" y="5725512"/>
                    <a:pt x="554274" y="5725512"/>
                  </a:cubicBezTo>
                  <a:lnTo>
                    <a:pt x="106126" y="5725512"/>
                  </a:lnTo>
                  <a:cubicBezTo>
                    <a:pt x="47514" y="5725512"/>
                    <a:pt x="0" y="5677998"/>
                    <a:pt x="0" y="5619386"/>
                  </a:cubicBezTo>
                  <a:lnTo>
                    <a:pt x="0" y="441551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5655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0800638" y="1377108"/>
            <a:ext cx="1422530" cy="12332995"/>
            <a:chOff x="0" y="0"/>
            <a:chExt cx="660400" cy="57255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5725512"/>
            </a:xfrm>
            <a:custGeom>
              <a:avLst/>
              <a:gdLst/>
              <a:ahLst/>
              <a:cxnLst/>
              <a:rect l="l" t="t" r="r" b="b"/>
              <a:pathLst>
                <a:path w="660400" h="572551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37627"/>
                  </a:cubicBezTo>
                  <a:lnTo>
                    <a:pt x="660400" y="5619386"/>
                  </a:lnTo>
                  <a:cubicBezTo>
                    <a:pt x="660400" y="5677998"/>
                    <a:pt x="612886" y="5725512"/>
                    <a:pt x="554274" y="5725512"/>
                  </a:cubicBezTo>
                  <a:lnTo>
                    <a:pt x="106126" y="5725512"/>
                  </a:lnTo>
                  <a:cubicBezTo>
                    <a:pt x="47514" y="5725512"/>
                    <a:pt x="0" y="5677998"/>
                    <a:pt x="0" y="5619386"/>
                  </a:cubicBezTo>
                  <a:lnTo>
                    <a:pt x="0" y="441551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5655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0800638" y="2799638"/>
            <a:ext cx="1422530" cy="12332995"/>
            <a:chOff x="0" y="0"/>
            <a:chExt cx="660400" cy="57255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5725512"/>
            </a:xfrm>
            <a:custGeom>
              <a:avLst/>
              <a:gdLst/>
              <a:ahLst/>
              <a:cxnLst/>
              <a:rect l="l" t="t" r="r" b="b"/>
              <a:pathLst>
                <a:path w="660400" h="572551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37627"/>
                  </a:cubicBezTo>
                  <a:lnTo>
                    <a:pt x="660400" y="5619386"/>
                  </a:lnTo>
                  <a:cubicBezTo>
                    <a:pt x="660400" y="5677998"/>
                    <a:pt x="612886" y="5725512"/>
                    <a:pt x="554274" y="5725512"/>
                  </a:cubicBezTo>
                  <a:lnTo>
                    <a:pt x="106126" y="5725512"/>
                  </a:lnTo>
                  <a:cubicBezTo>
                    <a:pt x="47514" y="5725512"/>
                    <a:pt x="0" y="5677998"/>
                    <a:pt x="0" y="5619386"/>
                  </a:cubicBezTo>
                  <a:lnTo>
                    <a:pt x="0" y="441551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69850"/>
              <a:ext cx="660400" cy="5655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0" y="3586480"/>
            <a:ext cx="4569460" cy="6090920"/>
            <a:chOff x="0" y="0"/>
            <a:chExt cx="1570259" cy="17911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0259" cy="1791170"/>
            </a:xfrm>
            <a:custGeom>
              <a:avLst/>
              <a:gdLst/>
              <a:ahLst/>
              <a:cxnLst/>
              <a:rect l="l" t="t" r="r" b="b"/>
              <a:pathLst>
                <a:path w="1570259" h="1791170">
                  <a:moveTo>
                    <a:pt x="129853" y="0"/>
                  </a:moveTo>
                  <a:lnTo>
                    <a:pt x="1440406" y="0"/>
                  </a:lnTo>
                  <a:cubicBezTo>
                    <a:pt x="1474845" y="0"/>
                    <a:pt x="1507874" y="13681"/>
                    <a:pt x="1532226" y="38033"/>
                  </a:cubicBezTo>
                  <a:cubicBezTo>
                    <a:pt x="1556578" y="62385"/>
                    <a:pt x="1570259" y="95414"/>
                    <a:pt x="1570259" y="129853"/>
                  </a:cubicBezTo>
                  <a:lnTo>
                    <a:pt x="1570259" y="1661318"/>
                  </a:lnTo>
                  <a:cubicBezTo>
                    <a:pt x="1570259" y="1733033"/>
                    <a:pt x="1512122" y="1791170"/>
                    <a:pt x="1440406" y="1791170"/>
                  </a:cubicBezTo>
                  <a:lnTo>
                    <a:pt x="129853" y="1791170"/>
                  </a:lnTo>
                  <a:cubicBezTo>
                    <a:pt x="58137" y="1791170"/>
                    <a:pt x="0" y="1733033"/>
                    <a:pt x="0" y="1661318"/>
                  </a:cubicBezTo>
                  <a:lnTo>
                    <a:pt x="0" y="129853"/>
                  </a:lnTo>
                  <a:cubicBezTo>
                    <a:pt x="0" y="58137"/>
                    <a:pt x="58137" y="0"/>
                    <a:pt x="129853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570259" cy="18483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7" name="Freeform 17"/>
          <p:cNvSpPr/>
          <p:nvPr/>
        </p:nvSpPr>
        <p:spPr>
          <a:xfrm>
            <a:off x="278130" y="1103630"/>
            <a:ext cx="3178175" cy="12206605"/>
          </a:xfrm>
          <a:custGeom>
            <a:avLst/>
            <a:gdLst/>
            <a:ahLst/>
            <a:cxnLst/>
            <a:rect l="l" t="t" r="r" b="b"/>
            <a:pathLst>
              <a:path w="6734380" h="13673868">
                <a:moveTo>
                  <a:pt x="0" y="0"/>
                </a:moveTo>
                <a:lnTo>
                  <a:pt x="6734380" y="0"/>
                </a:lnTo>
                <a:lnTo>
                  <a:pt x="6734380" y="13673868"/>
                </a:lnTo>
                <a:lnTo>
                  <a:pt x="0" y="13673868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5345405" y="752475"/>
            <a:ext cx="12332995" cy="307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45"/>
              </a:lnSpc>
            </a:pPr>
            <a:r>
              <a:rPr lang="en-US" sz="794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Menyesuaikan Metode Pengajaran Berdasarkan Hasil Diagnostik</a:t>
            </a:r>
            <a:endParaRPr lang="en-US" sz="794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749535" y="4333421"/>
            <a:ext cx="471523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Digunakan untuk siswa yang membutuhkan penjelasan konsep dasar secara langsung dan terstruktur.</a:t>
            </a:r>
            <a:endParaRPr lang="en-US" sz="129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027118" y="4486927"/>
            <a:ext cx="2812832" cy="47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5"/>
              </a:lnSpc>
            </a:pPr>
            <a:r>
              <a:rPr lang="en-US" sz="34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Ceramah</a:t>
            </a:r>
            <a:endParaRPr lang="en-US" sz="34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749535" y="5755951"/>
            <a:ext cx="471523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Mendorong siswa aktif berpendapat dan bertukar ide sesuai kemampuan masing-masing kelompok.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027118" y="5909457"/>
            <a:ext cx="2812832" cy="47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5"/>
              </a:lnSpc>
            </a:pPr>
            <a:r>
              <a:rPr lang="en-US" sz="347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Diskusi</a:t>
            </a:r>
            <a:endParaRPr lang="en-US" sz="347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749535" y="7178481"/>
            <a:ext cx="471523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Memperlihatkan langsung proses atau konsep agar siswa lebih mudah memahami materi secara visual.</a:t>
            </a:r>
            <a:endParaRPr lang="en-US" sz="129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027118" y="7331986"/>
            <a:ext cx="2812832" cy="47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5"/>
              </a:lnSpc>
            </a:pPr>
            <a:r>
              <a:rPr lang="en-US" sz="34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Demonstrasi</a:t>
            </a:r>
            <a:endParaRPr lang="en-US" sz="34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749535" y="8601010"/>
            <a:ext cx="4715230" cy="69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Memberikan pengalaman belajar langsung melalui praktik untuk memperkuat pemahaman konsep mendalam.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027118" y="8754516"/>
            <a:ext cx="4968815" cy="471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75"/>
              </a:lnSpc>
            </a:pPr>
            <a:r>
              <a:rPr lang="en-US" sz="347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Eksperimen</a:t>
            </a:r>
            <a:endParaRPr lang="en-US" sz="347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09600" y="8384922"/>
            <a:ext cx="17068800" cy="3515242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595096" y="5167607"/>
            <a:ext cx="4109195" cy="4597701"/>
          </a:xfrm>
          <a:custGeom>
            <a:avLst/>
            <a:gdLst/>
            <a:ahLst/>
            <a:cxnLst/>
            <a:rect l="l" t="t" r="r" b="b"/>
            <a:pathLst>
              <a:path w="4109195" h="4597701">
                <a:moveTo>
                  <a:pt x="0" y="0"/>
                </a:moveTo>
                <a:lnTo>
                  <a:pt x="4109196" y="0"/>
                </a:lnTo>
                <a:lnTo>
                  <a:pt x="4109196" y="4597701"/>
                </a:lnTo>
                <a:lnTo>
                  <a:pt x="0" y="459770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42950"/>
            <a:ext cx="14235918" cy="29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20"/>
              </a:lnSpc>
            </a:pPr>
            <a:r>
              <a:rPr lang="en-US" sz="772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Contoh Rencana Pembelajaran Berdasarkan Hasil Diagnostik</a:t>
            </a:r>
            <a:endParaRPr lang="en-US" sz="772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872661"/>
            <a:ext cx="2723277" cy="728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0"/>
              </a:lnSpc>
            </a:pPr>
            <a:r>
              <a:rPr lang="en-US" sz="272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Komponen RPP:</a:t>
            </a:r>
            <a:endParaRPr lang="en-US" sz="272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20593"/>
            <a:ext cx="5928983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Tujuan pembelajaran spesifik yang disesuaikan dengan kebutuhan dan kemampuan masing-masing kelompok siswa.</a:t>
            </a:r>
            <a:endParaRPr lang="en-US" sz="148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396793"/>
            <a:ext cx="780816" cy="32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0"/>
              </a:lnSpc>
            </a:pPr>
            <a:r>
              <a:rPr lang="en-US" sz="242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42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33708"/>
            <a:ext cx="5928983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Aktivitas belajar yang berbeda untuk kelompok tinggi, sedang, dan rendah berdasarkan data diagnostik TKA.</a:t>
            </a:r>
            <a:endParaRPr lang="en-US" sz="148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09908"/>
            <a:ext cx="780816" cy="32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0"/>
              </a:lnSpc>
            </a:pPr>
            <a:r>
              <a:rPr lang="en-US" sz="242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42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46822"/>
            <a:ext cx="5928983" cy="51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0"/>
              </a:lnSpc>
            </a:pPr>
            <a:r>
              <a:rPr lang="en-US" sz="148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Penilaian formatif yang relevan untuk memantau kemajuan dan menyesuaikan strategi pengajaran secara berkelanjutan.</a:t>
            </a:r>
            <a:endParaRPr lang="en-US" sz="148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23022"/>
            <a:ext cx="780816" cy="32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0"/>
              </a:lnSpc>
            </a:pPr>
            <a:r>
              <a:rPr lang="en-US" sz="242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42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3619500"/>
            <a:ext cx="7313295" cy="4185920"/>
          </a:xfrm>
          <a:custGeom>
            <a:avLst/>
            <a:gdLst/>
            <a:ahLst/>
            <a:cxnLst/>
            <a:rect l="l" t="t" r="r" b="b"/>
            <a:pathLst>
              <a:path w="10124575" h="6505039">
                <a:moveTo>
                  <a:pt x="0" y="0"/>
                </a:moveTo>
                <a:lnTo>
                  <a:pt x="10124575" y="0"/>
                </a:lnTo>
                <a:lnTo>
                  <a:pt x="10124575" y="6505040"/>
                </a:lnTo>
                <a:lnTo>
                  <a:pt x="0" y="650504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90625"/>
            <a:ext cx="7860205" cy="334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75"/>
              </a:lnSpc>
            </a:pPr>
            <a:r>
              <a:rPr lang="en-US" sz="86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Studi Kasus: Implementasi di Kelas X</a:t>
            </a:r>
            <a:endParaRPr lang="en-US" sz="86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35161"/>
            <a:ext cx="4715230" cy="50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60"/>
              </a:lnSpc>
            </a:pPr>
            <a:r>
              <a:rPr lang="en-US" sz="14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Kondisi awal: hasil TKA menunjukkan 60% siswa berkemampuan rendah, 30% sedang, dan 10% tinggi.</a:t>
            </a:r>
            <a:endParaRPr lang="en-US" sz="14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79142"/>
            <a:ext cx="1227122" cy="362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5"/>
              </a:lnSpc>
            </a:pPr>
            <a:r>
              <a:rPr lang="en-US" sz="264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64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57691"/>
            <a:ext cx="4715230" cy="50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60"/>
              </a:lnSpc>
            </a:pPr>
            <a:r>
              <a:rPr lang="en-US" sz="14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Guru mengubah strategi: pembelajaran diferensiasi, kelompok belajar, dan media visual diperkuat.</a:t>
            </a:r>
            <a:endParaRPr lang="en-US" sz="14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601671"/>
            <a:ext cx="1227122" cy="362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5"/>
              </a:lnSpc>
            </a:pPr>
            <a:r>
              <a:rPr lang="en-US" sz="264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64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80220"/>
            <a:ext cx="4715230" cy="50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60"/>
              </a:lnSpc>
            </a:pPr>
            <a:r>
              <a:rPr lang="en-US" sz="14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Hasil intervensi: peningkatan rata-rata skor 25%, motivasi siswa meningkat signifikan.</a:t>
            </a:r>
            <a:endParaRPr lang="en-US" sz="14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24201"/>
            <a:ext cx="1227122" cy="362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5"/>
              </a:lnSpc>
            </a:pPr>
            <a:r>
              <a:rPr lang="en-US" sz="264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64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09600" y="8385175"/>
            <a:ext cx="17068800" cy="1854835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043930" y="4938478"/>
            <a:ext cx="4936298" cy="4522883"/>
          </a:xfrm>
          <a:custGeom>
            <a:avLst/>
            <a:gdLst/>
            <a:ahLst/>
            <a:cxnLst/>
            <a:rect l="l" t="t" r="r" b="b"/>
            <a:pathLst>
              <a:path w="4936298" h="4522883">
                <a:moveTo>
                  <a:pt x="0" y="0"/>
                </a:moveTo>
                <a:lnTo>
                  <a:pt x="4936298" y="0"/>
                </a:lnTo>
                <a:lnTo>
                  <a:pt x="4936298" y="4522883"/>
                </a:lnTo>
                <a:lnTo>
                  <a:pt x="0" y="452288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809625"/>
            <a:ext cx="14235918" cy="2943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55"/>
              </a:lnSpc>
            </a:pPr>
            <a:r>
              <a:rPr lang="en-US" sz="1125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Peran Kolaborasi Guru dalam MGMP</a:t>
            </a:r>
            <a:endParaRPr lang="en-US" sz="1125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872661"/>
            <a:ext cx="2723277" cy="29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0"/>
              </a:lnSpc>
            </a:pPr>
            <a:r>
              <a:rPr lang="en-US" sz="211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Manfaat Kolaborasi:</a:t>
            </a:r>
            <a:endParaRPr lang="en-US" sz="211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Diskusi hasil bersama dan sharing strategi pengajaran antar guru.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387268"/>
            <a:ext cx="780816" cy="29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0"/>
              </a:lnSpc>
            </a:pPr>
            <a:r>
              <a:rPr lang="en-US" sz="211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11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Membuat bank soal dan media pembelajaran bersama sesuai kebutuhan siswa.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00383"/>
            <a:ext cx="780816" cy="29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0"/>
              </a:lnSpc>
            </a:pPr>
            <a:r>
              <a:rPr lang="en-US" sz="211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11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Monitoring dan evaluasi berkelanjutan untuk memastikan perkembangan siswa.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13497"/>
            <a:ext cx="780816" cy="29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0"/>
              </a:lnSpc>
            </a:pPr>
            <a:r>
              <a:rPr lang="en-US" sz="211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11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699135" y="1780540"/>
            <a:ext cx="6806565" cy="8715375"/>
          </a:xfrm>
          <a:custGeom>
            <a:avLst/>
            <a:gdLst/>
            <a:ahLst/>
            <a:cxnLst/>
            <a:rect l="l" t="t" r="r" b="b"/>
            <a:pathLst>
              <a:path w="9722350" h="10553433">
                <a:moveTo>
                  <a:pt x="0" y="0"/>
                </a:moveTo>
                <a:lnTo>
                  <a:pt x="9722350" y="0"/>
                </a:lnTo>
                <a:lnTo>
                  <a:pt x="9722350" y="10553433"/>
                </a:lnTo>
                <a:lnTo>
                  <a:pt x="0" y="1055343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381015" y="1171575"/>
            <a:ext cx="7860205" cy="3008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65"/>
              </a:lnSpc>
            </a:pPr>
            <a:r>
              <a:rPr lang="en-US" sz="776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Teknologi untuk Pedagogi Berbasis Data</a:t>
            </a:r>
            <a:endParaRPr lang="en-US" sz="776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44686"/>
            <a:ext cx="4715230" cy="69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Aplikasi pengolah data hasil TKA: membantu guru menganalisis dan memvisualisasikan data dengan mudah.</a:t>
            </a:r>
            <a:endParaRPr lang="en-US" sz="129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69617"/>
            <a:ext cx="1227122" cy="3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65"/>
              </a:lnSpc>
            </a:pPr>
            <a:r>
              <a:rPr lang="en-US" sz="236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36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67216"/>
            <a:ext cx="471523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Media pembelajaran interaktif yang disesuaikan dengan kebutuhan dan kemampuan siswa.</a:t>
            </a:r>
            <a:endParaRPr lang="en-US" sz="129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592146"/>
            <a:ext cx="1227122" cy="3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65"/>
              </a:lnSpc>
            </a:pPr>
            <a:r>
              <a:rPr lang="en-US" sz="236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36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89745"/>
            <a:ext cx="4715230" cy="46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15"/>
              </a:lnSpc>
            </a:pPr>
            <a:r>
              <a:rPr lang="en-US" sz="129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Contoh platform digital yang bisa digunakan guru: Google Forms, Quizizz, Canva, dan LMS sekolah.</a:t>
            </a:r>
            <a:endParaRPr lang="en-US" sz="129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14676"/>
            <a:ext cx="1227122" cy="3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65"/>
              </a:lnSpc>
            </a:pPr>
            <a:r>
              <a:rPr lang="en-US" sz="236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236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09600" y="8385175"/>
            <a:ext cx="17068800" cy="1767840"/>
            <a:chOff x="0" y="0"/>
            <a:chExt cx="4976125" cy="10248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6125" cy="1024810"/>
            </a:xfrm>
            <a:custGeom>
              <a:avLst/>
              <a:gdLst/>
              <a:ahLst/>
              <a:cxnLst/>
              <a:rect l="l" t="t" r="r" b="b"/>
              <a:pathLst>
                <a:path w="4976125" h="1024810">
                  <a:moveTo>
                    <a:pt x="45357" y="0"/>
                  </a:moveTo>
                  <a:lnTo>
                    <a:pt x="4930767" y="0"/>
                  </a:lnTo>
                  <a:cubicBezTo>
                    <a:pt x="4942797" y="0"/>
                    <a:pt x="4954334" y="4779"/>
                    <a:pt x="4962840" y="13285"/>
                  </a:cubicBezTo>
                  <a:cubicBezTo>
                    <a:pt x="4971346" y="21791"/>
                    <a:pt x="4976125" y="33328"/>
                    <a:pt x="4976125" y="45357"/>
                  </a:cubicBezTo>
                  <a:lnTo>
                    <a:pt x="4976125" y="979453"/>
                  </a:lnTo>
                  <a:cubicBezTo>
                    <a:pt x="4976125" y="991483"/>
                    <a:pt x="4971346" y="1003019"/>
                    <a:pt x="4962840" y="1011525"/>
                  </a:cubicBezTo>
                  <a:cubicBezTo>
                    <a:pt x="4954334" y="1020032"/>
                    <a:pt x="4942797" y="1024810"/>
                    <a:pt x="4930767" y="1024810"/>
                  </a:cubicBezTo>
                  <a:lnTo>
                    <a:pt x="45357" y="1024810"/>
                  </a:lnTo>
                  <a:cubicBezTo>
                    <a:pt x="20307" y="1024810"/>
                    <a:pt x="0" y="1004503"/>
                    <a:pt x="0" y="979453"/>
                  </a:cubicBezTo>
                  <a:lnTo>
                    <a:pt x="0" y="45357"/>
                  </a:lnTo>
                  <a:cubicBezTo>
                    <a:pt x="0" y="33328"/>
                    <a:pt x="4779" y="21791"/>
                    <a:pt x="13285" y="13285"/>
                  </a:cubicBezTo>
                  <a:cubicBezTo>
                    <a:pt x="21791" y="4779"/>
                    <a:pt x="33328" y="0"/>
                    <a:pt x="45357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976125" cy="10819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031637" y="4595931"/>
            <a:ext cx="11111865" cy="5081469"/>
            <a:chOff x="0" y="0"/>
            <a:chExt cx="2926582" cy="13383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26582" cy="1338329"/>
            </a:xfrm>
            <a:custGeom>
              <a:avLst/>
              <a:gdLst/>
              <a:ahLst/>
              <a:cxnLst/>
              <a:rect l="l" t="t" r="r" b="b"/>
              <a:pathLst>
                <a:path w="2926582" h="1338329">
                  <a:moveTo>
                    <a:pt x="47377" y="0"/>
                  </a:moveTo>
                  <a:lnTo>
                    <a:pt x="2879204" y="0"/>
                  </a:lnTo>
                  <a:cubicBezTo>
                    <a:pt x="2891770" y="0"/>
                    <a:pt x="2903820" y="4992"/>
                    <a:pt x="2912705" y="13877"/>
                  </a:cubicBezTo>
                  <a:cubicBezTo>
                    <a:pt x="2921590" y="22761"/>
                    <a:pt x="2926582" y="34812"/>
                    <a:pt x="2926582" y="47377"/>
                  </a:cubicBezTo>
                  <a:lnTo>
                    <a:pt x="2926582" y="1290952"/>
                  </a:lnTo>
                  <a:cubicBezTo>
                    <a:pt x="2926582" y="1303517"/>
                    <a:pt x="2921590" y="1315568"/>
                    <a:pt x="2912705" y="1324453"/>
                  </a:cubicBezTo>
                  <a:cubicBezTo>
                    <a:pt x="2903820" y="1333338"/>
                    <a:pt x="2891770" y="1338329"/>
                    <a:pt x="2879204" y="1338329"/>
                  </a:cubicBezTo>
                  <a:lnTo>
                    <a:pt x="47377" y="1338329"/>
                  </a:lnTo>
                  <a:cubicBezTo>
                    <a:pt x="34812" y="1338329"/>
                    <a:pt x="22761" y="1333338"/>
                    <a:pt x="13877" y="1324453"/>
                  </a:cubicBezTo>
                  <a:cubicBezTo>
                    <a:pt x="4992" y="1315568"/>
                    <a:pt x="0" y="1303517"/>
                    <a:pt x="0" y="1290952"/>
                  </a:cubicBezTo>
                  <a:lnTo>
                    <a:pt x="0" y="47377"/>
                  </a:lnTo>
                  <a:cubicBezTo>
                    <a:pt x="0" y="34812"/>
                    <a:pt x="4992" y="22761"/>
                    <a:pt x="13877" y="13877"/>
                  </a:cubicBezTo>
                  <a:cubicBezTo>
                    <a:pt x="22761" y="4992"/>
                    <a:pt x="34812" y="0"/>
                    <a:pt x="47377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26582" cy="1395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728600" y="-443077"/>
            <a:ext cx="1717939" cy="11111865"/>
            <a:chOff x="0" y="0"/>
            <a:chExt cx="660400" cy="4271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4271557"/>
            </a:xfrm>
            <a:custGeom>
              <a:avLst/>
              <a:gdLst/>
              <a:ahLst/>
              <a:cxnLst/>
              <a:rect l="l" t="t" r="r" b="b"/>
              <a:pathLst>
                <a:path w="660400" h="4271557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405331"/>
                  </a:cubicBezTo>
                  <a:lnTo>
                    <a:pt x="660400" y="4271557"/>
                  </a:lnTo>
                  <a:lnTo>
                    <a:pt x="0" y="4271557"/>
                  </a:lnTo>
                  <a:lnTo>
                    <a:pt x="0" y="4082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4201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832849" y="4253886"/>
            <a:ext cx="5423514" cy="5423514"/>
            <a:chOff x="0" y="0"/>
            <a:chExt cx="1581135" cy="15811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1135" cy="1581135"/>
            </a:xfrm>
            <a:custGeom>
              <a:avLst/>
              <a:gdLst/>
              <a:ahLst/>
              <a:cxnLst/>
              <a:rect l="l" t="t" r="r" b="b"/>
              <a:pathLst>
                <a:path w="1581135" h="1581135">
                  <a:moveTo>
                    <a:pt x="142747" y="0"/>
                  </a:moveTo>
                  <a:lnTo>
                    <a:pt x="1438388" y="0"/>
                  </a:lnTo>
                  <a:cubicBezTo>
                    <a:pt x="1517225" y="0"/>
                    <a:pt x="1581135" y="63910"/>
                    <a:pt x="1581135" y="142747"/>
                  </a:cubicBezTo>
                  <a:lnTo>
                    <a:pt x="1581135" y="1438388"/>
                  </a:lnTo>
                  <a:cubicBezTo>
                    <a:pt x="1581135" y="1517225"/>
                    <a:pt x="1517225" y="1581135"/>
                    <a:pt x="1438388" y="1581135"/>
                  </a:cubicBezTo>
                  <a:lnTo>
                    <a:pt x="142747" y="1581135"/>
                  </a:lnTo>
                  <a:cubicBezTo>
                    <a:pt x="63910" y="1581135"/>
                    <a:pt x="0" y="1517225"/>
                    <a:pt x="0" y="1438388"/>
                  </a:cubicBezTo>
                  <a:lnTo>
                    <a:pt x="0" y="142747"/>
                  </a:lnTo>
                  <a:cubicBezTo>
                    <a:pt x="0" y="63910"/>
                    <a:pt x="63910" y="0"/>
                    <a:pt x="142747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81135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1002604" y="4286879"/>
            <a:ext cx="5000801" cy="5013334"/>
          </a:xfrm>
          <a:custGeom>
            <a:avLst/>
            <a:gdLst/>
            <a:ahLst/>
            <a:cxnLst/>
            <a:rect l="l" t="t" r="r" b="b"/>
            <a:pathLst>
              <a:path w="5000801" h="5013334">
                <a:moveTo>
                  <a:pt x="0" y="0"/>
                </a:moveTo>
                <a:lnTo>
                  <a:pt x="5000801" y="0"/>
                </a:lnTo>
                <a:lnTo>
                  <a:pt x="5000801" y="5013334"/>
                </a:lnTo>
                <a:lnTo>
                  <a:pt x="0" y="501333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26041" y="742950"/>
            <a:ext cx="14235918" cy="29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20"/>
              </a:lnSpc>
            </a:pPr>
            <a:r>
              <a:rPr lang="en-US" sz="772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Memotivasi Siswa Berdasarkan Hasil Diagnostik</a:t>
            </a:r>
            <a:endParaRPr lang="en-US" sz="772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13350" y="4901236"/>
            <a:ext cx="2723277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Strategi: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608466" y="6301543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Memberikan umpan balik yang konstruktif dan bermakna kepada siswa.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713350" y="6415843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608466" y="7314658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Menetapkan target belajar yang realistis, terukur, dan menantang bagi siswa.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13350" y="7428958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08466" y="8327772"/>
            <a:ext cx="5928983" cy="7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Menghargai setiap kemajuan dan usaha siswa sebagai bentuk apresiasi positif.</a:t>
            </a:r>
            <a:endParaRPr lang="en-US" sz="200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713350" y="8442072"/>
            <a:ext cx="78081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08893" y="1470669"/>
            <a:ext cx="1422530" cy="7878285"/>
            <a:chOff x="0" y="0"/>
            <a:chExt cx="660400" cy="36574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12608893" y="2893198"/>
            <a:ext cx="1422530" cy="7878285"/>
            <a:chOff x="0" y="0"/>
            <a:chExt cx="660400" cy="3657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2608893" y="4315728"/>
            <a:ext cx="1422530" cy="7878285"/>
            <a:chOff x="0" y="0"/>
            <a:chExt cx="660400" cy="3657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657442"/>
            </a:xfrm>
            <a:custGeom>
              <a:avLst/>
              <a:gdLst/>
              <a:ahLst/>
              <a:cxnLst/>
              <a:rect l="l" t="t" r="r" b="b"/>
              <a:pathLst>
                <a:path w="660400" h="3657442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91690"/>
                  </a:cubicBezTo>
                  <a:lnTo>
                    <a:pt x="660400" y="3551316"/>
                  </a:lnTo>
                  <a:cubicBezTo>
                    <a:pt x="660400" y="3579462"/>
                    <a:pt x="649219" y="3606456"/>
                    <a:pt x="629316" y="3626358"/>
                  </a:cubicBezTo>
                  <a:cubicBezTo>
                    <a:pt x="609414" y="3646261"/>
                    <a:pt x="582420" y="3657442"/>
                    <a:pt x="554274" y="3657442"/>
                  </a:cubicBezTo>
                  <a:lnTo>
                    <a:pt x="106126" y="3657442"/>
                  </a:lnTo>
                  <a:cubicBezTo>
                    <a:pt x="47514" y="3657442"/>
                    <a:pt x="0" y="3609928"/>
                    <a:pt x="0" y="3551316"/>
                  </a:cubicBezTo>
                  <a:lnTo>
                    <a:pt x="0" y="394113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3587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028700" y="2876550"/>
            <a:ext cx="7298563" cy="6089585"/>
            <a:chOff x="0" y="0"/>
            <a:chExt cx="2059967" cy="17187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9967" cy="1718742"/>
            </a:xfrm>
            <a:custGeom>
              <a:avLst/>
              <a:gdLst/>
              <a:ahLst/>
              <a:cxnLst/>
              <a:rect l="l" t="t" r="r" b="b"/>
              <a:pathLst>
                <a:path w="2059967" h="1718742">
                  <a:moveTo>
                    <a:pt x="106075" y="0"/>
                  </a:moveTo>
                  <a:lnTo>
                    <a:pt x="1953893" y="0"/>
                  </a:lnTo>
                  <a:cubicBezTo>
                    <a:pt x="2012476" y="0"/>
                    <a:pt x="2059967" y="47491"/>
                    <a:pt x="2059967" y="106075"/>
                  </a:cubicBezTo>
                  <a:lnTo>
                    <a:pt x="2059967" y="1612667"/>
                  </a:lnTo>
                  <a:cubicBezTo>
                    <a:pt x="2059967" y="1671251"/>
                    <a:pt x="2012476" y="1718742"/>
                    <a:pt x="1953893" y="1718742"/>
                  </a:cubicBezTo>
                  <a:lnTo>
                    <a:pt x="106075" y="1718742"/>
                  </a:lnTo>
                  <a:cubicBezTo>
                    <a:pt x="47491" y="1718742"/>
                    <a:pt x="0" y="1671251"/>
                    <a:pt x="0" y="1612667"/>
                  </a:cubicBezTo>
                  <a:lnTo>
                    <a:pt x="0" y="106075"/>
                  </a:lnTo>
                  <a:cubicBezTo>
                    <a:pt x="0" y="47491"/>
                    <a:pt x="47491" y="0"/>
                    <a:pt x="106075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059967" cy="1775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>
            <a:off x="-795833" y="728193"/>
            <a:ext cx="9177257" cy="10156852"/>
          </a:xfrm>
          <a:custGeom>
            <a:avLst/>
            <a:gdLst/>
            <a:ahLst/>
            <a:cxnLst/>
            <a:rect l="l" t="t" r="r" b="b"/>
            <a:pathLst>
              <a:path w="9177257" h="10156852">
                <a:moveTo>
                  <a:pt x="0" y="0"/>
                </a:moveTo>
                <a:lnTo>
                  <a:pt x="9177257" y="0"/>
                </a:lnTo>
                <a:lnTo>
                  <a:pt x="9177257" y="10156852"/>
                </a:lnTo>
                <a:lnTo>
                  <a:pt x="0" y="1015685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  <p:txBody>
          <a:bodyPr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9381015" y="1190625"/>
            <a:ext cx="7860205" cy="334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75"/>
              </a:lnSpc>
            </a:pPr>
            <a:r>
              <a:rPr lang="en-US" sz="86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Monitoring dan Evaluasi Berkelanjutan</a:t>
            </a:r>
            <a:endParaRPr lang="en-US" sz="86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289850" y="5044686"/>
            <a:ext cx="4715230" cy="53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5"/>
              </a:lnSpc>
            </a:pPr>
            <a:r>
              <a:rPr lang="en-US" sz="155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Penilaian formatif dan sumatif setelah adaptasi pembelajaran untuk mengukur efektivitas.</a:t>
            </a:r>
            <a:endParaRPr lang="en-US" sz="155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062728" y="5198192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89850" y="6467216"/>
            <a:ext cx="4715230" cy="53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5"/>
              </a:lnSpc>
            </a:pPr>
            <a:r>
              <a:rPr lang="en-US" sz="1550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Pengumpulan data tambahan secara berkala untuk perbaikan pembelajaran berkelanjutan.</a:t>
            </a:r>
            <a:endParaRPr lang="en-US" sz="1550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062728" y="662072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289850" y="7889745"/>
            <a:ext cx="4715230" cy="53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65"/>
              </a:lnSpc>
            </a:pPr>
            <a:r>
              <a:rPr lang="en-US" sz="155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Refleksi guru dan penyesuaian strategi berdasarkan hasil evaluasi kelas.</a:t>
            </a:r>
            <a:endParaRPr lang="en-US" sz="155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2728" y="8043251"/>
            <a:ext cx="12271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1028700" y="9677400"/>
            <a:ext cx="16230600" cy="1315672"/>
            <a:chOff x="0" y="0"/>
            <a:chExt cx="4274726" cy="34651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74726" cy="346515"/>
            </a:xfrm>
            <a:custGeom>
              <a:avLst/>
              <a:gdLst/>
              <a:ahLst/>
              <a:cxnLst/>
              <a:rect l="l" t="t" r="r" b="b"/>
              <a:pathLst>
                <a:path w="4274726" h="346515">
                  <a:moveTo>
                    <a:pt x="47700" y="0"/>
                  </a:moveTo>
                  <a:lnTo>
                    <a:pt x="4227026" y="0"/>
                  </a:lnTo>
                  <a:cubicBezTo>
                    <a:pt x="4239677" y="0"/>
                    <a:pt x="4251809" y="5025"/>
                    <a:pt x="4260755" y="13971"/>
                  </a:cubicBezTo>
                  <a:cubicBezTo>
                    <a:pt x="4269700" y="22916"/>
                    <a:pt x="4274726" y="35049"/>
                    <a:pt x="4274726" y="47700"/>
                  </a:cubicBezTo>
                  <a:lnTo>
                    <a:pt x="4274726" y="298815"/>
                  </a:lnTo>
                  <a:cubicBezTo>
                    <a:pt x="4274726" y="311466"/>
                    <a:pt x="4269700" y="323598"/>
                    <a:pt x="4260755" y="332544"/>
                  </a:cubicBezTo>
                  <a:cubicBezTo>
                    <a:pt x="4251809" y="341489"/>
                    <a:pt x="4239677" y="346515"/>
                    <a:pt x="4227026" y="346515"/>
                  </a:cubicBezTo>
                  <a:lnTo>
                    <a:pt x="47700" y="346515"/>
                  </a:lnTo>
                  <a:cubicBezTo>
                    <a:pt x="35049" y="346515"/>
                    <a:pt x="22916" y="341489"/>
                    <a:pt x="13971" y="332544"/>
                  </a:cubicBezTo>
                  <a:cubicBezTo>
                    <a:pt x="5025" y="323598"/>
                    <a:pt x="0" y="311466"/>
                    <a:pt x="0" y="298815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74726" cy="403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09600" y="2417352"/>
            <a:ext cx="1361313" cy="13613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5194935"/>
            <a:ext cx="18288635" cy="3462655"/>
            <a:chOff x="0" y="0"/>
            <a:chExt cx="5171864" cy="911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1865" cy="911966"/>
            </a:xfrm>
            <a:custGeom>
              <a:avLst/>
              <a:gdLst/>
              <a:ahLst/>
              <a:cxnLst/>
              <a:rect l="l" t="t" r="r" b="b"/>
              <a:pathLst>
                <a:path w="5171865" h="911966">
                  <a:moveTo>
                    <a:pt x="0" y="0"/>
                  </a:moveTo>
                  <a:lnTo>
                    <a:pt x="5171865" y="0"/>
                  </a:lnTo>
                  <a:lnTo>
                    <a:pt x="5171865" y="911966"/>
                  </a:lnTo>
                  <a:lnTo>
                    <a:pt x="0" y="911966"/>
                  </a:ln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171864" cy="96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7977538" y="-23462"/>
            <a:ext cx="5502845" cy="13898880"/>
            <a:chOff x="0" y="0"/>
            <a:chExt cx="660400" cy="16680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1668014"/>
            </a:xfrm>
            <a:custGeom>
              <a:avLst/>
              <a:gdLst/>
              <a:ahLst/>
              <a:cxnLst/>
              <a:rect l="l" t="t" r="r" b="b"/>
              <a:pathLst>
                <a:path w="660400" h="1668014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47499"/>
                  </a:cubicBezTo>
                  <a:lnTo>
                    <a:pt x="660400" y="1668014"/>
                  </a:lnTo>
                  <a:lnTo>
                    <a:pt x="0" y="1668014"/>
                  </a:lnTo>
                  <a:lnTo>
                    <a:pt x="0" y="348479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FEDA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850"/>
              <a:ext cx="660400" cy="15981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7559040" y="5429376"/>
            <a:ext cx="1177215" cy="117721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7559040" y="6755230"/>
            <a:ext cx="1177215" cy="117721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7559040" y="8081085"/>
            <a:ext cx="1177215" cy="117721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609600" y="4174555"/>
            <a:ext cx="5978997" cy="5502845"/>
            <a:chOff x="0" y="0"/>
            <a:chExt cx="1717948" cy="15811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17948" cy="1581135"/>
            </a:xfrm>
            <a:custGeom>
              <a:avLst/>
              <a:gdLst/>
              <a:ahLst/>
              <a:cxnLst/>
              <a:rect l="l" t="t" r="r" b="b"/>
              <a:pathLst>
                <a:path w="1717948" h="1581135">
                  <a:moveTo>
                    <a:pt x="129485" y="0"/>
                  </a:moveTo>
                  <a:lnTo>
                    <a:pt x="1588463" y="0"/>
                  </a:lnTo>
                  <a:cubicBezTo>
                    <a:pt x="1622805" y="0"/>
                    <a:pt x="1655740" y="13642"/>
                    <a:pt x="1680023" y="37925"/>
                  </a:cubicBezTo>
                  <a:cubicBezTo>
                    <a:pt x="1704306" y="62209"/>
                    <a:pt x="1717948" y="95144"/>
                    <a:pt x="1717948" y="129485"/>
                  </a:cubicBezTo>
                  <a:lnTo>
                    <a:pt x="1717948" y="1451650"/>
                  </a:lnTo>
                  <a:cubicBezTo>
                    <a:pt x="1717948" y="1485992"/>
                    <a:pt x="1704306" y="1518927"/>
                    <a:pt x="1680023" y="1543210"/>
                  </a:cubicBezTo>
                  <a:cubicBezTo>
                    <a:pt x="1655740" y="1567493"/>
                    <a:pt x="1622805" y="1581135"/>
                    <a:pt x="1588463" y="1581135"/>
                  </a:cubicBezTo>
                  <a:lnTo>
                    <a:pt x="129485" y="1581135"/>
                  </a:lnTo>
                  <a:cubicBezTo>
                    <a:pt x="95144" y="1581135"/>
                    <a:pt x="62209" y="1567493"/>
                    <a:pt x="37925" y="1543210"/>
                  </a:cubicBezTo>
                  <a:cubicBezTo>
                    <a:pt x="13642" y="1518927"/>
                    <a:pt x="0" y="1485992"/>
                    <a:pt x="0" y="1451650"/>
                  </a:cubicBezTo>
                  <a:lnTo>
                    <a:pt x="0" y="129485"/>
                  </a:lnTo>
                  <a:cubicBezTo>
                    <a:pt x="0" y="95144"/>
                    <a:pt x="13642" y="62209"/>
                    <a:pt x="37925" y="37925"/>
                  </a:cubicBezTo>
                  <a:cubicBezTo>
                    <a:pt x="62209" y="13642"/>
                    <a:pt x="95144" y="0"/>
                    <a:pt x="129485" y="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717948" cy="163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20" name="Freeform 20"/>
          <p:cNvSpPr/>
          <p:nvPr/>
        </p:nvSpPr>
        <p:spPr>
          <a:xfrm>
            <a:off x="1066800" y="5372100"/>
            <a:ext cx="3594735" cy="5854065"/>
          </a:xfrm>
          <a:custGeom>
            <a:avLst/>
            <a:gdLst/>
            <a:ahLst/>
            <a:cxnLst/>
            <a:rect l="l" t="t" r="r" b="b"/>
            <a:pathLst>
              <a:path w="6244273" h="14737228">
                <a:moveTo>
                  <a:pt x="0" y="0"/>
                </a:moveTo>
                <a:lnTo>
                  <a:pt x="6244274" y="0"/>
                </a:lnTo>
                <a:lnTo>
                  <a:pt x="6244274" y="14737229"/>
                </a:lnTo>
                <a:lnTo>
                  <a:pt x="0" y="14737229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9163825" y="5633808"/>
            <a:ext cx="6385623" cy="69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5"/>
              </a:lnSpc>
            </a:pPr>
            <a:r>
              <a:rPr lang="en-US" sz="194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Memahami hasil TKA membantu guru mengenali kekuatan dan kelemahan siswa secara akurat.</a:t>
            </a:r>
            <a:endParaRPr lang="en-US" sz="194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77191" y="752475"/>
            <a:ext cx="11779445" cy="201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75"/>
              </a:lnSpc>
            </a:pPr>
            <a:r>
              <a:rPr lang="en-US" sz="7775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Ringkasan: Dari Data ke Kelas yang Lebih Baik</a:t>
            </a:r>
            <a:endParaRPr lang="en-US" sz="7775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559040" y="4663111"/>
            <a:ext cx="7231370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Poin-Poin Kunci Materi:</a:t>
            </a:r>
            <a:endParaRPr lang="en-US" sz="3530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163825" y="6959663"/>
            <a:ext cx="6385623" cy="69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5"/>
              </a:lnSpc>
            </a:pPr>
            <a:r>
              <a:rPr lang="en-US" sz="194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Transformasi data diagnostik menjadi strategi pengajaran yang tepat sasaran dan efektif.</a:t>
            </a:r>
            <a:endParaRPr lang="en-US" sz="194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163825" y="8285517"/>
            <a:ext cx="6385623" cy="69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5"/>
              </a:lnSpc>
            </a:pPr>
            <a:r>
              <a:rPr lang="en-US" sz="1945">
                <a:solidFill>
                  <a:srgbClr val="2323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Kolaborasi antar guru dan evaluasi berkelanjutan adalah kunci keberhasilan pedagogi berbasis data.</a:t>
            </a:r>
            <a:endParaRPr lang="en-US" sz="1945">
              <a:solidFill>
                <a:srgbClr val="232323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737959" y="5824943"/>
            <a:ext cx="819377" cy="42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15"/>
              </a:lnSpc>
            </a:pPr>
            <a:r>
              <a:rPr lang="en-US" sz="311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311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737959" y="7150798"/>
            <a:ext cx="819377" cy="42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15"/>
              </a:lnSpc>
            </a:pPr>
            <a:r>
              <a:rPr lang="en-US" sz="311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311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737959" y="8476652"/>
            <a:ext cx="819377" cy="42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15"/>
              </a:lnSpc>
            </a:pPr>
            <a:r>
              <a:rPr lang="en-US" sz="311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03</a:t>
            </a:r>
            <a:endParaRPr lang="en-US" sz="311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grpSp>
        <p:nvGrpSpPr>
          <p:cNvPr id="29" name="Group 29"/>
          <p:cNvGrpSpPr/>
          <p:nvPr/>
        </p:nvGrpSpPr>
        <p:grpSpPr>
          <a:xfrm rot="0">
            <a:off x="15411450" y="609600"/>
            <a:ext cx="2266950" cy="226695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66800" y="5226685"/>
            <a:ext cx="7963535" cy="5372100"/>
            <a:chOff x="0" y="0"/>
            <a:chExt cx="2797043" cy="19267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7043" cy="1926744"/>
            </a:xfrm>
            <a:custGeom>
              <a:avLst/>
              <a:gdLst/>
              <a:ahLst/>
              <a:cxnLst/>
              <a:rect l="l" t="t" r="r" b="b"/>
              <a:pathLst>
                <a:path w="2797043" h="1926744">
                  <a:moveTo>
                    <a:pt x="72899" y="0"/>
                  </a:moveTo>
                  <a:lnTo>
                    <a:pt x="2724144" y="0"/>
                  </a:lnTo>
                  <a:cubicBezTo>
                    <a:pt x="2743478" y="0"/>
                    <a:pt x="2762020" y="7680"/>
                    <a:pt x="2775691" y="21352"/>
                  </a:cubicBezTo>
                  <a:cubicBezTo>
                    <a:pt x="2789362" y="35023"/>
                    <a:pt x="2797043" y="53565"/>
                    <a:pt x="2797043" y="72899"/>
                  </a:cubicBezTo>
                  <a:lnTo>
                    <a:pt x="2797043" y="1853845"/>
                  </a:lnTo>
                  <a:cubicBezTo>
                    <a:pt x="2797043" y="1873179"/>
                    <a:pt x="2789362" y="1891721"/>
                    <a:pt x="2775691" y="1905393"/>
                  </a:cubicBezTo>
                  <a:cubicBezTo>
                    <a:pt x="2762020" y="1919064"/>
                    <a:pt x="2743478" y="1926744"/>
                    <a:pt x="2724144" y="1926744"/>
                  </a:cubicBezTo>
                  <a:lnTo>
                    <a:pt x="72899" y="1926744"/>
                  </a:lnTo>
                  <a:cubicBezTo>
                    <a:pt x="53565" y="1926744"/>
                    <a:pt x="35023" y="1919064"/>
                    <a:pt x="21352" y="1905393"/>
                  </a:cubicBezTo>
                  <a:cubicBezTo>
                    <a:pt x="7680" y="1891721"/>
                    <a:pt x="0" y="1873179"/>
                    <a:pt x="0" y="1853845"/>
                  </a:cubicBezTo>
                  <a:lnTo>
                    <a:pt x="0" y="72899"/>
                  </a:lnTo>
                  <a:cubicBezTo>
                    <a:pt x="0" y="53565"/>
                    <a:pt x="7680" y="35023"/>
                    <a:pt x="21352" y="21352"/>
                  </a:cubicBezTo>
                  <a:cubicBezTo>
                    <a:pt x="35023" y="7680"/>
                    <a:pt x="53565" y="0"/>
                    <a:pt x="72899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797043" cy="1983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1905000" y="5600700"/>
            <a:ext cx="6591300" cy="6174740"/>
          </a:xfrm>
          <a:custGeom>
            <a:avLst/>
            <a:gdLst/>
            <a:ahLst/>
            <a:cxnLst/>
            <a:rect l="l" t="t" r="r" b="b"/>
            <a:pathLst>
              <a:path w="8590379" h="8236026">
                <a:moveTo>
                  <a:pt x="0" y="0"/>
                </a:moveTo>
                <a:lnTo>
                  <a:pt x="8590379" y="0"/>
                </a:lnTo>
                <a:lnTo>
                  <a:pt x="8590379" y="8236026"/>
                </a:lnTo>
                <a:lnTo>
                  <a:pt x="0" y="823602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19400" y="5676900"/>
            <a:ext cx="5139690" cy="5445125"/>
          </a:xfrm>
          <a:custGeom>
            <a:avLst/>
            <a:gdLst/>
            <a:ahLst/>
            <a:cxnLst/>
            <a:rect l="l" t="t" r="r" b="b"/>
            <a:pathLst>
              <a:path w="11082781" h="11507353">
                <a:moveTo>
                  <a:pt x="0" y="0"/>
                </a:moveTo>
                <a:lnTo>
                  <a:pt x="11082781" y="0"/>
                </a:lnTo>
                <a:lnTo>
                  <a:pt x="11082781" y="11507353"/>
                </a:lnTo>
                <a:lnTo>
                  <a:pt x="0" y="115073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5400000">
            <a:off x="12004681" y="3579931"/>
            <a:ext cx="3624375" cy="7723063"/>
            <a:chOff x="0" y="0"/>
            <a:chExt cx="660400" cy="14072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1407225"/>
            </a:xfrm>
            <a:custGeom>
              <a:avLst/>
              <a:gdLst/>
              <a:ahLst/>
              <a:cxnLst/>
              <a:rect l="l" t="t" r="r" b="b"/>
              <a:pathLst>
                <a:path w="660400" h="1407225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41706"/>
                  </a:cubicBezTo>
                  <a:lnTo>
                    <a:pt x="660400" y="1365571"/>
                  </a:lnTo>
                  <a:cubicBezTo>
                    <a:pt x="660400" y="1376618"/>
                    <a:pt x="656012" y="1387213"/>
                    <a:pt x="648200" y="1395025"/>
                  </a:cubicBezTo>
                  <a:cubicBezTo>
                    <a:pt x="640388" y="1402836"/>
                    <a:pt x="629794" y="1407225"/>
                    <a:pt x="618747" y="1407225"/>
                  </a:cubicBezTo>
                  <a:lnTo>
                    <a:pt x="41653" y="1407225"/>
                  </a:lnTo>
                  <a:cubicBezTo>
                    <a:pt x="18649" y="1407225"/>
                    <a:pt x="0" y="1388576"/>
                    <a:pt x="0" y="1365571"/>
                  </a:cubicBezTo>
                  <a:lnTo>
                    <a:pt x="0" y="342497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69850"/>
              <a:ext cx="660400" cy="1337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12004681" y="-530219"/>
            <a:ext cx="3624375" cy="7723063"/>
            <a:chOff x="0" y="0"/>
            <a:chExt cx="660400" cy="14072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400" cy="1407225"/>
            </a:xfrm>
            <a:custGeom>
              <a:avLst/>
              <a:gdLst/>
              <a:ahLst/>
              <a:cxnLst/>
              <a:rect l="l" t="t" r="r" b="b"/>
              <a:pathLst>
                <a:path w="660400" h="1407225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41706"/>
                  </a:cubicBezTo>
                  <a:lnTo>
                    <a:pt x="660400" y="1365571"/>
                  </a:lnTo>
                  <a:cubicBezTo>
                    <a:pt x="660400" y="1376618"/>
                    <a:pt x="656012" y="1387213"/>
                    <a:pt x="648200" y="1395025"/>
                  </a:cubicBezTo>
                  <a:cubicBezTo>
                    <a:pt x="640388" y="1402836"/>
                    <a:pt x="629794" y="1407225"/>
                    <a:pt x="618747" y="1407225"/>
                  </a:cubicBezTo>
                  <a:lnTo>
                    <a:pt x="41653" y="1407225"/>
                  </a:lnTo>
                  <a:cubicBezTo>
                    <a:pt x="18649" y="1407225"/>
                    <a:pt x="0" y="1388576"/>
                    <a:pt x="0" y="1365571"/>
                  </a:cubicBezTo>
                  <a:lnTo>
                    <a:pt x="0" y="342497"/>
                  </a:lnTo>
                  <a:cubicBezTo>
                    <a:pt x="1782" y="185660"/>
                    <a:pt x="93019" y="64045"/>
                    <a:pt x="220252" y="19070"/>
                  </a:cubicBezTo>
                  <a:lnTo>
                    <a:pt x="220252" y="19070"/>
                  </a:ln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69850"/>
              <a:ext cx="660400" cy="1337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10728960" y="2876550"/>
            <a:ext cx="749235" cy="74923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0728960" y="3800540"/>
            <a:ext cx="749235" cy="74923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10728960" y="6986700"/>
            <a:ext cx="749235" cy="74923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10728960" y="7910690"/>
            <a:ext cx="749235" cy="749235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09600" y="1363374"/>
            <a:ext cx="8219072" cy="4087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540"/>
              </a:lnSpc>
            </a:pPr>
            <a:r>
              <a:rPr lang="en-US" sz="1054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Tanya Jawab &amp; Diskusi</a:t>
            </a:r>
            <a:endParaRPr lang="en-US" sz="1054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856454" y="2943160"/>
            <a:ext cx="4796654" cy="43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40"/>
              </a:lnSpc>
            </a:pPr>
            <a:r>
              <a:rPr lang="en-US" sz="124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Silakan ajukan pertanyaan seputar materi TKA dan pedagogi kelas.</a:t>
            </a:r>
            <a:endParaRPr lang="en-US" sz="124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0728960" y="2055700"/>
            <a:ext cx="2781706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Bertanya?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856454" y="3867150"/>
            <a:ext cx="4796654" cy="435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40"/>
              </a:lnSpc>
            </a:pPr>
            <a:r>
              <a:rPr lang="en-US" sz="124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Bagikan pengalaman Anda menggunakan hasil diagnostik di kelas!</a:t>
            </a:r>
            <a:endParaRPr lang="en-US" sz="124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805370" y="3117983"/>
            <a:ext cx="596416" cy="29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5"/>
              </a:lnSpc>
            </a:pPr>
            <a:r>
              <a:rPr lang="en-US" sz="213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13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805370" y="4041973"/>
            <a:ext cx="596416" cy="29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5"/>
              </a:lnSpc>
            </a:pPr>
            <a:r>
              <a:rPr lang="en-US" sz="213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13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856454" y="7181931"/>
            <a:ext cx="4796654" cy="216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40"/>
              </a:lnSpc>
            </a:pPr>
            <a:r>
              <a:rPr lang="en-US" sz="124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Berbagi ide dan strategi pembelajaran berbasis data TKA.</a:t>
            </a:r>
            <a:endParaRPr lang="en-US" sz="124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728960" y="6165850"/>
            <a:ext cx="3525822" cy="48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30"/>
              </a:lnSpc>
            </a:pPr>
            <a:r>
              <a:rPr lang="en-US" sz="353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Ruang Diskusi</a:t>
            </a:r>
            <a:endParaRPr lang="en-US" sz="353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1856454" y="8105920"/>
            <a:ext cx="4796654" cy="216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40"/>
              </a:lnSpc>
            </a:pPr>
            <a:r>
              <a:rPr lang="en-US" sz="1245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Diskusikan tantangan dan solusi bersama rekan guru MGMP.</a:t>
            </a:r>
            <a:endParaRPr lang="en-US" sz="1245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805370" y="7228134"/>
            <a:ext cx="596416" cy="29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5"/>
              </a:lnSpc>
            </a:pPr>
            <a:r>
              <a:rPr lang="en-US" sz="213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01</a:t>
            </a:r>
            <a:endParaRPr lang="en-US" sz="213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0805370" y="8152123"/>
            <a:ext cx="596416" cy="29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5"/>
              </a:lnSpc>
            </a:pPr>
            <a:r>
              <a:rPr lang="en-US" sz="2135" b="1">
                <a:solidFill>
                  <a:srgbClr val="232323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02</a:t>
            </a:r>
            <a:endParaRPr lang="en-US" sz="2135" b="1">
              <a:solidFill>
                <a:srgbClr val="232323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1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2391411" y="592418"/>
            <a:ext cx="5286989" cy="4551082"/>
            <a:chOff x="0" y="0"/>
            <a:chExt cx="1537802" cy="1323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37802" cy="1323752"/>
            </a:xfrm>
            <a:custGeom>
              <a:avLst/>
              <a:gdLst/>
              <a:ahLst/>
              <a:cxnLst/>
              <a:rect l="l" t="t" r="r" b="b"/>
              <a:pathLst>
                <a:path w="1537802" h="1323752">
                  <a:moveTo>
                    <a:pt x="146433" y="0"/>
                  </a:moveTo>
                  <a:lnTo>
                    <a:pt x="1391369" y="0"/>
                  </a:lnTo>
                  <a:cubicBezTo>
                    <a:pt x="1472242" y="0"/>
                    <a:pt x="1537802" y="65560"/>
                    <a:pt x="1537802" y="146433"/>
                  </a:cubicBezTo>
                  <a:lnTo>
                    <a:pt x="1537802" y="1177319"/>
                  </a:lnTo>
                  <a:cubicBezTo>
                    <a:pt x="1537802" y="1258192"/>
                    <a:pt x="1472242" y="1323752"/>
                    <a:pt x="1391369" y="1323752"/>
                  </a:cubicBezTo>
                  <a:lnTo>
                    <a:pt x="146433" y="1323752"/>
                  </a:lnTo>
                  <a:cubicBezTo>
                    <a:pt x="65560" y="1323752"/>
                    <a:pt x="0" y="1258192"/>
                    <a:pt x="0" y="1177319"/>
                  </a:cubicBezTo>
                  <a:lnTo>
                    <a:pt x="0" y="146433"/>
                  </a:lnTo>
                  <a:cubicBezTo>
                    <a:pt x="0" y="65560"/>
                    <a:pt x="65560" y="0"/>
                    <a:pt x="146433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37802" cy="1380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9563100" y="5940760"/>
            <a:ext cx="8115300" cy="2939381"/>
            <a:chOff x="0" y="0"/>
            <a:chExt cx="2137363" cy="7741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37363" cy="774158"/>
            </a:xfrm>
            <a:custGeom>
              <a:avLst/>
              <a:gdLst/>
              <a:ahLst/>
              <a:cxnLst/>
              <a:rect l="l" t="t" r="r" b="b"/>
              <a:pathLst>
                <a:path w="2137363" h="774158">
                  <a:moveTo>
                    <a:pt x="60101" y="0"/>
                  </a:moveTo>
                  <a:lnTo>
                    <a:pt x="2077262" y="0"/>
                  </a:lnTo>
                  <a:cubicBezTo>
                    <a:pt x="2093201" y="0"/>
                    <a:pt x="2108489" y="6332"/>
                    <a:pt x="2119760" y="17603"/>
                  </a:cubicBezTo>
                  <a:cubicBezTo>
                    <a:pt x="2131031" y="28874"/>
                    <a:pt x="2137363" y="44162"/>
                    <a:pt x="2137363" y="60101"/>
                  </a:cubicBezTo>
                  <a:lnTo>
                    <a:pt x="2137363" y="714056"/>
                  </a:lnTo>
                  <a:cubicBezTo>
                    <a:pt x="2137363" y="747250"/>
                    <a:pt x="2110455" y="774158"/>
                    <a:pt x="2077262" y="774158"/>
                  </a:cubicBezTo>
                  <a:lnTo>
                    <a:pt x="60101" y="774158"/>
                  </a:lnTo>
                  <a:cubicBezTo>
                    <a:pt x="26908" y="774158"/>
                    <a:pt x="0" y="747250"/>
                    <a:pt x="0" y="714056"/>
                  </a:cubicBezTo>
                  <a:lnTo>
                    <a:pt x="0" y="60101"/>
                  </a:lnTo>
                  <a:cubicBezTo>
                    <a:pt x="0" y="26908"/>
                    <a:pt x="26908" y="0"/>
                    <a:pt x="60101" y="0"/>
                  </a:cubicBezTo>
                  <a:close/>
                </a:path>
              </a:pathLst>
            </a:custGeom>
            <a:solidFill>
              <a:srgbClr val="01ADE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137363" cy="831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2202180" y="2763520"/>
            <a:ext cx="4173855" cy="8815070"/>
            <a:chOff x="0" y="0"/>
            <a:chExt cx="660400" cy="17233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1723350"/>
            </a:xfrm>
            <a:custGeom>
              <a:avLst/>
              <a:gdLst/>
              <a:ahLst/>
              <a:cxnLst/>
              <a:rect l="l" t="t" r="r" b="b"/>
              <a:pathLst>
                <a:path w="660400" h="172335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48728"/>
                  </a:cubicBezTo>
                  <a:lnTo>
                    <a:pt x="660400" y="1723350"/>
                  </a:lnTo>
                  <a:lnTo>
                    <a:pt x="0" y="1723350"/>
                  </a:lnTo>
                  <a:lnTo>
                    <a:pt x="0" y="349748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FE1B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69850"/>
              <a:ext cx="660400" cy="1653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607060" y="4951730"/>
            <a:ext cx="4876800" cy="4534535"/>
          </a:xfrm>
          <a:custGeom>
            <a:avLst/>
            <a:gdLst/>
            <a:ahLst/>
            <a:cxnLst/>
            <a:rect l="l" t="t" r="r" b="b"/>
            <a:pathLst>
              <a:path w="14439255" h="6714254">
                <a:moveTo>
                  <a:pt x="0" y="0"/>
                </a:moveTo>
                <a:lnTo>
                  <a:pt x="14439255" y="0"/>
                </a:lnTo>
                <a:lnTo>
                  <a:pt x="14439255" y="6714253"/>
                </a:lnTo>
                <a:lnTo>
                  <a:pt x="0" y="671425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0">
            <a:off x="15354915" y="6584243"/>
            <a:ext cx="1652413" cy="165241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BDB29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822865" y="7024542"/>
            <a:ext cx="722148" cy="710542"/>
          </a:xfrm>
          <a:custGeom>
            <a:avLst/>
            <a:gdLst/>
            <a:ahLst/>
            <a:cxnLst/>
            <a:rect l="l" t="t" r="r" b="b"/>
            <a:pathLst>
              <a:path w="722148" h="710542">
                <a:moveTo>
                  <a:pt x="0" y="0"/>
                </a:moveTo>
                <a:lnTo>
                  <a:pt x="722148" y="0"/>
                </a:lnTo>
                <a:lnTo>
                  <a:pt x="722148" y="710542"/>
                </a:lnTo>
                <a:lnTo>
                  <a:pt x="0" y="710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953343" y="-25202"/>
            <a:ext cx="3788319" cy="5954137"/>
          </a:xfrm>
          <a:custGeom>
            <a:avLst/>
            <a:gdLst/>
            <a:ahLst/>
            <a:cxnLst/>
            <a:rect l="l" t="t" r="r" b="b"/>
            <a:pathLst>
              <a:path w="3788319" h="5954137">
                <a:moveTo>
                  <a:pt x="0" y="0"/>
                </a:moveTo>
                <a:lnTo>
                  <a:pt x="3788319" y="0"/>
                </a:lnTo>
                <a:lnTo>
                  <a:pt x="3788319" y="5954137"/>
                </a:lnTo>
                <a:lnTo>
                  <a:pt x="0" y="59541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09600" y="1276350"/>
            <a:ext cx="11781811" cy="187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50"/>
              </a:lnSpc>
            </a:pPr>
            <a:r>
              <a:rPr lang="en-US" sz="13950" b="1">
                <a:solidFill>
                  <a:srgbClr val="FFEDAF"/>
                </a:solidFill>
                <a:latin typeface="Klein Bold" panose="02000503060000020004"/>
                <a:ea typeface="Klein Bold" panose="02000503060000020004"/>
                <a:cs typeface="Klein Bold" panose="02000503060000020004"/>
                <a:sym typeface="Klein Bold" panose="02000503060000020004"/>
              </a:rPr>
              <a:t>Terima Kasih!</a:t>
            </a:r>
            <a:endParaRPr lang="en-US" sz="13950" b="1">
              <a:solidFill>
                <a:srgbClr val="FFEDAF"/>
              </a:solidFill>
              <a:latin typeface="Klein Bold" panose="02000503060000020004"/>
              <a:ea typeface="Klein Bold" panose="02000503060000020004"/>
              <a:cs typeface="Klein Bold" panose="02000503060000020004"/>
              <a:sym typeface="Klein Bold" panose="020005030600000200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479716" y="6527093"/>
            <a:ext cx="4447864" cy="1768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</a:pPr>
            <a:r>
              <a:rPr lang="en-US" sz="2000">
                <a:solidFill>
                  <a:srgbClr val="FFEDA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Terima kasih atas perhatian dan partisipasi Anda! Semoga materi ini bermanfaat. Untuk informasi lebih lanjut, silakan hubungi panitia MGMP.</a:t>
            </a:r>
            <a:endParaRPr lang="en-US" sz="2000">
              <a:solidFill>
                <a:srgbClr val="FFEDA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>
            <a:off x="-807488" y="9677400"/>
            <a:ext cx="18485888" cy="1469690"/>
            <a:chOff x="0" y="0"/>
            <a:chExt cx="4868711" cy="38707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868711" cy="387079"/>
            </a:xfrm>
            <a:custGeom>
              <a:avLst/>
              <a:gdLst/>
              <a:ahLst/>
              <a:cxnLst/>
              <a:rect l="l" t="t" r="r" b="b"/>
              <a:pathLst>
                <a:path w="4868711" h="387079">
                  <a:moveTo>
                    <a:pt x="26385" y="0"/>
                  </a:moveTo>
                  <a:lnTo>
                    <a:pt x="4842327" y="0"/>
                  </a:lnTo>
                  <a:cubicBezTo>
                    <a:pt x="4849325" y="0"/>
                    <a:pt x="4856035" y="2780"/>
                    <a:pt x="4860984" y="7728"/>
                  </a:cubicBezTo>
                  <a:cubicBezTo>
                    <a:pt x="4865932" y="12676"/>
                    <a:pt x="4868711" y="19387"/>
                    <a:pt x="4868711" y="26385"/>
                  </a:cubicBezTo>
                  <a:lnTo>
                    <a:pt x="4868711" y="360694"/>
                  </a:lnTo>
                  <a:cubicBezTo>
                    <a:pt x="4868711" y="367692"/>
                    <a:pt x="4865932" y="374403"/>
                    <a:pt x="4860984" y="379351"/>
                  </a:cubicBezTo>
                  <a:cubicBezTo>
                    <a:pt x="4856035" y="384299"/>
                    <a:pt x="4849325" y="387079"/>
                    <a:pt x="4842327" y="387079"/>
                  </a:cubicBezTo>
                  <a:lnTo>
                    <a:pt x="26385" y="387079"/>
                  </a:lnTo>
                  <a:cubicBezTo>
                    <a:pt x="19387" y="387079"/>
                    <a:pt x="12676" y="384299"/>
                    <a:pt x="7728" y="379351"/>
                  </a:cubicBezTo>
                  <a:cubicBezTo>
                    <a:pt x="2780" y="374403"/>
                    <a:pt x="0" y="367692"/>
                    <a:pt x="0" y="360694"/>
                  </a:cubicBezTo>
                  <a:lnTo>
                    <a:pt x="0" y="26385"/>
                  </a:lnTo>
                  <a:cubicBezTo>
                    <a:pt x="0" y="19387"/>
                    <a:pt x="2780" y="12676"/>
                    <a:pt x="7728" y="7728"/>
                  </a:cubicBezTo>
                  <a:cubicBezTo>
                    <a:pt x="12676" y="2780"/>
                    <a:pt x="19387" y="0"/>
                    <a:pt x="26385" y="0"/>
                  </a:cubicBezTo>
                  <a:close/>
                </a:path>
              </a:pathLst>
            </a:custGeom>
            <a:solidFill>
              <a:srgbClr val="FC910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4868711" cy="444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60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5820</Words>
  <Application>WPS Presentation</Application>
  <PresentationFormat>On-screen Show (4:3)</PresentationFormat>
  <Paragraphs>296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Arial</vt:lpstr>
      <vt:lpstr>SimSun</vt:lpstr>
      <vt:lpstr>Wingdings</vt:lpstr>
      <vt:lpstr>Klein Bold</vt:lpstr>
      <vt:lpstr>Poppins</vt:lpstr>
      <vt:lpstr>Poppins Bold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Turning Hasil Diagnostik TKA Jadi Pedagogi Kelas Efektif</dc:title>
  <dc:creator/>
  <cp:lastModifiedBy>Lenovo</cp:lastModifiedBy>
  <cp:revision>2</cp:revision>
  <dcterms:created xsi:type="dcterms:W3CDTF">2006-08-16T00:00:00Z</dcterms:created>
  <dcterms:modified xsi:type="dcterms:W3CDTF">2026-09-02T15:09:01Z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0B61E815818A431B9526E66D282C61D8_12</vt:lpwstr>
  </property>
</Properties>
</file>