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95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0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875520" y="548640"/>
            <a:ext cx="1280160" cy="1280160"/>
          </a:xfrm>
          <a:prstGeom prst="ellipse">
            <a:avLst/>
          </a:prstGeom>
          <a:solidFill>
            <a:srgbClr val="37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98480" y="1280160"/>
            <a:ext cx="914400" cy="914400"/>
          </a:xfrm>
          <a:prstGeom prst="ellipse">
            <a:avLst/>
          </a:prstGeom>
          <a:solidFill>
            <a:srgbClr val="FAC1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235440" y="5303520"/>
            <a:ext cx="1645920" cy="1645920"/>
          </a:xfrm>
          <a:prstGeom prst="ellipse">
            <a:avLst/>
          </a:prstGeom>
          <a:solidFill>
            <a:srgbClr val="F27E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74320" y="5303520"/>
            <a:ext cx="1097280" cy="1097280"/>
          </a:xfrm>
          <a:prstGeom prst="ellipse">
            <a:avLst/>
          </a:prstGeom>
          <a:solidFill>
            <a:srgbClr val="4CAF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1417320"/>
            <a:ext cx="1066100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200" b="1">
                <a:solidFill>
                  <a:srgbClr val="FFFFFF"/>
                </a:solidFill>
              </a:defRPr>
            </a:pPr>
            <a:r>
              <a:rPr sz="5400" dirty="0"/>
              <a:t>PEMBELAJARAN</a:t>
            </a:r>
            <a:br>
              <a:rPr sz="5400" dirty="0"/>
            </a:br>
            <a:r>
              <a:rPr sz="5400" dirty="0"/>
              <a:t>BERDIFERENSIASI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337560"/>
            <a:ext cx="8130559" cy="37394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>
                <a:solidFill>
                  <a:srgbClr val="FAC136"/>
                </a:solidFill>
              </a:defRPr>
            </a:pPr>
            <a:r>
              <a:rPr dirty="0"/>
              <a:t>MGMP </a:t>
            </a:r>
            <a:r>
              <a:rPr lang="en-US" dirty="0"/>
              <a:t>GURU BAHASA INGGRIS</a:t>
            </a:r>
          </a:p>
          <a:p>
            <a:pPr>
              <a:defRPr sz="2300">
                <a:solidFill>
                  <a:srgbClr val="FAC136"/>
                </a:solidFill>
              </a:defRPr>
            </a:pPr>
            <a:r>
              <a:rPr lang="en-US" dirty="0"/>
              <a:t>Kamis 1 </a:t>
            </a:r>
            <a:r>
              <a:rPr lang="en-US" dirty="0" err="1"/>
              <a:t>Oktober</a:t>
            </a:r>
            <a:r>
              <a:rPr lang="en-US" dirty="0"/>
              <a:t> 2026</a:t>
            </a:r>
          </a:p>
          <a:p>
            <a:pPr>
              <a:defRPr sz="2300">
                <a:solidFill>
                  <a:srgbClr val="FAC136"/>
                </a:solidFill>
              </a:defRPr>
            </a:pPr>
            <a:r>
              <a:rPr lang="en-US" dirty="0" err="1"/>
              <a:t>Narasumber</a:t>
            </a:r>
            <a:r>
              <a:rPr lang="en-US" dirty="0"/>
              <a:t> : </a:t>
            </a:r>
            <a:r>
              <a:rPr lang="en-US" dirty="0" err="1"/>
              <a:t>Rohmani</a:t>
            </a:r>
            <a:r>
              <a:rPr lang="en-US" dirty="0"/>
              <a:t> </a:t>
            </a:r>
            <a:r>
              <a:rPr lang="en-US" dirty="0" err="1"/>
              <a:t>Berutu,SPd</a:t>
            </a:r>
            <a:endParaRPr lang="en-US" dirty="0"/>
          </a:p>
          <a:p>
            <a:pPr>
              <a:defRPr sz="2300">
                <a:solidFill>
                  <a:srgbClr val="FAC136"/>
                </a:solidFill>
              </a:defRPr>
            </a:pPr>
            <a:endParaRPr lang="en-US" dirty="0"/>
          </a:p>
          <a:p>
            <a:pPr>
              <a:defRPr sz="2300">
                <a:solidFill>
                  <a:srgbClr val="FAC136"/>
                </a:solidFill>
              </a:defRPr>
            </a:pPr>
            <a:endParaRPr lang="en-US" dirty="0"/>
          </a:p>
          <a:p>
            <a:pPr>
              <a:defRPr sz="2300">
                <a:solidFill>
                  <a:srgbClr val="FAC136"/>
                </a:solidFill>
              </a:defRPr>
            </a:pPr>
            <a:endParaRPr lang="en-US" dirty="0"/>
          </a:p>
          <a:p>
            <a:pPr>
              <a:defRPr sz="2300">
                <a:solidFill>
                  <a:srgbClr val="FAC136"/>
                </a:solidFill>
              </a:defRPr>
            </a:pPr>
            <a:endParaRPr dirty="0"/>
          </a:p>
          <a:p>
            <a:pPr>
              <a:defRPr sz="1600">
                <a:solidFill>
                  <a:srgbClr val="DCEBFA"/>
                </a:solidFill>
              </a:defRPr>
            </a:pPr>
            <a:r>
              <a:rPr lang="en-US" sz="2800" dirty="0"/>
              <a:t>		</a:t>
            </a:r>
            <a:r>
              <a:rPr sz="2800" dirty="0"/>
              <a:t>Strategi </a:t>
            </a:r>
            <a:r>
              <a:rPr sz="2800" dirty="0" err="1"/>
              <a:t>praktis</a:t>
            </a:r>
            <a:r>
              <a:rPr sz="2800" dirty="0"/>
              <a:t> </a:t>
            </a:r>
            <a:r>
              <a:rPr sz="2800" dirty="0" err="1"/>
              <a:t>untuk</a:t>
            </a:r>
            <a:r>
              <a:rPr sz="2800" dirty="0"/>
              <a:t> </a:t>
            </a:r>
            <a:r>
              <a:rPr sz="2800" dirty="0" err="1"/>
              <a:t>kelas</a:t>
            </a:r>
            <a:r>
              <a:rPr sz="2800" dirty="0"/>
              <a:t> </a:t>
            </a:r>
            <a:r>
              <a:rPr sz="2800" dirty="0" err="1"/>
              <a:t>vokasi</a:t>
            </a:r>
            <a:r>
              <a:rPr sz="2800" dirty="0"/>
              <a:t> yang </a:t>
            </a:r>
            <a:r>
              <a:rPr sz="2800" dirty="0" err="1"/>
              <a:t>beragam</a:t>
            </a:r>
            <a:endParaRPr lang="en-US" sz="2800" dirty="0"/>
          </a:p>
          <a:p>
            <a:pPr>
              <a:defRPr sz="1600">
                <a:solidFill>
                  <a:srgbClr val="DCEBFA"/>
                </a:solidFill>
              </a:defRPr>
            </a:pPr>
            <a:endParaRPr lang="en-US" dirty="0"/>
          </a:p>
          <a:p>
            <a:pPr>
              <a:defRPr sz="1600">
                <a:solidFill>
                  <a:srgbClr val="DCEBFA"/>
                </a:solidFill>
              </a:defRPr>
            </a:pPr>
            <a:endParaRPr lang="en-US" dirty="0"/>
          </a:p>
          <a:p>
            <a:pPr>
              <a:defRPr sz="1600">
                <a:solidFill>
                  <a:srgbClr val="DCEBFA"/>
                </a:solidFill>
              </a:defRPr>
            </a:pP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91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7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054"/>
                </a:solidFill>
              </a:defRPr>
            </a:pPr>
            <a:r>
              <a:t>Tujuan Pertemuan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9705" y="1024129"/>
            <a:ext cx="8535551" cy="459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D3746"/>
                </a:solidFill>
              </a:defRPr>
            </a:pPr>
            <a:r>
              <a:rPr sz="2400" dirty="0" err="1"/>
              <a:t>Memahami</a:t>
            </a:r>
            <a:r>
              <a:rPr sz="2400" dirty="0"/>
              <a:t> </a:t>
            </a:r>
            <a:r>
              <a:rPr sz="2400" dirty="0" err="1"/>
              <a:t>konsep</a:t>
            </a:r>
            <a:r>
              <a:rPr sz="2400" dirty="0"/>
              <a:t> dan </a:t>
            </a:r>
            <a:r>
              <a:rPr sz="2400" dirty="0" err="1"/>
              <a:t>menerapkannya</a:t>
            </a:r>
            <a:r>
              <a:rPr sz="2400" dirty="0"/>
              <a:t> </a:t>
            </a:r>
            <a:r>
              <a:rPr sz="2400" dirty="0" err="1"/>
              <a:t>dalam</a:t>
            </a:r>
            <a:r>
              <a:rPr sz="2400" dirty="0"/>
              <a:t> </a:t>
            </a:r>
            <a:r>
              <a:rPr sz="2400" dirty="0" err="1"/>
              <a:t>pembelajaran</a:t>
            </a:r>
            <a:r>
              <a:rPr sz="2400" dirty="0"/>
              <a:t> SMK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737360"/>
            <a:ext cx="2514600" cy="3337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D7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accent5"/>
              </a:solidFill>
              <a:highlight>
                <a:srgbClr val="00FFFF"/>
              </a:highligh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5528" y="1901952"/>
            <a:ext cx="211226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D7DD2"/>
                </a:solidFill>
              </a:defRPr>
            </a:pPr>
            <a:r>
              <a:rPr dirty="0" err="1"/>
              <a:t>Memahami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795528" y="2395728"/>
            <a:ext cx="21122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rPr sz="2400" dirty="0" err="1"/>
              <a:t>Makna</a:t>
            </a:r>
            <a:r>
              <a:rPr sz="2400" dirty="0"/>
              <a:t> dan </a:t>
            </a:r>
            <a:r>
              <a:rPr sz="2400" dirty="0" err="1"/>
              <a:t>prinsip</a:t>
            </a:r>
            <a:r>
              <a:rPr sz="2400" dirty="0"/>
              <a:t> </a:t>
            </a:r>
            <a:r>
              <a:rPr sz="2400" dirty="0" err="1"/>
              <a:t>pembelajaran</a:t>
            </a:r>
            <a:r>
              <a:rPr sz="2400" dirty="0"/>
              <a:t> </a:t>
            </a:r>
            <a:r>
              <a:rPr sz="2400" dirty="0" err="1"/>
              <a:t>berdiferensiasi</a:t>
            </a:r>
            <a:endParaRPr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3447288" y="1737360"/>
            <a:ext cx="2514600" cy="3337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4CAF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48456" y="1901952"/>
            <a:ext cx="211226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CAF78"/>
                </a:solidFill>
              </a:defRPr>
            </a:pPr>
            <a:r>
              <a:t>Mengidentifikasi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48456" y="2395728"/>
            <a:ext cx="211226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rPr sz="2800">
                <a:solidFill>
                  <a:schemeClr val="accent6"/>
                </a:solidFill>
              </a:rPr>
              <a:t>Kebutuhan belajar peserta didik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0216" y="1737360"/>
            <a:ext cx="2514600" cy="3337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27E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01384" y="1901952"/>
            <a:ext cx="211226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27E39"/>
                </a:solidFill>
              </a:defRPr>
            </a:pPr>
            <a:r>
              <a:t>Merancang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01384" y="2395728"/>
            <a:ext cx="21122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rPr sz="2400" dirty="0" err="1"/>
              <a:t>Aktivitas</a:t>
            </a:r>
            <a:r>
              <a:rPr sz="2400" dirty="0"/>
              <a:t> </a:t>
            </a:r>
            <a:r>
              <a:rPr sz="2400" dirty="0" err="1"/>
              <a:t>sesuai</a:t>
            </a:r>
            <a:r>
              <a:rPr sz="2400" dirty="0"/>
              <a:t> </a:t>
            </a:r>
            <a:r>
              <a:rPr sz="2400" dirty="0" err="1"/>
              <a:t>kesiapan</a:t>
            </a:r>
            <a:r>
              <a:rPr sz="2400" dirty="0"/>
              <a:t>, </a:t>
            </a:r>
            <a:r>
              <a:rPr sz="2400" dirty="0" err="1"/>
              <a:t>minat</a:t>
            </a:r>
            <a:r>
              <a:rPr sz="2400" dirty="0"/>
              <a:t>, dan </a:t>
            </a:r>
            <a:r>
              <a:rPr sz="2400" dirty="0" err="1"/>
              <a:t>profil</a:t>
            </a:r>
            <a:r>
              <a:rPr sz="2400" dirty="0"/>
              <a:t> </a:t>
            </a:r>
            <a:r>
              <a:rPr sz="2400" dirty="0" err="1"/>
              <a:t>belajar</a:t>
            </a:r>
            <a:endParaRPr sz="2400" dirty="0"/>
          </a:p>
        </p:txBody>
      </p:sp>
      <p:sp>
        <p:nvSpPr>
          <p:cNvPr id="14" name="Rounded Rectangle 13"/>
          <p:cNvSpPr/>
          <p:nvPr/>
        </p:nvSpPr>
        <p:spPr>
          <a:xfrm>
            <a:off x="9153144" y="1737360"/>
            <a:ext cx="2514600" cy="3337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895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354312" y="1901952"/>
            <a:ext cx="2112264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895BBE"/>
                </a:solidFill>
              </a:defRPr>
            </a:pPr>
            <a:r>
              <a:t>Berbagi Praktik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54312" y="2395728"/>
            <a:ext cx="21122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rPr sz="2400" dirty="0" err="1"/>
              <a:t>Contoh</a:t>
            </a:r>
            <a:r>
              <a:rPr sz="2400" dirty="0"/>
              <a:t> </a:t>
            </a:r>
            <a:r>
              <a:rPr sz="2400" dirty="0" err="1"/>
              <a:t>penerapan</a:t>
            </a:r>
            <a:r>
              <a:rPr sz="2400" dirty="0"/>
              <a:t> pada </a:t>
            </a:r>
            <a:r>
              <a:rPr sz="2400" dirty="0" err="1"/>
              <a:t>mata</a:t>
            </a:r>
            <a:r>
              <a:rPr sz="2400" dirty="0"/>
              <a:t> </a:t>
            </a:r>
            <a:r>
              <a:rPr sz="2400" dirty="0" err="1"/>
              <a:t>pelajaran</a:t>
            </a:r>
            <a:r>
              <a:rPr sz="2400" dirty="0"/>
              <a:t> SMK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91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D7D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054"/>
                </a:solidFill>
              </a:defRPr>
            </a:pPr>
            <a:r>
              <a:t>Apa Itu Pembelajaran Berdiferensiasi?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024128"/>
            <a:ext cx="1098756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D3746"/>
                </a:solidFill>
              </a:defRPr>
            </a:pPr>
            <a:r>
              <a:rPr sz="2400" dirty="0" err="1"/>
              <a:t>Pembelajaran</a:t>
            </a:r>
            <a:r>
              <a:rPr sz="2400" dirty="0"/>
              <a:t> </a:t>
            </a:r>
            <a:r>
              <a:rPr sz="2400" dirty="0" err="1"/>
              <a:t>dirancang</a:t>
            </a:r>
            <a:r>
              <a:rPr sz="2400" dirty="0"/>
              <a:t> </a:t>
            </a:r>
            <a:r>
              <a:rPr sz="2400" dirty="0" err="1"/>
              <a:t>untuk</a:t>
            </a:r>
            <a:r>
              <a:rPr sz="2400" dirty="0"/>
              <a:t> </a:t>
            </a:r>
            <a:r>
              <a:rPr sz="2400" dirty="0" err="1"/>
              <a:t>merespons</a:t>
            </a:r>
            <a:r>
              <a:rPr sz="2400" dirty="0"/>
              <a:t> </a:t>
            </a:r>
            <a:r>
              <a:rPr sz="2400" dirty="0" err="1"/>
              <a:t>keragaman</a:t>
            </a:r>
            <a:r>
              <a:rPr sz="2400" dirty="0"/>
              <a:t> </a:t>
            </a:r>
            <a:r>
              <a:rPr sz="2400" dirty="0" err="1"/>
              <a:t>kebutuhan</a:t>
            </a:r>
            <a:r>
              <a:rPr sz="2400" dirty="0"/>
              <a:t> </a:t>
            </a:r>
            <a:r>
              <a:rPr sz="2400" dirty="0" err="1"/>
              <a:t>belajar</a:t>
            </a:r>
            <a:r>
              <a:rPr sz="2400" dirty="0"/>
              <a:t> </a:t>
            </a:r>
            <a:r>
              <a:rPr sz="2400" dirty="0" err="1"/>
              <a:t>peserta</a:t>
            </a:r>
            <a:r>
              <a:rPr sz="2400" dirty="0"/>
              <a:t> </a:t>
            </a:r>
            <a:r>
              <a:rPr sz="2400" dirty="0" err="1"/>
              <a:t>didik</a:t>
            </a:r>
            <a:r>
              <a:rPr sz="24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698480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0">
                <a:solidFill>
                  <a:srgbClr val="2D3746"/>
                </a:solidFill>
              </a:defRPr>
            </a:pPr>
            <a:r>
              <a:rPr dirty="0">
                <a:solidFill>
                  <a:srgbClr val="2D7DD2"/>
                </a:solidFill>
              </a:rPr>
              <a:t>●  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Guru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menyesuaikan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pembelajaran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berdasarkan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kebutuhan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dan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karakteristik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peserta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didik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.</a:t>
            </a:r>
          </a:p>
          <a:p>
            <a:pPr>
              <a:spcAft>
                <a:spcPts val="1200"/>
              </a:spcAft>
              <a:defRPr sz="1800" b="0">
                <a:solidFill>
                  <a:srgbClr val="2D3746"/>
                </a:solidFill>
              </a:defRPr>
            </a:pP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● 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Diferensiasi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bukan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berarti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membuat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30–36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pembelajaran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yang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berbeda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.</a:t>
            </a:r>
          </a:p>
          <a:p>
            <a:pPr>
              <a:spcAft>
                <a:spcPts val="1200"/>
              </a:spcAft>
              <a:defRPr sz="1800" b="0">
                <a:solidFill>
                  <a:srgbClr val="2D3746"/>
                </a:solidFill>
              </a:defRPr>
            </a:pP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● 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Tujuannya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: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memberi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akses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belajar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yang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adil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agar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peserta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didik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dapat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mencapai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tujuan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pembelajaran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.</a:t>
            </a:r>
          </a:p>
          <a:p>
            <a:pPr>
              <a:spcAft>
                <a:spcPts val="1200"/>
              </a:spcAft>
              <a:defRPr sz="1800" b="0">
                <a:solidFill>
                  <a:srgbClr val="2D3746"/>
                </a:solidFill>
              </a:defRPr>
            </a:pP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●  Guru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tetap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memiliki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tujuan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pembelajaran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yang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jelas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,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tetapi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dapat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menyediakan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variasi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cara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belajar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dan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menunjukkan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 </a:t>
            </a:r>
            <a:r>
              <a:rPr sz="2800" dirty="0" err="1">
                <a:solidFill>
                  <a:srgbClr val="2D7DD2"/>
                </a:solidFill>
                <a:highlight>
                  <a:srgbClr val="00FF00"/>
                </a:highlight>
              </a:rPr>
              <a:t>pemahaman</a:t>
            </a:r>
            <a:r>
              <a:rPr sz="2800" dirty="0">
                <a:solidFill>
                  <a:srgbClr val="2D7DD2"/>
                </a:solidFill>
                <a:highlight>
                  <a:srgbClr val="00FF00"/>
                </a:highlight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91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FAC1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054"/>
                </a:solidFill>
              </a:defRPr>
            </a:pPr>
            <a:r>
              <a:t>Tiga Dimensi Diferensiasi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696" y="1024129"/>
            <a:ext cx="88966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D3746"/>
                </a:solidFill>
              </a:defRPr>
            </a:pPr>
            <a:r>
              <a:rPr sz="2400" dirty="0" err="1"/>
              <a:t>Pilih</a:t>
            </a:r>
            <a:r>
              <a:rPr sz="2400" dirty="0"/>
              <a:t> </a:t>
            </a:r>
            <a:r>
              <a:rPr sz="2400" dirty="0" err="1"/>
              <a:t>bagian</a:t>
            </a:r>
            <a:r>
              <a:rPr sz="2400" dirty="0"/>
              <a:t> yang </a:t>
            </a:r>
            <a:r>
              <a:rPr sz="2400" dirty="0" err="1"/>
              <a:t>perlu</a:t>
            </a:r>
            <a:r>
              <a:rPr sz="2400" dirty="0"/>
              <a:t> </a:t>
            </a:r>
            <a:r>
              <a:rPr sz="2400" dirty="0" err="1"/>
              <a:t>disesuaikan</a:t>
            </a:r>
            <a:r>
              <a:rPr sz="2400" dirty="0"/>
              <a:t>—</a:t>
            </a:r>
            <a:r>
              <a:rPr sz="2400" dirty="0" err="1"/>
              <a:t>tidak</a:t>
            </a:r>
            <a:r>
              <a:rPr sz="2400" dirty="0"/>
              <a:t> </a:t>
            </a:r>
            <a:r>
              <a:rPr sz="2400" dirty="0" err="1"/>
              <a:t>harus</a:t>
            </a:r>
            <a:r>
              <a:rPr sz="2400" dirty="0"/>
              <a:t> </a:t>
            </a:r>
            <a:r>
              <a:rPr sz="2400" dirty="0" err="1"/>
              <a:t>semuanya</a:t>
            </a:r>
            <a:r>
              <a:rPr sz="2400" dirty="0"/>
              <a:t> </a:t>
            </a:r>
            <a:r>
              <a:rPr sz="2400" dirty="0" err="1"/>
              <a:t>sekaligus</a:t>
            </a:r>
            <a:r>
              <a:rPr sz="2400"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3337560" cy="34747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D7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993392"/>
            <a:ext cx="293522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D7DD2"/>
                </a:solidFill>
              </a:defRPr>
            </a:pPr>
            <a:r>
              <a:t>KONTEN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487168"/>
            <a:ext cx="293522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rPr sz="2800" dirty="0" err="1"/>
              <a:t>Apa</a:t>
            </a:r>
            <a:r>
              <a:rPr sz="2800" dirty="0"/>
              <a:t> yang </a:t>
            </a:r>
            <a:r>
              <a:rPr sz="2800" dirty="0" err="1"/>
              <a:t>dipelajari</a:t>
            </a:r>
            <a:r>
              <a:rPr sz="2800" dirty="0"/>
              <a:t>?</a:t>
            </a:r>
            <a:br>
              <a:rPr sz="2800" dirty="0"/>
            </a:br>
            <a:r>
              <a:rPr sz="2800" dirty="0" err="1"/>
              <a:t>Materi</a:t>
            </a:r>
            <a:r>
              <a:rPr sz="2800" dirty="0"/>
              <a:t>, </a:t>
            </a:r>
            <a:r>
              <a:rPr sz="2800" dirty="0" err="1"/>
              <a:t>sumber</a:t>
            </a:r>
            <a:r>
              <a:rPr sz="2800" dirty="0"/>
              <a:t>, </a:t>
            </a:r>
            <a:r>
              <a:rPr sz="2800" dirty="0" err="1"/>
              <a:t>tingkat</a:t>
            </a:r>
            <a:r>
              <a:rPr sz="2800" dirty="0"/>
              <a:t> </a:t>
            </a:r>
            <a:r>
              <a:rPr sz="2800" dirty="0" err="1"/>
              <a:t>kompleksitas</a:t>
            </a:r>
            <a:endParaRPr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4480560" y="1828800"/>
            <a:ext cx="3337560" cy="34747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27E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81728" y="1993392"/>
            <a:ext cx="293522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27E39"/>
                </a:solidFill>
              </a:defRPr>
            </a:pPr>
            <a:r>
              <a:t>PROSES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2487168"/>
            <a:ext cx="293522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rPr sz="2800" dirty="0" err="1"/>
              <a:t>Bagaimana</a:t>
            </a:r>
            <a:r>
              <a:rPr sz="2800" dirty="0"/>
              <a:t> </a:t>
            </a:r>
            <a:r>
              <a:rPr sz="2800" dirty="0" err="1"/>
              <a:t>belajar</a:t>
            </a:r>
            <a:r>
              <a:rPr sz="2800" dirty="0"/>
              <a:t>?</a:t>
            </a:r>
            <a:br>
              <a:rPr sz="2800" dirty="0"/>
            </a:br>
            <a:r>
              <a:rPr sz="2800" dirty="0" err="1"/>
              <a:t>Aktivitas</a:t>
            </a:r>
            <a:r>
              <a:rPr sz="2800" dirty="0"/>
              <a:t>, </a:t>
            </a:r>
            <a:r>
              <a:rPr sz="2800" dirty="0" err="1"/>
              <a:t>pendampingan</a:t>
            </a:r>
            <a:r>
              <a:rPr sz="2800" dirty="0"/>
              <a:t>, </a:t>
            </a:r>
            <a:r>
              <a:rPr sz="2800" dirty="0" err="1"/>
              <a:t>pengelompokan</a:t>
            </a:r>
            <a:endParaRPr sz="2800" dirty="0"/>
          </a:p>
        </p:txBody>
      </p:sp>
      <p:sp>
        <p:nvSpPr>
          <p:cNvPr id="11" name="Rounded Rectangle 10"/>
          <p:cNvSpPr/>
          <p:nvPr/>
        </p:nvSpPr>
        <p:spPr>
          <a:xfrm>
            <a:off x="8275320" y="1828800"/>
            <a:ext cx="3337560" cy="34747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4CAF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76488" y="1993392"/>
            <a:ext cx="293522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CAF78"/>
                </a:solidFill>
              </a:defRPr>
            </a:pPr>
            <a:r>
              <a:t>PRODUK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6488" y="2487168"/>
            <a:ext cx="29352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rPr sz="2400" dirty="0" err="1"/>
              <a:t>Bagaimana</a:t>
            </a:r>
            <a:r>
              <a:rPr sz="2400" dirty="0"/>
              <a:t> </a:t>
            </a:r>
            <a:r>
              <a:rPr sz="2400" dirty="0" err="1"/>
              <a:t>menunjukkan</a:t>
            </a:r>
            <a:r>
              <a:rPr sz="2400" dirty="0"/>
              <a:t> </a:t>
            </a:r>
            <a:r>
              <a:rPr sz="2400" dirty="0" err="1"/>
              <a:t>pemahaman</a:t>
            </a:r>
            <a:r>
              <a:rPr sz="2400" dirty="0"/>
              <a:t>?</a:t>
            </a:r>
            <a:br>
              <a:rPr sz="2400" dirty="0"/>
            </a:br>
            <a:r>
              <a:rPr sz="2400" dirty="0" err="1"/>
              <a:t>Karya</a:t>
            </a:r>
            <a:r>
              <a:rPr sz="2400" dirty="0"/>
              <a:t>, </a:t>
            </a:r>
            <a:r>
              <a:rPr sz="2400" dirty="0" err="1"/>
              <a:t>praktik</a:t>
            </a:r>
            <a:r>
              <a:rPr sz="2400" dirty="0"/>
              <a:t>, </a:t>
            </a:r>
            <a:r>
              <a:rPr sz="2400" dirty="0" err="1"/>
              <a:t>presentasi</a:t>
            </a:r>
            <a:r>
              <a:rPr sz="2400" dirty="0"/>
              <a:t>, </a:t>
            </a:r>
            <a:r>
              <a:rPr sz="2400" dirty="0" err="1"/>
              <a:t>laporan</a:t>
            </a:r>
            <a:endParaRPr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91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CAF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054"/>
                </a:solidFill>
              </a:defRPr>
            </a:pPr>
            <a:r>
              <a:t>Kenali Kebutuhan Belajar Peserta Didik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024128"/>
            <a:ext cx="923842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D3746"/>
                </a:solidFill>
              </a:defRPr>
            </a:pPr>
            <a:r>
              <a:rPr sz="3200" dirty="0" err="1"/>
              <a:t>Gunakan</a:t>
            </a:r>
            <a:r>
              <a:rPr sz="3200" dirty="0"/>
              <a:t> </a:t>
            </a:r>
            <a:r>
              <a:rPr sz="3200" dirty="0" err="1"/>
              <a:t>asesmen</a:t>
            </a:r>
            <a:r>
              <a:rPr sz="3200" dirty="0"/>
              <a:t> </a:t>
            </a:r>
            <a:r>
              <a:rPr sz="3200" dirty="0" err="1"/>
              <a:t>awal</a:t>
            </a:r>
            <a:r>
              <a:rPr sz="3200" dirty="0"/>
              <a:t> dan </a:t>
            </a:r>
            <a:r>
              <a:rPr sz="3200" dirty="0" err="1"/>
              <a:t>observasi</a:t>
            </a:r>
            <a:r>
              <a:rPr sz="3200" dirty="0"/>
              <a:t>—</a:t>
            </a:r>
            <a:r>
              <a:rPr sz="3200" dirty="0" err="1"/>
              <a:t>bukan</a:t>
            </a:r>
            <a:r>
              <a:rPr sz="3200" dirty="0"/>
              <a:t> </a:t>
            </a:r>
            <a:r>
              <a:rPr sz="3200" dirty="0" err="1"/>
              <a:t>asumsi</a:t>
            </a:r>
            <a:r>
              <a:rPr sz="3200"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3383280" cy="37947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D7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1247" y="1901952"/>
            <a:ext cx="133645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D7DD2"/>
                </a:solidFill>
              </a:defRPr>
            </a:pPr>
            <a:r>
              <a:rPr sz="2400" dirty="0" err="1"/>
              <a:t>Kesiapan</a:t>
            </a:r>
            <a:endParaRPr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41247" y="2395728"/>
            <a:ext cx="298094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rPr sz="2800" dirty="0" err="1"/>
              <a:t>Apa</a:t>
            </a:r>
            <a:r>
              <a:rPr sz="2800" dirty="0"/>
              <a:t> yang </a:t>
            </a:r>
            <a:r>
              <a:rPr sz="2800" dirty="0" err="1"/>
              <a:t>sudah</a:t>
            </a:r>
            <a:r>
              <a:rPr sz="2800" dirty="0"/>
              <a:t> </a:t>
            </a:r>
            <a:r>
              <a:rPr sz="2800" dirty="0" err="1"/>
              <a:t>dikuasai</a:t>
            </a:r>
            <a:r>
              <a:rPr sz="2800" dirty="0"/>
              <a:t>?</a:t>
            </a:r>
            <a:br>
              <a:rPr sz="2800" dirty="0"/>
            </a:br>
            <a:r>
              <a:rPr sz="2800" dirty="0" err="1"/>
              <a:t>Apa</a:t>
            </a:r>
            <a:r>
              <a:rPr sz="2800" dirty="0"/>
              <a:t> </a:t>
            </a:r>
            <a:r>
              <a:rPr sz="2800" dirty="0" err="1"/>
              <a:t>prasyarat</a:t>
            </a:r>
            <a:r>
              <a:rPr sz="2800" dirty="0"/>
              <a:t> yang </a:t>
            </a:r>
            <a:r>
              <a:rPr sz="2800" dirty="0" err="1"/>
              <a:t>masih</a:t>
            </a:r>
            <a:r>
              <a:rPr sz="2800" dirty="0"/>
              <a:t> </a:t>
            </a:r>
            <a:r>
              <a:rPr sz="2800" dirty="0" err="1"/>
              <a:t>perlu</a:t>
            </a:r>
            <a:r>
              <a:rPr sz="2800" dirty="0"/>
              <a:t> </a:t>
            </a:r>
            <a:r>
              <a:rPr sz="2800" dirty="0" err="1"/>
              <a:t>diperkuat</a:t>
            </a:r>
            <a:r>
              <a:rPr sz="2800" dirty="0"/>
              <a:t>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53128" y="1737360"/>
            <a:ext cx="3383280" cy="37947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27E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66872" y="1901952"/>
            <a:ext cx="28683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F27E39"/>
                </a:solidFill>
              </a:defRPr>
            </a:pPr>
            <a:r>
              <a:rPr sz="2400" dirty="0" err="1"/>
              <a:t>Minat</a:t>
            </a:r>
            <a:endParaRPr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654296" y="2395728"/>
            <a:ext cx="298094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rPr sz="2800" dirty="0" err="1"/>
              <a:t>Topik</a:t>
            </a:r>
            <a:r>
              <a:rPr sz="2800" dirty="0"/>
              <a:t>, </a:t>
            </a:r>
            <a:r>
              <a:rPr sz="2800" dirty="0" err="1"/>
              <a:t>konteks</a:t>
            </a:r>
            <a:r>
              <a:rPr sz="2800" dirty="0"/>
              <a:t>, </a:t>
            </a:r>
            <a:r>
              <a:rPr sz="2800" dirty="0" err="1"/>
              <a:t>atau</a:t>
            </a:r>
            <a:r>
              <a:rPr sz="2800" dirty="0"/>
              <a:t> </a:t>
            </a:r>
            <a:r>
              <a:rPr sz="2800" dirty="0" err="1"/>
              <a:t>aktivitas</a:t>
            </a:r>
            <a:r>
              <a:rPr sz="2800" dirty="0"/>
              <a:t> </a:t>
            </a:r>
            <a:r>
              <a:rPr sz="2800" dirty="0" err="1"/>
              <a:t>apa</a:t>
            </a:r>
            <a:r>
              <a:rPr sz="2800" dirty="0"/>
              <a:t> yang </a:t>
            </a:r>
            <a:r>
              <a:rPr sz="2800" dirty="0" err="1"/>
              <a:t>menarik</a:t>
            </a:r>
            <a:r>
              <a:rPr sz="2800" dirty="0"/>
              <a:t> </a:t>
            </a:r>
            <a:r>
              <a:rPr sz="2800" dirty="0" err="1"/>
              <a:t>bagi</a:t>
            </a:r>
            <a:r>
              <a:rPr sz="2800" dirty="0"/>
              <a:t> </a:t>
            </a:r>
            <a:r>
              <a:rPr sz="2800" dirty="0" err="1"/>
              <a:t>peserta</a:t>
            </a:r>
            <a:r>
              <a:rPr sz="2800" dirty="0"/>
              <a:t> </a:t>
            </a:r>
            <a:r>
              <a:rPr sz="2800" dirty="0" err="1"/>
              <a:t>didik</a:t>
            </a:r>
            <a:r>
              <a:rPr sz="2800" dirty="0"/>
              <a:t>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66175" y="1737360"/>
            <a:ext cx="3383280" cy="37947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895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67344" y="1901952"/>
            <a:ext cx="155850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895BBE"/>
                </a:solidFill>
              </a:defRPr>
            </a:pPr>
            <a:r>
              <a:rPr sz="2000" dirty="0" err="1"/>
              <a:t>Profil</a:t>
            </a:r>
            <a:r>
              <a:rPr sz="2000" dirty="0"/>
              <a:t> </a:t>
            </a:r>
            <a:r>
              <a:rPr sz="2000" dirty="0" err="1"/>
              <a:t>Belajar</a:t>
            </a:r>
            <a:endParaRPr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8467344" y="2395728"/>
            <a:ext cx="298094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rPr sz="2800" dirty="0" err="1"/>
              <a:t>Bagaimana</a:t>
            </a:r>
            <a:r>
              <a:rPr sz="2800" dirty="0"/>
              <a:t> </a:t>
            </a:r>
            <a:r>
              <a:rPr sz="2800" dirty="0" err="1"/>
              <a:t>kondisi</a:t>
            </a:r>
            <a:r>
              <a:rPr sz="2800" dirty="0"/>
              <a:t> dan </a:t>
            </a:r>
            <a:r>
              <a:rPr sz="2800" dirty="0" err="1"/>
              <a:t>preferensi</a:t>
            </a:r>
            <a:r>
              <a:rPr sz="2800" dirty="0"/>
              <a:t> </a:t>
            </a:r>
            <a:r>
              <a:rPr sz="2800" dirty="0" err="1"/>
              <a:t>belajar</a:t>
            </a:r>
            <a:r>
              <a:rPr sz="2800" dirty="0"/>
              <a:t> yang </a:t>
            </a:r>
            <a:r>
              <a:rPr sz="2800" dirty="0" err="1"/>
              <a:t>membantu</a:t>
            </a:r>
            <a:r>
              <a:rPr sz="2800" dirty="0"/>
              <a:t> </a:t>
            </a:r>
            <a:r>
              <a:rPr sz="2800" dirty="0" err="1"/>
              <a:t>mereka</a:t>
            </a:r>
            <a:r>
              <a:rPr sz="2800" dirty="0"/>
              <a:t> </a:t>
            </a:r>
            <a:r>
              <a:rPr sz="2800" dirty="0" err="1"/>
              <a:t>memahami</a:t>
            </a:r>
            <a:r>
              <a:rPr sz="2800" dirty="0"/>
              <a:t> </a:t>
            </a:r>
            <a:r>
              <a:rPr sz="2800" dirty="0" err="1"/>
              <a:t>materi</a:t>
            </a:r>
            <a:r>
              <a:rPr sz="2800" dirty="0"/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91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F27E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054"/>
                </a:solidFill>
              </a:defRPr>
            </a:pPr>
            <a:r>
              <a:t>Asesmen Awal: Titik Mulai Diferensiasi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024128"/>
            <a:ext cx="108813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D3746"/>
                </a:solidFill>
              </a:defRPr>
            </a:pPr>
            <a:r>
              <a:rPr sz="2400" dirty="0"/>
              <a:t>Data </a:t>
            </a:r>
            <a:r>
              <a:rPr sz="2400" dirty="0" err="1"/>
              <a:t>sederhana</a:t>
            </a:r>
            <a:r>
              <a:rPr sz="2400" dirty="0"/>
              <a:t> </a:t>
            </a:r>
            <a:r>
              <a:rPr sz="2400" dirty="0" err="1"/>
              <a:t>dapat</a:t>
            </a:r>
            <a:r>
              <a:rPr sz="2400" dirty="0"/>
              <a:t> </a:t>
            </a:r>
            <a:r>
              <a:rPr sz="2400" dirty="0" err="1"/>
              <a:t>membantu</a:t>
            </a:r>
            <a:r>
              <a:rPr sz="2400" dirty="0"/>
              <a:t> guru </a:t>
            </a:r>
            <a:r>
              <a:rPr sz="2400" dirty="0" err="1"/>
              <a:t>menentukan</a:t>
            </a:r>
            <a:r>
              <a:rPr sz="2400" dirty="0"/>
              <a:t> strategi.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69848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2D3746"/>
                </a:solidFill>
              </a:defRPr>
            </a:pPr>
            <a:r>
              <a:rPr dirty="0">
                <a:solidFill>
                  <a:srgbClr val="F27E39"/>
                </a:solidFill>
              </a:rPr>
              <a:t>●</a:t>
            </a:r>
            <a:r>
              <a:rPr sz="2800" dirty="0">
                <a:solidFill>
                  <a:srgbClr val="F27E39"/>
                </a:solidFill>
              </a:rPr>
              <a:t>  </a:t>
            </a:r>
            <a:r>
              <a:rPr sz="2800" dirty="0" err="1">
                <a:solidFill>
                  <a:srgbClr val="F27E39"/>
                </a:solidFill>
              </a:rPr>
              <a:t>Pertanyaan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pemantik</a:t>
            </a:r>
            <a:r>
              <a:rPr sz="2800" dirty="0">
                <a:solidFill>
                  <a:srgbClr val="F27E39"/>
                </a:solidFill>
              </a:rPr>
              <a:t> / </a:t>
            </a:r>
            <a:r>
              <a:rPr sz="2800" dirty="0" err="1">
                <a:solidFill>
                  <a:srgbClr val="F27E39"/>
                </a:solidFill>
              </a:rPr>
              <a:t>kuis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singkat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untuk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memetakan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pemahaman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lang="en-US" sz="2800" dirty="0">
                <a:solidFill>
                  <a:srgbClr val="F27E39"/>
                </a:solidFill>
              </a:rPr>
              <a:t>	</a:t>
            </a:r>
            <a:r>
              <a:rPr sz="2800" dirty="0" err="1">
                <a:solidFill>
                  <a:srgbClr val="F27E39"/>
                </a:solidFill>
              </a:rPr>
              <a:t>awal</a:t>
            </a:r>
            <a:r>
              <a:rPr sz="2800" dirty="0">
                <a:solidFill>
                  <a:srgbClr val="F27E39"/>
                </a:solidFill>
              </a:rPr>
              <a:t>.</a:t>
            </a:r>
          </a:p>
          <a:p>
            <a:pPr>
              <a:spcAft>
                <a:spcPts val="1200"/>
              </a:spcAft>
              <a:defRPr sz="1700" b="0">
                <a:solidFill>
                  <a:srgbClr val="2D3746"/>
                </a:solidFill>
              </a:defRPr>
            </a:pPr>
            <a:r>
              <a:rPr sz="2800" dirty="0">
                <a:solidFill>
                  <a:srgbClr val="F27E39"/>
                </a:solidFill>
              </a:rPr>
              <a:t>●  </a:t>
            </a:r>
            <a:r>
              <a:rPr sz="2800" dirty="0" err="1">
                <a:solidFill>
                  <a:srgbClr val="F27E39"/>
                </a:solidFill>
              </a:rPr>
              <a:t>Observasi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saat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praktik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atau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diskusi</a:t>
            </a:r>
            <a:r>
              <a:rPr sz="2800" dirty="0">
                <a:solidFill>
                  <a:srgbClr val="F27E39"/>
                </a:solidFill>
              </a:rPr>
              <a:t>.</a:t>
            </a:r>
          </a:p>
          <a:p>
            <a:pPr>
              <a:spcAft>
                <a:spcPts val="1200"/>
              </a:spcAft>
              <a:defRPr sz="1700" b="0">
                <a:solidFill>
                  <a:srgbClr val="2D3746"/>
                </a:solidFill>
              </a:defRPr>
            </a:pPr>
            <a:r>
              <a:rPr sz="2800" dirty="0">
                <a:solidFill>
                  <a:srgbClr val="F27E39"/>
                </a:solidFill>
              </a:rPr>
              <a:t>●  </a:t>
            </a:r>
            <a:r>
              <a:rPr sz="2800" dirty="0" err="1">
                <a:solidFill>
                  <a:srgbClr val="F27E39"/>
                </a:solidFill>
              </a:rPr>
              <a:t>Analisis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hasil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tugas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sebelumnya</a:t>
            </a:r>
            <a:r>
              <a:rPr sz="2800" dirty="0">
                <a:solidFill>
                  <a:srgbClr val="F27E39"/>
                </a:solidFill>
              </a:rPr>
              <a:t>.</a:t>
            </a:r>
          </a:p>
          <a:p>
            <a:pPr>
              <a:spcAft>
                <a:spcPts val="1200"/>
              </a:spcAft>
              <a:defRPr sz="1700" b="0">
                <a:solidFill>
                  <a:srgbClr val="2D3746"/>
                </a:solidFill>
              </a:defRPr>
            </a:pPr>
            <a:r>
              <a:rPr sz="2800" dirty="0">
                <a:solidFill>
                  <a:srgbClr val="F27E39"/>
                </a:solidFill>
              </a:rPr>
              <a:t>●  </a:t>
            </a:r>
            <a:r>
              <a:rPr sz="2800" dirty="0" err="1">
                <a:solidFill>
                  <a:srgbClr val="F27E39"/>
                </a:solidFill>
              </a:rPr>
              <a:t>Percakapan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singkat</a:t>
            </a:r>
            <a:r>
              <a:rPr sz="2800" dirty="0">
                <a:solidFill>
                  <a:srgbClr val="F27E39"/>
                </a:solidFill>
              </a:rPr>
              <a:t>: </a:t>
            </a:r>
            <a:r>
              <a:rPr sz="2800" dirty="0" err="1">
                <a:solidFill>
                  <a:srgbClr val="F27E39"/>
                </a:solidFill>
              </a:rPr>
              <a:t>kesulitan</a:t>
            </a:r>
            <a:r>
              <a:rPr sz="2800" dirty="0">
                <a:solidFill>
                  <a:srgbClr val="F27E39"/>
                </a:solidFill>
              </a:rPr>
              <a:t>, </a:t>
            </a:r>
            <a:r>
              <a:rPr sz="2800" dirty="0" err="1">
                <a:solidFill>
                  <a:srgbClr val="F27E39"/>
                </a:solidFill>
              </a:rPr>
              <a:t>minat</a:t>
            </a:r>
            <a:r>
              <a:rPr sz="2800" dirty="0">
                <a:solidFill>
                  <a:srgbClr val="F27E39"/>
                </a:solidFill>
              </a:rPr>
              <a:t>, dan target </a:t>
            </a:r>
            <a:r>
              <a:rPr sz="2800" dirty="0" err="1">
                <a:solidFill>
                  <a:srgbClr val="F27E39"/>
                </a:solidFill>
              </a:rPr>
              <a:t>belajar</a:t>
            </a:r>
            <a:r>
              <a:rPr sz="2800" dirty="0">
                <a:solidFill>
                  <a:srgbClr val="F27E39"/>
                </a:solidFill>
              </a:rPr>
              <a:t>.</a:t>
            </a:r>
          </a:p>
          <a:p>
            <a:pPr>
              <a:spcAft>
                <a:spcPts val="1200"/>
              </a:spcAft>
              <a:defRPr sz="1700" b="0">
                <a:solidFill>
                  <a:srgbClr val="2D3746"/>
                </a:solidFill>
              </a:defRPr>
            </a:pPr>
            <a:r>
              <a:rPr sz="2800" dirty="0">
                <a:solidFill>
                  <a:srgbClr val="F27E39"/>
                </a:solidFill>
              </a:rPr>
              <a:t>●  </a:t>
            </a:r>
            <a:r>
              <a:rPr sz="2800" dirty="0" err="1">
                <a:solidFill>
                  <a:srgbClr val="F27E39"/>
                </a:solidFill>
              </a:rPr>
              <a:t>Kelompok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fleksibel</a:t>
            </a:r>
            <a:r>
              <a:rPr sz="2800" dirty="0">
                <a:solidFill>
                  <a:srgbClr val="F27E39"/>
                </a:solidFill>
              </a:rPr>
              <a:t>: </a:t>
            </a:r>
            <a:r>
              <a:rPr sz="2800" dirty="0" err="1">
                <a:solidFill>
                  <a:srgbClr val="F27E39"/>
                </a:solidFill>
              </a:rPr>
              <a:t>peserta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didik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dapat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berpindah</a:t>
            </a:r>
            <a:r>
              <a:rPr sz="2800" dirty="0">
                <a:solidFill>
                  <a:srgbClr val="F27E39"/>
                </a:solidFill>
              </a:rPr>
              <a:t> </a:t>
            </a:r>
            <a:r>
              <a:rPr sz="2800" dirty="0" err="1">
                <a:solidFill>
                  <a:srgbClr val="F27E39"/>
                </a:solidFill>
              </a:rPr>
              <a:t>sesuai</a:t>
            </a:r>
            <a:r>
              <a:rPr sz="2800">
                <a:solidFill>
                  <a:srgbClr val="F27E39"/>
                </a:solidFill>
              </a:rPr>
              <a:t> </a:t>
            </a:r>
            <a:r>
              <a:rPr lang="en-US" sz="2800">
                <a:solidFill>
                  <a:srgbClr val="F27E39"/>
                </a:solidFill>
              </a:rPr>
              <a:t>	</a:t>
            </a:r>
            <a:r>
              <a:rPr sz="2800">
                <a:solidFill>
                  <a:srgbClr val="F27E39"/>
                </a:solidFill>
              </a:rPr>
              <a:t>perkembangan</a:t>
            </a:r>
            <a:r>
              <a:rPr sz="2800" dirty="0">
                <a:solidFill>
                  <a:srgbClr val="F27E39"/>
                </a:solidFill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91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89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054"/>
                </a:solidFill>
              </a:defRPr>
            </a:pPr>
            <a:r>
              <a:t>Contoh Penerapan di SMK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024128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D3746"/>
                </a:solidFill>
              </a:defRPr>
            </a:pPr>
            <a:r>
              <a:t>Konteks vokasi memungkinkan diferensiasi melalui teori, praktik, dan produk.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600200"/>
            <a:ext cx="5257800" cy="1965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D7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04088" y="1764792"/>
            <a:ext cx="485546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D7DD2"/>
                </a:solidFill>
              </a:defRPr>
            </a:pPr>
            <a:r>
              <a:t>Bahasa Inggris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088" y="2258568"/>
            <a:ext cx="4855464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t>Role-play layanan pelanggan / presentasi produk.</a:t>
            </a:r>
            <a:br/>
            <a:r>
              <a:t>Pilihan produk: dialog, video, atau presentasi.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600200"/>
            <a:ext cx="5257800" cy="1965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4CAF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73368" y="1764792"/>
            <a:ext cx="485546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CAF78"/>
                </a:solidFill>
              </a:defRPr>
            </a:pPr>
            <a:r>
              <a:t>TEI / TITL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73368" y="2258568"/>
            <a:ext cx="4855464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t>Praktik rangkaian dengan tingkat bantuan berbeda.</a:t>
            </a:r>
            <a:br/>
            <a:r>
              <a:t>Checklist keselamatan dan rubrik praktik.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3931920"/>
            <a:ext cx="5257800" cy="1965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27E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04088" y="4096511"/>
            <a:ext cx="485546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27E39"/>
                </a:solidFill>
              </a:defRPr>
            </a:pPr>
            <a:r>
              <a:t>RPL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4590288"/>
            <a:ext cx="4855464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t>Proyek sederhana dengan pilihan tema.</a:t>
            </a:r>
            <a:br/>
            <a:r>
              <a:t>Scaffold kode bagi yang membutuhkan.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3931920"/>
            <a:ext cx="5257800" cy="1965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895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73368" y="4096511"/>
            <a:ext cx="485546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895BBE"/>
                </a:solidFill>
              </a:defRPr>
            </a:pPr>
            <a:r>
              <a:t>MPLB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3368" y="4590288"/>
            <a:ext cx="4855464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t>Simulasi administrasi dengan skenario berbeda.</a:t>
            </a:r>
            <a:br/>
            <a:r>
              <a:t>Produk: dokumen, presentasi, atau simulasi.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91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7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054"/>
                </a:solidFill>
              </a:defRPr>
            </a:pPr>
            <a:r>
              <a:t>Contoh Desain 1 Pertemuan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024128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D3746"/>
                </a:solidFill>
              </a:defRPr>
            </a:pPr>
            <a:r>
              <a:t>Topik: Giving Opinion – Bahasa Inggris Kelas X SMK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828800" cy="594360"/>
          </a:xfrm>
          <a:prstGeom prst="roundRect">
            <a:avLst/>
          </a:prstGeom>
          <a:solidFill>
            <a:srgbClr val="2D7D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618488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1. Tujuan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0" y="1527048"/>
            <a:ext cx="8686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D3746"/>
                </a:solidFill>
              </a:defRPr>
            </a:pPr>
            <a:r>
              <a:t>Peserta didik mampu menyampaikan dan merespons pendapat secara lisan/tulisan.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441448"/>
            <a:ext cx="1828800" cy="594360"/>
          </a:xfrm>
          <a:prstGeom prst="roundRect">
            <a:avLst/>
          </a:prstGeom>
          <a:solidFill>
            <a:srgbClr val="2D7D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2551176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2. Asesmen awal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0" y="2459736"/>
            <a:ext cx="8686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D3746"/>
                </a:solidFill>
              </a:defRPr>
            </a:pPr>
            <a:r>
              <a:t>Kartu pertanyaan: sudah mampu / masih perlu contoh / belum memahami.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374136"/>
            <a:ext cx="1828800" cy="594360"/>
          </a:xfrm>
          <a:prstGeom prst="roundRect">
            <a:avLst/>
          </a:prstGeom>
          <a:solidFill>
            <a:srgbClr val="2D7D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68680" y="3483864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3. Diferensiasi proses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0" y="3392424"/>
            <a:ext cx="8686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D3746"/>
                </a:solidFill>
              </a:defRPr>
            </a:pPr>
            <a:r>
              <a:t>Pemula: sentence starters • Menengah: dialog • Mahir: mini-debate.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4306824"/>
            <a:ext cx="1828800" cy="594360"/>
          </a:xfrm>
          <a:prstGeom prst="roundRect">
            <a:avLst/>
          </a:prstGeom>
          <a:solidFill>
            <a:srgbClr val="2D7D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4416552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4. Diferensiasi produk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0" y="4325112"/>
            <a:ext cx="8686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D3746"/>
                </a:solidFill>
              </a:defRPr>
            </a:pPr>
            <a:r>
              <a:t>Audio, dialog berpasangan, atau video singkat.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5239512"/>
            <a:ext cx="1828800" cy="594360"/>
          </a:xfrm>
          <a:prstGeom prst="roundRect">
            <a:avLst/>
          </a:prstGeom>
          <a:solidFill>
            <a:srgbClr val="2D7D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8680" y="5349240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5. Refleksi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43200" y="5257800"/>
            <a:ext cx="8686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D3746"/>
                </a:solidFill>
              </a:defRPr>
            </a:pPr>
            <a:r>
              <a:t>Exit ticket: “I can… / I still need help with…”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91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F27E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054"/>
                </a:solidFill>
              </a:defRPr>
            </a:pPr>
            <a:r>
              <a:t>Diferensiasi Bukan Berarti...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024128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D3746"/>
                </a:solidFill>
              </a:defRPr>
            </a:pPr>
            <a:r>
              <a:t>Hindari miskonsepsi yang sering muncul.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508760"/>
            <a:ext cx="5212080" cy="868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D7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1247" y="1673351"/>
            <a:ext cx="480974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D7DD2"/>
                </a:solidFill>
              </a:defRPr>
            </a:pPr>
            <a:r>
              <a:t>❌ Membuat semua siswa belajar materi berbeda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167128"/>
            <a:ext cx="4809744" cy="45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080760" y="1508760"/>
            <a:ext cx="5440680" cy="868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D7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81928" y="1673351"/>
            <a:ext cx="503834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D7DD2"/>
                </a:solidFill>
              </a:defRPr>
            </a:pPr>
            <a:r>
              <a:t>✅ Tujuan tetap jelas; akses dan dukungan dapat bervariasi.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1928" y="2167128"/>
            <a:ext cx="5038344" cy="45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40080" y="2606039"/>
            <a:ext cx="5212080" cy="868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4CAF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2770632"/>
            <a:ext cx="480974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CAF78"/>
                </a:solidFill>
              </a:defRPr>
            </a:pPr>
            <a:r>
              <a:t>❌ Mengelompokkan siswa secara permanen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7" y="3264407"/>
            <a:ext cx="4809744" cy="45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080760" y="2606039"/>
            <a:ext cx="5440680" cy="868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4CAF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81928" y="2770632"/>
            <a:ext cx="503834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CAF78"/>
                </a:solidFill>
              </a:defRPr>
            </a:pPr>
            <a:r>
              <a:t>✅ Gunakan kelompok fleksibel sesuai kebutuhan.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81928" y="3264407"/>
            <a:ext cx="5038344" cy="45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40080" y="3703320"/>
            <a:ext cx="5212080" cy="868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27E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7" y="3867911"/>
            <a:ext cx="480974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27E39"/>
                </a:solidFill>
              </a:defRPr>
            </a:pPr>
            <a:r>
              <a:t>❌ Memberi tugas lebih banyak kepada siswa cepat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7" y="4361688"/>
            <a:ext cx="4809744" cy="45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080760" y="3703320"/>
            <a:ext cx="5440680" cy="868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27E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281928" y="3867911"/>
            <a:ext cx="503834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27E39"/>
                </a:solidFill>
              </a:defRPr>
            </a:pPr>
            <a:r>
              <a:t>✅ Beri tantangan yang lebih bermakna/kompleks.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81928" y="4361688"/>
            <a:ext cx="5038344" cy="45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40080" y="4800600"/>
            <a:ext cx="5212080" cy="868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895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41247" y="4965192"/>
            <a:ext cx="480974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895BBE"/>
                </a:solidFill>
              </a:defRPr>
            </a:pPr>
            <a:r>
              <a:t>❌ Membiarkan siswa memilih tanpa arahan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7" y="5458968"/>
            <a:ext cx="4809744" cy="45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080760" y="4800600"/>
            <a:ext cx="5440680" cy="868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895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281928" y="4965192"/>
            <a:ext cx="503834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895BBE"/>
                </a:solidFill>
              </a:defRPr>
            </a:pPr>
            <a:r>
              <a:t>✅ Pilihan tetap berada dalam tujuan dan kriteria keberhasilan.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81928" y="5458968"/>
            <a:ext cx="5038344" cy="45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91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FAC1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054"/>
                </a:solidFill>
              </a:defRPr>
            </a:pPr>
            <a:r>
              <a:t>LKPD Mini: Rancang Diferensiasi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024128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D3746"/>
                </a:solidFill>
              </a:defRPr>
            </a:pPr>
            <a:r>
              <a:t>Diskusi MGMP — 15–20 menit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554480"/>
            <a:ext cx="3429000" cy="1737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D7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95528" y="1719072"/>
            <a:ext cx="302666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D7DD2"/>
                </a:solidFill>
              </a:defRPr>
            </a:pPr>
            <a:r>
              <a:t>A. Tujuan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2212848"/>
            <a:ext cx="3026664" cy="91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t>Tuliskan 1 tujuan pembelajaran yang ingin dicapai.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554480"/>
            <a:ext cx="3429000" cy="1737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4CAF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90288" y="1719072"/>
            <a:ext cx="302666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CAF78"/>
                </a:solidFill>
              </a:defRPr>
            </a:pPr>
            <a:r>
              <a:t>B. Kesiapan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0288" y="2212848"/>
            <a:ext cx="3026664" cy="91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t>Apa perbedaan kemampuan awal peserta didik?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80" y="1554480"/>
            <a:ext cx="3429000" cy="1737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27E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85048" y="1719072"/>
            <a:ext cx="302666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27E39"/>
                </a:solidFill>
              </a:defRPr>
            </a:pPr>
            <a:r>
              <a:t>C. Strategi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5048" y="2212848"/>
            <a:ext cx="3026664" cy="91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t>Apa yang akan dibedakan: konten, proses, atau produk?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3703320"/>
            <a:ext cx="3429000" cy="1737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895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95528" y="3867911"/>
            <a:ext cx="302666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895BBE"/>
                </a:solidFill>
              </a:defRPr>
            </a:pPr>
            <a:r>
              <a:t>D. Aktivitas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8" y="4361688"/>
            <a:ext cx="3026664" cy="91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t>Rancang 2–3 pilihan aktivitas yang tetap menuju tujuan.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89120" y="3703320"/>
            <a:ext cx="3429000" cy="1737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7BE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590288" y="3867911"/>
            <a:ext cx="302666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37BECD"/>
                </a:solidFill>
              </a:defRPr>
            </a:pPr>
            <a:r>
              <a:t>E. Bukti Belajar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0288" y="4361688"/>
            <a:ext cx="3026664" cy="91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6"/>
                </a:solidFill>
              </a:defRPr>
            </a:pPr>
            <a:r>
              <a:t>Tentukan produk/kinerja dan kriteria keberhasilannya.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91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0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280160"/>
            <a:ext cx="10332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REFLEKSI &amp; BERBAGI PRAKTIK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80160" y="2743200"/>
            <a:ext cx="96012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1400"/>
              </a:spcAft>
              <a:defRPr sz="2000">
                <a:solidFill>
                  <a:srgbClr val="FAC136"/>
                </a:solidFill>
              </a:defRPr>
            </a:pPr>
            <a:r>
              <a:t>“Apa satu hal yang akan saya ubah dalam pembelajaran?”</a:t>
            </a:r>
          </a:p>
          <a:p>
            <a:pPr algn="ctr">
              <a:spcAft>
                <a:spcPts val="1400"/>
              </a:spcAft>
              <a:defRPr sz="2000">
                <a:solidFill>
                  <a:srgbClr val="FAC136"/>
                </a:solidFill>
              </a:defRPr>
            </a:pPr>
            <a:r>
              <a:t>“Bagian mana yang paling realistis diterapkan di kelas saya?”</a:t>
            </a:r>
          </a:p>
          <a:p>
            <a:pPr algn="ctr">
              <a:spcAft>
                <a:spcPts val="1400"/>
              </a:spcAft>
              <a:defRPr sz="2000">
                <a:solidFill>
                  <a:srgbClr val="FAC136"/>
                </a:solidFill>
              </a:defRPr>
            </a:pPr>
            <a:r>
              <a:t>“Praktik apa yang bisa dibagikan kepada rekan MGMP?”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91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CAF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054"/>
                </a:solidFill>
              </a:defRPr>
            </a:pPr>
            <a:r>
              <a:t>Pesan Kunci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024128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D3746"/>
                </a:solidFill>
              </a:defRPr>
            </a:pPr>
            <a:r>
              <a:t>Mulai dari kebutuhan nyata peserta didik, lakukan kecil-kecil, lalu refleksikan.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0">
                <a:solidFill>
                  <a:srgbClr val="2D3746"/>
                </a:solidFill>
              </a:defRPr>
            </a:pPr>
            <a:r>
              <a:rPr>
                <a:solidFill>
                  <a:srgbClr val="4CAF78"/>
                </a:solidFill>
              </a:rPr>
              <a:t>●  Tujuan pembelajaran tetap menjadi arah utama.</a:t>
            </a:r>
          </a:p>
          <a:p>
            <a:pPr>
              <a:spcAft>
                <a:spcPts val="1200"/>
              </a:spcAft>
              <a:defRPr sz="1800" b="0">
                <a:solidFill>
                  <a:srgbClr val="2D3746"/>
                </a:solidFill>
              </a:defRPr>
            </a:pPr>
            <a:r>
              <a:rPr>
                <a:solidFill>
                  <a:srgbClr val="4CAF78"/>
                </a:solidFill>
              </a:rPr>
              <a:t>●  Kenali kesiapan, minat, dan profil belajar melalui data sederhana.</a:t>
            </a:r>
          </a:p>
          <a:p>
            <a:pPr>
              <a:spcAft>
                <a:spcPts val="1200"/>
              </a:spcAft>
              <a:defRPr sz="1800" b="0">
                <a:solidFill>
                  <a:srgbClr val="2D3746"/>
                </a:solidFill>
              </a:defRPr>
            </a:pPr>
            <a:r>
              <a:rPr>
                <a:solidFill>
                  <a:srgbClr val="4CAF78"/>
                </a:solidFill>
              </a:rPr>
              <a:t>●  Diferensiasi dapat dilakukan secara bertahap melalui konten, proses, dan/atau produk.</a:t>
            </a:r>
          </a:p>
          <a:p>
            <a:pPr>
              <a:spcAft>
                <a:spcPts val="1200"/>
              </a:spcAft>
              <a:defRPr sz="1800" b="0">
                <a:solidFill>
                  <a:srgbClr val="2D3746"/>
                </a:solidFill>
              </a:defRPr>
            </a:pPr>
            <a:r>
              <a:rPr>
                <a:solidFill>
                  <a:srgbClr val="4CAF78"/>
                </a:solidFill>
              </a:rPr>
              <a:t>●  Kelompok fleksibel dan pilihan aktivitas membantu memberi akses belajar yang lebih sesuai.</a:t>
            </a:r>
          </a:p>
          <a:p>
            <a:pPr>
              <a:spcAft>
                <a:spcPts val="1200"/>
              </a:spcAft>
              <a:defRPr sz="1800" b="0">
                <a:solidFill>
                  <a:srgbClr val="2D3746"/>
                </a:solidFill>
              </a:defRPr>
            </a:pPr>
            <a:r>
              <a:rPr>
                <a:solidFill>
                  <a:srgbClr val="4CAF78"/>
                </a:solidFill>
              </a:rPr>
              <a:t>●  Kolaborasi MGMP mempercepat berbagi praktik baik dan perbaikan pembelajaran.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91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747</Words>
  <Application>Microsoft Office PowerPoint</Application>
  <PresentationFormat>Widescreen</PresentationFormat>
  <Paragraphs>116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asus</dc:creator>
  <cp:keywords/>
  <dc:description>generated using python-pptx</dc:description>
  <cp:lastModifiedBy>asus</cp:lastModifiedBy>
  <cp:revision>8</cp:revision>
  <dcterms:created xsi:type="dcterms:W3CDTF">2013-01-27T09:14:16Z</dcterms:created>
  <dcterms:modified xsi:type="dcterms:W3CDTF">2026-09-24T04:13:20Z</dcterms:modified>
  <cp:category/>
</cp:coreProperties>
</file>