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8" r:id="rId3"/>
    <p:sldId id="261" r:id="rId4"/>
    <p:sldId id="262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</p:sldIdLst>
  <p:sldSz cx="16243300" cy="9144000"/>
  <p:notesSz cx="6858000" cy="9144000"/>
  <p:embeddedFontLst>
    <p:embeddedFont>
      <p:font typeface="IBM Plex Sans" panose="020B0503050203000203" pitchFamily="34" charset="0"/>
      <p:regular r:id="rId24"/>
      <p:bold r:id="rId25"/>
      <p:italic r:id="rId26"/>
      <p:boldItalic r:id="rId27"/>
    </p:embeddedFont>
    <p:embeddedFont>
      <p:font typeface="IBM Plex Sans SemiBold" panose="020B0703050203000203" pitchFamily="34" charset="0"/>
      <p:bold r:id="rId28"/>
    </p:embeddedFont>
    <p:embeddedFont>
      <p:font typeface="Roboto" panose="02000000000000000000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381B8B-A5FE-4A1C-8911-083DEA5746F6}">
  <a:tblStyle styleId="{03381B8B-A5FE-4A1C-8911-083DEA5746F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2E86A6F-B79B-4879-8B1E-3DFEB3E7688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172A5BF-EE3F-48F3-9154-24492C419575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8355B7-22A3-4D48-ACF5-155584C459A2}" styleName="Table_3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30FBC04-2A2A-4244-B4CE-2C6E06C5D956}" styleName="Table_4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AAA45FAD-4BC7-438D-B69E-686E4C50CA55}" styleName="Table_5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E8E8"/>
          </a:solidFill>
        </a:fill>
      </a:tcStyle>
    </a:wholeTbl>
    <a:band1H>
      <a:tcTxStyle b="off" i="off"/>
      <a:tcStyle>
        <a:tcBdr/>
        <a:fill>
          <a:solidFill>
            <a:srgbClr val="E8CFC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8CFC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131C360-65BD-4FC0-B24D-69A1AC78129C}" styleName="Table_6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 b="off" i="off"/>
      <a:tcStyle>
        <a:tcBdr/>
        <a:fill>
          <a:solidFill>
            <a:srgbClr val="DEE7D0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EE7D0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96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d06e3adb1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3681" y="685800"/>
            <a:ext cx="6091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d06e3adb1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d06e3adb10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g2d06e3adb10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d06e3adb10_1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d06e3adb10_1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d06e3adb10_1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Fasilitator mengajak refleksi kembali sejauh apa pembelajaran yang berpusat pada peserta didik sudah terjadi di kelas-kelas peserta. Apakah peserta yang masih ragu untuk memulai pembelajaran PJOK yang berpusat pada peserta didik sehingga nuansa komando sangat kental terasa di setiap kali pembelajaran?</a:t>
            </a:r>
            <a:endParaRPr/>
          </a:p>
        </p:txBody>
      </p:sp>
      <p:sp>
        <p:nvSpPr>
          <p:cNvPr id="164" name="Google Shape;164;g2d06e3adb10_1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06e3adb10_1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g2d06e3adb10_1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d06e3adb10_1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seberapa banyak peserta didik diberi ruang untuk melakukan aktivitas, terlibat dalam pembelajaran</a:t>
            </a:r>
            <a:endParaRPr/>
          </a:p>
        </p:txBody>
      </p:sp>
      <p:sp>
        <p:nvSpPr>
          <p:cNvPr id="352" name="Google Shape;352;g2d06e3adb10_1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d06e3adb10_1_8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Tulis di bagian chat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2d06e3adb10_1_8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d06e3adb10_1_8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Tulis di bagian chat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7" name="Google Shape;367;g2d06e3adb10_1_8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d06e3adb10_1_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g2d06e3adb10_1_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d06e3adb10_1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3" name="Google Shape;383;g2d06e3adb10_1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d06e3adb10_1_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Fasilitator dapat memandu dengan memberikan kesempatan peserta untuk menjawab dan memberikan tanda dengan garis penghubung.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2" name="Google Shape;402;g2d06e3adb10_1_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d06e3adb10_1_9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Fasilitator dapat memandu dengan memberikan kesempatan peserta untuk menjawab dan memberikan tanda dengan garis penghubung.</a:t>
            </a:r>
            <a:endParaRPr/>
          </a:p>
        </p:txBody>
      </p:sp>
      <p:sp>
        <p:nvSpPr>
          <p:cNvPr id="412" name="Google Shape;412;g2d06e3adb10_1_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2d06e3adb10_1_9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Tulis di bagian chat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0" name="Google Shape;430;g2d06e3adb10_1_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cc2c12cf93_0_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Tulis di bagian chat</a:t>
            </a:r>
            <a:endParaRPr/>
          </a:p>
        </p:txBody>
      </p:sp>
      <p:sp>
        <p:nvSpPr>
          <p:cNvPr id="439" name="Google Shape;439;g2cc2c12cf93_0_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d06e3adb10_1_1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g2d06e3adb10_1_1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d06e3adb10_1_10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g2d06e3adb10_1_10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d0da35d23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5" name="Google Shape;475;g2d0da35d23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d0da35d235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2d0da35d23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d0da35d23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g2d0da35d23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d0da35d235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Setelah Anda melakukan refleksi, mari kita refleksikan kembali hasil sesi kita hari ini. Gunakan pertanyaan panduan ini untuk menulis refleksi Anda di LMS: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g2d0da35d235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6fe4ff0a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6" name="Google Shape;506;g26fe4ff0a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ctrTitle"/>
          </p:nvPr>
        </p:nvSpPr>
        <p:spPr>
          <a:xfrm>
            <a:off x="553715" y="1323689"/>
            <a:ext cx="15135900" cy="3649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subTitle" idx="1"/>
          </p:nvPr>
        </p:nvSpPr>
        <p:spPr>
          <a:xfrm>
            <a:off x="553700" y="5038444"/>
            <a:ext cx="15135900" cy="140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ctrTitle"/>
          </p:nvPr>
        </p:nvSpPr>
        <p:spPr>
          <a:xfrm>
            <a:off x="1771237" y="3217644"/>
            <a:ext cx="11136900" cy="190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300">
                <a:solidFill>
                  <a:srgbClr val="434343"/>
                </a:solidFill>
                <a:highlight>
                  <a:srgbClr val="F3F4ED"/>
                </a:highlight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Modul 1.3</a:t>
            </a:r>
            <a:endParaRPr sz="430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30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Pembelajaran PJOK Berpusat pada Peserta Didik(Kuatkan Pemahaman)</a:t>
            </a:r>
            <a:endParaRPr sz="430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2038184" y="544978"/>
            <a:ext cx="8622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Kementerian Pendidikan, Kebudayaan Riset dan Teknologi</a:t>
            </a:r>
            <a:endParaRPr sz="1600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Direktorat Jenderal Guru dan Tenaga Kependidikan</a:t>
            </a:r>
            <a:endParaRPr sz="1600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Direktorat Kepala Sekolah, Pengawas Sekolah dan Tenaga Kependidikan</a:t>
            </a:r>
            <a:endParaRPr sz="1600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2024</a:t>
            </a:r>
            <a:endParaRPr sz="1600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947" y="606711"/>
            <a:ext cx="801772" cy="81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8184" y="6317024"/>
            <a:ext cx="2346255" cy="1115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215094" y="1742436"/>
            <a:ext cx="12205500" cy="23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Ibu dan Bapak diharapkan mampu :</a:t>
            </a:r>
            <a:endParaRPr sz="30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577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ans"/>
              <a:buAutoNum type="arabicPeriod"/>
            </a:pPr>
            <a:r>
              <a:rPr lang="en-US" sz="27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Memahami konsep pembelajaran PJOK yang berpusat pada peserta didik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577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ans"/>
              <a:buAutoNum type="arabicPeriod"/>
            </a:pPr>
            <a:r>
              <a:rPr lang="en-US" sz="27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Memahami minat peserta didik sesuai karakteristik bidang jasmani, sosial, emosional, dan mental sesuai usianya 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577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ans"/>
              <a:buAutoNum type="arabicPeriod"/>
            </a:pPr>
            <a:r>
              <a:rPr lang="en-US" sz="27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Menganalisis studi kasus kegiatan pembelajaran  PJOK berdiferensiasi</a:t>
            </a:r>
            <a:endParaRPr sz="27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Tujuan Sesi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/>
        </p:nvSpPr>
        <p:spPr>
          <a:xfrm>
            <a:off x="2018891" y="2859608"/>
            <a:ext cx="12205500" cy="3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i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Bagaimana praktik pembelajaran PJOK yang berpusat pada peserta didik itu?</a:t>
            </a:r>
            <a:endParaRPr sz="5000" i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0" i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i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yang menandakannya?</a:t>
            </a:r>
            <a:endParaRPr sz="5000" i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" name="Google Shape;16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1215150" y="839378"/>
            <a:ext cx="122055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29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SEBELUM MENJAWAB PERTANYAAN, MARI BAYANGKAN SEJENAK BEBERAPA HAL YANG MUNGKIN TERJADI DI KELAS-KELAS KITA.</a:t>
            </a:r>
            <a:endParaRPr sz="29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" name="Google Shape;170;p19"/>
          <p:cNvGrpSpPr/>
          <p:nvPr/>
        </p:nvGrpSpPr>
        <p:grpSpPr>
          <a:xfrm>
            <a:off x="2788938" y="2175687"/>
            <a:ext cx="2089376" cy="3020900"/>
            <a:chOff x="8192500" y="2787175"/>
            <a:chExt cx="2089376" cy="3020900"/>
          </a:xfrm>
        </p:grpSpPr>
        <p:pic>
          <p:nvPicPr>
            <p:cNvPr id="171" name="Google Shape;171;p19"/>
            <p:cNvPicPr preferRelativeResize="0"/>
            <p:nvPr/>
          </p:nvPicPr>
          <p:blipFill rotWithShape="1">
            <a:blip r:embed="rId5">
              <a:alphaModFix/>
            </a:blip>
            <a:srcRect l="28479" r="34961" b="47143"/>
            <a:stretch/>
          </p:blipFill>
          <p:spPr>
            <a:xfrm>
              <a:off x="8192500" y="2787175"/>
              <a:ext cx="2089376" cy="3020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9"/>
            <p:cNvSpPr/>
            <p:nvPr/>
          </p:nvSpPr>
          <p:spPr>
            <a:xfrm>
              <a:off x="8505150" y="2787175"/>
              <a:ext cx="369600" cy="431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9"/>
            <p:cNvSpPr/>
            <p:nvPr/>
          </p:nvSpPr>
          <p:spPr>
            <a:xfrm rot="260888">
              <a:off x="8580422" y="3147850"/>
              <a:ext cx="332630" cy="162925"/>
            </a:xfrm>
            <a:prstGeom prst="flowChartManualInpu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19"/>
          <p:cNvGrpSpPr/>
          <p:nvPr/>
        </p:nvGrpSpPr>
        <p:grpSpPr>
          <a:xfrm>
            <a:off x="9674488" y="2099313"/>
            <a:ext cx="1803124" cy="2943800"/>
            <a:chOff x="6043475" y="2998450"/>
            <a:chExt cx="1803124" cy="2943800"/>
          </a:xfrm>
        </p:grpSpPr>
        <p:pic>
          <p:nvPicPr>
            <p:cNvPr id="175" name="Google Shape;175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43475" y="41285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07450" y="41285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71425" y="41285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35400" y="41285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43475" y="47527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07450" y="47527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71425" y="47527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35400" y="47527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043475" y="53769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07450" y="53769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71425" y="53769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35400" y="5376950"/>
              <a:ext cx="411199" cy="56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9"/>
            <p:cNvPicPr preferRelativeResize="0"/>
            <p:nvPr/>
          </p:nvPicPr>
          <p:blipFill rotWithShape="1">
            <a:blip r:embed="rId7">
              <a:alphaModFix/>
            </a:blip>
            <a:srcRect l="22718" r="21422"/>
            <a:stretch/>
          </p:blipFill>
          <p:spPr>
            <a:xfrm>
              <a:off x="6649125" y="2998450"/>
              <a:ext cx="591825" cy="11301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8" name="Google Shape;188;p19"/>
            <p:cNvCxnSpPr>
              <a:stCxn id="178" idx="0"/>
              <a:endCxn id="187" idx="3"/>
            </p:cNvCxnSpPr>
            <p:nvPr/>
          </p:nvCxnSpPr>
          <p:spPr>
            <a:xfrm rot="10800000">
              <a:off x="7241099" y="3563350"/>
              <a:ext cx="399900" cy="56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89" name="Google Shape;189;p19"/>
            <p:cNvCxnSpPr/>
            <p:nvPr/>
          </p:nvCxnSpPr>
          <p:spPr>
            <a:xfrm rot="10800000" flipH="1">
              <a:off x="6712050" y="3826175"/>
              <a:ext cx="97800" cy="32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0" name="Google Shape;190;p19"/>
            <p:cNvCxnSpPr>
              <a:stCxn id="175" idx="0"/>
              <a:endCxn id="187" idx="1"/>
            </p:cNvCxnSpPr>
            <p:nvPr/>
          </p:nvCxnSpPr>
          <p:spPr>
            <a:xfrm rot="10800000" flipH="1">
              <a:off x="6249074" y="3563350"/>
              <a:ext cx="400200" cy="56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91" name="Google Shape;191;p19"/>
            <p:cNvSpPr txBox="1"/>
            <p:nvPr/>
          </p:nvSpPr>
          <p:spPr>
            <a:xfrm>
              <a:off x="6796200" y="3137650"/>
              <a:ext cx="521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guru</a:t>
              </a:r>
              <a:endPara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19"/>
          <p:cNvSpPr txBox="1"/>
          <p:nvPr/>
        </p:nvSpPr>
        <p:spPr>
          <a:xfrm>
            <a:off x="2015563" y="5490088"/>
            <a:ext cx="40884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Apakah saat ini kita lebih banyak suara peluit sebagai perintah gerak daripada suara guru saat pembelajaran?</a:t>
            </a:r>
            <a:endParaRPr sz="27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8531838" y="5490088"/>
            <a:ext cx="4088400" cy="16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-US" sz="22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Apakah saat pembelajaran semua gerakan peserta didik harus sesuai perintah atau komando guru?</a:t>
            </a:r>
            <a:endParaRPr sz="22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6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7" name="Google Shape;3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6"/>
          <p:cNvSpPr txBox="1"/>
          <p:nvPr/>
        </p:nvSpPr>
        <p:spPr>
          <a:xfrm>
            <a:off x="1215150" y="839375"/>
            <a:ext cx="13564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9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Peran Guru dan Peserta Didik dalam Pembelajaran SCL</a:t>
            </a:r>
            <a:endParaRPr sz="39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49" name="Google Shape;349;p36"/>
          <p:cNvGraphicFramePr/>
          <p:nvPr/>
        </p:nvGraphicFramePr>
        <p:xfrm>
          <a:off x="520675" y="1701625"/>
          <a:ext cx="15187425" cy="6035040"/>
        </p:xfrm>
        <a:graphic>
          <a:graphicData uri="http://schemas.openxmlformats.org/drawingml/2006/table">
            <a:tbl>
              <a:tblPr>
                <a:noFill/>
                <a:tableStyleId>{DC8355B7-22A3-4D48-ACF5-155584C459A2}</a:tableStyleId>
              </a:tblPr>
              <a:tblGrid>
                <a:gridCol w="754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Peran Guru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3D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400" b="1" i="0" u="none" strike="noStrike" cap="none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Peran </a:t>
                      </a:r>
                      <a:r>
                        <a:rPr lang="en-US" sz="2400" b="1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Peserta Didik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3D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Bertindak sebagai fasilitator dalam proses pembelajaran.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Aktif dalam proses pembelajaran dengan memberikan gagasan, saran, dan kritik.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Mengkaji kompetensi mata pelajaran yang harus dikuasai murid pada akhir pembelajaran.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Berpartisipasi dalam merumuskan, mengembangkan, dan memproses materi pembelajaran.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Merancang strategi dan lingkungan pembelajaran yang dapat menyediakan beragam pengalaman belajar.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Mengkaji kompetensi dan strategi pembelajaran yang ditawarkan oleh guru.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Membantu murid mengakses informasi, menata, dan memprosesnya untuk dimanfaatkan dalam memecahkan permasalahan hidup sehari-hari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Membuat rencana pembelajaran untuk mata pembelajaran yang diikutinya. 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Mengidentifikasi dan menentukan pola penilaian hasil belajar murid yang relevan dengan kompetensi yang akan diukur.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300" i="0" u="none" strike="noStrike" cap="none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Belajar secara aktif dalam kelompok maupun individual (dengan cara mendengar, membaca, menulis, diskusi, pemecahan masalah; serta terlibat dalam kegiatan berfikir tingkat tinggi seperti analisis, sintesis, dan evaluasi</a:t>
                      </a:r>
                      <a:endParaRPr sz="23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F3D7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7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7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6" name="Google Shape;35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7"/>
          <p:cNvSpPr txBox="1"/>
          <p:nvPr/>
        </p:nvSpPr>
        <p:spPr>
          <a:xfrm>
            <a:off x="1750250" y="1781288"/>
            <a:ext cx="12742800" cy="5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Dalam SCL, </a:t>
            </a:r>
            <a:r>
              <a:rPr lang="en-US" sz="38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guru akan berperan sebagai fasilitator dalam proses belajar</a:t>
            </a:r>
            <a:r>
              <a:rPr lang="en-US" sz="38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. Peserta didik akan dilatih untuk memiliki tanggung jawab atas kegiatan belajarnya dengan panduan guru sebagai fasilitator agar materi, kegiatan, dan pengukuran pembelajaran masih dalam koridor capaian pembelajaran yang diharapkan. </a:t>
            </a:r>
            <a:r>
              <a:rPr lang="en-US" sz="38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Dalam hal ini guru dapat mendorong perkembangan peserta didik karena guru bukan satu-satunya sumber belajar.</a:t>
            </a:r>
            <a:endParaRPr sz="38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3" name="Google Shape;36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8"/>
          <p:cNvSpPr txBox="1"/>
          <p:nvPr/>
        </p:nvSpPr>
        <p:spPr>
          <a:xfrm>
            <a:off x="2028343" y="3285140"/>
            <a:ext cx="12186600" cy="2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9"/>
              <a:buFont typeface="Arial"/>
              <a:buNone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Jenis-jenis </a:t>
            </a:r>
            <a:r>
              <a:rPr lang="en-US" sz="4400" b="1" i="0" u="none" strike="noStrike" cap="none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pembelajaran </a:t>
            </a:r>
            <a:r>
              <a:rPr lang="en-US" sz="4400" b="1" i="1" u="none" strike="noStrike" cap="none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Student Centered Learning</a:t>
            </a:r>
            <a:r>
              <a:rPr lang="en-US" sz="4400" b="1" i="0" u="none" strike="noStrike" cap="none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 apa yang pernah Ibu Bapak </a:t>
            </a: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praktikkan dalam pembelajaran </a:t>
            </a:r>
            <a:r>
              <a:rPr lang="en-US" sz="4400" b="1" i="0" u="none" strike="noStrike" cap="none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?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9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9"/>
          <p:cNvSpPr txBox="1"/>
          <p:nvPr/>
        </p:nvSpPr>
        <p:spPr>
          <a:xfrm>
            <a:off x="1215094" y="1742436"/>
            <a:ext cx="12205500" cy="549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Small Group Discussion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Role-Play and Simulation.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Discovery Learning.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Self-Directed Learning.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Cooperative Learning. 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Contextual Learning (CL).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Problem Based Learning (PBL).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Collaborative Learning (CbL).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6286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IBM Plex Sans"/>
              <a:buAutoNum type="arabicPeriod"/>
            </a:pPr>
            <a:r>
              <a:rPr lang="en-US" sz="35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Project Based Learning (PjBL). </a:t>
            </a:r>
            <a:endParaRPr sz="35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1" name="Google Shape;371;p3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2" name="Google Shape;37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Jenis-jenis Pembelajaran SCL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0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9" name="Google Shape;37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0"/>
          <p:cNvSpPr txBox="1"/>
          <p:nvPr/>
        </p:nvSpPr>
        <p:spPr>
          <a:xfrm>
            <a:off x="2028343" y="3759290"/>
            <a:ext cx="12186600" cy="16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Aktivitas 2</a:t>
            </a: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Karakteristik Perkembangan Peserta Didik</a:t>
            </a: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1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6" name="Google Shape;38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1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Memahami Karakteristik dan Minat Anak</a:t>
            </a:r>
            <a:endParaRPr sz="4300" b="1">
              <a:solidFill>
                <a:srgbClr val="1F3D7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8" name="Google Shape;388;p41"/>
          <p:cNvSpPr/>
          <p:nvPr/>
        </p:nvSpPr>
        <p:spPr>
          <a:xfrm>
            <a:off x="12129162" y="2006975"/>
            <a:ext cx="2928900" cy="837300"/>
          </a:xfrm>
          <a:prstGeom prst="roundRect">
            <a:avLst>
              <a:gd name="adj" fmla="val 16667"/>
            </a:avLst>
          </a:prstGeom>
          <a:solidFill>
            <a:srgbClr val="CCE4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Mental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9" name="Google Shape;389;p41"/>
          <p:cNvPicPr preferRelativeResize="0"/>
          <p:nvPr/>
        </p:nvPicPr>
        <p:blipFill rotWithShape="1">
          <a:blip r:embed="rId5">
            <a:alphaModFix/>
          </a:blip>
          <a:srcRect l="-1290" r="1289"/>
          <a:stretch/>
        </p:blipFill>
        <p:spPr>
          <a:xfrm>
            <a:off x="5386101" y="3862898"/>
            <a:ext cx="4703451" cy="47034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0" name="Google Shape;390;p41"/>
          <p:cNvGrpSpPr/>
          <p:nvPr/>
        </p:nvGrpSpPr>
        <p:grpSpPr>
          <a:xfrm>
            <a:off x="1215162" y="2257686"/>
            <a:ext cx="4051692" cy="3509664"/>
            <a:chOff x="303250" y="1049875"/>
            <a:chExt cx="4147500" cy="3726549"/>
          </a:xfrm>
        </p:grpSpPr>
        <p:pic>
          <p:nvPicPr>
            <p:cNvPr id="391" name="Google Shape;391;p4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3250" y="3577486"/>
              <a:ext cx="4147499" cy="11989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41"/>
            <p:cNvPicPr preferRelativeResize="0"/>
            <p:nvPr/>
          </p:nvPicPr>
          <p:blipFill rotWithShape="1">
            <a:blip r:embed="rId7">
              <a:alphaModFix/>
            </a:blip>
            <a:srcRect t="13307"/>
            <a:stretch/>
          </p:blipFill>
          <p:spPr>
            <a:xfrm>
              <a:off x="303250" y="1049875"/>
              <a:ext cx="4147500" cy="359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3" name="Google Shape;393;p41"/>
          <p:cNvSpPr/>
          <p:nvPr/>
        </p:nvSpPr>
        <p:spPr>
          <a:xfrm>
            <a:off x="5604841" y="2934931"/>
            <a:ext cx="2928900" cy="837300"/>
          </a:xfrm>
          <a:prstGeom prst="roundRect">
            <a:avLst>
              <a:gd name="adj" fmla="val 16667"/>
            </a:avLst>
          </a:prstGeom>
          <a:solidFill>
            <a:srgbClr val="CCE4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Jasmani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4" name="Google Shape;394;p41"/>
          <p:cNvSpPr/>
          <p:nvPr/>
        </p:nvSpPr>
        <p:spPr>
          <a:xfrm>
            <a:off x="7628246" y="2006975"/>
            <a:ext cx="2928900" cy="837300"/>
          </a:xfrm>
          <a:prstGeom prst="roundRect">
            <a:avLst>
              <a:gd name="adj" fmla="val 16667"/>
            </a:avLst>
          </a:prstGeom>
          <a:solidFill>
            <a:srgbClr val="CCE4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Sosial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5" name="Google Shape;395;p41"/>
          <p:cNvSpPr/>
          <p:nvPr/>
        </p:nvSpPr>
        <p:spPr>
          <a:xfrm>
            <a:off x="10089548" y="2934925"/>
            <a:ext cx="2928900" cy="837300"/>
          </a:xfrm>
          <a:prstGeom prst="roundRect">
            <a:avLst>
              <a:gd name="adj" fmla="val 16667"/>
            </a:avLst>
          </a:prstGeom>
          <a:solidFill>
            <a:srgbClr val="CCE4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Emosional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6" name="Google Shape;396;p41"/>
          <p:cNvSpPr/>
          <p:nvPr/>
        </p:nvSpPr>
        <p:spPr>
          <a:xfrm>
            <a:off x="10437524" y="5566125"/>
            <a:ext cx="2137200" cy="8373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Atas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7" name="Google Shape;397;p41"/>
          <p:cNvSpPr/>
          <p:nvPr/>
        </p:nvSpPr>
        <p:spPr>
          <a:xfrm>
            <a:off x="12724209" y="5566125"/>
            <a:ext cx="2137200" cy="8373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Menengah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8" name="Google Shape;398;p41"/>
          <p:cNvSpPr/>
          <p:nvPr/>
        </p:nvSpPr>
        <p:spPr>
          <a:xfrm>
            <a:off x="10437524" y="6553021"/>
            <a:ext cx="2137200" cy="8373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PAUD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9" name="Google Shape;399;p41"/>
          <p:cNvSpPr/>
          <p:nvPr/>
        </p:nvSpPr>
        <p:spPr>
          <a:xfrm>
            <a:off x="12724209" y="6553021"/>
            <a:ext cx="2137200" cy="837300"/>
          </a:xfrm>
          <a:prstGeom prst="roundRect">
            <a:avLst>
              <a:gd name="adj" fmla="val 16667"/>
            </a:avLst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IBM Plex Sans"/>
                <a:ea typeface="IBM Plex Sans"/>
                <a:cs typeface="IBM Plex Sans"/>
                <a:sym typeface="IBM Plex Sans"/>
              </a:rPr>
              <a:t>SD</a:t>
            </a:r>
            <a:endParaRPr sz="3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2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5" name="Google Shape;40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2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Cocokkan Karakteristik Berikut</a:t>
            </a:r>
            <a:endParaRPr sz="4300" b="1">
              <a:solidFill>
                <a:srgbClr val="1F3D7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aphicFrame>
        <p:nvGraphicFramePr>
          <p:cNvPr id="407" name="Google Shape;407;p42"/>
          <p:cNvGraphicFramePr/>
          <p:nvPr/>
        </p:nvGraphicFramePr>
        <p:xfrm>
          <a:off x="778021" y="1982105"/>
          <a:ext cx="6980375" cy="5179875"/>
        </p:xfrm>
        <a:graphic>
          <a:graphicData uri="http://schemas.openxmlformats.org/drawingml/2006/table">
            <a:tbl>
              <a:tblPr firstRow="1" bandRow="1">
                <a:noFill/>
                <a:tableStyleId>{B30FBC04-2A2A-4244-B4CE-2C6E06C5D956}</a:tableStyleId>
              </a:tblPr>
              <a:tblGrid>
                <a:gridCol w="698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Karakteristik / Aktivitas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Berjalan, berlari, merangkak, memanjat, melompat, menendang, menarik, melempar, dan memukul bola.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Anak-anak pada usia ini mulai mengembangkan rasa diri mereka sendiri dan belajar untuk memahami perasaan orang lain. Mereka juga mulai belajar untuk bergaul dengan teman sebaya mereka.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Mereka mulai mengalami emosi yang lebih intens seperti kemarahan, kesedihan, dan kecemburuan. Mereka juga mungkin mulai mengalami tekanan teman sebaya dan tantangan sosial lainnya yang dapat mempengaruhi emosi mereka. 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anak-anak mulai belajar untuk memahami dan mengelola emosi mereka, serta untuk bernegosiasi dan menyelesaikan konflik.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08" name="Google Shape;408;p42"/>
          <p:cNvGraphicFramePr/>
          <p:nvPr/>
        </p:nvGraphicFramePr>
        <p:xfrm>
          <a:off x="9138108" y="2301057"/>
          <a:ext cx="2159725" cy="4293870"/>
        </p:xfrm>
        <a:graphic>
          <a:graphicData uri="http://schemas.openxmlformats.org/drawingml/2006/table">
            <a:tbl>
              <a:tblPr firstRow="1" bandRow="1">
                <a:noFill/>
                <a:tableStyleId>{AAA45FAD-4BC7-438D-B69E-686E4C50CA55}</a:tableStyleId>
              </a:tblPr>
              <a:tblGrid>
                <a:gridCol w="215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Bidang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Jasmani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Sosial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Emosional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Mental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09" name="Google Shape;409;p42"/>
          <p:cNvGraphicFramePr/>
          <p:nvPr/>
        </p:nvGraphicFramePr>
        <p:xfrm>
          <a:off x="12876330" y="2275605"/>
          <a:ext cx="2467075" cy="4344795"/>
        </p:xfrm>
        <a:graphic>
          <a:graphicData uri="http://schemas.openxmlformats.org/drawingml/2006/table">
            <a:tbl>
              <a:tblPr firstRow="1" bandRow="1">
                <a:noFill/>
                <a:tableStyleId>{2131C360-65BD-4FC0-B24D-69A1AC78129C}</a:tableStyleId>
              </a:tblPr>
              <a:tblGrid>
                <a:gridCol w="246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Usia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0-2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3-4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5-6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6-12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12-18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3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5" name="Google Shape;41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3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Cocokkan Karakteristik Berikut</a:t>
            </a:r>
            <a:endParaRPr sz="4300" b="1">
              <a:solidFill>
                <a:srgbClr val="1F3D7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graphicFrame>
        <p:nvGraphicFramePr>
          <p:cNvPr id="417" name="Google Shape;417;p43"/>
          <p:cNvGraphicFramePr/>
          <p:nvPr/>
        </p:nvGraphicFramePr>
        <p:xfrm>
          <a:off x="778021" y="1982105"/>
          <a:ext cx="6980375" cy="5179875"/>
        </p:xfrm>
        <a:graphic>
          <a:graphicData uri="http://schemas.openxmlformats.org/drawingml/2006/table">
            <a:tbl>
              <a:tblPr firstRow="1" bandRow="1">
                <a:noFill/>
                <a:tableStyleId>{B30FBC04-2A2A-4244-B4CE-2C6E06C5D956}</a:tableStyleId>
              </a:tblPr>
              <a:tblGrid>
                <a:gridCol w="698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Karakteristik / Aktivitas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Berjalan, berlari, merangkak, memanjat, melompat, menendang, menarik, melempar, dan memukul bola.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Anak-anak pada usia ini mulai mengembangkan rasa diri mereka sendiri dan belajar untuk memahami perasaan orang lain. Mereka juga mulai belajar untuk bergaul dengan teman sebaya mereka.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Mereka mulai mengalami emosi yang lebih intens seperti kemarahan, kesedihan, dan kecemburuan. Mereka juga mungkin mulai mengalami tekanan teman sebaya dan tantangan sosial lainnya yang dapat mempengaruhi emosi mereka. 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000" i="0" u="none" strike="noStrike" cap="none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anak-anak mulai belajar untuk memahami dan mengelola emosi mereka, serta untuk bernegosiasi dan menyelesaikan konflik.</a:t>
                      </a:r>
                      <a:endParaRPr sz="20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18" name="Google Shape;418;p43"/>
          <p:cNvGraphicFramePr/>
          <p:nvPr/>
        </p:nvGraphicFramePr>
        <p:xfrm>
          <a:off x="9138108" y="2301057"/>
          <a:ext cx="2159725" cy="4293870"/>
        </p:xfrm>
        <a:graphic>
          <a:graphicData uri="http://schemas.openxmlformats.org/drawingml/2006/table">
            <a:tbl>
              <a:tblPr firstRow="1" bandRow="1">
                <a:noFill/>
                <a:tableStyleId>{AAA45FAD-4BC7-438D-B69E-686E4C50CA55}</a:tableStyleId>
              </a:tblPr>
              <a:tblGrid>
                <a:gridCol w="215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Bidang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Jasmani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Sosial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Emosional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Mental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19" name="Google Shape;419;p43"/>
          <p:cNvGraphicFramePr/>
          <p:nvPr/>
        </p:nvGraphicFramePr>
        <p:xfrm>
          <a:off x="12876330" y="2275605"/>
          <a:ext cx="2467075" cy="4344795"/>
        </p:xfrm>
        <a:graphic>
          <a:graphicData uri="http://schemas.openxmlformats.org/drawingml/2006/table">
            <a:tbl>
              <a:tblPr firstRow="1" bandRow="1">
                <a:noFill/>
                <a:tableStyleId>{2131C360-65BD-4FC0-B24D-69A1AC78129C}</a:tableStyleId>
              </a:tblPr>
              <a:tblGrid>
                <a:gridCol w="246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2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Usia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0-2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3-4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5-6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6-12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28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12-18 Tahun</a:t>
                      </a:r>
                      <a:endParaRPr sz="28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420" name="Google Shape;420;p43"/>
          <p:cNvCxnSpPr/>
          <p:nvPr/>
        </p:nvCxnSpPr>
        <p:spPr>
          <a:xfrm>
            <a:off x="7770775" y="2788175"/>
            <a:ext cx="1353000" cy="603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1" name="Google Shape;421;p43"/>
          <p:cNvCxnSpPr/>
          <p:nvPr/>
        </p:nvCxnSpPr>
        <p:spPr>
          <a:xfrm>
            <a:off x="7754475" y="3847625"/>
            <a:ext cx="1303800" cy="472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2" name="Google Shape;422;p43"/>
          <p:cNvCxnSpPr/>
          <p:nvPr/>
        </p:nvCxnSpPr>
        <p:spPr>
          <a:xfrm rot="10800000" flipH="1">
            <a:off x="7770775" y="5314675"/>
            <a:ext cx="1353000" cy="65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3" name="Google Shape;423;p43"/>
          <p:cNvCxnSpPr/>
          <p:nvPr/>
        </p:nvCxnSpPr>
        <p:spPr>
          <a:xfrm rot="10800000" flipH="1">
            <a:off x="7803375" y="6173550"/>
            <a:ext cx="1361700" cy="428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4" name="Google Shape;424;p43"/>
          <p:cNvCxnSpPr/>
          <p:nvPr/>
        </p:nvCxnSpPr>
        <p:spPr>
          <a:xfrm rot="10800000" flipH="1">
            <a:off x="11375269" y="3236250"/>
            <a:ext cx="1356600" cy="27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5" name="Google Shape;425;p43"/>
          <p:cNvCxnSpPr/>
          <p:nvPr/>
        </p:nvCxnSpPr>
        <p:spPr>
          <a:xfrm>
            <a:off x="11375269" y="4125294"/>
            <a:ext cx="1269000" cy="406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6" name="Google Shape;426;p43"/>
          <p:cNvCxnSpPr/>
          <p:nvPr/>
        </p:nvCxnSpPr>
        <p:spPr>
          <a:xfrm>
            <a:off x="11340350" y="5102700"/>
            <a:ext cx="1287600" cy="195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7" name="Google Shape;427;p43"/>
          <p:cNvCxnSpPr/>
          <p:nvPr/>
        </p:nvCxnSpPr>
        <p:spPr>
          <a:xfrm rot="10800000" flipH="1">
            <a:off x="11307750" y="5494150"/>
            <a:ext cx="1352700" cy="58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4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4"/>
          <p:cNvSpPr txBox="1"/>
          <p:nvPr/>
        </p:nvSpPr>
        <p:spPr>
          <a:xfrm>
            <a:off x="1215094" y="3537822"/>
            <a:ext cx="137088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lvl="0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AutoNum type="arabicPeriod"/>
            </a:pPr>
            <a:r>
              <a:rPr lang="en-US"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pentingnya guru mengetahui karakteristik peserta didik ?</a:t>
            </a:r>
            <a:endParaRPr sz="30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lvl="0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AutoNum type="arabicPeriod"/>
            </a:pPr>
            <a:r>
              <a:rPr lang="en-US" sz="3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Bagaimana cara mengakomodasi berbagai karakteristik dan minat peserta didik dalam pembelajaran?</a:t>
            </a:r>
            <a:endParaRPr sz="30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4" name="Google Shape;434;p44"/>
          <p:cNvSpPr txBox="1"/>
          <p:nvPr/>
        </p:nvSpPr>
        <p:spPr>
          <a:xfrm>
            <a:off x="1215100" y="2554297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Mari Diskusi!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4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6" name="Google Shape;43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p45"/>
          <p:cNvGrpSpPr/>
          <p:nvPr/>
        </p:nvGrpSpPr>
        <p:grpSpPr>
          <a:xfrm>
            <a:off x="2" y="7241619"/>
            <a:ext cx="6412612" cy="1902587"/>
            <a:chOff x="1535937" y="65532"/>
            <a:chExt cx="6412612" cy="1902587"/>
          </a:xfrm>
        </p:grpSpPr>
        <p:sp>
          <p:nvSpPr>
            <p:cNvPr id="442" name="Google Shape;442;p45"/>
            <p:cNvSpPr/>
            <p:nvPr/>
          </p:nvSpPr>
          <p:spPr>
            <a:xfrm>
              <a:off x="1535938" y="65532"/>
              <a:ext cx="6412611" cy="1902206"/>
            </a:xfrm>
            <a:custGeom>
              <a:avLst/>
              <a:gdLst/>
              <a:ahLst/>
              <a:cxnLst/>
              <a:rect l="l" t="t" r="r" b="b"/>
              <a:pathLst>
                <a:path w="6412611" h="1902206" extrusionOk="0">
                  <a:moveTo>
                    <a:pt x="0" y="0"/>
                  </a:moveTo>
                  <a:lnTo>
                    <a:pt x="0" y="36195"/>
                  </a:lnTo>
                  <a:lnTo>
                    <a:pt x="0" y="36195"/>
                  </a:lnTo>
                  <a:cubicBezTo>
                    <a:pt x="155702" y="42799"/>
                    <a:pt x="310769" y="66802"/>
                    <a:pt x="461645" y="109093"/>
                  </a:cubicBezTo>
                  <a:cubicBezTo>
                    <a:pt x="1129157" y="296164"/>
                    <a:pt x="1675003" y="782066"/>
                    <a:pt x="2362708" y="913003"/>
                  </a:cubicBezTo>
                  <a:cubicBezTo>
                    <a:pt x="2557272" y="950087"/>
                    <a:pt x="2753360" y="961263"/>
                    <a:pt x="2950210" y="961263"/>
                  </a:cubicBezTo>
                  <a:cubicBezTo>
                    <a:pt x="3252216" y="961263"/>
                    <a:pt x="3555873" y="934847"/>
                    <a:pt x="3857625" y="934847"/>
                  </a:cubicBezTo>
                  <a:cubicBezTo>
                    <a:pt x="4090416" y="934847"/>
                    <a:pt x="4322064" y="950595"/>
                    <a:pt x="4551045" y="1006221"/>
                  </a:cubicBezTo>
                  <a:cubicBezTo>
                    <a:pt x="4916551" y="1095121"/>
                    <a:pt x="5226685" y="1304925"/>
                    <a:pt x="5541772" y="1500886"/>
                  </a:cubicBezTo>
                  <a:cubicBezTo>
                    <a:pt x="5788660" y="1654429"/>
                    <a:pt x="6045835" y="1789303"/>
                    <a:pt x="6313170" y="1902206"/>
                  </a:cubicBezTo>
                  <a:lnTo>
                    <a:pt x="6412611" y="1902206"/>
                  </a:lnTo>
                  <a:cubicBezTo>
                    <a:pt x="6166993" y="1803908"/>
                    <a:pt x="5928741" y="1687195"/>
                    <a:pt x="5700776" y="1552829"/>
                  </a:cubicBezTo>
                  <a:cubicBezTo>
                    <a:pt x="5389626" y="1369568"/>
                    <a:pt x="5095367" y="1149731"/>
                    <a:pt x="4752594" y="1026668"/>
                  </a:cubicBezTo>
                  <a:cubicBezTo>
                    <a:pt x="4464050" y="923036"/>
                    <a:pt x="4166362" y="897128"/>
                    <a:pt x="3865753" y="897128"/>
                  </a:cubicBezTo>
                  <a:cubicBezTo>
                    <a:pt x="3562985" y="897128"/>
                    <a:pt x="3257169" y="923417"/>
                    <a:pt x="2954147" y="923417"/>
                  </a:cubicBezTo>
                  <a:cubicBezTo>
                    <a:pt x="2818003" y="923417"/>
                    <a:pt x="2682367" y="918083"/>
                    <a:pt x="2548001" y="902716"/>
                  </a:cubicBezTo>
                  <a:cubicBezTo>
                    <a:pt x="2186051" y="861187"/>
                    <a:pt x="1856105" y="724027"/>
                    <a:pt x="1534795" y="558419"/>
                  </a:cubicBezTo>
                  <a:cubicBezTo>
                    <a:pt x="1228725" y="400685"/>
                    <a:pt x="929132" y="225298"/>
                    <a:pt x="602234" y="112903"/>
                  </a:cubicBezTo>
                  <a:cubicBezTo>
                    <a:pt x="407162" y="46228"/>
                    <a:pt x="203962" y="8636"/>
                    <a:pt x="0" y="0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5"/>
            <p:cNvSpPr/>
            <p:nvPr/>
          </p:nvSpPr>
          <p:spPr>
            <a:xfrm>
              <a:off x="1535938" y="404876"/>
              <a:ext cx="5376925" cy="1562989"/>
            </a:xfrm>
            <a:custGeom>
              <a:avLst/>
              <a:gdLst/>
              <a:ahLst/>
              <a:cxnLst/>
              <a:rect l="l" t="t" r="r" b="b"/>
              <a:pathLst>
                <a:path w="5376925" h="1562989" extrusionOk="0">
                  <a:moveTo>
                    <a:pt x="0" y="0"/>
                  </a:moveTo>
                  <a:lnTo>
                    <a:pt x="0" y="36576"/>
                  </a:lnTo>
                  <a:lnTo>
                    <a:pt x="0" y="36576"/>
                  </a:lnTo>
                  <a:cubicBezTo>
                    <a:pt x="103886" y="47244"/>
                    <a:pt x="206883" y="66675"/>
                    <a:pt x="307975" y="94996"/>
                  </a:cubicBezTo>
                  <a:cubicBezTo>
                    <a:pt x="918464" y="266065"/>
                    <a:pt x="1417574" y="710438"/>
                    <a:pt x="2046605" y="830199"/>
                  </a:cubicBezTo>
                  <a:cubicBezTo>
                    <a:pt x="2224532" y="864108"/>
                    <a:pt x="2403983" y="874268"/>
                    <a:pt x="2583942" y="874268"/>
                  </a:cubicBezTo>
                  <a:cubicBezTo>
                    <a:pt x="2860167" y="874268"/>
                    <a:pt x="3137916" y="850138"/>
                    <a:pt x="3413760" y="850138"/>
                  </a:cubicBezTo>
                  <a:cubicBezTo>
                    <a:pt x="3626739" y="850138"/>
                    <a:pt x="3838575" y="864489"/>
                    <a:pt x="4047871" y="915416"/>
                  </a:cubicBezTo>
                  <a:cubicBezTo>
                    <a:pt x="4382008" y="996696"/>
                    <a:pt x="4665472" y="1188466"/>
                    <a:pt x="4953635" y="1367663"/>
                  </a:cubicBezTo>
                  <a:cubicBezTo>
                    <a:pt x="5065268" y="1437005"/>
                    <a:pt x="5179187" y="1502283"/>
                    <a:pt x="5295392" y="1562989"/>
                  </a:cubicBezTo>
                  <a:lnTo>
                    <a:pt x="5376925" y="1562989"/>
                  </a:lnTo>
                  <a:cubicBezTo>
                    <a:pt x="5283199" y="1515872"/>
                    <a:pt x="5191124" y="1465580"/>
                    <a:pt x="5100700" y="1412367"/>
                  </a:cubicBezTo>
                  <a:cubicBezTo>
                    <a:pt x="4815966" y="1244600"/>
                    <a:pt x="4546726" y="1043686"/>
                    <a:pt x="4233163" y="931037"/>
                  </a:cubicBezTo>
                  <a:cubicBezTo>
                    <a:pt x="3969130" y="836295"/>
                    <a:pt x="3696842" y="812546"/>
                    <a:pt x="3421760" y="812546"/>
                  </a:cubicBezTo>
                  <a:cubicBezTo>
                    <a:pt x="3144900" y="812546"/>
                    <a:pt x="2865119" y="836676"/>
                    <a:pt x="2588132" y="836676"/>
                  </a:cubicBezTo>
                  <a:cubicBezTo>
                    <a:pt x="2463545" y="836676"/>
                    <a:pt x="2339466" y="831850"/>
                    <a:pt x="2216530" y="817753"/>
                  </a:cubicBezTo>
                  <a:cubicBezTo>
                    <a:pt x="1885822" y="779780"/>
                    <a:pt x="1584324" y="654431"/>
                    <a:pt x="1290700" y="503174"/>
                  </a:cubicBezTo>
                  <a:cubicBezTo>
                    <a:pt x="1010665" y="358902"/>
                    <a:pt x="736472" y="198374"/>
                    <a:pt x="437387" y="95631"/>
                  </a:cubicBezTo>
                  <a:cubicBezTo>
                    <a:pt x="295274" y="46736"/>
                    <a:pt x="148335" y="15113"/>
                    <a:pt x="126" y="127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5"/>
            <p:cNvSpPr/>
            <p:nvPr/>
          </p:nvSpPr>
          <p:spPr>
            <a:xfrm>
              <a:off x="1535937" y="752348"/>
              <a:ext cx="4420490" cy="1215771"/>
            </a:xfrm>
            <a:custGeom>
              <a:avLst/>
              <a:gdLst/>
              <a:ahLst/>
              <a:cxnLst/>
              <a:rect l="l" t="t" r="r" b="b"/>
              <a:pathLst>
                <a:path w="4420490" h="1215771" extrusionOk="0">
                  <a:moveTo>
                    <a:pt x="1" y="0"/>
                  </a:moveTo>
                  <a:lnTo>
                    <a:pt x="1" y="37338"/>
                  </a:lnTo>
                  <a:lnTo>
                    <a:pt x="1" y="37338"/>
                  </a:lnTo>
                  <a:cubicBezTo>
                    <a:pt x="51817" y="46609"/>
                    <a:pt x="103252" y="58420"/>
                    <a:pt x="154179" y="72644"/>
                  </a:cubicBezTo>
                  <a:cubicBezTo>
                    <a:pt x="707518" y="227838"/>
                    <a:pt x="1160146" y="630682"/>
                    <a:pt x="1730376" y="739267"/>
                  </a:cubicBezTo>
                  <a:cubicBezTo>
                    <a:pt x="1891666" y="770001"/>
                    <a:pt x="2054353" y="779272"/>
                    <a:pt x="2217548" y="779272"/>
                  </a:cubicBezTo>
                  <a:cubicBezTo>
                    <a:pt x="2467992" y="779272"/>
                    <a:pt x="2719706" y="757428"/>
                    <a:pt x="2969896" y="757428"/>
                  </a:cubicBezTo>
                  <a:cubicBezTo>
                    <a:pt x="3162936" y="757428"/>
                    <a:pt x="3354960" y="770509"/>
                    <a:pt x="3544698" y="816610"/>
                  </a:cubicBezTo>
                  <a:cubicBezTo>
                    <a:pt x="3840862" y="888746"/>
                    <a:pt x="4093084" y="1056513"/>
                    <a:pt x="4348227" y="1215771"/>
                  </a:cubicBezTo>
                  <a:lnTo>
                    <a:pt x="4420490" y="1215771"/>
                  </a:lnTo>
                  <a:cubicBezTo>
                    <a:pt x="4191128" y="1074928"/>
                    <a:pt x="3968497" y="918972"/>
                    <a:pt x="3713481" y="827405"/>
                  </a:cubicBezTo>
                  <a:cubicBezTo>
                    <a:pt x="3473959" y="741426"/>
                    <a:pt x="3227071" y="719836"/>
                    <a:pt x="2977515" y="719836"/>
                  </a:cubicBezTo>
                  <a:cubicBezTo>
                    <a:pt x="2726563" y="719836"/>
                    <a:pt x="2472944" y="741680"/>
                    <a:pt x="2221738" y="741680"/>
                  </a:cubicBezTo>
                  <a:cubicBezTo>
                    <a:pt x="2108708" y="741680"/>
                    <a:pt x="1996313" y="737235"/>
                    <a:pt x="1884680" y="724408"/>
                  </a:cubicBezTo>
                  <a:cubicBezTo>
                    <a:pt x="1585214" y="689991"/>
                    <a:pt x="1312164" y="576326"/>
                    <a:pt x="1046353" y="439420"/>
                  </a:cubicBezTo>
                  <a:cubicBezTo>
                    <a:pt x="792353" y="308610"/>
                    <a:pt x="543687" y="162941"/>
                    <a:pt x="272415" y="69723"/>
                  </a:cubicBezTo>
                  <a:cubicBezTo>
                    <a:pt x="183388" y="39116"/>
                    <a:pt x="92202" y="15875"/>
                    <a:pt x="0" y="0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5"/>
            <p:cNvSpPr/>
            <p:nvPr/>
          </p:nvSpPr>
          <p:spPr>
            <a:xfrm>
              <a:off x="1535937" y="1110869"/>
              <a:ext cx="3497834" cy="856996"/>
            </a:xfrm>
            <a:custGeom>
              <a:avLst/>
              <a:gdLst/>
              <a:ahLst/>
              <a:cxnLst/>
              <a:rect l="l" t="t" r="r" b="b"/>
              <a:pathLst>
                <a:path w="3497834" h="856996" extrusionOk="0">
                  <a:moveTo>
                    <a:pt x="1" y="0"/>
                  </a:moveTo>
                  <a:lnTo>
                    <a:pt x="1" y="38989"/>
                  </a:lnTo>
                  <a:lnTo>
                    <a:pt x="1" y="38989"/>
                  </a:lnTo>
                  <a:cubicBezTo>
                    <a:pt x="128" y="38989"/>
                    <a:pt x="255" y="39116"/>
                    <a:pt x="509" y="39116"/>
                  </a:cubicBezTo>
                  <a:cubicBezTo>
                    <a:pt x="496825" y="178181"/>
                    <a:pt x="902717" y="539623"/>
                    <a:pt x="1414273" y="637032"/>
                  </a:cubicBezTo>
                  <a:cubicBezTo>
                    <a:pt x="1558926" y="664591"/>
                    <a:pt x="1704849" y="672973"/>
                    <a:pt x="1851280" y="672973"/>
                  </a:cubicBezTo>
                  <a:cubicBezTo>
                    <a:pt x="2075943" y="672973"/>
                    <a:pt x="2301749" y="653288"/>
                    <a:pt x="2526031" y="653288"/>
                  </a:cubicBezTo>
                  <a:cubicBezTo>
                    <a:pt x="2699132" y="653288"/>
                    <a:pt x="2871471" y="664972"/>
                    <a:pt x="3041524" y="706374"/>
                  </a:cubicBezTo>
                  <a:cubicBezTo>
                    <a:pt x="3175001" y="738886"/>
                    <a:pt x="3298572" y="792988"/>
                    <a:pt x="3417444" y="856996"/>
                  </a:cubicBezTo>
                  <a:lnTo>
                    <a:pt x="3497835" y="856996"/>
                  </a:lnTo>
                  <a:cubicBezTo>
                    <a:pt x="3400553" y="800989"/>
                    <a:pt x="3300477" y="750316"/>
                    <a:pt x="3194051" y="712216"/>
                  </a:cubicBezTo>
                  <a:cubicBezTo>
                    <a:pt x="2979166" y="635127"/>
                    <a:pt x="2757552" y="615696"/>
                    <a:pt x="2533651" y="615696"/>
                  </a:cubicBezTo>
                  <a:cubicBezTo>
                    <a:pt x="2308480" y="615696"/>
                    <a:pt x="2081023" y="635254"/>
                    <a:pt x="1855725" y="635254"/>
                  </a:cubicBezTo>
                  <a:cubicBezTo>
                    <a:pt x="1754252" y="635254"/>
                    <a:pt x="1653287" y="631317"/>
                    <a:pt x="1553210" y="619760"/>
                  </a:cubicBezTo>
                  <a:cubicBezTo>
                    <a:pt x="1284987" y="589026"/>
                    <a:pt x="1040384" y="487045"/>
                    <a:pt x="802259" y="364363"/>
                  </a:cubicBezTo>
                  <a:cubicBezTo>
                    <a:pt x="574294" y="246888"/>
                    <a:pt x="351028" y="116332"/>
                    <a:pt x="107569" y="32639"/>
                  </a:cubicBezTo>
                  <a:cubicBezTo>
                    <a:pt x="72009" y="20447"/>
                    <a:pt x="36195" y="9525"/>
                    <a:pt x="0" y="0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5"/>
            <p:cNvSpPr/>
            <p:nvPr/>
          </p:nvSpPr>
          <p:spPr>
            <a:xfrm>
              <a:off x="1535938" y="1486027"/>
              <a:ext cx="1113409" cy="481838"/>
            </a:xfrm>
            <a:custGeom>
              <a:avLst/>
              <a:gdLst/>
              <a:ahLst/>
              <a:cxnLst/>
              <a:rect l="l" t="t" r="r" b="b"/>
              <a:pathLst>
                <a:path w="1113409" h="481838" extrusionOk="0">
                  <a:moveTo>
                    <a:pt x="0" y="0"/>
                  </a:moveTo>
                  <a:lnTo>
                    <a:pt x="0" y="40513"/>
                  </a:lnTo>
                  <a:lnTo>
                    <a:pt x="0" y="40513"/>
                  </a:lnTo>
                  <a:cubicBezTo>
                    <a:pt x="326009" y="166751"/>
                    <a:pt x="616712" y="379730"/>
                    <a:pt x="951611" y="481838"/>
                  </a:cubicBezTo>
                  <a:lnTo>
                    <a:pt x="1113409" y="481838"/>
                  </a:lnTo>
                  <a:cubicBezTo>
                    <a:pt x="918083" y="443357"/>
                    <a:pt x="735965" y="364744"/>
                    <a:pt x="558038" y="273050"/>
                  </a:cubicBezTo>
                  <a:cubicBezTo>
                    <a:pt x="374142" y="178308"/>
                    <a:pt x="193675" y="73914"/>
                    <a:pt x="0" y="0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5"/>
            <p:cNvSpPr/>
            <p:nvPr/>
          </p:nvSpPr>
          <p:spPr>
            <a:xfrm>
              <a:off x="1535938" y="1880235"/>
              <a:ext cx="171450" cy="87757"/>
            </a:xfrm>
            <a:custGeom>
              <a:avLst/>
              <a:gdLst/>
              <a:ahLst/>
              <a:cxnLst/>
              <a:rect l="l" t="t" r="r" b="b"/>
              <a:pathLst>
                <a:path w="171450" h="87757" extrusionOk="0">
                  <a:moveTo>
                    <a:pt x="0" y="0"/>
                  </a:moveTo>
                  <a:lnTo>
                    <a:pt x="0" y="41656"/>
                  </a:lnTo>
                  <a:lnTo>
                    <a:pt x="0" y="41656"/>
                  </a:lnTo>
                  <a:cubicBezTo>
                    <a:pt x="30607" y="56642"/>
                    <a:pt x="60960" y="72009"/>
                    <a:pt x="91313" y="87757"/>
                  </a:cubicBezTo>
                  <a:lnTo>
                    <a:pt x="171450" y="87757"/>
                  </a:lnTo>
                  <a:cubicBezTo>
                    <a:pt x="114681" y="57785"/>
                    <a:pt x="57785" y="27940"/>
                    <a:pt x="0" y="0"/>
                  </a:cubicBez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45"/>
          <p:cNvGrpSpPr/>
          <p:nvPr/>
        </p:nvGrpSpPr>
        <p:grpSpPr>
          <a:xfrm>
            <a:off x="9283224" y="916330"/>
            <a:ext cx="6080506" cy="63500"/>
            <a:chOff x="63500" y="63500"/>
            <a:chExt cx="6080506" cy="63500"/>
          </a:xfrm>
        </p:grpSpPr>
        <p:sp>
          <p:nvSpPr>
            <p:cNvPr id="449" name="Google Shape;449;p45"/>
            <p:cNvSpPr/>
            <p:nvPr/>
          </p:nvSpPr>
          <p:spPr>
            <a:xfrm>
              <a:off x="63500" y="63500"/>
              <a:ext cx="6080506" cy="63500"/>
            </a:xfrm>
            <a:custGeom>
              <a:avLst/>
              <a:gdLst/>
              <a:ahLst/>
              <a:cxnLst/>
              <a:rect l="l" t="t" r="r" b="b"/>
              <a:pathLst>
                <a:path w="6080506" h="63500" extrusionOk="0">
                  <a:moveTo>
                    <a:pt x="0" y="0"/>
                  </a:moveTo>
                  <a:lnTo>
                    <a:pt x="3040253" y="0"/>
                  </a:lnTo>
                  <a:lnTo>
                    <a:pt x="3040253" y="31750"/>
                  </a:lnTo>
                  <a:lnTo>
                    <a:pt x="3040253" y="0"/>
                  </a:lnTo>
                  <a:lnTo>
                    <a:pt x="6080506" y="0"/>
                  </a:lnTo>
                  <a:lnTo>
                    <a:pt x="6080506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465986"/>
            </a:solidFill>
            <a:ln>
              <a:noFill/>
            </a:ln>
          </p:spPr>
        </p:sp>
        <p:sp>
          <p:nvSpPr>
            <p:cNvPr id="450" name="Google Shape;450;p45"/>
            <p:cNvSpPr/>
            <p:nvPr/>
          </p:nvSpPr>
          <p:spPr>
            <a:xfrm>
              <a:off x="3103753" y="63500"/>
              <a:ext cx="3040253" cy="63500"/>
            </a:xfrm>
            <a:custGeom>
              <a:avLst/>
              <a:gdLst/>
              <a:ahLst/>
              <a:cxnLst/>
              <a:rect l="l" t="t" r="r" b="b"/>
              <a:pathLst>
                <a:path w="3040253" h="63500" extrusionOk="0">
                  <a:moveTo>
                    <a:pt x="0" y="0"/>
                  </a:moveTo>
                  <a:lnTo>
                    <a:pt x="3040253" y="0"/>
                  </a:lnTo>
                  <a:lnTo>
                    <a:pt x="3040253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F1B51C"/>
            </a:solidFill>
            <a:ln>
              <a:noFill/>
            </a:ln>
          </p:spPr>
        </p:sp>
      </p:grpSp>
      <p:grpSp>
        <p:nvGrpSpPr>
          <p:cNvPr id="451" name="Google Shape;451;p45"/>
          <p:cNvGrpSpPr/>
          <p:nvPr/>
        </p:nvGrpSpPr>
        <p:grpSpPr>
          <a:xfrm>
            <a:off x="13080082" y="6954504"/>
            <a:ext cx="3175889" cy="2189480"/>
            <a:chOff x="263271" y="63500"/>
            <a:chExt cx="3175889" cy="2189480"/>
          </a:xfrm>
        </p:grpSpPr>
        <p:sp>
          <p:nvSpPr>
            <p:cNvPr id="452" name="Google Shape;452;p45"/>
            <p:cNvSpPr/>
            <p:nvPr/>
          </p:nvSpPr>
          <p:spPr>
            <a:xfrm>
              <a:off x="2076450" y="6350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 extrusionOk="0">
                  <a:moveTo>
                    <a:pt x="407670" y="203835"/>
                  </a:moveTo>
                  <a:cubicBezTo>
                    <a:pt x="407670" y="316484"/>
                    <a:pt x="316357" y="407670"/>
                    <a:pt x="203835" y="407670"/>
                  </a:cubicBezTo>
                  <a:cubicBezTo>
                    <a:pt x="91313" y="407670"/>
                    <a:pt x="0" y="316484"/>
                    <a:pt x="0" y="203835"/>
                  </a:cubicBezTo>
                  <a:cubicBezTo>
                    <a:pt x="0" y="91186"/>
                    <a:pt x="91186" y="0"/>
                    <a:pt x="203835" y="0"/>
                  </a:cubicBezTo>
                  <a:cubicBezTo>
                    <a:pt x="316484" y="0"/>
                    <a:pt x="407670" y="91313"/>
                    <a:pt x="407670" y="203835"/>
                  </a:cubicBezTo>
                </a:path>
              </a:pathLst>
            </a:custGeom>
            <a:solidFill>
              <a:srgbClr val="E1E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5"/>
            <p:cNvSpPr/>
            <p:nvPr/>
          </p:nvSpPr>
          <p:spPr>
            <a:xfrm>
              <a:off x="1973580" y="688594"/>
              <a:ext cx="205740" cy="205740"/>
            </a:xfrm>
            <a:custGeom>
              <a:avLst/>
              <a:gdLst/>
              <a:ahLst/>
              <a:cxnLst/>
              <a:rect l="l" t="t" r="r" b="b"/>
              <a:pathLst>
                <a:path w="205740" h="205740" extrusionOk="0">
                  <a:moveTo>
                    <a:pt x="205740" y="102870"/>
                  </a:moveTo>
                  <a:cubicBezTo>
                    <a:pt x="205740" y="159639"/>
                    <a:pt x="159639" y="205740"/>
                    <a:pt x="102870" y="205740"/>
                  </a:cubicBezTo>
                  <a:cubicBezTo>
                    <a:pt x="46101" y="205740"/>
                    <a:pt x="0" y="159639"/>
                    <a:pt x="0" y="102870"/>
                  </a:cubicBezTo>
                  <a:cubicBezTo>
                    <a:pt x="0" y="46101"/>
                    <a:pt x="46101" y="0"/>
                    <a:pt x="102870" y="0"/>
                  </a:cubicBezTo>
                  <a:cubicBezTo>
                    <a:pt x="159639" y="0"/>
                    <a:pt x="205740" y="46101"/>
                    <a:pt x="205740" y="102870"/>
                  </a:cubicBezTo>
                </a:path>
              </a:pathLst>
            </a:custGeom>
            <a:solidFill>
              <a:srgbClr val="E1E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5"/>
            <p:cNvSpPr/>
            <p:nvPr/>
          </p:nvSpPr>
          <p:spPr>
            <a:xfrm>
              <a:off x="263271" y="543433"/>
              <a:ext cx="3175889" cy="1709547"/>
            </a:xfrm>
            <a:custGeom>
              <a:avLst/>
              <a:gdLst/>
              <a:ahLst/>
              <a:cxnLst/>
              <a:rect l="l" t="t" r="r" b="b"/>
              <a:pathLst>
                <a:path w="3175889" h="1709547" extrusionOk="0">
                  <a:moveTo>
                    <a:pt x="3175889" y="0"/>
                  </a:moveTo>
                  <a:cubicBezTo>
                    <a:pt x="3084703" y="58928"/>
                    <a:pt x="2993517" y="135382"/>
                    <a:pt x="2918968" y="215900"/>
                  </a:cubicBezTo>
                  <a:cubicBezTo>
                    <a:pt x="2758948" y="388620"/>
                    <a:pt x="2608834" y="586613"/>
                    <a:pt x="2390394" y="674243"/>
                  </a:cubicBezTo>
                  <a:cubicBezTo>
                    <a:pt x="2206879" y="747776"/>
                    <a:pt x="1993011" y="734822"/>
                    <a:pt x="1821561" y="833247"/>
                  </a:cubicBezTo>
                  <a:cubicBezTo>
                    <a:pt x="1573276" y="975868"/>
                    <a:pt x="1490218" y="1305687"/>
                    <a:pt x="1256284" y="1470787"/>
                  </a:cubicBezTo>
                  <a:cubicBezTo>
                    <a:pt x="1040130" y="1623187"/>
                    <a:pt x="752221" y="1600327"/>
                    <a:pt x="487807" y="1603883"/>
                  </a:cubicBezTo>
                  <a:cubicBezTo>
                    <a:pt x="322707" y="1606169"/>
                    <a:pt x="141351" y="1632458"/>
                    <a:pt x="0" y="1709547"/>
                  </a:cubicBezTo>
                  <a:lnTo>
                    <a:pt x="3175889" y="1709547"/>
                  </a:lnTo>
                  <a:lnTo>
                    <a:pt x="3175889" y="0"/>
                  </a:lnTo>
                  <a:close/>
                </a:path>
              </a:pathLst>
            </a:custGeom>
            <a:solidFill>
              <a:srgbClr val="E1EE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5" name="Google Shape;455;p45"/>
          <p:cNvSpPr txBox="1"/>
          <p:nvPr/>
        </p:nvSpPr>
        <p:spPr>
          <a:xfrm>
            <a:off x="10106587" y="433645"/>
            <a:ext cx="52692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1"/>
              <a:buFont typeface="Arial"/>
              <a:buNone/>
            </a:pPr>
            <a:r>
              <a:rPr lang="en-US" sz="1481" b="0" i="0" u="none" strike="noStrike" cap="none">
                <a:solidFill>
                  <a:srgbClr val="CCE4F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Kementerian Pendidikan dan Kebudayaan Riset, dan Teknologi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45"/>
          <p:cNvSpPr txBox="1"/>
          <p:nvPr/>
        </p:nvSpPr>
        <p:spPr>
          <a:xfrm>
            <a:off x="1514600" y="1046250"/>
            <a:ext cx="13214100" cy="61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508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5986"/>
              </a:buClr>
              <a:buSzPts val="4400"/>
              <a:buFont typeface="IBM Plex Sans"/>
              <a:buAutoNum type="arabicPeriod"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pentingnya guru mengetahui karakteristik peserta didik ?</a:t>
            </a: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508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5986"/>
              </a:buClr>
              <a:buSzPts val="4400"/>
              <a:buFont typeface="IBM Plex Sans"/>
              <a:buAutoNum type="arabicPeriod"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 Bagaimana cara mengakomodasi berbagai karakteristik dan minat peserta didik dalam pembelajaran?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45"/>
          <p:cNvSpPr txBox="1"/>
          <p:nvPr/>
        </p:nvSpPr>
        <p:spPr>
          <a:xfrm>
            <a:off x="3545975" y="2524725"/>
            <a:ext cx="104601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Centered Learning (SCL) mengisyaratkan guru hendaknya mempertimbangkan karakteristik peserta didik dalam menyusun program pembelajaran yang berpusat pada peserta didik.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5"/>
          <p:cNvSpPr txBox="1"/>
          <p:nvPr/>
        </p:nvSpPr>
        <p:spPr>
          <a:xfrm>
            <a:off x="3545975" y="7115463"/>
            <a:ext cx="10460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Salah satunya dengan pembelajaran berdiferensiasi.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6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4" name="Google Shape;46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6"/>
          <p:cNvSpPr txBox="1"/>
          <p:nvPr/>
        </p:nvSpPr>
        <p:spPr>
          <a:xfrm>
            <a:off x="2028343" y="3428990"/>
            <a:ext cx="12186600" cy="16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Pembelajaran 3</a:t>
            </a: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b="1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Pembelajaran Diferensiasi dalam PJOK</a:t>
            </a:r>
            <a:endParaRPr sz="4400" b="1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7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1" name="Google Shape;47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7"/>
          <p:cNvSpPr txBox="1"/>
          <p:nvPr/>
        </p:nvSpPr>
        <p:spPr>
          <a:xfrm>
            <a:off x="2028343" y="2931140"/>
            <a:ext cx="12186600" cy="3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41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Pembelajaran Berdiferensiasi adalah usaha guru untuk menyesuaikan pembelajaran di kelas untuk memenuhi kebutuhan belajar individu murid </a:t>
            </a:r>
            <a:endParaRPr sz="4100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41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~ Tomlinson</a:t>
            </a:r>
            <a:endParaRPr sz="3300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8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8" name="Google Shape;47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9" name="Google Shape;479;p48"/>
          <p:cNvGraphicFramePr/>
          <p:nvPr/>
        </p:nvGraphicFramePr>
        <p:xfrm>
          <a:off x="952513" y="1828800"/>
          <a:ext cx="14338275" cy="4267521"/>
        </p:xfrm>
        <a:graphic>
          <a:graphicData uri="http://schemas.openxmlformats.org/drawingml/2006/table">
            <a:tbl>
              <a:tblPr>
                <a:noFill/>
                <a:tableStyleId>{62E86A6F-B79B-4879-8B1E-3DFEB3E76880}</a:tableStyleId>
              </a:tblPr>
              <a:tblGrid>
                <a:gridCol w="4779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9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Diferensiasi Konten</a:t>
                      </a:r>
                      <a:endParaRPr sz="2600" b="1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>
                    <a:solidFill>
                      <a:srgbClr val="46598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Diferensiasi Proses</a:t>
                      </a:r>
                      <a:endParaRPr sz="2600" b="1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>
                    <a:solidFill>
                      <a:srgbClr val="46598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Diferensiasi Produk</a:t>
                      </a:r>
                      <a:endParaRPr sz="2600" b="1">
                        <a:solidFill>
                          <a:schemeClr val="lt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>
                    <a:solidFill>
                      <a:srgbClr val="4659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Diferensiasi konten merujuk pada strategi membedakan pengorganisasian dan format penyampaian konten. Konten adalah materi pengetahuan, konsep dan keterampilan yang perlu dipelajari peserta didik berdasarkan kurikulum.</a:t>
                      </a:r>
                      <a:endParaRPr sz="25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Merujuk pada strategi membedakan proses yang harus dijalani oleh peserta didik yang dapat memungkinkan mereka untuk berlatih dan memahami isi (konten).</a:t>
                      </a:r>
                      <a:endParaRPr sz="25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Merujuk pada strategi membedakan produk hasil belajar murid, hasil latihan, penerapan, dan pengembangan apa yang telah dipelajari, </a:t>
                      </a:r>
                      <a:endParaRPr sz="25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0" name="Google Shape;480;p48"/>
          <p:cNvSpPr/>
          <p:nvPr/>
        </p:nvSpPr>
        <p:spPr>
          <a:xfrm>
            <a:off x="952525" y="6373800"/>
            <a:ext cx="2466600" cy="428400"/>
          </a:xfrm>
          <a:prstGeom prst="roundRect">
            <a:avLst>
              <a:gd name="adj" fmla="val 16667"/>
            </a:avLst>
          </a:prstGeom>
          <a:solidFill>
            <a:srgbClr val="F1B5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IBM Plex Sans"/>
                <a:ea typeface="IBM Plex Sans"/>
                <a:cs typeface="IBM Plex Sans"/>
                <a:sym typeface="IBM Plex Sans"/>
              </a:rPr>
              <a:t>Intra-Task</a:t>
            </a:r>
            <a:endParaRPr sz="2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81" name="Google Shape;481;p48"/>
          <p:cNvSpPr/>
          <p:nvPr/>
        </p:nvSpPr>
        <p:spPr>
          <a:xfrm>
            <a:off x="3338700" y="6373802"/>
            <a:ext cx="2466600" cy="428400"/>
          </a:xfrm>
          <a:prstGeom prst="roundRect">
            <a:avLst>
              <a:gd name="adj" fmla="val 16667"/>
            </a:avLst>
          </a:prstGeom>
          <a:solidFill>
            <a:srgbClr val="F1B5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latin typeface="IBM Plex Sans"/>
                <a:ea typeface="IBM Plex Sans"/>
                <a:cs typeface="IBM Plex Sans"/>
                <a:sym typeface="IBM Plex Sans"/>
              </a:rPr>
              <a:t>Inter-Task</a:t>
            </a:r>
            <a:endParaRPr sz="2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87" name="Google Shape;48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49"/>
          <p:cNvSpPr txBox="1"/>
          <p:nvPr/>
        </p:nvSpPr>
        <p:spPr>
          <a:xfrm>
            <a:off x="2028343" y="3372890"/>
            <a:ext cx="12186600" cy="23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41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Adakah kendala yang Bapak/Ibu alami dalam melakukan strategi pembelajaran berdiferensiasi dalam PJOK?</a:t>
            </a:r>
            <a:endParaRPr sz="3300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0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4" name="Google Shape;49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50"/>
          <p:cNvSpPr txBox="1"/>
          <p:nvPr/>
        </p:nvSpPr>
        <p:spPr>
          <a:xfrm>
            <a:off x="2028343" y="3372890"/>
            <a:ext cx="12186600" cy="23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4100">
                <a:solidFill>
                  <a:srgbClr val="465986"/>
                </a:solidFill>
                <a:latin typeface="IBM Plex Sans"/>
                <a:ea typeface="IBM Plex Sans"/>
                <a:cs typeface="IBM Plex Sans"/>
                <a:sym typeface="IBM Plex Sans"/>
              </a:rPr>
              <a:t>Gagasan baru apa yang Ibu dan Bapak dapatkan dari contoh-contoh penerapan strategi berdiferensiasi di dalam modul?</a:t>
            </a:r>
            <a:endParaRPr sz="3300">
              <a:solidFill>
                <a:srgbClr val="46598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1"/>
          <p:cNvSpPr/>
          <p:nvPr/>
        </p:nvSpPr>
        <p:spPr>
          <a:xfrm>
            <a:off x="1215150" y="3201747"/>
            <a:ext cx="14148000" cy="2740500"/>
          </a:xfrm>
          <a:prstGeom prst="rect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62450" tIns="162450" rIns="162450" bIns="16245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51"/>
          <p:cNvSpPr txBox="1"/>
          <p:nvPr/>
        </p:nvSpPr>
        <p:spPr>
          <a:xfrm>
            <a:off x="1707550" y="3657750"/>
            <a:ext cx="11696700" cy="18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BM Plex Sans"/>
              <a:buChar char="●"/>
            </a:pPr>
            <a:r>
              <a:rPr lang="en-US" sz="36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Setelah sesi ini, unggah hasil refleksi modul 1.3 di LMS</a:t>
            </a:r>
            <a:endParaRPr sz="36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BM Plex Sans"/>
              <a:buChar char="●"/>
            </a:pPr>
            <a:r>
              <a:rPr lang="en-US" sz="3600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Gunakan pertanyaan refleksi untuk menulis refleksi Anda</a:t>
            </a:r>
            <a:endParaRPr sz="3600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2" name="Google Shape;502;p51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3" name="Google Shape;50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2"/>
          <p:cNvSpPr txBox="1"/>
          <p:nvPr/>
        </p:nvSpPr>
        <p:spPr>
          <a:xfrm>
            <a:off x="2038175" y="3608200"/>
            <a:ext cx="60819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1F3D7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TERIMA KASIH</a:t>
            </a:r>
            <a:endParaRPr sz="6500">
              <a:solidFill>
                <a:srgbClr val="1F3D7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9" name="Google Shape;509;p52"/>
          <p:cNvSpPr txBox="1"/>
          <p:nvPr/>
        </p:nvSpPr>
        <p:spPr>
          <a:xfrm>
            <a:off x="2038184" y="544978"/>
            <a:ext cx="8622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Kementerian Pendidikan, Kebudayaan Riset dan Teknologi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Direktorat Jenderal Guru dan Tenaga Kependidikan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Direktorat Kepala Sekolah, Pengawas Sekolah dan Tenaga Kependidikan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2024</a:t>
            </a: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10" name="Google Shape;51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947" y="606711"/>
            <a:ext cx="801772" cy="81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8184" y="6317024"/>
            <a:ext cx="2346255" cy="1115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52"/>
          <p:cNvPicPr preferRelativeResize="0"/>
          <p:nvPr/>
        </p:nvPicPr>
        <p:blipFill rotWithShape="1">
          <a:blip r:embed="rId6">
            <a:alphaModFix/>
          </a:blip>
          <a:srcRect b="38199"/>
          <a:stretch/>
        </p:blipFill>
        <p:spPr>
          <a:xfrm>
            <a:off x="9953650" y="1633602"/>
            <a:ext cx="4281900" cy="7510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1258</Words>
  <Application>Microsoft Office PowerPoint</Application>
  <PresentationFormat>Kustom</PresentationFormat>
  <Paragraphs>167</Paragraphs>
  <Slides>21</Slides>
  <Notes>21</Notes>
  <HiddenSlides>1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21</vt:i4>
      </vt:variant>
    </vt:vector>
  </HeadingPairs>
  <TitlesOfParts>
    <vt:vector size="27" baseType="lpstr">
      <vt:lpstr>Arial</vt:lpstr>
      <vt:lpstr>IBM Plex Sans SemiBold</vt:lpstr>
      <vt:lpstr>IBM Plex Sans</vt:lpstr>
      <vt:lpstr>Roboto</vt:lpstr>
      <vt:lpstr>Calibri</vt:lpstr>
      <vt:lpstr>Office Theme</vt:lpstr>
      <vt:lpstr>Modul 1.3 Pembelajaran PJOK Berpusat pada Peserta Didik(Kuatkan Pemahaman)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Asus2k243362@outlook.com</cp:lastModifiedBy>
  <cp:revision>3</cp:revision>
  <dcterms:modified xsi:type="dcterms:W3CDTF">2026-08-19T07:10:09Z</dcterms:modified>
</cp:coreProperties>
</file>