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3" r:id="rId17"/>
    <p:sldId id="271" r:id="rId18"/>
    <p:sldId id="272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8778240" y="-365760"/>
            <a:ext cx="3840480" cy="1920240"/>
          </a:xfrm>
          <a:prstGeom prst="round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601200" y="5394960"/>
            <a:ext cx="2926080" cy="1828800"/>
          </a:xfrm>
          <a:prstGeom prst="roundRect">
            <a:avLst/>
          </a:prstGeom>
          <a:solidFill>
            <a:srgbClr val="F27D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138160" y="1234440"/>
            <a:ext cx="3474720" cy="3474720"/>
          </a:xfrm>
          <a:prstGeom prst="roundRect">
            <a:avLst/>
          </a:prstGeom>
          <a:solidFill>
            <a:srgbClr val="2838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732520" y="1874519"/>
            <a:ext cx="2057400" cy="2057400"/>
          </a:xfrm>
          <a:prstGeom prst="ellipse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400" b="1">
                <a:solidFill>
                  <a:srgbClr val="146967"/>
                </a:solidFill>
                <a:latin typeface="Aptos Display"/>
              </a:defRPr>
            </a:pPr>
            <a:r>
              <a:t>BK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1024128"/>
            <a:ext cx="722376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t>Peran Strategis Guru BK</a:t>
            </a:r>
          </a:p>
          <a:p>
            <a:pPr>
              <a:spcBef>
                <a:spcPts val="400"/>
              </a:spcBef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dalam Pencegahan dan Penanganan Bullying di Sekolah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3977639"/>
            <a:ext cx="6202245" cy="95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 sz="1100">
                <a:solidFill>
                  <a:srgbClr val="AFBECA"/>
                </a:solidFill>
                <a:latin typeface="Aptos"/>
              </a:defRPr>
            </a:pPr>
            <a:r>
              <a:rPr lang="en-US" sz="2400" dirty="0" err="1"/>
              <a:t>Asmaul</a:t>
            </a:r>
            <a:r>
              <a:rPr lang="en-US" sz="2400" dirty="0"/>
              <a:t> Husni, </a:t>
            </a:r>
            <a:r>
              <a:rPr lang="en-US" sz="2400" dirty="0" err="1"/>
              <a:t>S.Pd</a:t>
            </a:r>
            <a:r>
              <a:rPr lang="en-US" sz="2400" dirty="0"/>
              <a:t>., Gr</a:t>
            </a:r>
            <a:r>
              <a:rPr sz="2400" dirty="0"/>
              <a:t>  </a:t>
            </a:r>
            <a:endParaRPr lang="en-US" sz="2400" dirty="0"/>
          </a:p>
          <a:p>
            <a:pPr>
              <a:spcBef>
                <a:spcPts val="1000"/>
              </a:spcBef>
              <a:defRPr sz="1100">
                <a:solidFill>
                  <a:srgbClr val="AFBECA"/>
                </a:solidFill>
                <a:latin typeface="Aptos"/>
              </a:defRPr>
            </a:pPr>
            <a:r>
              <a:rPr sz="2400" dirty="0"/>
              <a:t> </a:t>
            </a:r>
            <a:r>
              <a:rPr lang="en-US" sz="2400" dirty="0"/>
              <a:t>SMA Negeri 1 </a:t>
            </a:r>
            <a:r>
              <a:rPr lang="en-US" sz="2400" dirty="0" err="1"/>
              <a:t>Peusangan</a:t>
            </a:r>
            <a:r>
              <a:rPr sz="2400" dirty="0"/>
              <a:t>• 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7106" y="5989184"/>
            <a:ext cx="3200400" cy="502920"/>
          </a:xfrm>
          <a:prstGeom prst="round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MUSYAWARAH GURU BIMBINGAN &amp; KONSELING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Studi Kasus untuk Diskusi MGBK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02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17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508760"/>
            <a:ext cx="4846320" cy="4480560"/>
          </a:xfrm>
          <a:prstGeom prst="roundRect">
            <a:avLst/>
          </a:prstGeom>
          <a:solidFill>
            <a:srgbClr val="FFEEE7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852160" y="1508760"/>
            <a:ext cx="5577840" cy="44805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1783080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27D68"/>
                </a:solidFill>
                <a:latin typeface="Aptos"/>
              </a:defRPr>
            </a:pPr>
            <a:r>
              <a:t>KASUS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2423160"/>
            <a:ext cx="4114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323A44"/>
                </a:solidFill>
                <a:latin typeface="Aptos"/>
              </a:defRPr>
            </a:pPr>
            <a:r>
              <a:rPr dirty="0" err="1"/>
              <a:t>Seorang</a:t>
            </a:r>
            <a:r>
              <a:rPr dirty="0"/>
              <a:t>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 </a:t>
            </a:r>
            <a:r>
              <a:rPr dirty="0" err="1"/>
              <a:t>sering</a:t>
            </a:r>
            <a:r>
              <a:rPr dirty="0"/>
              <a:t> </a:t>
            </a: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bahan</a:t>
            </a:r>
            <a:r>
              <a:rPr dirty="0"/>
              <a:t> </a:t>
            </a:r>
            <a:r>
              <a:rPr dirty="0" err="1"/>
              <a:t>ejekan</a:t>
            </a:r>
            <a:r>
              <a:rPr dirty="0"/>
              <a:t> </a:t>
            </a:r>
            <a:r>
              <a:rPr dirty="0" err="1"/>
              <a:t>teman</a:t>
            </a:r>
            <a:r>
              <a:rPr dirty="0"/>
              <a:t>. </a:t>
            </a:r>
            <a:r>
              <a:rPr dirty="0" err="1"/>
              <a:t>Awalnya</a:t>
            </a:r>
            <a:r>
              <a:rPr dirty="0"/>
              <a:t> </a:t>
            </a:r>
            <a:r>
              <a:rPr dirty="0" err="1"/>
              <a:t>dianggap</a:t>
            </a:r>
            <a:r>
              <a:rPr dirty="0"/>
              <a:t> </a:t>
            </a:r>
            <a:r>
              <a:rPr dirty="0" err="1"/>
              <a:t>candaan</a:t>
            </a:r>
            <a:r>
              <a:rPr dirty="0"/>
              <a:t>. </a:t>
            </a:r>
            <a:r>
              <a:rPr dirty="0" err="1"/>
              <a:t>Kemudian</a:t>
            </a:r>
            <a:r>
              <a:rPr dirty="0"/>
              <a:t> </a:t>
            </a:r>
            <a:r>
              <a:rPr dirty="0" err="1"/>
              <a:t>ia</a:t>
            </a:r>
            <a:r>
              <a:rPr dirty="0"/>
              <a:t> </a:t>
            </a:r>
            <a:r>
              <a:rPr dirty="0" err="1"/>
              <a:t>mulai</a:t>
            </a:r>
            <a:r>
              <a:rPr dirty="0"/>
              <a:t> </a:t>
            </a:r>
            <a:r>
              <a:rPr dirty="0" err="1"/>
              <a:t>menghindari</a:t>
            </a:r>
            <a:r>
              <a:rPr dirty="0"/>
              <a:t> </a:t>
            </a:r>
            <a:r>
              <a:rPr dirty="0" err="1"/>
              <a:t>teman</a:t>
            </a:r>
            <a:r>
              <a:rPr dirty="0"/>
              <a:t>, </a:t>
            </a:r>
            <a:r>
              <a:rPr dirty="0" err="1"/>
              <a:t>enggan</a:t>
            </a:r>
            <a:r>
              <a:rPr dirty="0"/>
              <a:t> </a:t>
            </a:r>
            <a:r>
              <a:rPr dirty="0" err="1"/>
              <a:t>mengikuti</a:t>
            </a:r>
            <a:r>
              <a:rPr dirty="0"/>
              <a:t> </a:t>
            </a:r>
            <a:r>
              <a:rPr dirty="0" err="1"/>
              <a:t>kegiatan</a:t>
            </a:r>
            <a:r>
              <a:rPr dirty="0"/>
              <a:t> </a:t>
            </a:r>
            <a:r>
              <a:rPr dirty="0" err="1"/>
              <a:t>kelas</a:t>
            </a:r>
            <a:r>
              <a:rPr dirty="0"/>
              <a:t>, dan </a:t>
            </a:r>
            <a:r>
              <a:rPr dirty="0" err="1"/>
              <a:t>prestasinya</a:t>
            </a:r>
            <a:r>
              <a:rPr dirty="0"/>
              <a:t> </a:t>
            </a:r>
            <a:r>
              <a:rPr dirty="0" err="1"/>
              <a:t>menurun</a:t>
            </a:r>
            <a:r>
              <a:rPr dirty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0" y="1783080"/>
            <a:ext cx="4480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46967"/>
                </a:solidFill>
                <a:latin typeface="Aptos"/>
              </a:defRPr>
            </a:pPr>
            <a:r>
              <a:t>PERTANYAAN DISKUSI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0" y="2240280"/>
            <a:ext cx="45720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400">
                <a:solidFill>
                  <a:srgbClr val="323A44"/>
                </a:solidFill>
                <a:latin typeface="Aptos"/>
              </a:defRPr>
            </a:pPr>
            <a:r>
              <a:rPr dirty="0"/>
              <a:t>1. Apa </a:t>
            </a:r>
            <a:r>
              <a:rPr dirty="0" err="1"/>
              <a:t>langkah</a:t>
            </a:r>
            <a:r>
              <a:rPr dirty="0"/>
              <a:t> </a:t>
            </a:r>
            <a:r>
              <a:rPr dirty="0" err="1"/>
              <a:t>pertama</a:t>
            </a:r>
            <a:r>
              <a:rPr dirty="0"/>
              <a:t> guru BK?</a:t>
            </a:r>
          </a:p>
          <a:p>
            <a:pPr>
              <a:spcAft>
                <a:spcPts val="1300"/>
              </a:spcAft>
              <a:defRPr sz="1400">
                <a:solidFill>
                  <a:srgbClr val="323A44"/>
                </a:solidFill>
                <a:latin typeface="Aptos"/>
              </a:defRPr>
            </a:pPr>
            <a:r>
              <a:rPr dirty="0"/>
              <a:t>2. </a:t>
            </a:r>
            <a:r>
              <a:rPr dirty="0" err="1"/>
              <a:t>Informasi</a:t>
            </a:r>
            <a:r>
              <a:rPr dirty="0"/>
              <a:t> </a:t>
            </a:r>
            <a:r>
              <a:rPr dirty="0" err="1"/>
              <a:t>apa</a:t>
            </a:r>
            <a:r>
              <a:rPr dirty="0"/>
              <a:t> yang </a:t>
            </a:r>
            <a:r>
              <a:rPr dirty="0" err="1"/>
              <a:t>perlu</a:t>
            </a:r>
            <a:r>
              <a:rPr dirty="0"/>
              <a:t> </a:t>
            </a:r>
            <a:r>
              <a:rPr dirty="0" err="1"/>
              <a:t>digali</a:t>
            </a:r>
            <a:r>
              <a:rPr dirty="0"/>
              <a:t>?</a:t>
            </a:r>
          </a:p>
          <a:p>
            <a:pPr>
              <a:spcAft>
                <a:spcPts val="1300"/>
              </a:spcAft>
              <a:defRPr sz="1400">
                <a:solidFill>
                  <a:srgbClr val="323A44"/>
                </a:solidFill>
                <a:latin typeface="Aptos"/>
              </a:defRPr>
            </a:pPr>
            <a:r>
              <a:rPr dirty="0"/>
              <a:t>3. </a:t>
            </a:r>
            <a:r>
              <a:rPr dirty="0" err="1"/>
              <a:t>Siapa</a:t>
            </a:r>
            <a:r>
              <a:rPr dirty="0"/>
              <a:t> yang </a:t>
            </a:r>
            <a:r>
              <a:rPr dirty="0" err="1"/>
              <a:t>perlu</a:t>
            </a:r>
            <a:r>
              <a:rPr dirty="0"/>
              <a:t> </a:t>
            </a:r>
            <a:r>
              <a:rPr dirty="0" err="1"/>
              <a:t>dilibatkan</a:t>
            </a:r>
            <a:r>
              <a:rPr dirty="0"/>
              <a:t>?</a:t>
            </a:r>
          </a:p>
          <a:p>
            <a:pPr>
              <a:spcAft>
                <a:spcPts val="1300"/>
              </a:spcAft>
              <a:defRPr sz="1400">
                <a:solidFill>
                  <a:srgbClr val="323A44"/>
                </a:solidFill>
                <a:latin typeface="Aptos"/>
              </a:defRPr>
            </a:pPr>
            <a:r>
              <a:rPr dirty="0"/>
              <a:t>4. </a:t>
            </a:r>
            <a:r>
              <a:rPr dirty="0" err="1"/>
              <a:t>Bagaimana</a:t>
            </a:r>
            <a:r>
              <a:rPr dirty="0"/>
              <a:t> </a:t>
            </a:r>
            <a:r>
              <a:rPr dirty="0" err="1"/>
              <a:t>memastikan</a:t>
            </a:r>
            <a:r>
              <a:rPr dirty="0"/>
              <a:t> </a:t>
            </a:r>
            <a:r>
              <a:rPr dirty="0" err="1"/>
              <a:t>keamanan</a:t>
            </a:r>
            <a:r>
              <a:rPr dirty="0"/>
              <a:t> dan </a:t>
            </a:r>
            <a:r>
              <a:rPr dirty="0" err="1"/>
              <a:t>tindak</a:t>
            </a:r>
            <a:r>
              <a:rPr dirty="0"/>
              <a:t> </a:t>
            </a:r>
            <a:r>
              <a:rPr dirty="0" err="1"/>
              <a:t>lanjut</a:t>
            </a:r>
            <a:r>
              <a:rPr dirty="0"/>
              <a:t>?</a:t>
            </a:r>
          </a:p>
          <a:p>
            <a:pPr>
              <a:spcAft>
                <a:spcPts val="1300"/>
              </a:spcAft>
              <a:defRPr sz="1400">
                <a:solidFill>
                  <a:srgbClr val="323A44"/>
                </a:solidFill>
                <a:latin typeface="Aptos"/>
              </a:defRPr>
            </a:pPr>
            <a:r>
              <a:rPr dirty="0"/>
              <a:t>5. </a:t>
            </a:r>
            <a:r>
              <a:rPr dirty="0" err="1"/>
              <a:t>Bagaimana</a:t>
            </a:r>
            <a:r>
              <a:rPr dirty="0"/>
              <a:t> </a:t>
            </a:r>
            <a:r>
              <a:rPr dirty="0" err="1"/>
              <a:t>pendekatan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 yang </a:t>
            </a:r>
            <a:r>
              <a:rPr dirty="0" err="1"/>
              <a:t>melakukan</a:t>
            </a:r>
            <a:r>
              <a:rPr dirty="0"/>
              <a:t> bullying?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Latar Belakang</a:t>
            </a:r>
          </a:p>
        </p:txBody>
      </p:sp>
      <p:sp>
        <p:nvSpPr>
          <p:cNvPr id="8" name="Oval 7"/>
          <p:cNvSpPr/>
          <p:nvPr/>
        </p:nvSpPr>
        <p:spPr>
          <a:xfrm>
            <a:off x="10660711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0</a:t>
            </a:r>
            <a:r>
              <a:rPr lang="en-US" dirty="0"/>
              <a:t>3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02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600200"/>
            <a:ext cx="1014984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19" y="1856232"/>
            <a:ext cx="9509760" cy="4023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Sekolah seharusnya menjadi lingkungan yang aman, nyaman, dan mendukung perkembangan peserta didik.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Bullying dapat mengganggu rasa aman dan proses belajar peserta didik.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Bullying dapat terjadi secara langsung maupun melalui media digital.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Penanganan membutuhkan keterlibatan seluruh warga sekolah.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Guru BK berperan dalam pencegahan, identifikasi, intervensi, pendampingan, dan evaluasi.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Apa Itu Bullying?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0</a:t>
            </a:r>
            <a:r>
              <a:rPr lang="en-US" dirty="0"/>
              <a:t>4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03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600200"/>
            <a:ext cx="1014984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19" y="1856232"/>
            <a:ext cx="9509760" cy="4023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Bullying adalah perilaku agresif yang bertujuan menyakiti, merendahkan, atau mengintimidasi orang lain.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Biasanya terdapat pola/perulangan atau ketimpangan kekuatan/posisi yang membuat sasaran sulit melindungi dirinya.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Dapat terjadi secara langsung maupun melalui media digital.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Tidak semua konflik antarpeserta didik otomatis merupakan bullying; konteks dan pola perlu dikaji.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Bentuk-Bentuk Bullying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0</a:t>
            </a:r>
            <a:r>
              <a:rPr lang="en-US" dirty="0"/>
              <a:t>5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04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600200"/>
            <a:ext cx="507492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2960" y="1600200"/>
            <a:ext cx="109728" cy="123444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0" y="1764792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21918B"/>
                </a:solidFill>
                <a:latin typeface="Aptos"/>
              </a:defRPr>
            </a:pPr>
            <a:r>
              <a:t>FISIK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2130552"/>
            <a:ext cx="443484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23A44"/>
                </a:solidFill>
                <a:latin typeface="Aptos"/>
              </a:defRPr>
            </a:pPr>
            <a:r>
              <a:t>Memukul, mendorong, menendang.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1600200"/>
            <a:ext cx="507492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355080" y="1600200"/>
            <a:ext cx="109728" cy="1234440"/>
          </a:xfrm>
          <a:prstGeom prst="rect">
            <a:avLst/>
          </a:prstGeom>
          <a:solidFill>
            <a:srgbClr val="F27D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29400" y="1764792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27D68"/>
                </a:solidFill>
                <a:latin typeface="Aptos"/>
              </a:defRPr>
            </a:pPr>
            <a:r>
              <a:t>VERBAL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2130552"/>
            <a:ext cx="443484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23A44"/>
                </a:solidFill>
                <a:latin typeface="Aptos"/>
              </a:defRPr>
            </a:pPr>
            <a:r>
              <a:t>Mengejek, menghina, julukan menyakitkan.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3108960"/>
            <a:ext cx="507492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3108960"/>
            <a:ext cx="109728" cy="1234440"/>
          </a:xfrm>
          <a:prstGeom prst="rect">
            <a:avLst/>
          </a:prstGeom>
          <a:solidFill>
            <a:srgbClr val="F6C2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97280" y="3273552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6C24F"/>
                </a:solidFill>
                <a:latin typeface="Aptos"/>
              </a:defRPr>
            </a:pPr>
            <a:r>
              <a:t>SOSIAL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3639312"/>
            <a:ext cx="443484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23A44"/>
                </a:solidFill>
                <a:latin typeface="Aptos"/>
              </a:defRPr>
            </a:pPr>
            <a:r>
              <a:t>Mengucilkan, mempermalukan, menghasut.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3108960"/>
            <a:ext cx="507492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355080" y="3108960"/>
            <a:ext cx="109728" cy="1234440"/>
          </a:xfrm>
          <a:prstGeom prst="rect">
            <a:avLst/>
          </a:prstGeom>
          <a:solidFill>
            <a:srgbClr val="1469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629400" y="3273552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46967"/>
                </a:solidFill>
                <a:latin typeface="Aptos"/>
              </a:defRPr>
            </a:pPr>
            <a:r>
              <a:t>DIGITAL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29400" y="3639312"/>
            <a:ext cx="443484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23A44"/>
                </a:solidFill>
                <a:latin typeface="Aptos"/>
              </a:defRPr>
            </a:pPr>
            <a:r>
              <a:t>Pesan, komentar, konten merugikan.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611880" y="4617720"/>
            <a:ext cx="507492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3611880" y="4617720"/>
            <a:ext cx="109728" cy="1234440"/>
          </a:xfrm>
          <a:prstGeom prst="rect">
            <a:avLst/>
          </a:prstGeom>
          <a:solidFill>
            <a:srgbClr val="192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886200" y="4782312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92438"/>
                </a:solidFill>
                <a:latin typeface="Aptos"/>
              </a:defRPr>
            </a:pPr>
            <a:r>
              <a:t>PSIKOLOGIS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86200" y="5148072"/>
            <a:ext cx="443484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23A44"/>
                </a:solidFill>
                <a:latin typeface="Aptos"/>
              </a:defRPr>
            </a:pPr>
            <a:r>
              <a:t>Intimidasi atau ancaman yang menimbulkan takut.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Mengapa Bullying Bisa Terjadi?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0</a:t>
            </a:r>
            <a:r>
              <a:rPr lang="en-US" dirty="0"/>
              <a:t>6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05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600200"/>
            <a:ext cx="1014984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19" y="1856232"/>
            <a:ext cx="9509760" cy="4023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Pola interaksi teman sebaya dan dinamika kelompok.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Lingkungan keluarga dan pengalaman sosial.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Budaya sekolah dan normalisasi perilaku mengejek.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Keterampilan sosial dan pengelolaan emosi yang belum berkembang.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Pengaruh kelompok sebaya serta penggunaan media sosial yang tidak bijak.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Penting: pahami perilaku, konteks, dan kebutuhan; hindari pelabelan.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Dampak Bullying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0</a:t>
            </a:r>
            <a:r>
              <a:rPr lang="en-US" dirty="0"/>
              <a:t>7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06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600200"/>
            <a:ext cx="1014984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19" y="1856232"/>
            <a:ext cx="9509760" cy="4023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Peserta didik yang menjadi sasaran dapat merasa tidak aman, menarik diri, dan mengalami gangguan konsentrasi belajar.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Kehadiran dan keterlibatan di sekolah dapat menurun.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Peserta didik yang melakukan bullying juga membutuhkan dukungan untuk mengembangkan empati dan keterampilan sosial.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Lingkungan sekolah dapat mengalami penurunan rasa aman dan kualitas hubungan antarpeserta didik.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Tanda-Tanda yang Perlu Diperhatikan Guru BK</a:t>
            </a:r>
          </a:p>
        </p:txBody>
      </p:sp>
      <p:sp>
        <p:nvSpPr>
          <p:cNvPr id="8" name="Oval 7"/>
          <p:cNvSpPr/>
          <p:nvPr/>
        </p:nvSpPr>
        <p:spPr>
          <a:xfrm>
            <a:off x="10645206" y="402336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0</a:t>
            </a:r>
            <a:r>
              <a:rPr lang="en-US" dirty="0"/>
              <a:t>8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07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600200"/>
            <a:ext cx="1014984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19" y="1856232"/>
            <a:ext cx="9509760" cy="4023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Menarik diri atau perubahan perilaku yang signifikan.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Enggan masuk sekolah atau menghindari tempat/kelompok tertentu.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Prestasi atau konsentrasi belajar menurun.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Perubahan pola pertemanan.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Terlihat takut terhadap peserta didik tertentu.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Catatan penting: tanda-tanda ini bukan bukti tunggal bullying; lakukan pendekatan dan asesmen lebih lanjut.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1804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Peran Guru BK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0</a:t>
            </a:r>
            <a:r>
              <a:rPr lang="en-US" dirty="0"/>
              <a:t>9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08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600200"/>
            <a:ext cx="3337560" cy="16916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24128" y="1828800"/>
            <a:ext cx="438912" cy="43891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180136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6967"/>
                </a:solidFill>
                <a:latin typeface="Aptos"/>
              </a:defRPr>
            </a:pPr>
            <a:r>
              <a:t>PREVENTOR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4128" y="2350008"/>
            <a:ext cx="288036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323A44"/>
                </a:solidFill>
                <a:latin typeface="Aptos"/>
              </a:defRPr>
            </a:pPr>
            <a:r>
              <a:t>Mencegah melalui edukasi &amp; program BK.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26280" y="1600200"/>
            <a:ext cx="3337560" cy="16916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4727448" y="1828800"/>
            <a:ext cx="438912" cy="43891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20" y="180136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6967"/>
                </a:solidFill>
                <a:latin typeface="Aptos"/>
              </a:defRPr>
            </a:pPr>
            <a:r>
              <a:t>DETEKTOR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7448" y="2350008"/>
            <a:ext cx="288036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323A44"/>
                </a:solidFill>
                <a:latin typeface="Aptos"/>
              </a:defRPr>
            </a:pPr>
            <a:r>
              <a:t>Mengidentifikasi indikasi sejak dini.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599" y="1616102"/>
            <a:ext cx="3760967" cy="1737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430768" y="1828800"/>
            <a:ext cx="438912" cy="43891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06840" y="180136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6967"/>
                </a:solidFill>
                <a:latin typeface="Aptos"/>
              </a:defRPr>
            </a:pPr>
            <a:r>
              <a:t>KONSELOR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30768" y="2350008"/>
            <a:ext cx="288036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323A44"/>
                </a:solidFill>
                <a:latin typeface="Aptos"/>
              </a:defRPr>
            </a:pPr>
            <a:r>
              <a:t>Memberikan layanan konseling sesuai kebutuhan.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" y="3657600"/>
            <a:ext cx="3337560" cy="16916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024128" y="3886200"/>
            <a:ext cx="438912" cy="43891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00200" y="385876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6967"/>
                </a:solidFill>
                <a:latin typeface="Aptos"/>
              </a:defRPr>
            </a:pPr>
            <a:r>
              <a:t>MEDIATOR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4128" y="4416552"/>
            <a:ext cx="286207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323A44"/>
                </a:solidFill>
                <a:latin typeface="Aptos"/>
              </a:defRPr>
            </a:pPr>
            <a:r>
              <a:rPr dirty="0" err="1"/>
              <a:t>Mendukung</a:t>
            </a:r>
            <a:r>
              <a:rPr dirty="0"/>
              <a:t> </a:t>
            </a:r>
            <a:r>
              <a:rPr dirty="0" err="1"/>
              <a:t>penyelesaian</a:t>
            </a:r>
            <a:r>
              <a:rPr dirty="0"/>
              <a:t> </a:t>
            </a:r>
            <a:r>
              <a:rPr dirty="0" err="1"/>
              <a:t>masalah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tepat</a:t>
            </a:r>
            <a:r>
              <a:rPr dirty="0"/>
              <a:t> dan </a:t>
            </a:r>
            <a:r>
              <a:rPr dirty="0" err="1"/>
              <a:t>aman</a:t>
            </a:r>
            <a:r>
              <a:rPr dirty="0"/>
              <a:t>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26280" y="3657600"/>
            <a:ext cx="3337560" cy="16916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4727448" y="3886200"/>
            <a:ext cx="438912" cy="43891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03520" y="385876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6967"/>
                </a:solidFill>
                <a:latin typeface="Aptos"/>
              </a:defRPr>
            </a:pPr>
            <a:r>
              <a:t>KOLABORATOR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27448" y="4407408"/>
            <a:ext cx="288036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323A44"/>
                </a:solidFill>
                <a:latin typeface="Aptos"/>
              </a:defRPr>
            </a:pPr>
            <a:r>
              <a:t>Bekerja sama dengan pihak terkait.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29600" y="3657600"/>
            <a:ext cx="3337560" cy="16916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430768" y="3886200"/>
            <a:ext cx="438912" cy="43891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06840" y="3858768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6967"/>
                </a:solidFill>
                <a:latin typeface="Aptos"/>
              </a:defRPr>
            </a:pPr>
            <a:r>
              <a:t>EVALUATOR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30768" y="4407408"/>
            <a:ext cx="2880360" cy="6583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323A44"/>
                </a:solidFill>
                <a:latin typeface="Aptos"/>
              </a:defRPr>
            </a:pPr>
            <a:r>
              <a:t>Memantau perkembangan setelah intervensi.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Strategi Pencegahan Bullying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10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09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616102"/>
            <a:ext cx="1014984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415331" y="2409244"/>
            <a:ext cx="9283147" cy="19005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rPr dirty="0"/>
              <a:t>•  Tingkat </a:t>
            </a:r>
            <a:r>
              <a:rPr dirty="0" err="1"/>
              <a:t>sekolah</a:t>
            </a:r>
            <a:r>
              <a:rPr dirty="0"/>
              <a:t>: </a:t>
            </a:r>
            <a:r>
              <a:rPr dirty="0" err="1"/>
              <a:t>membangun</a:t>
            </a:r>
            <a:r>
              <a:rPr dirty="0"/>
              <a:t> </a:t>
            </a:r>
            <a:r>
              <a:rPr dirty="0" err="1"/>
              <a:t>budaya</a:t>
            </a:r>
            <a:r>
              <a:rPr dirty="0"/>
              <a:t> </a:t>
            </a:r>
            <a:r>
              <a:rPr dirty="0" err="1"/>
              <a:t>aman</a:t>
            </a:r>
            <a:r>
              <a:rPr dirty="0"/>
              <a:t>, </a:t>
            </a:r>
            <a:r>
              <a:rPr dirty="0" err="1"/>
              <a:t>inklusif</a:t>
            </a:r>
            <a:r>
              <a:rPr dirty="0"/>
              <a:t>, dan </a:t>
            </a:r>
            <a:r>
              <a:rPr dirty="0" err="1"/>
              <a:t>memiliki</a:t>
            </a:r>
            <a:r>
              <a:rPr dirty="0"/>
              <a:t> </a:t>
            </a:r>
            <a:r>
              <a:rPr dirty="0" err="1"/>
              <a:t>prosedur</a:t>
            </a:r>
            <a:r>
              <a:rPr dirty="0"/>
              <a:t> </a:t>
            </a:r>
            <a:r>
              <a:rPr dirty="0" err="1"/>
              <a:t>penanganan</a:t>
            </a:r>
            <a:r>
              <a:rPr dirty="0"/>
              <a:t> yang </a:t>
            </a:r>
            <a:r>
              <a:rPr dirty="0" err="1"/>
              <a:t>jelas</a:t>
            </a:r>
            <a:r>
              <a:rPr dirty="0"/>
              <a:t>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rPr dirty="0"/>
              <a:t>•  Tingkat </a:t>
            </a:r>
            <a:r>
              <a:rPr dirty="0" err="1"/>
              <a:t>kelas</a:t>
            </a:r>
            <a:r>
              <a:rPr dirty="0"/>
              <a:t>: </a:t>
            </a:r>
            <a:r>
              <a:rPr dirty="0" err="1"/>
              <a:t>layanan</a:t>
            </a:r>
            <a:r>
              <a:rPr dirty="0"/>
              <a:t> BK </a:t>
            </a:r>
            <a:r>
              <a:rPr dirty="0" err="1"/>
              <a:t>klasikal</a:t>
            </a:r>
            <a:r>
              <a:rPr dirty="0"/>
              <a:t> </a:t>
            </a:r>
            <a:r>
              <a:rPr dirty="0" err="1"/>
              <a:t>tentang</a:t>
            </a:r>
            <a:r>
              <a:rPr dirty="0"/>
              <a:t> </a:t>
            </a:r>
            <a:r>
              <a:rPr dirty="0" err="1"/>
              <a:t>empati</a:t>
            </a:r>
            <a:r>
              <a:rPr dirty="0"/>
              <a:t>, </a:t>
            </a:r>
            <a:r>
              <a:rPr dirty="0" err="1"/>
              <a:t>keberagaman</a:t>
            </a:r>
            <a:r>
              <a:rPr dirty="0"/>
              <a:t>, </a:t>
            </a:r>
            <a:r>
              <a:rPr dirty="0" err="1"/>
              <a:t>komunikasi</a:t>
            </a:r>
            <a:r>
              <a:rPr dirty="0"/>
              <a:t>, dan </a:t>
            </a:r>
            <a:r>
              <a:rPr dirty="0" err="1"/>
              <a:t>konflik</a:t>
            </a:r>
            <a:r>
              <a:rPr dirty="0"/>
              <a:t>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rPr dirty="0"/>
              <a:t>•  Tingkat </a:t>
            </a:r>
            <a:r>
              <a:rPr dirty="0" err="1"/>
              <a:t>individu</a:t>
            </a:r>
            <a:r>
              <a:rPr dirty="0"/>
              <a:t>: </a:t>
            </a:r>
            <a:r>
              <a:rPr dirty="0" err="1"/>
              <a:t>asesmen</a:t>
            </a:r>
            <a:r>
              <a:rPr dirty="0"/>
              <a:t> </a:t>
            </a:r>
            <a:r>
              <a:rPr dirty="0" err="1"/>
              <a:t>kebutuhan</a:t>
            </a:r>
            <a:r>
              <a:rPr dirty="0"/>
              <a:t>, </a:t>
            </a:r>
            <a:r>
              <a:rPr dirty="0" err="1"/>
              <a:t>konseling</a:t>
            </a:r>
            <a:r>
              <a:rPr dirty="0"/>
              <a:t>, dan </a:t>
            </a:r>
            <a:r>
              <a:rPr dirty="0" err="1"/>
              <a:t>pendampingan</a:t>
            </a:r>
            <a:r>
              <a:rPr dirty="0"/>
              <a:t>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Edukasi</a:t>
            </a:r>
            <a:r>
              <a:rPr dirty="0"/>
              <a:t> </a:t>
            </a:r>
            <a:r>
              <a:rPr dirty="0" err="1"/>
              <a:t>berkelanjutan</a:t>
            </a:r>
            <a:r>
              <a:rPr dirty="0"/>
              <a:t> </a:t>
            </a:r>
            <a:r>
              <a:rPr dirty="0" err="1"/>
              <a:t>lebih</a:t>
            </a:r>
            <a:r>
              <a:rPr dirty="0"/>
              <a:t> </a:t>
            </a:r>
            <a:r>
              <a:rPr dirty="0" err="1"/>
              <a:t>efektif</a:t>
            </a:r>
            <a:r>
              <a:rPr dirty="0"/>
              <a:t> </a:t>
            </a:r>
            <a:r>
              <a:rPr dirty="0" err="1"/>
              <a:t>daripada</a:t>
            </a:r>
            <a:r>
              <a:rPr dirty="0"/>
              <a:t> </a:t>
            </a:r>
            <a:r>
              <a:rPr dirty="0" err="1"/>
              <a:t>hanya</a:t>
            </a:r>
            <a:r>
              <a:rPr dirty="0"/>
              <a:t> </a:t>
            </a:r>
            <a:r>
              <a:rPr dirty="0" err="1"/>
              <a:t>merespons</a:t>
            </a:r>
            <a:r>
              <a:rPr dirty="0"/>
              <a:t> </a:t>
            </a:r>
            <a:r>
              <a:rPr dirty="0" err="1"/>
              <a:t>ketika</a:t>
            </a:r>
            <a:r>
              <a:rPr dirty="0"/>
              <a:t> </a:t>
            </a:r>
            <a:r>
              <a:rPr dirty="0" err="1"/>
              <a:t>kasus</a:t>
            </a:r>
            <a:r>
              <a:rPr dirty="0"/>
              <a:t> </a:t>
            </a:r>
            <a:r>
              <a:rPr dirty="0" err="1"/>
              <a:t>muncul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Program BK: “Sekolah Aman, Teman Nyaman”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1</a:t>
            </a:r>
            <a:r>
              <a:rPr lang="en-US" dirty="0"/>
              <a:t>1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600200"/>
            <a:ext cx="1014984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19" y="1856232"/>
            <a:ext cx="9509760" cy="4023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Sosialisasi dan literasi tentang bullying.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Asesmen kebutuhan peserta didik.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Layanan BK klasikal.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Kampanye budaya saling menghargai.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Penguatan dukungan teman sebaya sesuai kesiapan sekolah.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Edukasi penggunaan media sosial yang bertanggung jawab.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Konseling dan evaluasi program.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902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Jika Ada Laporan Bullying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1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600200"/>
            <a:ext cx="251460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40664" y="1801368"/>
            <a:ext cx="438912" cy="43891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07592" y="1810512"/>
            <a:ext cx="1600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92438"/>
                </a:solidFill>
                <a:latin typeface="Aptos"/>
              </a:defRPr>
            </a:pPr>
            <a:r>
              <a:t>Laporan/indikasi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10712" y="1600200"/>
            <a:ext cx="251460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3557016" y="1801368"/>
            <a:ext cx="438912" cy="43891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23944" y="1810512"/>
            <a:ext cx="1600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92438"/>
                </a:solidFill>
                <a:latin typeface="Aptos"/>
              </a:defRPr>
            </a:pPr>
            <a:r>
              <a:t>Identifikasi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27064" y="1600200"/>
            <a:ext cx="251460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373368" y="1801368"/>
            <a:ext cx="438912" cy="43891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40296" y="1810512"/>
            <a:ext cx="1600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92438"/>
                </a:solidFill>
                <a:latin typeface="Aptos"/>
              </a:defRPr>
            </a:pPr>
            <a:r>
              <a:t>Asesmen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043416" y="1600200"/>
            <a:ext cx="251460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9189720" y="1801368"/>
            <a:ext cx="438912" cy="43891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56648" y="1810512"/>
            <a:ext cx="1600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92438"/>
                </a:solidFill>
                <a:latin typeface="Aptos"/>
              </a:defRPr>
            </a:pPr>
            <a:r>
              <a:t>Perlindungan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3429000"/>
            <a:ext cx="251460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740664" y="3630168"/>
            <a:ext cx="438912" cy="438912"/>
          </a:xfrm>
          <a:prstGeom prst="ellipse">
            <a:avLst/>
          </a:prstGeom>
          <a:solidFill>
            <a:srgbClr val="F27D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07592" y="3639312"/>
            <a:ext cx="1600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92438"/>
                </a:solidFill>
                <a:latin typeface="Aptos"/>
              </a:defRPr>
            </a:pPr>
            <a:r>
              <a:t>Intervensi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410712" y="3429000"/>
            <a:ext cx="251460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3557016" y="3630168"/>
            <a:ext cx="438912" cy="438912"/>
          </a:xfrm>
          <a:prstGeom prst="ellipse">
            <a:avLst/>
          </a:prstGeom>
          <a:solidFill>
            <a:srgbClr val="F27D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23944" y="3639312"/>
            <a:ext cx="1600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92438"/>
                </a:solidFill>
                <a:latin typeface="Aptos"/>
              </a:defRPr>
            </a:pPr>
            <a:r>
              <a:t>Kolaborasi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27064" y="3429000"/>
            <a:ext cx="251460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6373368" y="3630168"/>
            <a:ext cx="438912" cy="438912"/>
          </a:xfrm>
          <a:prstGeom prst="ellipse">
            <a:avLst/>
          </a:prstGeom>
          <a:solidFill>
            <a:srgbClr val="F27D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40296" y="3639312"/>
            <a:ext cx="1600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92438"/>
                </a:solidFill>
                <a:latin typeface="Aptos"/>
              </a:defRPr>
            </a:pPr>
            <a:r>
              <a:t>Monitoring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043416" y="3429000"/>
            <a:ext cx="2514600" cy="1234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9189720" y="3630168"/>
            <a:ext cx="438912" cy="438912"/>
          </a:xfrm>
          <a:prstGeom prst="ellipse">
            <a:avLst/>
          </a:prstGeom>
          <a:solidFill>
            <a:srgbClr val="F27D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56648" y="3639312"/>
            <a:ext cx="1600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92438"/>
                </a:solidFill>
                <a:latin typeface="Aptos"/>
              </a:defRPr>
            </a:pPr>
            <a:r>
              <a:t>Evaluasi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22960" y="4983480"/>
            <a:ext cx="7056783" cy="13533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170432" y="5086449"/>
            <a:ext cx="9509760" cy="274319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300"/>
              </a:spcAft>
              <a:defRPr sz="1050">
                <a:solidFill>
                  <a:srgbClr val="323A4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Dengarkan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tenang</a:t>
            </a:r>
            <a:r>
              <a:rPr dirty="0"/>
              <a:t> dan </a:t>
            </a:r>
            <a:r>
              <a:rPr dirty="0" err="1"/>
              <a:t>jangan</a:t>
            </a:r>
            <a:r>
              <a:rPr dirty="0"/>
              <a:t> </a:t>
            </a:r>
            <a:r>
              <a:rPr dirty="0" err="1"/>
              <a:t>menyalahkan</a:t>
            </a:r>
            <a:r>
              <a:rPr dirty="0"/>
              <a:t>.</a:t>
            </a:r>
          </a:p>
          <a:p>
            <a:pPr>
              <a:spcAft>
                <a:spcPts val="1300"/>
              </a:spcAft>
              <a:defRPr sz="1050">
                <a:solidFill>
                  <a:srgbClr val="323A4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Pastikan</a:t>
            </a:r>
            <a:r>
              <a:rPr dirty="0"/>
              <a:t> </a:t>
            </a:r>
            <a:r>
              <a:rPr dirty="0" err="1"/>
              <a:t>keselamatan</a:t>
            </a:r>
            <a:r>
              <a:rPr dirty="0"/>
              <a:t>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.</a:t>
            </a:r>
          </a:p>
          <a:p>
            <a:pPr>
              <a:spcAft>
                <a:spcPts val="1300"/>
              </a:spcAft>
              <a:defRPr sz="1050">
                <a:solidFill>
                  <a:srgbClr val="323A4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Kumpulkan</a:t>
            </a:r>
            <a:r>
              <a:rPr dirty="0"/>
              <a:t> </a:t>
            </a:r>
            <a:r>
              <a:rPr dirty="0" err="1"/>
              <a:t>informasi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berbagai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dan </a:t>
            </a:r>
            <a:r>
              <a:rPr dirty="0" err="1"/>
              <a:t>dokumentasikan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profesional</a:t>
            </a:r>
            <a:r>
              <a:rPr dirty="0"/>
              <a:t>.</a:t>
            </a:r>
          </a:p>
          <a:p>
            <a:pPr>
              <a:spcAft>
                <a:spcPts val="1300"/>
              </a:spcAft>
              <a:defRPr sz="1050">
                <a:solidFill>
                  <a:srgbClr val="323A44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Ikuti</a:t>
            </a:r>
            <a:r>
              <a:rPr dirty="0"/>
              <a:t> </a:t>
            </a:r>
            <a:r>
              <a:rPr dirty="0" err="1"/>
              <a:t>prosedur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 </a:t>
            </a:r>
            <a:r>
              <a:rPr dirty="0" err="1"/>
              <a:t>serta</a:t>
            </a:r>
            <a:r>
              <a:rPr dirty="0"/>
              <a:t> </a:t>
            </a:r>
            <a:r>
              <a:rPr dirty="0" err="1"/>
              <a:t>libatkan</a:t>
            </a:r>
            <a:r>
              <a:rPr dirty="0"/>
              <a:t> </a:t>
            </a:r>
            <a:r>
              <a:rPr dirty="0" err="1"/>
              <a:t>pihak</a:t>
            </a:r>
            <a:r>
              <a:rPr dirty="0"/>
              <a:t> </a:t>
            </a:r>
            <a:r>
              <a:rPr dirty="0" err="1"/>
              <a:t>terkait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kebutuhan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 b="1">
                <a:solidFill>
                  <a:srgbClr val="192438"/>
                </a:solidFill>
                <a:latin typeface="Aptos Display"/>
              </a:defRPr>
            </a:pPr>
            <a:r>
              <a:t>Pendekatan kepada Peserta Didik yang Menjadi Sasaran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1</a:t>
            </a:r>
            <a:r>
              <a:rPr lang="en-US" dirty="0"/>
              <a:t>3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600200"/>
            <a:ext cx="1014984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19" y="1856232"/>
            <a:ext cx="9509760" cy="4023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Dengarkan tanpa menghakimi.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Tunjukkan empati dan bantu peserta didik merasa aman.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Identifikasi dukungan yang tersedia di sekolah dan rumah.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Bantu mengembangkan kembali rasa percaya diri dan keterampilan sosial.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Lakukan tindak lanjut secara berkala.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Hindari kalimat seperti: “Anggap saja bercanda” atau “Kenapa kamu tidak melawan?”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 b="1">
                <a:solidFill>
                  <a:srgbClr val="192438"/>
                </a:solidFill>
                <a:latin typeface="Aptos Display"/>
              </a:defRPr>
            </a:pPr>
            <a:r>
              <a:t>Pendekatan kepada Peserta Didik yang Melakukan Bullying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1</a:t>
            </a:r>
            <a:r>
              <a:rPr lang="en-US" dirty="0"/>
              <a:t>4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13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600200"/>
            <a:ext cx="1014984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19" y="1872134"/>
            <a:ext cx="9509760" cy="4023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Fokus bukan hanya pada hukuman, tetapi juga perubahan perilaku.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Gali konteks dan faktor yang memengaruhi perilaku.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Bantu memahami dampak tindakannya.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Kembangkan empati, pengelolaan emosi, dan komunikasi.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Susun langkah perbaikan perilaku dan monitoring.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Tegas terhadap perilaku, tetap menghargai pribadi peserta didik.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Peran Teman Sebaya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1</a:t>
            </a:r>
            <a:r>
              <a:rPr lang="en-US" dirty="0"/>
              <a:t>5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14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600200"/>
            <a:ext cx="1014984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19" y="1856232"/>
            <a:ext cx="9509760" cy="4023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Tidak ikut menertawakan atau memperkuat bullying.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Tidak menyebarkan konten yang mempermalukan teman.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Mendukung teman yang membutuhkan bantuan.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Melaporkan situasi yang mengkhawatirkan kepada orang dewasa tepercaya.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Membangun budaya saling menghargai di kelas dan lingkungan sekolah.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Kolaborasi Penanganan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1</a:t>
            </a:r>
            <a:r>
              <a:rPr lang="en-US" dirty="0"/>
              <a:t>6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16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038447" y="1508760"/>
            <a:ext cx="4114800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92438"/>
                </a:solidFill>
                <a:latin typeface="Aptos"/>
              </a:defRPr>
            </a:pPr>
            <a:r>
              <a:t>Guru BK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6440" y="2121408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21918B"/>
                </a:solidFill>
              </a:defRPr>
            </a:pPr>
            <a:r>
              <a:t>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038447" y="2423160"/>
            <a:ext cx="4114800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92438"/>
                </a:solidFill>
                <a:latin typeface="Aptos"/>
              </a:defRPr>
            </a:pPr>
            <a:r>
              <a:t>Wali Kelas &amp; Guru Mata Pelajaran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6440" y="3035808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21918B"/>
                </a:solidFill>
              </a:defRPr>
            </a:pPr>
            <a:r>
              <a:t>↓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38447" y="3337560"/>
            <a:ext cx="4114800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92438"/>
                </a:solidFill>
                <a:latin typeface="Aptos"/>
              </a:defRPr>
            </a:pPr>
            <a:r>
              <a:t>Orang Tua/Wali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06440" y="3950208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21918B"/>
                </a:solidFill>
              </a:defRPr>
            </a:pPr>
            <a:r>
              <a:t>↓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038447" y="4251960"/>
            <a:ext cx="4114800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92438"/>
                </a:solidFill>
                <a:latin typeface="Aptos"/>
              </a:defRPr>
            </a:pPr>
            <a:r>
              <a:t>Pimpinan Sekolah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06440" y="4864608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21918B"/>
                </a:solidFill>
              </a:defRPr>
            </a:pPr>
            <a:r>
              <a:t>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581247" y="5166360"/>
            <a:ext cx="5029200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92438"/>
                </a:solidFill>
                <a:latin typeface="Aptos"/>
              </a:defRPr>
            </a:pPr>
            <a:r>
              <a:t>Pihak lain yang relevan sesuai kebutuhan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Kesalahan yang Perlu Dihindari Guru BK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17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46120" y="1500809"/>
            <a:ext cx="5212080" cy="4434840"/>
          </a:xfrm>
          <a:prstGeom prst="roundRect">
            <a:avLst/>
          </a:prstGeom>
          <a:solidFill>
            <a:srgbClr val="FFEEE7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5440680" y="1691515"/>
            <a:ext cx="4389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D04B4B"/>
                </a:solidFill>
                <a:latin typeface="Aptos"/>
              </a:defRPr>
            </a:pPr>
            <a:r>
              <a:t>HINDARI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1880" y="2400175"/>
            <a:ext cx="448056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dirty="0" err="1">
                <a:latin typeface="Aptos Display" panose="020B0004020202020204" pitchFamily="34" charset="0"/>
              </a:rPr>
              <a:t>Menganggap</a:t>
            </a:r>
            <a:r>
              <a:rPr lang="en-ID" dirty="0">
                <a:latin typeface="Aptos Display" panose="020B0004020202020204" pitchFamily="34" charset="0"/>
              </a:rPr>
              <a:t> bullying </a:t>
            </a:r>
            <a:r>
              <a:rPr lang="en-ID" dirty="0" err="1">
                <a:latin typeface="Aptos Display" panose="020B0004020202020204" pitchFamily="34" charset="0"/>
              </a:rPr>
              <a:t>sebagai</a:t>
            </a:r>
            <a:r>
              <a:rPr lang="en-ID" dirty="0">
                <a:latin typeface="Aptos Display" panose="020B0004020202020204" pitchFamily="34" charset="0"/>
              </a:rPr>
              <a:t> “</a:t>
            </a:r>
            <a:r>
              <a:rPr lang="en-ID" dirty="0" err="1">
                <a:latin typeface="Aptos Display" panose="020B0004020202020204" pitchFamily="34" charset="0"/>
              </a:rPr>
              <a:t>candaan</a:t>
            </a:r>
            <a:r>
              <a:rPr lang="en-ID" dirty="0">
                <a:latin typeface="Aptos Display" panose="020B0004020202020204" pitchFamily="34" charset="0"/>
              </a:rPr>
              <a:t> </a:t>
            </a:r>
            <a:r>
              <a:rPr lang="en-ID" dirty="0" err="1">
                <a:latin typeface="Aptos Display" panose="020B0004020202020204" pitchFamily="34" charset="0"/>
              </a:rPr>
              <a:t>biasa</a:t>
            </a:r>
            <a:r>
              <a:rPr lang="en-ID" dirty="0">
                <a:latin typeface="Aptos Display" panose="020B0004020202020204" pitchFamily="34" charset="0"/>
              </a:rPr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dirty="0" err="1">
                <a:latin typeface="Aptos Display" panose="020B0004020202020204" pitchFamily="34" charset="0"/>
              </a:rPr>
              <a:t>Menyalahkan</a:t>
            </a:r>
            <a:r>
              <a:rPr lang="en-ID" dirty="0">
                <a:latin typeface="Aptos Display" panose="020B0004020202020204" pitchFamily="34" charset="0"/>
              </a:rPr>
              <a:t> </a:t>
            </a:r>
            <a:r>
              <a:rPr lang="en-ID" dirty="0" err="1">
                <a:latin typeface="Aptos Display" panose="020B0004020202020204" pitchFamily="34" charset="0"/>
              </a:rPr>
              <a:t>peserta</a:t>
            </a:r>
            <a:r>
              <a:rPr lang="en-ID" dirty="0">
                <a:latin typeface="Aptos Display" panose="020B0004020202020204" pitchFamily="34" charset="0"/>
              </a:rPr>
              <a:t> </a:t>
            </a:r>
            <a:r>
              <a:rPr lang="en-ID" dirty="0" err="1">
                <a:latin typeface="Aptos Display" panose="020B0004020202020204" pitchFamily="34" charset="0"/>
              </a:rPr>
              <a:t>didik</a:t>
            </a:r>
            <a:r>
              <a:rPr lang="en-ID" dirty="0">
                <a:latin typeface="Aptos Display" panose="020B0004020202020204" pitchFamily="34" charset="0"/>
              </a:rPr>
              <a:t> yang </a:t>
            </a:r>
            <a:r>
              <a:rPr lang="en-ID" dirty="0" err="1">
                <a:latin typeface="Aptos Display" panose="020B0004020202020204" pitchFamily="34" charset="0"/>
              </a:rPr>
              <a:t>menjadi</a:t>
            </a:r>
            <a:r>
              <a:rPr lang="en-ID" dirty="0">
                <a:latin typeface="Aptos Display" panose="020B0004020202020204" pitchFamily="34" charset="0"/>
              </a:rPr>
              <a:t> </a:t>
            </a:r>
            <a:r>
              <a:rPr lang="en-ID" dirty="0" err="1">
                <a:latin typeface="Aptos Display" panose="020B0004020202020204" pitchFamily="34" charset="0"/>
              </a:rPr>
              <a:t>sasaran</a:t>
            </a:r>
            <a:r>
              <a:rPr lang="en-ID" dirty="0">
                <a:latin typeface="Aptos Display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Aptos Display" panose="020B0004020202020204" pitchFamily="34" charset="0"/>
              </a:rPr>
              <a:t>Mempermalukan peserta didik di depan kelas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ptos Display" panose="020B0004020202020204" pitchFamily="34" charset="0"/>
              </a:rPr>
              <a:t>Mempertemukan pihak-pihak tanpa mempertimbangkan keamanan dan kesiapan.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320040"/>
            <a:ext cx="1280160" cy="1280160"/>
          </a:xfrm>
          <a:prstGeom prst="ellipse">
            <a:avLst/>
          </a:prstGeom>
          <a:solidFill>
            <a:srgbClr val="E2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5989320"/>
            <a:ext cx="1005840" cy="1005840"/>
          </a:xfrm>
          <a:prstGeom prst="ellipse">
            <a:avLst/>
          </a:prstGeom>
          <a:solidFill>
            <a:srgbClr val="FF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384048"/>
            <a:ext cx="804672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6967"/>
                </a:solidFill>
                <a:latin typeface="Aptos"/>
              </a:defRPr>
            </a:pPr>
            <a:r>
              <a:t>MGBK • PENCEGAHAN &amp; PENANGANAN BULLYING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85800"/>
            <a:ext cx="9875520" cy="713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438"/>
                </a:solidFill>
                <a:latin typeface="Aptos Display"/>
              </a:defRPr>
            </a:pPr>
            <a:r>
              <a:t>Indikator Keberhasilan Program</a:t>
            </a:r>
          </a:p>
        </p:txBody>
      </p:sp>
      <p:sp>
        <p:nvSpPr>
          <p:cNvPr id="8" name="Oval 7"/>
          <p:cNvSpPr/>
          <p:nvPr/>
        </p:nvSpPr>
        <p:spPr>
          <a:xfrm>
            <a:off x="10652760" y="475488"/>
            <a:ext cx="713232" cy="713232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rPr dirty="0"/>
              <a:t>1</a:t>
            </a:r>
            <a:r>
              <a:rPr lang="en-US" dirty="0"/>
              <a:t>8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58368" y="6473952"/>
            <a:ext cx="10607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07A85"/>
                </a:solidFill>
                <a:latin typeface="Aptos"/>
              </a:defRPr>
            </a:pPr>
            <a:r>
              <a:t>Musyawarah Guru Bimbingan dan Konseling  •  2026                                      19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600200"/>
            <a:ext cx="1014984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19" y="1856232"/>
            <a:ext cx="9509760" cy="402336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Peserta didik memahami bullying dan dampaknya.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Peserta didik mengetahui cara mencari bantuan.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Guru mampu mengenali tanda-tanda bullying.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Mekanisme pelaporan berjalan.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Respons terhadap laporan lebih cepat dan tepat.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Lingkungan sekolah semakin aman dan inklusif.</a:t>
            </a:r>
          </a:p>
          <a:p>
            <a:pPr>
              <a:spcAft>
                <a:spcPts val="1300"/>
              </a:spcAft>
              <a:defRPr sz="1700">
                <a:solidFill>
                  <a:srgbClr val="323A44"/>
                </a:solidFill>
                <a:latin typeface="Aptos"/>
              </a:defRPr>
            </a:pPr>
            <a:r>
              <a:t>•  Kasus yang ditangani mendapatkan monitoring dan tindak lanjut.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966960" y="-274320"/>
            <a:ext cx="2103120" cy="2103120"/>
          </a:xfrm>
          <a:prstGeom prst="ellipse">
            <a:avLst/>
          </a:prstGeom>
          <a:solidFill>
            <a:srgbClr val="21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789920" y="5394960"/>
            <a:ext cx="1645920" cy="1645920"/>
          </a:xfrm>
          <a:prstGeom prst="ellipse">
            <a:avLst/>
          </a:prstGeom>
          <a:solidFill>
            <a:srgbClr val="F27D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594360"/>
            <a:ext cx="7772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Penutup &amp; Refleksi MGBK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10515600" cy="1965960"/>
          </a:xfrm>
          <a:prstGeom prst="roundRect">
            <a:avLst/>
          </a:prstGeom>
          <a:solidFill>
            <a:srgbClr val="FAF8F4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1783080"/>
            <a:ext cx="9875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46967"/>
                </a:solidFill>
                <a:latin typeface="Aptos"/>
              </a:defRPr>
            </a:pPr>
            <a:r>
              <a:t>PESAN UTAMA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212848"/>
            <a:ext cx="969264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i="1">
                <a:solidFill>
                  <a:srgbClr val="192438"/>
                </a:solidFill>
                <a:latin typeface="Aptos"/>
              </a:defRPr>
            </a:pPr>
            <a:r>
              <a:rPr dirty="0"/>
              <a:t>“</a:t>
            </a:r>
            <a:r>
              <a:rPr dirty="0" err="1"/>
              <a:t>Mencegah</a:t>
            </a:r>
            <a:r>
              <a:rPr dirty="0"/>
              <a:t> bullying </a:t>
            </a:r>
            <a:r>
              <a:rPr dirty="0" err="1"/>
              <a:t>bukan</a:t>
            </a:r>
            <a:r>
              <a:rPr dirty="0"/>
              <a:t> </a:t>
            </a:r>
            <a:r>
              <a:rPr dirty="0" err="1"/>
              <a:t>hanya</a:t>
            </a:r>
            <a:r>
              <a:rPr dirty="0"/>
              <a:t> </a:t>
            </a:r>
            <a:r>
              <a:rPr dirty="0" err="1"/>
              <a:t>menghentikan</a:t>
            </a:r>
            <a:r>
              <a:rPr dirty="0"/>
              <a:t> </a:t>
            </a:r>
            <a:r>
              <a:rPr dirty="0" err="1"/>
              <a:t>perilaku</a:t>
            </a:r>
            <a:r>
              <a:rPr dirty="0"/>
              <a:t> yang salah, </a:t>
            </a:r>
            <a:r>
              <a:rPr dirty="0" err="1"/>
              <a:t>tetapi</a:t>
            </a:r>
            <a:r>
              <a:rPr dirty="0"/>
              <a:t> </a:t>
            </a:r>
            <a:r>
              <a:rPr dirty="0" err="1"/>
              <a:t>membangun</a:t>
            </a:r>
            <a:r>
              <a:rPr dirty="0"/>
              <a:t> </a:t>
            </a:r>
            <a:r>
              <a:rPr dirty="0" err="1"/>
              <a:t>budaya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 di mana </a:t>
            </a:r>
            <a:r>
              <a:rPr dirty="0" err="1"/>
              <a:t>setiap</a:t>
            </a:r>
            <a:r>
              <a:rPr dirty="0"/>
              <a:t>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 </a:t>
            </a:r>
            <a:r>
              <a:rPr dirty="0" err="1"/>
              <a:t>merasa</a:t>
            </a:r>
            <a:r>
              <a:rPr dirty="0"/>
              <a:t> </a:t>
            </a:r>
            <a:r>
              <a:rPr dirty="0" err="1"/>
              <a:t>aman</a:t>
            </a:r>
            <a:r>
              <a:rPr dirty="0"/>
              <a:t>, </a:t>
            </a:r>
            <a:r>
              <a:rPr dirty="0" err="1"/>
              <a:t>dihargai</a:t>
            </a:r>
            <a:r>
              <a:rPr dirty="0"/>
              <a:t>, dan </a:t>
            </a:r>
            <a:r>
              <a:rPr dirty="0" err="1"/>
              <a:t>memiliki</a:t>
            </a:r>
            <a:r>
              <a:rPr dirty="0"/>
              <a:t> </a:t>
            </a:r>
            <a:r>
              <a:rPr dirty="0" err="1"/>
              <a:t>tempat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berkembang</a:t>
            </a:r>
            <a:r>
              <a:rPr dirty="0"/>
              <a:t>.”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886200"/>
            <a:ext cx="10515600" cy="1874519"/>
          </a:xfrm>
          <a:prstGeom prst="roundRect">
            <a:avLst/>
          </a:prstGeom>
          <a:solidFill>
            <a:srgbClr val="263348"/>
          </a:solidFill>
          <a:ln w="10160">
            <a:solidFill>
              <a:srgbClr val="EBEF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" y="4160520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74D7CD"/>
                </a:solidFill>
                <a:latin typeface="Aptos"/>
              </a:defRPr>
            </a:pPr>
            <a:r>
              <a:t>REFLEKSI MGBK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4572000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t>• Apakah sekolah kita sudah memiliki sistem yang cukup kuat untuk mencegah, mendeteksi, dan menangani bullying?</a:t>
            </a:r>
          </a:p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t>• Praktik baik apa yang sudah berjalan?</a:t>
            </a:r>
          </a:p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  <a:latin typeface="Aptos"/>
              </a:defRPr>
            </a:pPr>
            <a:r>
              <a:t>• Apa yang perlu diperkuat bersama melalui MGBK?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t>Poster Kampanye Anti-Bullying — SMA Negeri 1 Peusangan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1886DA-E3B2-026A-92BF-78D0EB9C6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169" y="783166"/>
            <a:ext cx="3937251" cy="607483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EBBD-CC7A-A3C9-D37B-75A969661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9B542B-E4CF-542E-F77A-BA5747F2E132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69DC3B-1D05-E987-9B17-9442E1059200}"/>
              </a:ext>
            </a:extLst>
          </p:cNvPr>
          <p:cNvSpPr txBox="1"/>
          <p:nvPr/>
        </p:nvSpPr>
        <p:spPr>
          <a:xfrm>
            <a:off x="640080" y="320040"/>
            <a:ext cx="6296339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rPr lang="en-US" dirty="0" err="1"/>
              <a:t>Deeptallk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dirty="0"/>
              <a:t>— SMA Negeri 1 </a:t>
            </a:r>
            <a:r>
              <a:rPr dirty="0" err="1"/>
              <a:t>Peusangan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09DACF-79FB-8B87-5585-F95DA2BB7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43"/>
          <a:stretch>
            <a:fillRect/>
          </a:stretch>
        </p:blipFill>
        <p:spPr>
          <a:xfrm>
            <a:off x="4167188" y="1200647"/>
            <a:ext cx="3688702" cy="507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785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1354</Words>
  <Application>Microsoft Office PowerPoint</Application>
  <PresentationFormat>Widescreen</PresentationFormat>
  <Paragraphs>213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Lana with Chaa</dc:creator>
  <cp:keywords/>
  <dc:description>generated using python-pptx</dc:description>
  <cp:lastModifiedBy>sn42101884545@outlook.com</cp:lastModifiedBy>
  <cp:revision>2</cp:revision>
  <dcterms:created xsi:type="dcterms:W3CDTF">2013-01-27T09:14:16Z</dcterms:created>
  <dcterms:modified xsi:type="dcterms:W3CDTF">2026-10-08T04:29:54Z</dcterms:modified>
  <cp:category/>
</cp:coreProperties>
</file>