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5298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Pembuka: sampaikan bahwa materi ini membahas cara memadukan Capaian Pembelajaran (CP) dengan konteks kerja Farmasi, dengan contoh pada mata pelajaran Informatika Fase 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Jelaskan urutan materi. Tekankan bahwa tujuan akhirnya adalah produk nyata: TP, alur pembelajaran, dan asesmen yang terintegrasi.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Ingatkan alur perencanaan: CP dijabarkan menjadi TP, disusun menjadi ATP, diwujudkan dalam modul ajar, dan dibuktikan lewat asesmen. Titik integrasi paling tepat ada di level TP.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 gambaran umum area kerja Farmasi. Rujuk dokumen CP kejuruan dan KSP sekolah untuk daftar kompetensi yang tepat.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Tegaskan bahwa integrasi bukan mengurangi atau mengubah CP. Konteks Farmasi hanya menjadi wahana untuk mencapai CP yang sama.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Langkah 4 (merumuskan TP terintegrasi) adalah inti proses. Langkah lain menyiapkan dan menindaklanjutinya.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Delapan elemen CP Informatika Fase E dipetakan ke situasi kerja Farmasi. Tidak semua elemen harus muncul dalam satu unit; pilih sesuai TP dan alokasi waktu.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Rumusan TP umum di kolom kiri hanya ilustrasi. Perhatikan bahwa kata kerja kompetensi tetap sama; yang berubah adalah konteks dan bukti belajarnya.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 contoh saja; sesuaikan jumlah pekan dan JP dengan kalender akademik. Chip di bagian bawah kartu menunjukkan elemen CP yang dominan pada tiap tahap.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Asesmen sebaiknya menilai ketercapaian CP Informatika sekaligus ketepatan konteks Farmasi. Bila memungkinkan, libatkan guru Farmasi untuk memvalidasi aspek konteks.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Diskusikan tantangan yang paling sering dijumpai di sekolah peserta. Data simulasi atau anonim adalah solusi praktis untuk menjaga privasi.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Tutup dengan tiga poin utama, lalu beri waktu peserta menjawab pertanyaan refleksi secara individu atau berpasangan.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3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731520"/>
            <a:ext cx="4297680" cy="4297680"/>
          </a:xfrm>
          <a:prstGeom prst="ellipse">
            <a:avLst/>
          </a:prstGeom>
          <a:solidFill>
            <a:srgbClr val="1F8A70">
              <a:alpha val="0"/>
            </a:srgbClr>
          </a:solidFill>
          <a:ln w="19050">
            <a:solidFill>
              <a:srgbClr val="1F8A70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863840" y="1188720"/>
            <a:ext cx="3200400" cy="32004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3940" y="1988820"/>
            <a:ext cx="1600200" cy="1600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0058400" y="3931920"/>
            <a:ext cx="1645920" cy="1645920"/>
          </a:xfrm>
          <a:prstGeom prst="ellipse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9880" y="4343400"/>
            <a:ext cx="822960" cy="82296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7589520" y="4480560"/>
            <a:ext cx="1280160" cy="1280160"/>
          </a:xfrm>
          <a:prstGeom prst="ellipse">
            <a:avLst/>
          </a:prstGeom>
          <a:solidFill>
            <a:srgbClr val="2F6F73"/>
          </a:solidFill>
          <a:ln w="12700">
            <a:solidFill>
              <a:srgbClr val="2F6F73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9560" y="4800600"/>
            <a:ext cx="640080" cy="64008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640080" y="141732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 ·  KURIKULUM MERDEKA  ·  SMK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40080" y="1920240"/>
            <a:ext cx="65836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Integrasi Capaian Pembelajaran dengan Kompetensi Keahlian Farmasi</a:t>
            </a:r>
            <a:endParaRPr lang="en-US" sz="4000" dirty="0"/>
          </a:p>
        </p:txBody>
      </p:sp>
      <p:sp>
        <p:nvSpPr>
          <p:cNvPr id="11" name="Text 6"/>
          <p:cNvSpPr txBox="1"/>
          <p:nvPr/>
        </p:nvSpPr>
        <p:spPr>
          <a:xfrm>
            <a:off x="640080" y="466344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rgbClr val="CADF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penerapan pada mata pelajaran Informatika, Fase 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Peta Materi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Lima bagian yang akan kita bahas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675120" cy="731520"/>
          </a:xfrm>
          <a:prstGeom prst="roundRect">
            <a:avLst>
              <a:gd name="adj" fmla="val 15000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847088"/>
            <a:ext cx="512064" cy="512064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73736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Konsep CP, TP, dan alur pembelajaran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548640" y="2606040"/>
            <a:ext cx="6675120" cy="731520"/>
          </a:xfrm>
          <a:prstGeom prst="roundRect">
            <a:avLst>
              <a:gd name="adj" fmla="val 15000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2715768"/>
            <a:ext cx="512064" cy="512064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08760" y="260604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Gambaran Kompetensi Keahlian Farmasi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548640" y="3474720"/>
            <a:ext cx="6675120" cy="731520"/>
          </a:xfrm>
          <a:prstGeom prst="roundRect">
            <a:avLst>
              <a:gd name="adj" fmla="val 15000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3584448"/>
            <a:ext cx="512064" cy="512064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508760" y="347472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Alasan dan langkah integrasi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548640" y="4343400"/>
            <a:ext cx="6675120" cy="731520"/>
          </a:xfrm>
          <a:prstGeom prst="roundRect">
            <a:avLst>
              <a:gd name="adj" fmla="val 15000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453128"/>
            <a:ext cx="512064" cy="512064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508760" y="434340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 CP Informatika dan konteks Farmasi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548640" y="5212080"/>
            <a:ext cx="6675120" cy="731520"/>
          </a:xfrm>
          <a:prstGeom prst="roundRect">
            <a:avLst>
              <a:gd name="adj" fmla="val 15000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31520" y="5321808"/>
            <a:ext cx="512064" cy="512064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5212080"/>
            <a:ext cx="5577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TP, alur, asesmen, dan kolaborasi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7680960" y="1737360"/>
            <a:ext cx="3959352" cy="4206240"/>
          </a:xfrm>
          <a:prstGeom prst="roundRect">
            <a:avLst>
              <a:gd name="adj" fmla="val 2771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001000" y="205740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001000" y="2560320"/>
            <a:ext cx="333756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 materi ini, guru mampu memetakan CP ke konteks Farmasi, lalu menyusun TP, alur, dan asesmen yang terintegrasi.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Dari CP hingga Asesmen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Rantai perencanaan pembelajaran pada Kurikulum Merdeka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1965960" cy="3108960"/>
          </a:xfrm>
          <a:prstGeom prst="roundRect">
            <a:avLst>
              <a:gd name="adj" fmla="val 558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965960"/>
            <a:ext cx="685800" cy="6858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90" y="2137410"/>
            <a:ext cx="342900" cy="3429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83464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Capaian Pembelajaran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474720"/>
            <a:ext cx="1508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yang dicapai peserta didik di akhir fase (Fase E untuk kelas X).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2560320" y="3154680"/>
            <a:ext cx="269748" cy="27432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875788" y="1737360"/>
            <a:ext cx="1965960" cy="3108960"/>
          </a:xfrm>
          <a:prstGeom prst="roundRect">
            <a:avLst>
              <a:gd name="adj" fmla="val 558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104388" y="1965960"/>
            <a:ext cx="685800" cy="6858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38" y="2137410"/>
            <a:ext cx="342900" cy="3429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104388" y="283464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Tujuan Pembelajaran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3104388" y="3474720"/>
            <a:ext cx="1508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Turunan CP menjadi tujuan yang spesifik, terukur, dan dapat diamati.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4887468" y="3154680"/>
            <a:ext cx="269748" cy="27432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202936" y="1737360"/>
            <a:ext cx="1965960" cy="3108960"/>
          </a:xfrm>
          <a:prstGeom prst="roundRect">
            <a:avLst>
              <a:gd name="adj" fmla="val 558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431536" y="1965960"/>
            <a:ext cx="685800" cy="6858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986" y="2137410"/>
            <a:ext cx="342900" cy="34290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5431536" y="283464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Alur Tujuan Pembelajaran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5431536" y="3474720"/>
            <a:ext cx="1508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Urutan TP yang runtut, dari konsep dasar hingga yang kompleks.</a:t>
            </a:r>
            <a:endParaRPr lang="en-US" sz="1300" dirty="0"/>
          </a:p>
        </p:txBody>
      </p:sp>
      <p:sp>
        <p:nvSpPr>
          <p:cNvPr id="21" name="Shape 16"/>
          <p:cNvSpPr/>
          <p:nvPr/>
        </p:nvSpPr>
        <p:spPr>
          <a:xfrm>
            <a:off x="7214616" y="3154680"/>
            <a:ext cx="269748" cy="27432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7530084" y="1737360"/>
            <a:ext cx="1965960" cy="3108960"/>
          </a:xfrm>
          <a:prstGeom prst="roundRect">
            <a:avLst>
              <a:gd name="adj" fmla="val 558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58684" y="1965960"/>
            <a:ext cx="685800" cy="6858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0134" y="2137410"/>
            <a:ext cx="342900" cy="34290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7758684" y="283464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Ajar</a:t>
            </a:r>
            <a:endParaRPr lang="en-US" sz="1600" dirty="0"/>
          </a:p>
        </p:txBody>
      </p:sp>
      <p:sp>
        <p:nvSpPr>
          <p:cNvPr id="26" name="Text 20"/>
          <p:cNvSpPr txBox="1"/>
          <p:nvPr/>
        </p:nvSpPr>
        <p:spPr>
          <a:xfrm>
            <a:off x="7758684" y="3474720"/>
            <a:ext cx="1508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Rancangan kegiatan, media, dan asesmen untuk mencapai TP.</a:t>
            </a:r>
            <a:endParaRPr lang="en-US" sz="1300" dirty="0"/>
          </a:p>
        </p:txBody>
      </p:sp>
      <p:sp>
        <p:nvSpPr>
          <p:cNvPr id="27" name="Shape 21"/>
          <p:cNvSpPr/>
          <p:nvPr/>
        </p:nvSpPr>
        <p:spPr>
          <a:xfrm>
            <a:off x="9541764" y="3154680"/>
            <a:ext cx="269748" cy="27432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9857232" y="1737360"/>
            <a:ext cx="1965960" cy="3108960"/>
          </a:xfrm>
          <a:prstGeom prst="roundRect">
            <a:avLst>
              <a:gd name="adj" fmla="val 558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9" name="Shape 23"/>
          <p:cNvSpPr/>
          <p:nvPr/>
        </p:nvSpPr>
        <p:spPr>
          <a:xfrm>
            <a:off x="10085832" y="1965960"/>
            <a:ext cx="685800" cy="6858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3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7282" y="2137410"/>
            <a:ext cx="342900" cy="342900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10085832" y="2834640"/>
            <a:ext cx="1508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Asesmen</a:t>
            </a:r>
            <a:endParaRPr lang="en-US" sz="1600" dirty="0"/>
          </a:p>
        </p:txBody>
      </p:sp>
      <p:sp>
        <p:nvSpPr>
          <p:cNvPr id="32" name="Text 25"/>
          <p:cNvSpPr txBox="1"/>
          <p:nvPr/>
        </p:nvSpPr>
        <p:spPr>
          <a:xfrm>
            <a:off x="10085832" y="3474720"/>
            <a:ext cx="15087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Bukti ketercapaian TP: diagnostik, formatif, dan sumatif.</a:t>
            </a:r>
            <a:endParaRPr lang="en-US" sz="1300" dirty="0"/>
          </a:p>
        </p:txBody>
      </p:sp>
      <p:sp>
        <p:nvSpPr>
          <p:cNvPr id="33" name="Shape 26"/>
          <p:cNvSpPr/>
          <p:nvPr/>
        </p:nvSpPr>
        <p:spPr>
          <a:xfrm>
            <a:off x="548640" y="512064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34" name="Text 27"/>
          <p:cNvSpPr txBox="1"/>
          <p:nvPr/>
        </p:nvSpPr>
        <p:spPr>
          <a:xfrm>
            <a:off x="822960" y="51206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Keahlian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menjadi konteks, </a:t>
            </a:r>
            <a:r>
              <a:rPr lang="en-US" sz="1800" b="1" dirty="0">
                <a:solidFill>
                  <a:srgbClr val="F2A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</a:t>
            </a: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menjadi tujuan capaian. Keduanya dipadukan pada tingkat TP.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Kompetensi Keahlian Farmasi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Gambaran umum bidang kerja yang disiapkan di SMK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840480" cy="4206240"/>
          </a:xfrm>
          <a:prstGeom prst="roundRect">
            <a:avLst>
              <a:gd name="adj" fmla="val 2857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57400"/>
            <a:ext cx="914400" cy="91440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286000"/>
            <a:ext cx="457200" cy="45720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3291840"/>
            <a:ext cx="3200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Lulusan dipersiapkan bekerja di apotek, klinik, distributor obat (PBF), dan industri farmasi.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4663440" y="1737360"/>
            <a:ext cx="3364992" cy="2011680"/>
          </a:xfrm>
          <a:prstGeom prst="roundRect">
            <a:avLst>
              <a:gd name="adj" fmla="val 5455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892040" y="196596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630" y="2114550"/>
            <a:ext cx="297180" cy="2971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669280" y="196596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Pelayanan kefarmasian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4892040" y="26974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Membaca resep, menyiapkan obat, dan memberi informasi penggunaan obat secara tepat.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8275320" y="1737360"/>
            <a:ext cx="3364992" cy="2011680"/>
          </a:xfrm>
          <a:prstGeom prst="roundRect">
            <a:avLst>
              <a:gd name="adj" fmla="val 5455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503920" y="196596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2510" y="2114550"/>
            <a:ext cx="297180" cy="2971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281160" y="196596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Pengelolaan perbekalan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8503920" y="26974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Perencanaan, penerimaan, penyimpanan, dan pencatatan stok obat serta alat kesehatan.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4663440" y="3931920"/>
            <a:ext cx="3364992" cy="2011680"/>
          </a:xfrm>
          <a:prstGeom prst="roundRect">
            <a:avLst>
              <a:gd name="adj" fmla="val 5455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892040" y="416052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0630" y="4309110"/>
            <a:ext cx="297180" cy="29718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41605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Pembuatan sediaan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4892040" y="489204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Peracikan dan produksi sediaan farmasi sesuai prosedur dan standar mutu.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8275320" y="3931920"/>
            <a:ext cx="3364992" cy="2011680"/>
          </a:xfrm>
          <a:prstGeom prst="roundRect">
            <a:avLst>
              <a:gd name="adj" fmla="val 5455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503920" y="416052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52510" y="4309110"/>
            <a:ext cx="297180" cy="29718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281160" y="41605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Etika dan keselamatan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8503920" y="489204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Kerahasiaan data pasien, keselamatan kerja, dan tanggung jawab profesi.</a:t>
            </a:r>
            <a:endParaRPr lang="en-US" sz="130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61264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Gambaran umum. Sesuaikan dengan dokumen CP mata pelajaran kejuruan dan KSP satuan pendidikan.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Mengapa Perlu Integrasi?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Tiga alasan utama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566160" cy="3154680"/>
          </a:xfrm>
          <a:prstGeom prst="roundRect">
            <a:avLst>
              <a:gd name="adj" fmla="val 347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57400"/>
            <a:ext cx="868680" cy="8686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0" y="2274570"/>
            <a:ext cx="434340" cy="4343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68680" y="31089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Relevan dengan dunia kerja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38404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umum dipelajari lewat kasus yang akan dihadapi lulusan di apotek atau industri farmasi.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402836" y="1737360"/>
            <a:ext cx="3566160" cy="3154680"/>
          </a:xfrm>
          <a:prstGeom prst="roundRect">
            <a:avLst>
              <a:gd name="adj" fmla="val 347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722876" y="2057400"/>
            <a:ext cx="868680" cy="8686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0046" y="227457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722876" y="31089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Pembelajaran bermakna</a:t>
            </a:r>
            <a:endParaRPr lang="en-US" sz="2000" dirty="0"/>
          </a:p>
        </p:txBody>
      </p:sp>
      <p:sp>
        <p:nvSpPr>
          <p:cNvPr id="13" name="Text 9"/>
          <p:cNvSpPr txBox="1"/>
          <p:nvPr/>
        </p:nvSpPr>
        <p:spPr>
          <a:xfrm>
            <a:off x="4722876" y="38404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melihat manfaat langsung, sehingga motivasi dan pemahaman meningkat.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257032" y="1737360"/>
            <a:ext cx="3566160" cy="3154680"/>
          </a:xfrm>
          <a:prstGeom prst="roundRect">
            <a:avLst>
              <a:gd name="adj" fmla="val 347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577072" y="2057400"/>
            <a:ext cx="868680" cy="8686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242" y="2274570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577072" y="310896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Efisien dalam JP</a:t>
            </a:r>
            <a:endParaRPr lang="en-US" sz="2000" dirty="0"/>
          </a:p>
        </p:txBody>
      </p:sp>
      <p:sp>
        <p:nvSpPr>
          <p:cNvPr id="18" name="Text 13"/>
          <p:cNvSpPr txBox="1"/>
          <p:nvPr/>
        </p:nvSpPr>
        <p:spPr>
          <a:xfrm>
            <a:off x="8577072" y="38404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 kegiatan dapat memenuhi TP beberapa mata pelajaran dan mengurangi tumpang tindih.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48640" y="5166360"/>
            <a:ext cx="11091672" cy="914400"/>
          </a:xfrm>
          <a:prstGeom prst="roundRect">
            <a:avLst>
              <a:gd name="adj" fmla="val 12000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822960" y="516636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Prinsip utama: </a:t>
            </a:r>
            <a:r>
              <a:rPr lang="en-US" sz="1900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 tidak diubah. Yang disesuaikan adalah konteks dan cara mencapainya.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Lima Langkah Integrasi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Urutan kerja guru saat merancang pembelajaran terintegrasi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769364"/>
            <a:ext cx="530352" cy="530352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6459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CP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303520" y="1645920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Baca elemen CP dan kata kerja operasionalnya; tentukan kompetensi inti yang harus dicapai.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532888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F3F8F6"/>
          </a:solidFill>
          <a:ln w="12700">
            <a:solidFill>
              <a:srgbClr val="F3F8F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656332"/>
            <a:ext cx="530352" cy="530352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1600200" y="2532888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Petakan kompetensi Farmasi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5303520" y="2532888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 tugas kerja dan unit kompetensi Farmasi yang relevan pada fase yang sama.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3419856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3543300"/>
            <a:ext cx="530352" cy="530352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900" dirty="0"/>
          </a:p>
        </p:txBody>
      </p:sp>
      <p:sp>
        <p:nvSpPr>
          <p:cNvPr id="14" name="Text 12"/>
          <p:cNvSpPr txBox="1"/>
          <p:nvPr/>
        </p:nvSpPr>
        <p:spPr>
          <a:xfrm>
            <a:off x="1600200" y="3419856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titik temu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5303520" y="3419856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Temukan irisan: elemen CP mana yang dapat dilatihkan lewat tugas kerja Farmasi.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306824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F3F8F6"/>
          </a:solidFill>
          <a:ln w="12700">
            <a:solidFill>
              <a:srgbClr val="F3F8F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430268"/>
            <a:ext cx="530352" cy="530352"/>
          </a:xfrm>
          <a:prstGeom prst="ellipse">
            <a:avLst/>
          </a:prstGeom>
          <a:solidFill>
            <a:srgbClr val="F2A93B"/>
          </a:solidFill>
          <a:ln>
            <a:solidFill>
              <a:srgbClr val="F2A93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900" dirty="0"/>
          </a:p>
        </p:txBody>
      </p:sp>
      <p:sp>
        <p:nvSpPr>
          <p:cNvPr id="18" name="Text 16"/>
          <p:cNvSpPr txBox="1"/>
          <p:nvPr/>
        </p:nvSpPr>
        <p:spPr>
          <a:xfrm>
            <a:off x="1600200" y="4306824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Rumuskan TP terintegrasi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5303520" y="4306824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Gabungkan kompetensi (kata kerja) dan konteks (situasi Farmasi) dalam satu TP.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5193792"/>
            <a:ext cx="11091672" cy="777240"/>
          </a:xfrm>
          <a:prstGeom prst="roundRect">
            <a:avLst>
              <a:gd name="adj" fmla="val 14118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5317236"/>
            <a:ext cx="530352" cy="530352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9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5193792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 kegiatan dan asesmen</a:t>
            </a:r>
            <a:endParaRPr lang="en-US" sz="1700" dirty="0"/>
          </a:p>
        </p:txBody>
      </p:sp>
      <p:sp>
        <p:nvSpPr>
          <p:cNvPr id="23" name="Text 21"/>
          <p:cNvSpPr txBox="1"/>
          <p:nvPr/>
        </p:nvSpPr>
        <p:spPr>
          <a:xfrm>
            <a:off x="5303520" y="5193792"/>
            <a:ext cx="6126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alur, proyek atau kasus, serta instrumen yang menilai kedua sisi kompetensi.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Peta Integrasi CP dan Farmasi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 CP Informatika Fase E dipadukan dengan konteks kerja Farmasi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3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 CP Informatika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Konteks Farmasi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Contoh produk belajar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Berpikir Komputasional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Menguraikan alur pelayanan resep menjadi langkah-langkah logis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Diagram alur (flowchart) pelayanan resep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Teknologi Informasi dan Komunikasi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Membuat etiket obat, surat pesanan, dan laporan stok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 dan lembar kerja terformat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Sistem Komputer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Memilih perangkat dan menjaga keamanan sistem kasir dan data apotek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Daftar spesifikasi dan prosedur cadangan data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Jaringan Komputer dan Internet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Mencari informasi obat dari sumber tepercaya dan berbagi data antarunit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Ringkasan informasi obat beserta sumber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Analisis Data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Mengolah data stok, penjualan, dan tanggal kedaluwarsa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Grafik dan rekomendasi pengadaan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Algoritma dan Pemrograman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Menghitung dosis atau konversi satuan secara otomatis (simulasi)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kalkulator sederhana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Dampak Sosial Informatika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Menjaga kerahasiaan data pasien dan etika penggunaan informasi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Studi kasus dan kode etik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Praktik Lintas Bidang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Membangun solusi digital untuk kebutuhan apotek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Proyek sistem stok obat sederhana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Kalkulator dosis bersifat simulasi pembelajaran, bukan alat klinis.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TP Terintegrasi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Dari rumusan umum menjadi rumusan berkonteks Farmasi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TP UMUM (INFORMATIKA)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035040" y="160020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 TERINTEGRASI DENGAN FARMASI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47548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menyusun algoritma untuk menyelesaikan masalah sederhana.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40680" y="2331720"/>
            <a:ext cx="457200" cy="36576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35040" y="1965960"/>
            <a:ext cx="5605272" cy="1097280"/>
          </a:xfrm>
          <a:prstGeom prst="roundRect">
            <a:avLst>
              <a:gd name="adj" fmla="val 10000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63640" y="1965960"/>
            <a:ext cx="5166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menyusun algoritma (flowchart) alur pelayanan resep, dari penerimaan hingga penyerahan obat.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48640" y="3227832"/>
            <a:ext cx="47548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3227832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mengolah dan menyajikan data menggunakan perangkat lunak spreadsheet.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40680" y="3593592"/>
            <a:ext cx="457200" cy="36576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35040" y="3227832"/>
            <a:ext cx="5605272" cy="1097280"/>
          </a:xfrm>
          <a:prstGeom prst="roundRect">
            <a:avLst>
              <a:gd name="adj" fmla="val 10000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3227832"/>
            <a:ext cx="5166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mengolah data stok obat dan menyajikannya dalam grafik untuk menentukan obat yang perlu dipesan.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4489704"/>
            <a:ext cx="475488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489704"/>
            <a:ext cx="4297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menjelaskan dampak sosial dan etika penggunaan teknologi informasi.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40680" y="4855464"/>
            <a:ext cx="457200" cy="365760"/>
          </a:xfrm>
          <a:prstGeom prst="rightArrow">
            <a:avLst/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35040" y="4489704"/>
            <a:ext cx="5605272" cy="1097280"/>
          </a:xfrm>
          <a:prstGeom prst="roundRect">
            <a:avLst>
              <a:gd name="adj" fmla="val 10000"/>
            </a:avLst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263640" y="4489704"/>
            <a:ext cx="5166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mampu menganalisis kasus kerahasiaan data pasien di apotek dan mengusulkan tata kelola datanya.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5760720"/>
            <a:ext cx="11091672" cy="594360"/>
          </a:xfrm>
          <a:prstGeom prst="roundRect">
            <a:avLst>
              <a:gd name="adj" fmla="val 18462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" y="57607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Rumus TP: </a:t>
            </a:r>
            <a:r>
              <a:rPr lang="en-US" sz="16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 (kata kerja) + Konteks Farmasi + Bukti atau produk belajar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Contoh Alur Pembelajaran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Proyek "Sistem Stok Obat Apotek Sederhana": 4 pekan, 4 JP per pekan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828800" y="2423160"/>
            <a:ext cx="8503920" cy="0"/>
          </a:xfrm>
          <a:prstGeom prst="line">
            <a:avLst/>
          </a:prstGeom>
          <a:noFill/>
          <a:ln w="31750">
            <a:solidFill>
              <a:srgbClr val="1F8A7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485900" y="2057400"/>
            <a:ext cx="731520" cy="731520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301752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PEKAN 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Memahami masalah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4160520"/>
            <a:ext cx="2240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Menganalisis kasus pencatatan stok manual di apotek; menentukan masalah dan data yang dibutuhkan.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31520" y="5303520"/>
            <a:ext cx="2240280" cy="329184"/>
          </a:xfrm>
          <a:prstGeom prst="roundRect">
            <a:avLst>
              <a:gd name="adj" fmla="val 33333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31520" y="5303520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Berpikir Komputasional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4375404" y="2057400"/>
            <a:ext cx="731520" cy="731520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3438144" y="301752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621024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PEKAN 2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621024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Merancang solusi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621024" y="4160520"/>
            <a:ext cx="2240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flowchart alur keluar-masuk obat dan struktur data stok.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3621024" y="5303520"/>
            <a:ext cx="2240280" cy="329184"/>
          </a:xfrm>
          <a:prstGeom prst="roundRect">
            <a:avLst>
              <a:gd name="adj" fmla="val 33333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21024" y="5303520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 dan Pemrograman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7264908" y="2057400"/>
            <a:ext cx="731520" cy="731520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20" name="Shape 18"/>
          <p:cNvSpPr/>
          <p:nvPr/>
        </p:nvSpPr>
        <p:spPr>
          <a:xfrm>
            <a:off x="6327648" y="301752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10528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PEKAN 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510528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Membangun dan menguji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6510528" y="4160520"/>
            <a:ext cx="2240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Membuat lembar kerja atau program sederhana, lalu menguji dengan data simulasi.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510528" y="5303520"/>
            <a:ext cx="2240280" cy="329184"/>
          </a:xfrm>
          <a:prstGeom prst="roundRect">
            <a:avLst>
              <a:gd name="adj" fmla="val 33333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510528" y="5303520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Data dan TIK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10154412" y="2057400"/>
            <a:ext cx="731520" cy="731520"/>
          </a:xfrm>
          <a:prstGeom prst="ellipse">
            <a:avLst/>
          </a:prstGeom>
          <a:solidFill>
            <a:srgbClr val="1F8A70"/>
          </a:solidFill>
          <a:ln>
            <a:solidFill>
              <a:srgbClr val="1F8A7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7" name="Shape 25"/>
          <p:cNvSpPr/>
          <p:nvPr/>
        </p:nvSpPr>
        <p:spPr>
          <a:xfrm>
            <a:off x="9217152" y="3017520"/>
            <a:ext cx="2606040" cy="2788920"/>
          </a:xfrm>
          <a:prstGeom prst="roundRect">
            <a:avLst>
              <a:gd name="adj" fmla="val 4211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9400032" y="315468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PEKAN 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9400032" y="347472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Presentasi dan refleksi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9400032" y="4160520"/>
            <a:ext cx="22402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Mempresentasikan produk, menerima umpan balik guru Farmasi, dan merefleksikan etika data.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9400032" y="5303520"/>
            <a:ext cx="2240280" cy="329184"/>
          </a:xfrm>
          <a:prstGeom prst="roundRect">
            <a:avLst>
              <a:gd name="adj" fmla="val 33333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9400032" y="5303520"/>
            <a:ext cx="2240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Dampak Sosial Informatika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Asesmen Terintegrasi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Menilai dua sisi sekaligus: konsep Informatika dan konteks Farmasi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1325880"/>
          </a:xfrm>
          <a:prstGeom prst="roundRect">
            <a:avLst>
              <a:gd name="adj" fmla="val 8276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2034540"/>
            <a:ext cx="640080" cy="6400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260" y="2194560"/>
            <a:ext cx="320040" cy="32004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8745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Diagnostik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1645920" y="224028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Mengetahui pemahaman awal Informatika dan pengalaman peserta didik dengan konteks Farmasi.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3154680"/>
            <a:ext cx="5120640" cy="1325880"/>
          </a:xfrm>
          <a:prstGeom prst="roundRect">
            <a:avLst>
              <a:gd name="adj" fmla="val 8276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77240" y="3497580"/>
            <a:ext cx="640080" cy="6400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260" y="3657600"/>
            <a:ext cx="320040" cy="32004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645920" y="33375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Formatif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1645920" y="370332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Umpan balik selama proyek: cek flowchart, draf data, dan observasi kerja kelompok.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548640" y="4617720"/>
            <a:ext cx="5120640" cy="1325880"/>
          </a:xfrm>
          <a:prstGeom prst="roundRect">
            <a:avLst>
              <a:gd name="adj" fmla="val 8276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77240" y="4960620"/>
            <a:ext cx="640080" cy="64008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260" y="5120640"/>
            <a:ext cx="320040" cy="32004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645920" y="48006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Sumatif</a:t>
            </a:r>
            <a:endParaRPr lang="en-US" sz="1700" dirty="0"/>
          </a:p>
        </p:txBody>
      </p:sp>
      <p:sp>
        <p:nvSpPr>
          <p:cNvPr id="18" name="Text 13"/>
          <p:cNvSpPr txBox="1"/>
          <p:nvPr/>
        </p:nvSpPr>
        <p:spPr>
          <a:xfrm>
            <a:off x="1645920" y="516636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proyek, presentasi, dan kuis pemahaman konsep.</a:t>
            </a:r>
            <a:endParaRPr lang="en-US" sz="1300" dirty="0"/>
          </a:p>
        </p:txBody>
      </p:sp>
      <p:sp>
        <p:nvSpPr>
          <p:cNvPr id="19" name="Text 14"/>
          <p:cNvSpPr txBox="1"/>
          <p:nvPr/>
        </p:nvSpPr>
        <p:spPr>
          <a:xfrm>
            <a:off x="6035040" y="1691640"/>
            <a:ext cx="5577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ASPEK RUBRIK PROYEK</a:t>
            </a:r>
            <a:endParaRPr lang="en-US" sz="12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2103120"/>
          <a:ext cx="5605272" cy="914400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5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Aspek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Yang dinilai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3B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Konsep Informatika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Algoritma runtut, data terstruktur, formula benar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Konteks Farmasi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Istilah, satuan, dan alur sesuai praktik kefarmasian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Kualitas produk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Fungsi berjalan, rapi, dan mudah digunakan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3B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Etika dan kolaborasi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B2B2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Menjaga kerahasiaan data dan bekerja sama dalam tim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D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Kolaborasi dan Tantangan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515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5267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perlu disiapkan agar integrasi berjalan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4846320" cy="4297680"/>
          </a:xfrm>
          <a:prstGeom prst="roundRect">
            <a:avLst>
              <a:gd name="adj" fmla="val 2553"/>
            </a:avLst>
          </a:prstGeom>
          <a:solidFill>
            <a:srgbClr val="E6F2EE"/>
          </a:solidFill>
          <a:ln w="12700">
            <a:solidFill>
              <a:srgbClr val="E6F2E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8745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Kolaborasi yang dibutuhkan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822960" y="260604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2754630"/>
            <a:ext cx="297180" cy="29718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00200" y="251460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Guru Informatika dan guru kejuruan Farmasi merancang TP dan asesmen bersama.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22960" y="374904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3897630"/>
            <a:ext cx="297180" cy="2971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600200" y="365760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Mitra dunia kerja (apotek, PBF, industri farmasi) memberi kasus dan masukan.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822960" y="4892040"/>
            <a:ext cx="594360" cy="594360"/>
          </a:xfrm>
          <a:prstGeom prst="ellipse">
            <a:avLst/>
          </a:prstGeom>
          <a:solidFill>
            <a:srgbClr val="1F8A70"/>
          </a:solidFill>
          <a:ln w="12700">
            <a:solidFill>
              <a:srgbClr val="1F8A70"/>
            </a:solidFill>
            <a:prstDash val="solid"/>
          </a:ln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0" y="5040630"/>
            <a:ext cx="297180" cy="29718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4800600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 kurikulum sekolah memastikan keselarasan dengan KSP dan jadwal.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5760720" y="1737360"/>
            <a:ext cx="5852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Tantangan dan jalan keluarnya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5760720" y="2286000"/>
            <a:ext cx="587959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5989320" y="2286000"/>
            <a:ext cx="5440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Tantangan: </a:t>
            </a:r>
            <a:r>
              <a:rPr lang="en-US" sz="14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Istilah Farmasi belum dikuasai guru Informatika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Solusi: </a:t>
            </a: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Rancang bersama guru Farmasi dan minta validasi konten.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5760720" y="3566160"/>
            <a:ext cx="587959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5989320" y="3566160"/>
            <a:ext cx="5440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Tantangan: </a:t>
            </a:r>
            <a:r>
              <a:rPr lang="en-US" sz="14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Waktu atau JP terbatas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Solusi: </a:t>
            </a: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satu proyek untuk memenuhi beberapa TP.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5760720" y="4846320"/>
            <a:ext cx="5879592" cy="1143000"/>
          </a:xfrm>
          <a:prstGeom prst="roundRect">
            <a:avLst>
              <a:gd name="adj" fmla="val 9600"/>
            </a:avLst>
          </a:prstGeom>
          <a:solidFill>
            <a:srgbClr val="FFFFFF"/>
          </a:solidFill>
          <a:ln w="15875">
            <a:solidFill>
              <a:srgbClr val="C9DDD7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5989320" y="4846320"/>
            <a:ext cx="54406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B45F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Tantangan: </a:t>
            </a:r>
            <a:r>
              <a:rPr lang="en-US" sz="1400" b="1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nyata sulit diperoleh atau sensitif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1F8A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Solusi: </a:t>
            </a:r>
            <a:r>
              <a:rPr lang="en-US" sz="1400" dirty="0">
                <a:solidFill>
                  <a:srgbClr val="1B2B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Gunakan data simulasi atau data yang sudah dianonimkan.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E3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Kesimpulan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737360"/>
            <a:ext cx="594360" cy="594360"/>
          </a:xfrm>
          <a:prstGeom prst="ellipse">
            <a:avLst/>
          </a:prstGeom>
          <a:solidFill>
            <a:srgbClr val="F2A93B"/>
          </a:solidFill>
          <a:ln>
            <a:solidFill>
              <a:srgbClr val="F2A93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100" dirty="0"/>
          </a:p>
        </p:txBody>
      </p:sp>
      <p:sp>
        <p:nvSpPr>
          <p:cNvPr id="4" name="Text 2"/>
          <p:cNvSpPr txBox="1"/>
          <p:nvPr/>
        </p:nvSpPr>
        <p:spPr>
          <a:xfrm>
            <a:off x="1463040" y="164592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 tetap menjadi acuan; kompetensi keahlian menjadi konteks belajar.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200400"/>
            <a:ext cx="594360" cy="594360"/>
          </a:xfrm>
          <a:prstGeom prst="ellipse">
            <a:avLst/>
          </a:prstGeom>
          <a:solidFill>
            <a:srgbClr val="F2A93B"/>
          </a:solidFill>
          <a:ln>
            <a:solidFill>
              <a:srgbClr val="F2A93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10896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Integrasi dirumuskan pada TP, lalu diwujudkan dalam alur, proyek, dan asesmen.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663440"/>
            <a:ext cx="594360" cy="594360"/>
          </a:xfrm>
          <a:prstGeom prst="ellipse">
            <a:avLst/>
          </a:prstGeom>
          <a:solidFill>
            <a:srgbClr val="F2A93B"/>
          </a:solidFill>
          <a:ln>
            <a:solidFill>
              <a:srgbClr val="F2A93B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572000"/>
            <a:ext cx="5760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Kolaborasi guru mata pelajaran dan guru kejuruan menentukan kualitasnya.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7589520" y="1645920"/>
            <a:ext cx="4050792" cy="4297680"/>
          </a:xfrm>
          <a:prstGeom prst="roundRect">
            <a:avLst>
              <a:gd name="adj" fmla="val 2709"/>
            </a:avLst>
          </a:prstGeom>
          <a:solidFill>
            <a:srgbClr val="F2A93B"/>
          </a:solidFill>
          <a:ln w="12700">
            <a:solidFill>
              <a:srgbClr val="F2A93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955280" y="1965960"/>
            <a:ext cx="822960" cy="822960"/>
          </a:xfrm>
          <a:prstGeom prst="ellipse">
            <a:avLst/>
          </a:prstGeom>
          <a:solidFill>
            <a:srgbClr val="0E3B3F"/>
          </a:solidFill>
          <a:ln w="12700">
            <a:solidFill>
              <a:srgbClr val="0E3B3F"/>
            </a:solidFill>
            <a:prstDash val="solid"/>
          </a:ln>
        </p:spPr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1020" y="2171700"/>
            <a:ext cx="411480" cy="41148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7955280" y="30175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0E3B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REFLEKSI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7955280" y="3474720"/>
            <a:ext cx="3383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0E3B3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TP manakah pada mata pelajaran Anda yang paling mudah dikaitkan dengan tugas kerja Farmasi?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1416</Words>
  <Application>Microsoft Office PowerPoint</Application>
  <PresentationFormat>Widescreen</PresentationFormat>
  <Paragraphs>196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Integrasi Capaian Pembelajaran dengan Kompetensi Keahlian Farmasi</dc:title>
  <dc:subject>PptxGenJS Presentation</dc:subject>
  <dc:creator>PptxGenJS</dc:creator>
  <cp:lastModifiedBy>Admin</cp:lastModifiedBy>
  <cp:revision>1</cp:revision>
  <dcterms:created xsi:type="dcterms:W3CDTF">2026-09-19T16:57:19Z</dcterms:created>
  <dcterms:modified xsi:type="dcterms:W3CDTF">2026-09-19T17:00:13Z</dcterms:modified>
</cp:coreProperties>
</file>