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6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53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2011680"/>
            <a:ext cx="5943600" cy="594360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023360"/>
            <a:ext cx="3840480" cy="3840480"/>
          </a:xfrm>
          <a:prstGeom prst="ellipse">
            <a:avLst/>
          </a:prstGeom>
          <a:solidFill>
            <a:srgbClr val="00A896">
              <a:alpha val="5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5120640"/>
            <a:ext cx="3291840" cy="3291840"/>
          </a:xfrm>
          <a:prstGeom prst="ellipse">
            <a:avLst/>
          </a:prstGeom>
          <a:solidFill>
            <a:srgbClr val="02C39A">
              <a:alpha val="3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5156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FARMASI  •  WORKSHOP KURIKULUM MERDEKA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 Penyusunan ATP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31520" y="2395728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FEFE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Mata Pelajaran Farmasi Berorientasi Pembelajaran Bermakna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77240" y="3794760"/>
            <a:ext cx="219456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4069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43708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Widya Ningsih, S.Farm., Gr.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Workshop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yang ingin kita capai bersama hari ini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E35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659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45920" y="194767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Memahami Konsep ATP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4400" y="26517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kedudukan dan fungsi Alur Tujuan Pembelajaran (ATP) dalam Kurikulum Merdeka.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17920" y="169164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E35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92240" y="196596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223760" y="194767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Menyusun ATP Farmasi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92240" y="265176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Mampu menyusun ATP Mata Pelajaran Farmasi yang runtut dari Capaian Pembelajaran (CP).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393192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E35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14400" y="42062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645920" y="418795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Mengintegrasikan Pembelajaran Bermakna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489204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 alur belajar yang kontekstual, relevan, dan bermakna bagi peserta didik.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17920" y="393192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2E35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92240" y="420624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223760" y="418795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Menghasilkan Dokumen ATP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492240" y="489204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draf ATP siap pakai untuk diterapkan di kelas X Fase E.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Kedudukan ATP dalam Kurikulum Merdeka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ATP menjembatani Capaian Pembelajaran menuju kegiatan pembelajaran harian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64108" y="1965960"/>
            <a:ext cx="2423160" cy="28803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4108" y="1965960"/>
            <a:ext cx="2423160" cy="502920"/>
          </a:xfrm>
          <a:prstGeom prst="roundRect">
            <a:avLst>
              <a:gd name="adj" fmla="val 18182"/>
            </a:avLst>
          </a:prstGeom>
          <a:solidFill>
            <a:srgbClr val="028090"/>
          </a:solidFill>
          <a:ln/>
        </p:spPr>
      </p:sp>
      <p:sp>
        <p:nvSpPr>
          <p:cNvPr id="6" name="Shape 4"/>
          <p:cNvSpPr/>
          <p:nvPr/>
        </p:nvSpPr>
        <p:spPr>
          <a:xfrm>
            <a:off x="864108" y="2221992"/>
            <a:ext cx="2423160" cy="24688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/>
          <p:nvPr/>
        </p:nvSpPr>
        <p:spPr>
          <a:xfrm>
            <a:off x="1001268" y="20116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28700" y="2624328"/>
            <a:ext cx="20939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Capaian Pembelajaran  (CP)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28700" y="3566160"/>
            <a:ext cx="20939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&amp; konten yang ditetapkan pemerintah per fase.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 rot="5400000">
            <a:off x="3314700" y="3305556"/>
            <a:ext cx="201168" cy="201168"/>
          </a:xfrm>
          <a:prstGeom prst="triangle">
            <a:avLst/>
          </a:prstGeom>
          <a:solidFill>
            <a:srgbClr val="50696C"/>
          </a:solidFill>
          <a:ln/>
        </p:spPr>
      </p:sp>
      <p:sp>
        <p:nvSpPr>
          <p:cNvPr id="11" name="Shape 9"/>
          <p:cNvSpPr/>
          <p:nvPr/>
        </p:nvSpPr>
        <p:spPr>
          <a:xfrm>
            <a:off x="3543300" y="1965960"/>
            <a:ext cx="2423160" cy="28803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9050">
            <a:solidFill>
              <a:srgbClr val="00A896"/>
            </a:solidFill>
            <a:prstDash val="solid"/>
          </a:ln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43300" y="1965960"/>
            <a:ext cx="2423160" cy="502920"/>
          </a:xfrm>
          <a:prstGeom prst="roundRect">
            <a:avLst>
              <a:gd name="adj" fmla="val 18182"/>
            </a:avLst>
          </a:prstGeom>
          <a:solidFill>
            <a:srgbClr val="00A896"/>
          </a:solidFill>
          <a:ln/>
        </p:spPr>
      </p:sp>
      <p:sp>
        <p:nvSpPr>
          <p:cNvPr id="13" name="Shape 11"/>
          <p:cNvSpPr/>
          <p:nvPr/>
        </p:nvSpPr>
        <p:spPr>
          <a:xfrm>
            <a:off x="3543300" y="2221992"/>
            <a:ext cx="2423160" cy="246888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3680460" y="20116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707892" y="2624328"/>
            <a:ext cx="20939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  (TP)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707892" y="3566160"/>
            <a:ext cx="20939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Penjabaran kompetensi &amp; lingkup materi yang lebih spesifik.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 rot="5400000">
            <a:off x="5993892" y="3305556"/>
            <a:ext cx="201168" cy="201168"/>
          </a:xfrm>
          <a:prstGeom prst="triangle">
            <a:avLst/>
          </a:prstGeom>
          <a:solidFill>
            <a:srgbClr val="50696C"/>
          </a:solidFill>
          <a:ln/>
        </p:spPr>
      </p:sp>
      <p:sp>
        <p:nvSpPr>
          <p:cNvPr id="18" name="Shape 16"/>
          <p:cNvSpPr/>
          <p:nvPr/>
        </p:nvSpPr>
        <p:spPr>
          <a:xfrm>
            <a:off x="6222492" y="1965960"/>
            <a:ext cx="2423160" cy="28803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9050">
            <a:solidFill>
              <a:srgbClr val="02C39A"/>
            </a:solidFill>
            <a:prstDash val="solid"/>
          </a:ln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22492" y="1965960"/>
            <a:ext cx="2423160" cy="502920"/>
          </a:xfrm>
          <a:prstGeom prst="roundRect">
            <a:avLst>
              <a:gd name="adj" fmla="val 18182"/>
            </a:avLst>
          </a:prstGeom>
          <a:solidFill>
            <a:srgbClr val="02C39A"/>
          </a:solidFill>
          <a:ln/>
        </p:spPr>
      </p:sp>
      <p:sp>
        <p:nvSpPr>
          <p:cNvPr id="20" name="Shape 18"/>
          <p:cNvSpPr/>
          <p:nvPr/>
        </p:nvSpPr>
        <p:spPr>
          <a:xfrm>
            <a:off x="6222492" y="2221992"/>
            <a:ext cx="2423160" cy="24688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6359652" y="20116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87084" y="2624328"/>
            <a:ext cx="20939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Alur Tujuan Pembelajaran  (ATP)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387084" y="3566160"/>
            <a:ext cx="20939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Rangkaian TP yang disusun secara logis &amp; sistematis.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 rot="5400000">
            <a:off x="8673084" y="3305556"/>
            <a:ext cx="201168" cy="201168"/>
          </a:xfrm>
          <a:prstGeom prst="triangle">
            <a:avLst/>
          </a:prstGeom>
          <a:solidFill>
            <a:srgbClr val="50696C"/>
          </a:solidFill>
          <a:ln/>
        </p:spPr>
      </p:sp>
      <p:sp>
        <p:nvSpPr>
          <p:cNvPr id="25" name="Shape 23"/>
          <p:cNvSpPr/>
          <p:nvPr/>
        </p:nvSpPr>
        <p:spPr>
          <a:xfrm>
            <a:off x="8901684" y="1965960"/>
            <a:ext cx="2423160" cy="28803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901684" y="1965960"/>
            <a:ext cx="2423160" cy="502920"/>
          </a:xfrm>
          <a:prstGeom prst="roundRect">
            <a:avLst>
              <a:gd name="adj" fmla="val 18182"/>
            </a:avLst>
          </a:prstGeom>
          <a:solidFill>
            <a:srgbClr val="028090"/>
          </a:solidFill>
          <a:ln/>
        </p:spPr>
      </p:sp>
      <p:sp>
        <p:nvSpPr>
          <p:cNvPr id="27" name="Shape 25"/>
          <p:cNvSpPr/>
          <p:nvPr/>
        </p:nvSpPr>
        <p:spPr>
          <a:xfrm>
            <a:off x="8901684" y="2221992"/>
            <a:ext cx="2423160" cy="246888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28" name="Text 26"/>
          <p:cNvSpPr/>
          <p:nvPr/>
        </p:nvSpPr>
        <p:spPr>
          <a:xfrm>
            <a:off x="9038844" y="201168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066276" y="2624328"/>
            <a:ext cx="20939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 Ajar / RPP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9066276" y="3566160"/>
            <a:ext cx="209397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Rencana pembelajaran bermakna di kelas setiap pertemuan.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64108" y="5166360"/>
            <a:ext cx="10460736" cy="566928"/>
          </a:xfrm>
          <a:prstGeom prst="roundRect">
            <a:avLst>
              <a:gd name="adj" fmla="val 12903"/>
            </a:avLst>
          </a:prstGeom>
          <a:solidFill>
            <a:srgbClr val="E6F4F1"/>
          </a:solidFill>
          <a:ln/>
        </p:spPr>
      </p:sp>
      <p:sp>
        <p:nvSpPr>
          <p:cNvPr id="32" name="Text 30"/>
          <p:cNvSpPr/>
          <p:nvPr/>
        </p:nvSpPr>
        <p:spPr>
          <a:xfrm>
            <a:off x="1092708" y="5166360"/>
            <a:ext cx="100035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bermakna dirancang mulai dari penyusunan ATP — bukan hanya saat mengajar di kelas.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4846320"/>
            <a:ext cx="3291840" cy="3291840"/>
          </a:xfrm>
          <a:prstGeom prst="ellipse">
            <a:avLst/>
          </a:prstGeom>
          <a:solidFill>
            <a:srgbClr val="00A896">
              <a:alpha val="5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8580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ATP?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60020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E4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Tujuan Pembelajaran (ATP) adalah rangkaian Tujuan Pembelajaran yang disusun secara sistematis dan logis dalam satu fase, sebagai peta jalan guru mencapai Capaian Pembelajaran.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146304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416052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CFEFE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“ATP menjawab pertanyaan: dari mana kita mulai, dan ke mana pembelajaran ini akan bermuara.”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63440" y="594360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Ciri-Ciri ATP yang Baik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663440" y="1280160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394960" y="12344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Sistematis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394960" y="1600200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Disusun berurutan sesuai perkembangan kompetensi peserta didik.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663440" y="2487168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4663440" y="2487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394960" y="2441448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Kontekstual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394960" y="2807208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 dengan dunia kerja &amp; kehidupan nyata bidang farmasi.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663440" y="3694176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4663440" y="36941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5394960" y="3648456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Fleksibel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394960" y="4014216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disesuaikan dengan karakteristik sekolah &amp; peserta didik.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663440" y="4901184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2" name="Text 20"/>
          <p:cNvSpPr/>
          <p:nvPr/>
        </p:nvSpPr>
        <p:spPr>
          <a:xfrm>
            <a:off x="4663440" y="49011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394960" y="4855464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Berkesinambungan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394960" y="5221224"/>
            <a:ext cx="5760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Menunjukkan keterkaitan antar tujuan pembelajaran secara utuh.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6634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Prinsip Penyusunan ATP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Enam prinsip yang perlu dipegang saat menyusun ATP mata pelajaran Farmasi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92024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25603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Sederhana &amp; Informatif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868680" y="297180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Bahasa mudah dipahami, langsung menunjukkan capaian yang dituju.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89120" y="1691640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17720" y="192024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46177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17720" y="25603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Esensial &amp; Kontekstual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617720" y="297180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pada kompetensi inti kefarmasian yang relevan dengan dunia kerja.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38160" y="1691640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66760" y="1920240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836676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66760" y="25603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Berkesinambungan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8366760" y="297180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Antar TP saling terkait dan membangun kompetensi secara bertahap.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4096512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68680" y="4325112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0A896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8680" y="496519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Merdeka Belajar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68680" y="537667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 ruang kreativitas guru dalam merancang strategi pembelajaran.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89120" y="4096512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617720" y="4325112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</p:sp>
      <p:sp>
        <p:nvSpPr>
          <p:cNvPr id="26" name="Text 24"/>
          <p:cNvSpPr/>
          <p:nvPr/>
        </p:nvSpPr>
        <p:spPr>
          <a:xfrm>
            <a:off x="461772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617720" y="496519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Berpusat pada Peserta Didik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4617720" y="537667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Disusun dengan mempertimbangkan tahap perkembangan peserta didik.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38160" y="4096512"/>
            <a:ext cx="35204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366760" y="4325112"/>
            <a:ext cx="502920" cy="502920"/>
          </a:xfrm>
          <a:prstGeom prst="roundRect">
            <a:avLst>
              <a:gd name="adj" fmla="val 50909"/>
            </a:avLst>
          </a:prstGeom>
          <a:solidFill>
            <a:srgbClr val="00A896"/>
          </a:solidFill>
          <a:ln/>
        </p:spPr>
      </p:sp>
      <p:sp>
        <p:nvSpPr>
          <p:cNvPr id="31" name="Text 29"/>
          <p:cNvSpPr/>
          <p:nvPr/>
        </p:nvSpPr>
        <p:spPr>
          <a:xfrm>
            <a:off x="836676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366760" y="496519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Mempertimbangkan Alokasi Waktu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8366760" y="5376672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Realistis terhadap jam pelajaran &amp; kalender pendidikan yang tersedia.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Pembelajaran Bermakna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5120640" cy="2331720"/>
          </a:xfrm>
          <a:prstGeom prst="roundRect">
            <a:avLst>
              <a:gd name="adj" fmla="val 4706"/>
            </a:avLst>
          </a:prstGeom>
          <a:solidFill>
            <a:srgbClr val="028090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417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Meaningful Learning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14400" y="1783080"/>
            <a:ext cx="4572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55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bermakna terjadi ketika materi baru dikaitkan secara aktif dengan pengetahuan dan pengalaman yang sudah dimiliki peserta didik (David Ausubel).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080760" y="1234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Ciri Pembelajaran Bermakna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080760" y="1691640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6080760" y="1691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83680" y="1664208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  </a:t>
            </a: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Terkait langsung dengan pengalaman &amp; konteks kehidupan peserta didik.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80760" y="235000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6080760" y="2350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83680" y="2322576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Aktif &amp; Reflektif  </a:t>
            </a: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terlibat aktif membangun pemahamannya sendiri.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80760" y="3008376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080760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83680" y="2980944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Kontekstual  </a:t>
            </a:r>
            <a:r>
              <a:rPr lang="en-US" sz="13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Menghubungkan konsep dengan situasi nyata di lingkungan kerja.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3886200"/>
            <a:ext cx="10881360" cy="1920240"/>
          </a:xfrm>
          <a:prstGeom prst="roundRect">
            <a:avLst>
              <a:gd name="adj" fmla="val 5714"/>
            </a:avLst>
          </a:prstGeom>
          <a:solidFill>
            <a:srgbClr val="E6F4F1"/>
          </a:solidFill>
          <a:ln/>
        </p:spPr>
      </p:sp>
      <p:sp>
        <p:nvSpPr>
          <p:cNvPr id="17" name="Text 15"/>
          <p:cNvSpPr/>
          <p:nvPr/>
        </p:nvSpPr>
        <p:spPr>
          <a:xfrm>
            <a:off x="914400" y="40690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Sebaliknya: Pembelajaran Hafalan (Rote Learning)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14400" y="4480560"/>
            <a:ext cx="10241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dihafal tanpa dikaitkan dengan pengetahuan sebelumnya — mudah dilupakan dan sulit diterapkan pada situasi nyata, misalnya sekadar menghafal nama obat tanpa memahami indikasi dan cara kerjanya.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ATP Farmasi Perlu Berorientasi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Bermakna?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2E3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856232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8562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37360" y="176479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Menyangkut Keselamatan Pasien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166360" y="1828800"/>
            <a:ext cx="0" cy="594360"/>
          </a:xfrm>
          <a:prstGeom prst="line">
            <a:avLst/>
          </a:prstGeom>
          <a:noFill/>
          <a:ln w="12700">
            <a:solidFill>
              <a:srgbClr val="D8E8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40680" y="1764792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Kesalahan pemahaman konsep kefarmasian berdampak langsung pada keselamatan &amp; kesehatan masyarakat.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4320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2E35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914400" y="2907792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29077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737360" y="281635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 Bersifat Aplikatif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166360" y="2880360"/>
            <a:ext cx="0" cy="594360"/>
          </a:xfrm>
          <a:prstGeom prst="line">
            <a:avLst/>
          </a:prstGeom>
          <a:noFill/>
          <a:ln w="12700">
            <a:solidFill>
              <a:srgbClr val="D8E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40680" y="2816352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seperti peracikan obat &amp; pelayanan resep menuntut pemahaman, bukan sekadar hafalan.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379476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2E35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14400" y="3959352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3959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737360" y="386791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Menyiapkan Dunia Kerja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166360" y="3931920"/>
            <a:ext cx="0" cy="594360"/>
          </a:xfrm>
          <a:prstGeom prst="line">
            <a:avLst/>
          </a:prstGeom>
          <a:noFill/>
          <a:ln w="12700">
            <a:solidFill>
              <a:srgbClr val="D8E8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40680" y="3867912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Lulusan langsung berhadapan dengan situasi nyata di apotek, klinik, dan industri farmasi.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484632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2E35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14400" y="5010912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50109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737360" y="491947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Membangun Retensi Jangka Panjang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166360" y="4983480"/>
            <a:ext cx="0" cy="594360"/>
          </a:xfrm>
          <a:prstGeom prst="line">
            <a:avLst/>
          </a:prstGeom>
          <a:noFill/>
          <a:ln w="12700">
            <a:solidFill>
              <a:srgbClr val="D8E8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40680" y="4919472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yang dipahami bermakna akan lebih lama diingat dan mudah diterapkan kembali.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2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Langkah-Langkah Menyusun ATP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Lima langkah praktis dari analisis CP hingga ATP siap digunakan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80060" y="2651760"/>
            <a:ext cx="2084832" cy="3246120"/>
          </a:xfrm>
          <a:prstGeom prst="roundRect">
            <a:avLst>
              <a:gd name="adj" fmla="val 4386"/>
            </a:avLst>
          </a:prstGeom>
          <a:solidFill>
            <a:srgbClr val="0B4F52"/>
          </a:solidFill>
          <a:ln/>
        </p:spPr>
      </p:sp>
      <p:sp>
        <p:nvSpPr>
          <p:cNvPr id="5" name="Shape 3"/>
          <p:cNvSpPr/>
          <p:nvPr/>
        </p:nvSpPr>
        <p:spPr>
          <a:xfrm>
            <a:off x="1184148" y="2148840"/>
            <a:ext cx="676656" cy="67665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1184148" y="21488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7220" y="292608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Analisis CP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62940" y="3703320"/>
            <a:ext cx="171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200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Pelajari &amp; pahami Capaian Pembelajaran mapel Farmasi Fase 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 rot="5400000">
            <a:off x="2555748" y="4187952"/>
            <a:ext cx="219456" cy="219456"/>
          </a:xfrm>
          <a:prstGeom prst="triangle">
            <a:avLst/>
          </a:prstGeom>
          <a:solidFill>
            <a:srgbClr val="02C39A"/>
          </a:solidFill>
          <a:ln/>
        </p:spPr>
      </p:sp>
      <p:sp>
        <p:nvSpPr>
          <p:cNvPr id="10" name="Shape 8"/>
          <p:cNvSpPr/>
          <p:nvPr/>
        </p:nvSpPr>
        <p:spPr>
          <a:xfrm>
            <a:off x="2766060" y="2651760"/>
            <a:ext cx="2084832" cy="3246120"/>
          </a:xfrm>
          <a:prstGeom prst="roundRect">
            <a:avLst>
              <a:gd name="adj" fmla="val 4386"/>
            </a:avLst>
          </a:prstGeom>
          <a:solidFill>
            <a:srgbClr val="0B4F52"/>
          </a:solidFill>
          <a:ln/>
        </p:spPr>
      </p:sp>
      <p:sp>
        <p:nvSpPr>
          <p:cNvPr id="11" name="Shape 9"/>
          <p:cNvSpPr/>
          <p:nvPr/>
        </p:nvSpPr>
        <p:spPr>
          <a:xfrm>
            <a:off x="3470148" y="2148840"/>
            <a:ext cx="676656" cy="67665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3470148" y="21488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2903220" y="292608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Rumuskan TP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2948940" y="3703320"/>
            <a:ext cx="171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200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Turunkan CP menjadi Tujuan Pembelajaran yang terukur &amp; spesifik.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 rot="5400000">
            <a:off x="4841748" y="4187952"/>
            <a:ext cx="219456" cy="219456"/>
          </a:xfrm>
          <a:prstGeom prst="triangle">
            <a:avLst/>
          </a:prstGeom>
          <a:solidFill>
            <a:srgbClr val="02C39A"/>
          </a:solidFill>
          <a:ln/>
        </p:spPr>
      </p:sp>
      <p:sp>
        <p:nvSpPr>
          <p:cNvPr id="16" name="Shape 14"/>
          <p:cNvSpPr/>
          <p:nvPr/>
        </p:nvSpPr>
        <p:spPr>
          <a:xfrm>
            <a:off x="5052060" y="2651760"/>
            <a:ext cx="2084832" cy="3246120"/>
          </a:xfrm>
          <a:prstGeom prst="roundRect">
            <a:avLst>
              <a:gd name="adj" fmla="val 4386"/>
            </a:avLst>
          </a:prstGeom>
          <a:solidFill>
            <a:srgbClr val="0B4F52"/>
          </a:solidFill>
          <a:ln/>
        </p:spPr>
      </p:sp>
      <p:sp>
        <p:nvSpPr>
          <p:cNvPr id="17" name="Shape 15"/>
          <p:cNvSpPr/>
          <p:nvPr/>
        </p:nvSpPr>
        <p:spPr>
          <a:xfrm>
            <a:off x="5756148" y="2148840"/>
            <a:ext cx="676656" cy="67665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5756148" y="21488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5189220" y="292608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Susun Alur Logis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234940" y="3703320"/>
            <a:ext cx="171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200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Urutkan TP dari yang paling sederhana ke kompleks / prasyarat.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 rot="5400000">
            <a:off x="7127748" y="4187952"/>
            <a:ext cx="219456" cy="219456"/>
          </a:xfrm>
          <a:prstGeom prst="triangle">
            <a:avLst/>
          </a:prstGeom>
          <a:solidFill>
            <a:srgbClr val="02C39A"/>
          </a:solidFill>
          <a:ln/>
        </p:spPr>
      </p:sp>
      <p:sp>
        <p:nvSpPr>
          <p:cNvPr id="22" name="Shape 20"/>
          <p:cNvSpPr/>
          <p:nvPr/>
        </p:nvSpPr>
        <p:spPr>
          <a:xfrm>
            <a:off x="7338060" y="2651760"/>
            <a:ext cx="2084832" cy="3246120"/>
          </a:xfrm>
          <a:prstGeom prst="roundRect">
            <a:avLst>
              <a:gd name="adj" fmla="val 4386"/>
            </a:avLst>
          </a:prstGeom>
          <a:solidFill>
            <a:srgbClr val="0B4F52"/>
          </a:solidFill>
          <a:ln/>
        </p:spPr>
      </p:sp>
      <p:sp>
        <p:nvSpPr>
          <p:cNvPr id="23" name="Shape 21"/>
          <p:cNvSpPr/>
          <p:nvPr/>
        </p:nvSpPr>
        <p:spPr>
          <a:xfrm>
            <a:off x="8042148" y="2148840"/>
            <a:ext cx="676656" cy="67665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4" name="Text 22"/>
          <p:cNvSpPr/>
          <p:nvPr/>
        </p:nvSpPr>
        <p:spPr>
          <a:xfrm>
            <a:off x="8042148" y="21488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475220" y="292608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Kaitkan Konteks Nyata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520940" y="3703320"/>
            <a:ext cx="171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200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Sisipkan konteks pelayanan kefarmasian agar bermakna.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 rot="5400000">
            <a:off x="9413748" y="4187952"/>
            <a:ext cx="219456" cy="219456"/>
          </a:xfrm>
          <a:prstGeom prst="triangle">
            <a:avLst/>
          </a:prstGeom>
          <a:solidFill>
            <a:srgbClr val="02C39A"/>
          </a:solidFill>
          <a:ln/>
        </p:spPr>
      </p:sp>
      <p:sp>
        <p:nvSpPr>
          <p:cNvPr id="28" name="Shape 26"/>
          <p:cNvSpPr/>
          <p:nvPr/>
        </p:nvSpPr>
        <p:spPr>
          <a:xfrm>
            <a:off x="9624060" y="2651760"/>
            <a:ext cx="2084832" cy="3246120"/>
          </a:xfrm>
          <a:prstGeom prst="roundRect">
            <a:avLst>
              <a:gd name="adj" fmla="val 4386"/>
            </a:avLst>
          </a:prstGeom>
          <a:solidFill>
            <a:srgbClr val="0B4F52"/>
          </a:solidFill>
          <a:ln/>
        </p:spPr>
      </p:sp>
      <p:sp>
        <p:nvSpPr>
          <p:cNvPr id="29" name="Shape 27"/>
          <p:cNvSpPr/>
          <p:nvPr/>
        </p:nvSpPr>
        <p:spPr>
          <a:xfrm>
            <a:off x="10328148" y="2148840"/>
            <a:ext cx="676656" cy="67665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30" name="Text 28"/>
          <p:cNvSpPr/>
          <p:nvPr/>
        </p:nvSpPr>
        <p:spPr>
          <a:xfrm>
            <a:off x="10328148" y="214884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9761220" y="292608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Tinjau &amp; Validasi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9806940" y="3703320"/>
            <a:ext cx="171907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200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Diskusikan dalam MGMP, sesuaikan alokasi waktu &amp; finalisasi.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9F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Komponen Format ATP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dokumen ATP yang lazim digunakan pada Kurikulum Merdeka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920240" cy="502920"/>
          </a:xfrm>
          <a:prstGeom prst="rect">
            <a:avLst/>
          </a:prstGeom>
          <a:solidFill>
            <a:srgbClr val="02809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783080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0320" y="1783080"/>
            <a:ext cx="2651760" cy="502920"/>
          </a:xfrm>
          <a:prstGeom prst="rect">
            <a:avLst/>
          </a:prstGeom>
          <a:solidFill>
            <a:srgbClr val="02809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33472" y="1783080"/>
            <a:ext cx="25054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212080" y="1783080"/>
            <a:ext cx="2743200" cy="502920"/>
          </a:xfrm>
          <a:prstGeom prst="rect">
            <a:avLst/>
          </a:prstGeom>
          <a:solidFill>
            <a:srgbClr val="02809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85232" y="1783080"/>
            <a:ext cx="2596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55280" y="1783080"/>
            <a:ext cx="1371600" cy="502920"/>
          </a:xfrm>
          <a:prstGeom prst="rect">
            <a:avLst/>
          </a:prstGeom>
          <a:solidFill>
            <a:srgbClr val="02809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28432" y="1783080"/>
            <a:ext cx="12252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Alokasi Waktu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326880" y="1783080"/>
            <a:ext cx="2194560" cy="502920"/>
          </a:xfrm>
          <a:prstGeom prst="rect">
            <a:avLst/>
          </a:prstGeom>
          <a:solidFill>
            <a:srgbClr val="02809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400032" y="1783080"/>
            <a:ext cx="20482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 Kunci Bermakna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2286000"/>
            <a:ext cx="192024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2331720"/>
            <a:ext cx="1773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Pelayanan Kefarmasian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560320" y="2286000"/>
            <a:ext cx="265176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633472" y="2331720"/>
            <a:ext cx="25054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alur pelayanan resep di apotek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212080" y="2286000"/>
            <a:ext cx="274320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85232" y="2331720"/>
            <a:ext cx="25968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tahapan skrining &amp; penyerahan resep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955280" y="2286000"/>
            <a:ext cx="137160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28432" y="2331720"/>
            <a:ext cx="12252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JP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2286000"/>
            <a:ext cx="219456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00032" y="2331720"/>
            <a:ext cx="20482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 resep nyata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" y="3337560"/>
            <a:ext cx="1920240" cy="1051560"/>
          </a:xfrm>
          <a:prstGeom prst="rect">
            <a:avLst/>
          </a:prstGeom>
          <a:solidFill>
            <a:srgbClr val="EAF5F3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13232" y="3383280"/>
            <a:ext cx="1773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Dasar-Dasar Kefarmasian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560320" y="3337560"/>
            <a:ext cx="2651760" cy="1051560"/>
          </a:xfrm>
          <a:prstGeom prst="rect">
            <a:avLst/>
          </a:prstGeom>
          <a:solidFill>
            <a:srgbClr val="EAF5F3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633472" y="3383280"/>
            <a:ext cx="25054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bentuk &amp; penggolongan sediaan obat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212080" y="3337560"/>
            <a:ext cx="2743200" cy="1051560"/>
          </a:xfrm>
          <a:prstGeom prst="rect">
            <a:avLst/>
          </a:prstGeom>
          <a:solidFill>
            <a:srgbClr val="EAF5F3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85232" y="3383280"/>
            <a:ext cx="25968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Mengklasifikasikan sediaan obat sesuai bentuk &amp; fungsi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955280" y="3337560"/>
            <a:ext cx="1371600" cy="1051560"/>
          </a:xfrm>
          <a:prstGeom prst="rect">
            <a:avLst/>
          </a:prstGeom>
          <a:solidFill>
            <a:srgbClr val="EAF5F3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028432" y="3383280"/>
            <a:ext cx="12252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JP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9326880" y="3337560"/>
            <a:ext cx="2194560" cy="1051560"/>
          </a:xfrm>
          <a:prstGeom prst="rect">
            <a:avLst/>
          </a:prstGeom>
          <a:solidFill>
            <a:srgbClr val="EAF5F3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00032" y="3383280"/>
            <a:ext cx="20482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identifikasi sediaan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40080" y="4389120"/>
            <a:ext cx="192024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3232" y="4434840"/>
            <a:ext cx="17739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K3 &amp; Etika Profesi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560320" y="4389120"/>
            <a:ext cx="265176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633472" y="4434840"/>
            <a:ext cx="25054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K3 dan etika kerja kefarmasian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212080" y="4389120"/>
            <a:ext cx="274320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285232" y="4434840"/>
            <a:ext cx="25968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prosedur K3 di ruang praktik farmasi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955280" y="4389120"/>
            <a:ext cx="137160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028432" y="4434840"/>
            <a:ext cx="12252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JP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9326880" y="4389120"/>
            <a:ext cx="2194560" cy="1051560"/>
          </a:xfrm>
          <a:prstGeom prst="rect">
            <a:avLst/>
          </a:prstGeom>
          <a:solidFill>
            <a:srgbClr val="FFFFFF"/>
          </a:solidFill>
          <a:ln w="9525">
            <a:solidFill>
              <a:srgbClr val="D8E8E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400032" y="4434840"/>
            <a:ext cx="204825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Simulasi kondisi kerja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Penerapan ATP Mapel Farmasi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Elemen: Pelayanan Kefarmasian  •  Kelas X, Fase 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1051560"/>
          </a:xfrm>
          <a:prstGeom prst="roundRect">
            <a:avLst>
              <a:gd name="adj" fmla="val 8696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737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 (CP)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2029968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Peserta didik mampu memahami dan menerapkan alur pelayanan kefarmasian di apotek sesuai standar profesi.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40080" y="2880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Alur Tujuan Pembelajaran (contoh urutan TP):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337560"/>
            <a:ext cx="10881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1B2E35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22960" y="3456432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08760" y="3337560"/>
            <a:ext cx="9784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kelengkapan administrasi resep dokter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4133088"/>
            <a:ext cx="10881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1B2E35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25196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251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08760" y="4133088"/>
            <a:ext cx="9784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istilah &amp; singkatan medis pada resep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928616"/>
            <a:ext cx="10881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1B2E35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2960" y="5047488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5047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08760" y="4928616"/>
            <a:ext cx="9784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Melakukan skrining resep (farmasetik, klinis, administratif)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40080" y="5724144"/>
            <a:ext cx="1088136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  <a:effectLst>
            <a:outerShdw blurRad="50800" dist="25400" dir="5400000" algn="bl" rotWithShape="0">
              <a:srgbClr val="1B2E35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22960" y="5843016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5843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508760" y="5724144"/>
            <a:ext cx="9784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Mempraktikkan penyerahan obat disertai edukasi pasien (studi kasus)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 Pembelajaran Bermakna dalam Praktik Farmasi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Terapkan strategi berikut ketika merancang alur pembelajaran pada ATP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74720" cy="41605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011680" y="2240280"/>
            <a:ext cx="731520" cy="7315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2011680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68680" y="3154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Kontekstual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914400" y="39776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Mengaitkan materi dengan kasus nyata di apotek, klinik, dan industri farmasi sehari-hari.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828800"/>
            <a:ext cx="3474720" cy="41605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806440" y="2240280"/>
            <a:ext cx="731520" cy="7315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5806440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663440" y="3154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Problem-Based Learning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4709160" y="39776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memecahkan studi kasus kefarmasian, misalnya interaksi obat atau kesalahan resep.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0" y="1828800"/>
            <a:ext cx="3474720" cy="416052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2E35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601200" y="2240280"/>
            <a:ext cx="731520" cy="7315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0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458200" y="31546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 &amp; Simulasi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8503920" y="397764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5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langsung meracik, mengemas, dan menyerahkan obat untuk membangun pemahaman utuh.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28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Tips Praktik Baik &amp; Kendala yang Sering Terjadi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257800" cy="4846320"/>
          </a:xfrm>
          <a:prstGeom prst="roundRect">
            <a:avLst>
              <a:gd name="adj" fmla="val 2264"/>
            </a:avLst>
          </a:prstGeom>
          <a:solidFill>
            <a:srgbClr val="E6F4F1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627632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6276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554480" y="162763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 Baik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914400" y="2377440"/>
            <a:ext cx="146304" cy="14630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1234440" y="21945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Libatkan guru produktif farmasi lain saat menyusun ATP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14400" y="3246120"/>
            <a:ext cx="146304" cy="14630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/>
          <p:nvPr/>
        </p:nvSpPr>
        <p:spPr>
          <a:xfrm>
            <a:off x="1234440" y="306324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bahasa operasional &amp; mudah diukur pada TP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14400" y="4114800"/>
            <a:ext cx="146304" cy="14630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1234440" y="39319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Sertakan konteks dunia kerja di setiap alur pembelajaran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14400" y="4983480"/>
            <a:ext cx="146304" cy="146304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1234440" y="48006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Tinjau ulang ATP setiap awal semester bersama MGMP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1371600"/>
            <a:ext cx="5257800" cy="4846320"/>
          </a:xfrm>
          <a:prstGeom prst="roundRect">
            <a:avLst>
              <a:gd name="adj" fmla="val 2264"/>
            </a:avLst>
          </a:prstGeom>
          <a:solidFill>
            <a:srgbClr val="FBEDE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37960" y="1627632"/>
            <a:ext cx="502920" cy="502920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17" name="Text 15"/>
          <p:cNvSpPr/>
          <p:nvPr/>
        </p:nvSpPr>
        <p:spPr>
          <a:xfrm>
            <a:off x="6537960" y="16276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178040" y="162763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150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Kendala Umum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6537960" y="2377440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0" y="21945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 dirumuskan terlalu umum sehingga sulit diukur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537960" y="3246120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2" name="Text 20"/>
          <p:cNvSpPr/>
          <p:nvPr/>
        </p:nvSpPr>
        <p:spPr>
          <a:xfrm>
            <a:off x="6858000" y="306324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pembelajaran tidak mempertimbangkan prasyarat kompetensi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537960" y="4114800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4" name="Text 22"/>
          <p:cNvSpPr/>
          <p:nvPr/>
        </p:nvSpPr>
        <p:spPr>
          <a:xfrm>
            <a:off x="6858000" y="393192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kefarmasian minim, terasa lepas dari dunia kerja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37960" y="4983480"/>
            <a:ext cx="146304" cy="146304"/>
          </a:xfrm>
          <a:prstGeom prst="ellipse">
            <a:avLst/>
          </a:prstGeom>
          <a:solidFill>
            <a:srgbClr val="C1502E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0" y="480060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728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Alokasi waktu tidak realistis dengan kalender akademik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Penyusunan ATP  |  Mata Pelajaran Farmasi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06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2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286000"/>
            <a:ext cx="5943600" cy="594360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4114800" cy="4114800"/>
          </a:xfrm>
          <a:prstGeom prst="ellipse">
            <a:avLst/>
          </a:prstGeom>
          <a:solidFill>
            <a:srgbClr val="00A896">
              <a:alpha val="5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4884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731520" y="310896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FEF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 susun ATP Farmasi yang bermakna — untuk pembelajaran yang lebih relevan dengan dunia kerja kefarmasian.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" y="4160520"/>
            <a:ext cx="219456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343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Widya Ningsih, S.Farm., Gr.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31520" y="4800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 Workshop MGMP Farmasi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1083</Words>
  <Application>Microsoft Office PowerPoint</Application>
  <PresentationFormat>Widescreen</PresentationFormat>
  <Paragraphs>211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2</cp:revision>
  <dcterms:created xsi:type="dcterms:W3CDTF">2026-09-12T16:49:03Z</dcterms:created>
  <dcterms:modified xsi:type="dcterms:W3CDTF">2026-09-12T16:50:38Z</dcterms:modified>
</cp:coreProperties>
</file>