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31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" name="Shape 1"/>
          <p:cNvSpPr/>
          <p:nvPr/>
        </p:nvSpPr>
        <p:spPr>
          <a:xfrm>
            <a:off x="10515600" y="3291840"/>
            <a:ext cx="2926080" cy="292608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685800"/>
            <a:ext cx="777240" cy="7772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5" name="Image 0" descr="/home/claude/atp_ppt/icons/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59" y="860679"/>
            <a:ext cx="427482" cy="42748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691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FARMASI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8640" y="2057400"/>
            <a:ext cx="98755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Penyusunan Alur Tujuan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(ATP) yang Efektif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548640" y="397764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Meningkatkan Kualitas Pembelajaran Farmasi di SMK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4892040"/>
            <a:ext cx="2011680" cy="0"/>
          </a:xfrm>
          <a:prstGeom prst="line">
            <a:avLst/>
          </a:prstGeom>
          <a:noFill/>
          <a:ln w="38100">
            <a:solidFill>
              <a:srgbClr val="F0A20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5074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dirty="0">
                <a:solidFill>
                  <a:srgbClr val="B9D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Disampaikan oleh:  </a:t>
            </a:r>
            <a:r>
              <a:rPr lang="en-US" dirty="0">
                <a:solidFill>
                  <a:schemeClr val="bg2"/>
                </a:solidFill>
              </a:rPr>
              <a:t>Apt. </a:t>
            </a:r>
            <a:r>
              <a:rPr lang="en-US" dirty="0" err="1">
                <a:solidFill>
                  <a:schemeClr val="bg2"/>
                </a:solidFill>
              </a:rPr>
              <a:t>Rizki</a:t>
            </a:r>
            <a:r>
              <a:rPr lang="en-US" dirty="0">
                <a:solidFill>
                  <a:schemeClr val="bg2"/>
                </a:solidFill>
              </a:rPr>
              <a:t> Dara </a:t>
            </a:r>
            <a:r>
              <a:rPr lang="en-US" dirty="0" err="1">
                <a:solidFill>
                  <a:schemeClr val="bg2"/>
                </a:solidFill>
              </a:rPr>
              <a:t>Foenna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S.Farm.Gr</a:t>
            </a:r>
            <a:endParaRPr lang="en-ID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48640" y="53949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9D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Kegiatan MGMP Farmasi SMK — 21 </a:t>
            </a:r>
            <a:r>
              <a:rPr lang="en-US" sz="1300" dirty="0" err="1">
                <a:solidFill>
                  <a:srgbClr val="B9D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Agustus</a:t>
            </a:r>
            <a:r>
              <a:rPr lang="en-US" sz="1300" dirty="0">
                <a:solidFill>
                  <a:srgbClr val="B9D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PEMBAHASAN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yang Akan Kita Bahas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1566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1566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173736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Latar belakang &amp; urgensi ATP dalam Kurikulum Merdeka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63640" y="173736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92240" y="191566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91566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178040" y="173736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 dan kedudukan ATP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77240" y="292150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292150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274320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ATP yang efektif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263640" y="274320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92240" y="292150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6492240" y="292150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178040" y="274320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Langkah-langkah menyusun ATP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392734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92734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463040" y="374904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pada mata pelajaran Farmasi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263640" y="374904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92240" y="392734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6" name="Text 24"/>
          <p:cNvSpPr/>
          <p:nvPr/>
        </p:nvSpPr>
        <p:spPr>
          <a:xfrm>
            <a:off x="6492240" y="392734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178040" y="3749040"/>
            <a:ext cx="4297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Tantangan &amp; strategi peningkatan kualitas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LATAR BELAKANG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ATP Penting bagi Guru Farmasi?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28016" cy="822960"/>
          </a:xfrm>
          <a:prstGeom prst="roundRect">
            <a:avLst>
              <a:gd name="adj" fmla="val 21429"/>
            </a:avLst>
          </a:prstGeom>
          <a:solidFill>
            <a:srgbClr val="00A896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783080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Kurikulum Merdeka memberi keleluasaan guru merancang sendiri alur pembelajaran dari Capaian Pembelajaran (CP).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48640" y="2788920"/>
            <a:ext cx="128016" cy="822960"/>
          </a:xfrm>
          <a:prstGeom prst="roundRect">
            <a:avLst>
              <a:gd name="adj" fmla="val 21429"/>
            </a:avLst>
          </a:prstGeom>
          <a:solidFill>
            <a:srgbClr val="00A896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788920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SMK Program Keahlian Farmasi dituntut menghasilkan lulusan yang kompeten sesuai kebutuhan apotek, rumah sakit, dan industri farmasi.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794760"/>
            <a:ext cx="128016" cy="822960"/>
          </a:xfrm>
          <a:prstGeom prst="roundRect">
            <a:avLst>
              <a:gd name="adj" fmla="val 21429"/>
            </a:avLst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794760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yang tidak sistematis membuat pembelajaran tidak runtut dan capaian kompetensi peserta didik tidak maksimal.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406640" y="1783080"/>
            <a:ext cx="4206240" cy="3246120"/>
          </a:xfrm>
          <a:prstGeom prst="roundRect">
            <a:avLst>
              <a:gd name="adj" fmla="val 3380"/>
            </a:avLst>
          </a:prstGeom>
          <a:solidFill>
            <a:srgbClr val="028090"/>
          </a:solidFill>
          <a:ln/>
        </p:spPr>
      </p:sp>
      <p:sp>
        <p:nvSpPr>
          <p:cNvPr id="11" name="Shape 9"/>
          <p:cNvSpPr/>
          <p:nvPr/>
        </p:nvSpPr>
        <p:spPr>
          <a:xfrm>
            <a:off x="7726680" y="2057400"/>
            <a:ext cx="640080" cy="640080"/>
          </a:xfrm>
          <a:prstGeom prst="ellipse">
            <a:avLst/>
          </a:prstGeom>
          <a:solidFill>
            <a:srgbClr val="023E40"/>
          </a:solidFill>
          <a:ln/>
        </p:spPr>
      </p:sp>
      <p:pic>
        <p:nvPicPr>
          <p:cNvPr id="12" name="Image 0" descr="/home/claude/atp_ppt/icons/bulls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698" y="2201418"/>
            <a:ext cx="352044" cy="35204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680960" y="278892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ATP = Peta Jalan Guru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680960" y="3246120"/>
            <a:ext cx="361188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Tujuan Pembelajaran menjadi penuntun tahap demi tahap agar Capaian Pembelajaran tercapai secara terukur, runtut, dan bermakna.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Kedudukan ATP dalam Kurikulum Merdeka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72668" y="1965960"/>
            <a:ext cx="2468880" cy="32918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641348" y="2286000"/>
            <a:ext cx="731520" cy="731520"/>
          </a:xfrm>
          <a:prstGeom prst="ellipse">
            <a:avLst/>
          </a:prstGeom>
          <a:solidFill>
            <a:srgbClr val="023E40"/>
          </a:solidFill>
          <a:ln/>
        </p:spPr>
      </p:sp>
      <p:pic>
        <p:nvPicPr>
          <p:cNvPr id="6" name="Image 0" descr="/home/claude/atp_ppt/icons/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228" y="246888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82396" y="3200400"/>
            <a:ext cx="22494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Capaian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(CP)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937260" y="4023360"/>
            <a:ext cx="21396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akhir fase, ditetapkan pemerintah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 rot="5400000">
            <a:off x="3287268" y="3511296"/>
            <a:ext cx="164592" cy="201168"/>
          </a:xfrm>
          <a:prstGeom prst="triangle">
            <a:avLst/>
          </a:prstGeom>
          <a:solidFill>
            <a:srgbClr val="00A896"/>
          </a:solidFill>
          <a:ln/>
        </p:spPr>
      </p:sp>
      <p:sp>
        <p:nvSpPr>
          <p:cNvPr id="10" name="Shape 7"/>
          <p:cNvSpPr/>
          <p:nvPr/>
        </p:nvSpPr>
        <p:spPr>
          <a:xfrm>
            <a:off x="3497580" y="1965960"/>
            <a:ext cx="2468880" cy="32918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66260" y="228600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2" name="Image 1" descr="/home/claude/atp_ppt/icons/bulls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140" y="246888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07308" y="3200400"/>
            <a:ext cx="22494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(TP)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3662172" y="4023360"/>
            <a:ext cx="21396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+ lingkup materi, dirumuskan guru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 rot="5400000">
            <a:off x="6012180" y="3511296"/>
            <a:ext cx="164592" cy="201168"/>
          </a:xfrm>
          <a:prstGeom prst="triangle">
            <a:avLst/>
          </a:prstGeom>
          <a:solidFill>
            <a:srgbClr val="00A896"/>
          </a:solidFill>
          <a:ln/>
        </p:spPr>
      </p:sp>
      <p:sp>
        <p:nvSpPr>
          <p:cNvPr id="16" name="Shape 12"/>
          <p:cNvSpPr/>
          <p:nvPr/>
        </p:nvSpPr>
        <p:spPr>
          <a:xfrm>
            <a:off x="6222492" y="1965960"/>
            <a:ext cx="2468880" cy="32918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091172" y="2286000"/>
            <a:ext cx="731520" cy="73152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8" name="Image 2" descr="/home/claude/atp_ppt/icons/rou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052" y="2468880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32220" y="3200400"/>
            <a:ext cx="22494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Alur Tujuan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(ATP)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387084" y="4023360"/>
            <a:ext cx="21396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Rangkaian TP disusun logis &amp; sistematis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 rot="5400000">
            <a:off x="8737092" y="3511296"/>
            <a:ext cx="164592" cy="201168"/>
          </a:xfrm>
          <a:prstGeom prst="triangle">
            <a:avLst/>
          </a:prstGeom>
          <a:solidFill>
            <a:srgbClr val="00A896"/>
          </a:solidFill>
          <a:ln/>
        </p:spPr>
      </p:sp>
      <p:sp>
        <p:nvSpPr>
          <p:cNvPr id="22" name="Shape 17"/>
          <p:cNvSpPr/>
          <p:nvPr/>
        </p:nvSpPr>
        <p:spPr>
          <a:xfrm>
            <a:off x="8947404" y="1965960"/>
            <a:ext cx="2468880" cy="32918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816084" y="2286000"/>
            <a:ext cx="731520" cy="731520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24" name="Image 3" descr="/home/claude/atp_ppt/icons/clipbo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8964" y="2468880"/>
            <a:ext cx="365760" cy="36576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057132" y="3200400"/>
            <a:ext cx="22494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 Ajar /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RPP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9111996" y="4023360"/>
            <a:ext cx="21396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Implementasi konkret ATP di kelas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Pengertian dan Fungsi ATP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E4F5F2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9164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3E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</a:t>
            </a:r>
            <a:r>
              <a:rPr lang="en-US" sz="16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adalah rangkaian tujuan pembelajaran yang disusun secara sistematis dan logis dari awal hingga akhir suatu fase, sebagai panduan guru mencapai Capaian Pembelajaran.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3383280"/>
            <a:ext cx="685800" cy="68580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8" name="Image 0" descr="/home/claude/atp_ppt/icons/site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3547872"/>
            <a:ext cx="356616" cy="35661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42519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Peta Jalan Belajar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4754880"/>
            <a:ext cx="29718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Menunjukkan tahapan kompetensi yang harus dicapai peserta didik secara bertahap.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325112" y="306324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99432" y="3383280"/>
            <a:ext cx="685800" cy="68580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3" name="Image 1" descr="/home/claude/atp_ppt/icons/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3547872"/>
            <a:ext cx="356616" cy="35661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99432" y="42519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Dasar Modul Ajar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599432" y="4754880"/>
            <a:ext cx="29718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acuan utama dalam mengembangkan modul ajar dan asesmen pembelajaran.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8101584" y="306324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75904" y="3383280"/>
            <a:ext cx="685800" cy="685800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18" name="Image 2" descr="/home/claude/atp_ppt/icons/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496" y="3547872"/>
            <a:ext cx="356616" cy="35661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75904" y="42519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Menjaga Keruntutan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375904" y="4754880"/>
            <a:ext cx="29718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pembelajaran berkesinambungan antar kelas, fase, dan mata pelajaran.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3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PENYUSUNAN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Prinsip ATP yang Efektif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028090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0574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60604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Sederhana &amp; Informatif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77240" y="2999232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Mudah dipahami dan langsung memberi gambaran tahapan belajar.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43400" y="18288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028090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0" y="20574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72000" y="260604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Esensial &amp; Kontekstual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572000" y="2999232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pada kompetensi inti yang relevan dengan dunia kerja farmasi.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38160" y="18288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028090"/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20574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836676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66760" y="260604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Berkesinambungan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366760" y="2999232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berkelanjutan antar kelas dan antar fase (E ke F).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93192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028090"/>
          </a:solidFill>
          <a:ln/>
        </p:spPr>
      </p:sp>
      <p:sp>
        <p:nvSpPr>
          <p:cNvPr id="20" name="Shape 18"/>
          <p:cNvSpPr/>
          <p:nvPr/>
        </p:nvSpPr>
        <p:spPr>
          <a:xfrm>
            <a:off x="777240" y="41605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4160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77240" y="47091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Terkait Mapel Lain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777240" y="5102352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Selaras dengan mapel pendukung, mis. Farmakologi &amp; Praktik Kefarmasian.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43400" y="393192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028090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0" y="41605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0" y="4160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572000" y="47091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Berpusat pada Siswa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4572000" y="5102352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Mempertimbangkan kebutuhan dan karakteristik peserta didik.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Langkah-Langkah Menyusun ATP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89788" y="196596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</p:spPr>
      </p:sp>
      <p:sp>
        <p:nvSpPr>
          <p:cNvPr id="5" name="Shape 3"/>
          <p:cNvSpPr/>
          <p:nvPr/>
        </p:nvSpPr>
        <p:spPr>
          <a:xfrm>
            <a:off x="1312164" y="22402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1312164" y="2240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26948" y="306324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Analisis CP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54380" y="3657600"/>
            <a:ext cx="17556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0F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kompetensi &amp; lingkup materi pada Capaian Pembelajaran mapel Farmasi.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 rot="5400000">
            <a:off x="2674620" y="3474720"/>
            <a:ext cx="146304" cy="182880"/>
          </a:xfrm>
          <a:prstGeom prst="triangle">
            <a:avLst/>
          </a:prstGeom>
          <a:solidFill>
            <a:srgbClr val="5B6E6E"/>
          </a:solidFill>
          <a:ln/>
        </p:spPr>
      </p:sp>
      <p:sp>
        <p:nvSpPr>
          <p:cNvPr id="10" name="Shape 8"/>
          <p:cNvSpPr/>
          <p:nvPr/>
        </p:nvSpPr>
        <p:spPr>
          <a:xfrm>
            <a:off x="2820924" y="196596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00A896"/>
          </a:solidFill>
          <a:ln/>
        </p:spPr>
      </p:sp>
      <p:sp>
        <p:nvSpPr>
          <p:cNvPr id="11" name="Shape 9"/>
          <p:cNvSpPr/>
          <p:nvPr/>
        </p:nvSpPr>
        <p:spPr>
          <a:xfrm>
            <a:off x="3543300" y="22402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3543300" y="2240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958084" y="306324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Rumuskan TP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985516" y="3657600"/>
            <a:ext cx="17556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0F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Tujuan Pembelajaran memuat kompetensi (kata kerja operasional) + konten.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 rot="5400000">
            <a:off x="4905756" y="3474720"/>
            <a:ext cx="146304" cy="182880"/>
          </a:xfrm>
          <a:prstGeom prst="triangle">
            <a:avLst/>
          </a:prstGeom>
          <a:solidFill>
            <a:srgbClr val="5B6E6E"/>
          </a:solidFill>
          <a:ln/>
        </p:spPr>
      </p:sp>
      <p:sp>
        <p:nvSpPr>
          <p:cNvPr id="16" name="Shape 14"/>
          <p:cNvSpPr/>
          <p:nvPr/>
        </p:nvSpPr>
        <p:spPr>
          <a:xfrm>
            <a:off x="5052060" y="196596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</p:spPr>
      </p:sp>
      <p:sp>
        <p:nvSpPr>
          <p:cNvPr id="17" name="Shape 15"/>
          <p:cNvSpPr/>
          <p:nvPr/>
        </p:nvSpPr>
        <p:spPr>
          <a:xfrm>
            <a:off x="5774436" y="22402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5774436" y="2240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189220" y="306324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Urutkan Secara Linear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216652" y="3657600"/>
            <a:ext cx="17556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0F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TP dari kompetensi sederhana ke kompleks, sesuai tingkat kesulitan.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 rot="5400000">
            <a:off x="7136892" y="3474720"/>
            <a:ext cx="146304" cy="182880"/>
          </a:xfrm>
          <a:prstGeom prst="triangle">
            <a:avLst/>
          </a:prstGeom>
          <a:solidFill>
            <a:srgbClr val="5B6E6E"/>
          </a:solidFill>
          <a:ln/>
        </p:spPr>
      </p:sp>
      <p:sp>
        <p:nvSpPr>
          <p:cNvPr id="22" name="Shape 20"/>
          <p:cNvSpPr/>
          <p:nvPr/>
        </p:nvSpPr>
        <p:spPr>
          <a:xfrm>
            <a:off x="7283196" y="196596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00A896"/>
          </a:solidFill>
          <a:ln/>
        </p:spPr>
      </p:sp>
      <p:sp>
        <p:nvSpPr>
          <p:cNvPr id="23" name="Shape 21"/>
          <p:cNvSpPr/>
          <p:nvPr/>
        </p:nvSpPr>
        <p:spPr>
          <a:xfrm>
            <a:off x="8005572" y="22402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8005572" y="2240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420356" y="306324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Tentukan Alokasi Waktu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447788" y="3657600"/>
            <a:ext cx="17556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0F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Petakan jumlah jam pelajaran (JP) yang dibutuhkan tiap TP.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9368028" y="3474720"/>
            <a:ext cx="146304" cy="182880"/>
          </a:xfrm>
          <a:prstGeom prst="triangle">
            <a:avLst/>
          </a:prstGeom>
          <a:solidFill>
            <a:srgbClr val="5B6E6E"/>
          </a:solidFill>
          <a:ln/>
        </p:spPr>
      </p:sp>
      <p:sp>
        <p:nvSpPr>
          <p:cNvPr id="28" name="Shape 26"/>
          <p:cNvSpPr/>
          <p:nvPr/>
        </p:nvSpPr>
        <p:spPr>
          <a:xfrm>
            <a:off x="9514332" y="196596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028090"/>
          </a:solidFill>
          <a:ln/>
        </p:spPr>
      </p:sp>
      <p:sp>
        <p:nvSpPr>
          <p:cNvPr id="29" name="Shape 27"/>
          <p:cNvSpPr/>
          <p:nvPr/>
        </p:nvSpPr>
        <p:spPr>
          <a:xfrm>
            <a:off x="10236708" y="22402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0236708" y="2240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3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9651492" y="306324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Bersama MGMP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9678924" y="3657600"/>
            <a:ext cx="17556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0FB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Validasi ATP melalui diskusi dan telaah sejawat di forum MGMP.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FOKUS: TUJUAN PEMBELAJARAN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Merumuskan Tujuan Pembelajaran (TP)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1206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home/claude/atp_ppt/icons/list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99" y="216529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432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 Komponen Utama TP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68680" y="324612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23E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 </a:t>
            </a:r>
            <a:r>
              <a:rPr lang="en-US" sz="13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kata kerja operasional (Taksonomi Bloom, C1–C6) yang menunjukkan level berpikir.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68680" y="402336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23E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Konten / Lingkup Materi  </a:t>
            </a:r>
            <a:r>
              <a:rPr lang="en-US" sz="130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topik atau bahan ajar spesifik mapel Farmasi yang dipelajari.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943600" y="1737360"/>
            <a:ext cx="5669280" cy="3291840"/>
          </a:xfrm>
          <a:prstGeom prst="roundRect">
            <a:avLst>
              <a:gd name="adj" fmla="val 3333"/>
            </a:avLst>
          </a:prstGeom>
          <a:solidFill>
            <a:srgbClr val="023E40"/>
          </a:solidFill>
          <a:ln/>
        </p:spPr>
      </p:sp>
      <p:sp>
        <p:nvSpPr>
          <p:cNvPr id="11" name="Shape 8"/>
          <p:cNvSpPr/>
          <p:nvPr/>
        </p:nvSpPr>
        <p:spPr>
          <a:xfrm>
            <a:off x="6263640" y="2011680"/>
            <a:ext cx="640080" cy="64008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2" name="Image 1" descr="/home/claude/atp_ppt/icons/pil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259" y="2165299"/>
            <a:ext cx="332842" cy="33284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17920" y="27432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Rumusan TP — Farmasi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6263640" y="3246120"/>
            <a:ext cx="51206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“Peserta didik mampu menjelaskan mekanisme kerja obat golongan analgesik pada sistem tubuh manusia.”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263640" y="434340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Kompetensi: </a:t>
            </a: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(C2)
</a:t>
            </a: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Konten: </a:t>
            </a: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mekanisme kerja obat analgesik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TP — Elemen Dasar-Dasar Kefarmasian</a:t>
            </a:r>
            <a:endParaRPr lang="en-US" sz="27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429768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E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Rumusan Tujuan Pembelajaran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E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E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 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Menjelaskan konsep dasar kefarmasian, ruang lingkup, dan etika profesi kefarmasian.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 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Mengidentifikasi bentuk dan jenis sediaan obat (padat, cair, semi padat).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 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Mengklasifikasikan penggolongan obat berdasarkan peraturan perundang-undangan.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 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Menghitung dosis obat sesuai resep dengan tepat dan akurat.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 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Mempraktikkan peracikan sediaan obat sesuai standar prosedur operasional.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rgbClr val="0C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Merangkai TP Menjadi Alur (ATP)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alur pada Elemen Dasar-Dasar Kefarmasian — Kelas X, Fase 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22376" y="2286000"/>
            <a:ext cx="1965960" cy="1554480"/>
          </a:xfrm>
          <a:prstGeom prst="roundRect">
            <a:avLst>
              <a:gd name="adj" fmla="val 5882"/>
            </a:avLst>
          </a:prstGeom>
          <a:solidFill>
            <a:srgbClr val="023E40"/>
          </a:solidFill>
          <a:ln/>
          <a:effectLst>
            <a:outerShdw blurRad="63500" dist="25400" dir="5400000" algn="bl" rotWithShape="0">
              <a:srgbClr val="1B3B3B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3816" y="228600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1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Dasar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Etika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 rot="5400000">
            <a:off x="2711196" y="2953512"/>
            <a:ext cx="182880" cy="219456"/>
          </a:xfrm>
          <a:prstGeom prst="triangle">
            <a:avLst/>
          </a:prstGeom>
          <a:solidFill>
            <a:srgbClr val="023E40"/>
          </a:solidFill>
          <a:ln/>
        </p:spPr>
      </p:sp>
      <p:sp>
        <p:nvSpPr>
          <p:cNvPr id="8" name="Shape 6"/>
          <p:cNvSpPr/>
          <p:nvPr/>
        </p:nvSpPr>
        <p:spPr>
          <a:xfrm>
            <a:off x="2916936" y="2286000"/>
            <a:ext cx="1965960" cy="1554480"/>
          </a:xfrm>
          <a:prstGeom prst="roundRect">
            <a:avLst>
              <a:gd name="adj" fmla="val 5882"/>
            </a:avLst>
          </a:prstGeom>
          <a:solidFill>
            <a:srgbClr val="028090"/>
          </a:solidFill>
          <a:ln/>
          <a:effectLst>
            <a:outerShdw blurRad="63500" dist="25400" dir="5400000" algn="bl" rotWithShape="0">
              <a:srgbClr val="1B3B3B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008376" y="228600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2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Bentuk Sediaan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Obat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rot="5400000">
            <a:off x="4905756" y="2953512"/>
            <a:ext cx="182880" cy="219456"/>
          </a:xfrm>
          <a:prstGeom prst="triangle">
            <a:avLst/>
          </a:prstGeom>
          <a:solidFill>
            <a:srgbClr val="023E40"/>
          </a:solidFill>
          <a:ln/>
        </p:spPr>
      </p:sp>
      <p:sp>
        <p:nvSpPr>
          <p:cNvPr id="11" name="Shape 9"/>
          <p:cNvSpPr/>
          <p:nvPr/>
        </p:nvSpPr>
        <p:spPr>
          <a:xfrm>
            <a:off x="5111496" y="2286000"/>
            <a:ext cx="1965960" cy="1554480"/>
          </a:xfrm>
          <a:prstGeom prst="roundRect">
            <a:avLst>
              <a:gd name="adj" fmla="val 5882"/>
            </a:avLst>
          </a:prstGeom>
          <a:solidFill>
            <a:srgbClr val="00A896"/>
          </a:solidFill>
          <a:ln/>
          <a:effectLst>
            <a:outerShdw blurRad="63500" dist="25400" dir="5400000" algn="bl" rotWithShape="0">
              <a:srgbClr val="1B3B3B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5202936" y="228600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3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Penggolongan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Obat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 rot="5400000">
            <a:off x="7100316" y="2953512"/>
            <a:ext cx="182880" cy="219456"/>
          </a:xfrm>
          <a:prstGeom prst="triangle">
            <a:avLst/>
          </a:prstGeom>
          <a:solidFill>
            <a:srgbClr val="023E40"/>
          </a:solidFill>
          <a:ln/>
        </p:spPr>
      </p:sp>
      <p:sp>
        <p:nvSpPr>
          <p:cNvPr id="14" name="Shape 12"/>
          <p:cNvSpPr/>
          <p:nvPr/>
        </p:nvSpPr>
        <p:spPr>
          <a:xfrm>
            <a:off x="7306056" y="2286000"/>
            <a:ext cx="1965960" cy="1554480"/>
          </a:xfrm>
          <a:prstGeom prst="roundRect">
            <a:avLst>
              <a:gd name="adj" fmla="val 5882"/>
            </a:avLst>
          </a:prstGeom>
          <a:solidFill>
            <a:srgbClr val="02C39A"/>
          </a:solidFill>
          <a:ln/>
          <a:effectLst>
            <a:outerShdw blurRad="63500" dist="25400" dir="5400000" algn="bl" rotWithShape="0">
              <a:srgbClr val="1B3B3B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397496" y="228600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4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Perhitungan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Dosis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 rot="5400000">
            <a:off x="9294876" y="2953512"/>
            <a:ext cx="182880" cy="219456"/>
          </a:xfrm>
          <a:prstGeom prst="triangle">
            <a:avLst/>
          </a:prstGeom>
          <a:solidFill>
            <a:srgbClr val="023E40"/>
          </a:solidFill>
          <a:ln/>
        </p:spPr>
      </p:sp>
      <p:sp>
        <p:nvSpPr>
          <p:cNvPr id="17" name="Shape 15"/>
          <p:cNvSpPr/>
          <p:nvPr/>
        </p:nvSpPr>
        <p:spPr>
          <a:xfrm>
            <a:off x="9500616" y="2286000"/>
            <a:ext cx="1965960" cy="1554480"/>
          </a:xfrm>
          <a:prstGeom prst="roundRect">
            <a:avLst>
              <a:gd name="adj" fmla="val 5882"/>
            </a:avLst>
          </a:prstGeom>
          <a:solidFill>
            <a:srgbClr val="F0A202"/>
          </a:solidFill>
          <a:ln/>
          <a:effectLst>
            <a:outerShdw blurRad="63500" dist="25400" dir="5400000" algn="bl" rotWithShape="0">
              <a:srgbClr val="1B3B3B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592056" y="228600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5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Peracikan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443484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4F5F2"/>
          </a:solidFill>
          <a:ln/>
        </p:spPr>
      </p:sp>
      <p:sp>
        <p:nvSpPr>
          <p:cNvPr id="20" name="Shape 18"/>
          <p:cNvSpPr/>
          <p:nvPr/>
        </p:nvSpPr>
        <p:spPr>
          <a:xfrm>
            <a:off x="777240" y="46177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0" descr="/home/claude/atp_ppt/icons/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754880"/>
            <a:ext cx="274320" cy="27432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508760" y="4572000"/>
            <a:ext cx="9875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0C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ini disusun dari kompetensi paling mendasar (mengenal konsep) menuju kompetensi paling kompleks (praktik peracikan), sehingga capaian belajar terbangun secara bertahap dan bermakna.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23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0A2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Penyusunan ATP di Kejuruan Farmasi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16916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103120"/>
            <a:ext cx="566928" cy="566928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6" name="Image 0" descr="/home/claude/atp_ppt/icon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2244852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05740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Pemahaman CP Belum Merata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554480" y="2532888"/>
            <a:ext cx="4114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Sebagian guru masih kesulitan menerjemahkan CP menjadi TP yang operasional.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172200" y="1874520"/>
            <a:ext cx="5349240" cy="16916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</p:sp>
      <p:sp>
        <p:nvSpPr>
          <p:cNvPr id="10" name="Shape 7"/>
          <p:cNvSpPr/>
          <p:nvPr/>
        </p:nvSpPr>
        <p:spPr>
          <a:xfrm>
            <a:off x="6400800" y="2103120"/>
            <a:ext cx="566928" cy="566928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11" name="Image 1" descr="/home/claude/atp_ppt/icon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532" y="224485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78040" y="205740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Dinamika Dunia Farmasi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7178040" y="2532888"/>
            <a:ext cx="4114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Obat, regulasi, dan teknologi kefarmasian terus berkembang dan perlu diakomodasi.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3794760"/>
            <a:ext cx="5349240" cy="16916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</p:sp>
      <p:sp>
        <p:nvSpPr>
          <p:cNvPr id="15" name="Shape 11"/>
          <p:cNvSpPr/>
          <p:nvPr/>
        </p:nvSpPr>
        <p:spPr>
          <a:xfrm>
            <a:off x="777240" y="4023360"/>
            <a:ext cx="566928" cy="566928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16" name="Image 2" descr="/home/claude/atp_ppt/icon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416509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54480" y="39776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Sinkronisasi dengan PKL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554480" y="4453128"/>
            <a:ext cx="4114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perlu selaras dengan jadwal dan kompetensi Praktik Kerja Lapangan.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172200" y="3794760"/>
            <a:ext cx="5349240" cy="16916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</p:sp>
      <p:sp>
        <p:nvSpPr>
          <p:cNvPr id="20" name="Shape 15"/>
          <p:cNvSpPr/>
          <p:nvPr/>
        </p:nvSpPr>
        <p:spPr>
          <a:xfrm>
            <a:off x="6400800" y="4023360"/>
            <a:ext cx="566928" cy="566928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21" name="Image 3" descr="/home/claude/atp_ppt/icon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532" y="416509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78040" y="39776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Keterbatasan Waktu &amp; Sarana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7178040" y="4453128"/>
            <a:ext cx="4114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Alokasi JP dan sarana praktikum belum selalu memadai untuk seluruh TP.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 Meningkatkan Kualitas Melalui ATP Efektif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97480" cy="32004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31620" y="214884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home/claude/atp_ppt/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23317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06324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Kolaborasi MGMP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" y="3703320"/>
            <a:ext cx="2331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&amp; mereview ATP bersama secara berkala antar guru Farmasi.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29000" y="1828800"/>
            <a:ext cx="2697480" cy="32004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411980" y="2148840"/>
            <a:ext cx="731520" cy="73152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1" name="Image 1" descr="/home/claude/atp_ppt/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60" y="23317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66160" y="306324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Libatkan Mitra Industri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611880" y="3703320"/>
            <a:ext cx="2331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Menyelaraskan ATP dengan kebutuhan apotek, RS, dan industri farmasi.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309360" y="1828800"/>
            <a:ext cx="2697480" cy="32004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292340" y="2148840"/>
            <a:ext cx="731520" cy="73152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6" name="Image 2" descr="/home/claude/atp_ppt/icons/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220" y="233172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46520" y="306324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Evaluasi Berkala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492240" y="3703320"/>
            <a:ext cx="2331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Merevisi ATP berdasarkan hasil evaluasi capaian belajar peserta didik.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89720" y="1828800"/>
            <a:ext cx="2697480" cy="32004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blurRad="76200" dist="25400" dir="5400000" algn="bl" rotWithShape="0">
              <a:srgbClr val="1B3B3B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172700" y="2148840"/>
            <a:ext cx="731520" cy="731520"/>
          </a:xfrm>
          <a:prstGeom prst="ellipse">
            <a:avLst/>
          </a:prstGeom>
          <a:solidFill>
            <a:srgbClr val="F0A202"/>
          </a:solidFill>
          <a:ln/>
        </p:spPr>
      </p:sp>
      <p:pic>
        <p:nvPicPr>
          <p:cNvPr id="21" name="Image 3" descr="/home/claude/atp_ppt/icons/gr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5580" y="233172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326880" y="306324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Integrasi dengan P5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9372600" y="3703320"/>
            <a:ext cx="2331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Memadukan ATP dengan Projek Penguatan Profil Pelajar Pancasila.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23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KESIMPULAN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789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ATP Efektif, Kunci Pembelajaran Farmasi yang Terarah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5" name="Image 0" descr="/home/claude/atp_ppt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40280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10312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menjadi peta jalan bagi guru untuk mencapai Capaian Pembelajaran secara sistematis dan terukur.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548640" y="315468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8" name="Image 1" descr="/home/claude/atp_ppt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291840"/>
            <a:ext cx="27432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80160" y="31546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Penyusunan ATP yang esensial, kontekstual, dan berkesinambungan meningkatkan kualitas pembelajaran Farmasi.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48640" y="420624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1" name="Image 2" descr="/home/claude/atp_ppt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34340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80160" y="42062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Kolaborasi MGMP, keterlibatan mitra industri, dan evaluasi berkala menjadi kunci keberlanjutan ATP.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23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572000" cy="45720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114800"/>
            <a:ext cx="4114800" cy="41148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4" name="Shape 2"/>
          <p:cNvSpPr/>
          <p:nvPr/>
        </p:nvSpPr>
        <p:spPr>
          <a:xfrm>
            <a:off x="5733288" y="1463040"/>
            <a:ext cx="914400" cy="91440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5" name="Image 0" descr="/home/claude/atp_ppt/icons/us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744" y="1682496"/>
            <a:ext cx="475488" cy="4754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651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48640" y="34290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 &amp; Tanya Jawab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367528" y="4160520"/>
            <a:ext cx="1463040" cy="0"/>
          </a:xfrm>
          <a:prstGeom prst="line">
            <a:avLst/>
          </a:prstGeom>
          <a:noFill/>
          <a:ln w="38100">
            <a:solidFill>
              <a:srgbClr val="F0A20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343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9D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Farmasi SMK  •  Penyusunan ATP yang Efektif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899</Words>
  <Application>Microsoft Office PowerPoint</Application>
  <PresentationFormat>Widescreen</PresentationFormat>
  <Paragraphs>185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2</cp:revision>
  <dcterms:created xsi:type="dcterms:W3CDTF">2026-09-05T12:54:07Z</dcterms:created>
  <dcterms:modified xsi:type="dcterms:W3CDTF">2026-09-05T12:58:42Z</dcterms:modified>
</cp:coreProperties>
</file>