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8288000" cy="10287000"/>
  <p:notesSz cx="6858000" cy="9144000"/>
  <p:embeddedFontLst>
    <p:embeddedFont>
      <p:font typeface="Public Sans" charset="0"/>
      <p:regular r:id="rId13"/>
    </p:embeddedFont>
    <p:embeddedFont>
      <p:font typeface="Clear Sans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Canva Sans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8" d="100"/>
          <a:sy n="38" d="100"/>
        </p:scale>
        <p:origin x="-1618" y="-6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sv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12" Type="http://schemas.openxmlformats.org/officeDocument/2006/relationships/image" Target="../media/image10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4.sv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12" Type="http://schemas.openxmlformats.org/officeDocument/2006/relationships/image" Target="../media/image10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4.sv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" b="-55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68391" y="-227200"/>
            <a:ext cx="19224783" cy="10841866"/>
            <a:chOff x="0" y="0"/>
            <a:chExt cx="5063317" cy="28554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63317" cy="2855471"/>
            </a:xfrm>
            <a:custGeom>
              <a:avLst/>
              <a:gdLst/>
              <a:ahLst/>
              <a:cxnLst/>
              <a:rect l="l" t="t" r="r" b="b"/>
              <a:pathLst>
                <a:path w="5063317" h="2855471">
                  <a:moveTo>
                    <a:pt x="0" y="0"/>
                  </a:moveTo>
                  <a:lnTo>
                    <a:pt x="5063317" y="0"/>
                  </a:lnTo>
                  <a:lnTo>
                    <a:pt x="5063317" y="2855471"/>
                  </a:lnTo>
                  <a:lnTo>
                    <a:pt x="0" y="2855471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DFDFDF">
                    <a:alpha val="92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63317" cy="289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89685" y="-528599"/>
            <a:ext cx="1866706" cy="11344198"/>
            <a:chOff x="0" y="0"/>
            <a:chExt cx="491643" cy="29877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91643" cy="2987772"/>
            </a:xfrm>
            <a:custGeom>
              <a:avLst/>
              <a:gdLst/>
              <a:ahLst/>
              <a:cxnLst/>
              <a:rect l="l" t="t" r="r" b="b"/>
              <a:pathLst>
                <a:path w="491643" h="2987772">
                  <a:moveTo>
                    <a:pt x="0" y="0"/>
                  </a:moveTo>
                  <a:lnTo>
                    <a:pt x="491643" y="0"/>
                  </a:lnTo>
                  <a:lnTo>
                    <a:pt x="491643" y="2987772"/>
                  </a:lnTo>
                  <a:lnTo>
                    <a:pt x="0" y="2987772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91643" cy="3025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562667" y="2589"/>
            <a:ext cx="2905933" cy="3299292"/>
          </a:xfrm>
          <a:custGeom>
            <a:avLst/>
            <a:gdLst/>
            <a:ahLst/>
            <a:cxnLst/>
            <a:rect l="l" t="t" r="r" b="b"/>
            <a:pathLst>
              <a:path w="584248" h="778998">
                <a:moveTo>
                  <a:pt x="0" y="0"/>
                </a:moveTo>
                <a:lnTo>
                  <a:pt x="584249" y="0"/>
                </a:lnTo>
                <a:lnTo>
                  <a:pt x="584249" y="778998"/>
                </a:lnTo>
                <a:lnTo>
                  <a:pt x="0" y="778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44093" y="7306760"/>
            <a:ext cx="557763" cy="557763"/>
          </a:xfrm>
          <a:custGeom>
            <a:avLst/>
            <a:gdLst/>
            <a:ahLst/>
            <a:cxnLst/>
            <a:rect l="l" t="t" r="r" b="b"/>
            <a:pathLst>
              <a:path w="557763" h="557763">
                <a:moveTo>
                  <a:pt x="0" y="0"/>
                </a:moveTo>
                <a:lnTo>
                  <a:pt x="557763" y="0"/>
                </a:lnTo>
                <a:lnTo>
                  <a:pt x="557763" y="557764"/>
                </a:lnTo>
                <a:lnTo>
                  <a:pt x="0" y="5577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44093" y="8322712"/>
            <a:ext cx="557763" cy="397533"/>
          </a:xfrm>
          <a:custGeom>
            <a:avLst/>
            <a:gdLst/>
            <a:ahLst/>
            <a:cxnLst/>
            <a:rect l="l" t="t" r="r" b="b"/>
            <a:pathLst>
              <a:path w="557763" h="397533">
                <a:moveTo>
                  <a:pt x="0" y="0"/>
                </a:moveTo>
                <a:lnTo>
                  <a:pt x="557763" y="0"/>
                </a:lnTo>
                <a:lnTo>
                  <a:pt x="557763" y="397533"/>
                </a:lnTo>
                <a:lnTo>
                  <a:pt x="0" y="3975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344093" y="9178433"/>
            <a:ext cx="557763" cy="556662"/>
          </a:xfrm>
          <a:custGeom>
            <a:avLst/>
            <a:gdLst/>
            <a:ahLst/>
            <a:cxnLst/>
            <a:rect l="l" t="t" r="r" b="b"/>
            <a:pathLst>
              <a:path w="557763" h="556662">
                <a:moveTo>
                  <a:pt x="0" y="0"/>
                </a:moveTo>
                <a:lnTo>
                  <a:pt x="557763" y="0"/>
                </a:lnTo>
                <a:lnTo>
                  <a:pt x="557763" y="556662"/>
                </a:lnTo>
                <a:lnTo>
                  <a:pt x="0" y="5566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 flipV="1">
            <a:off x="17603925" y="1652235"/>
            <a:ext cx="38100" cy="5147583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490174" y="3224091"/>
            <a:ext cx="8284199" cy="663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43"/>
              </a:lnSpc>
              <a:spcBef>
                <a:spcPct val="0"/>
              </a:spcBef>
            </a:pPr>
            <a:r>
              <a:rPr lang="en-US" sz="3888">
                <a:solidFill>
                  <a:srgbClr val="1C6BBD"/>
                </a:solidFill>
                <a:latin typeface="Garet"/>
                <a:ea typeface="Garet"/>
                <a:cs typeface="Garet"/>
                <a:sym typeface="Garet"/>
              </a:rPr>
              <a:t>Seni Budaya - SMAN 1 Peusangan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90174" y="4439258"/>
            <a:ext cx="11869215" cy="2796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50"/>
              </a:lnSpc>
            </a:pPr>
            <a:r>
              <a:rPr lang="en-US" sz="7178" b="1">
                <a:solidFill>
                  <a:srgbClr val="1C6BBD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LATIHAN KELUWESAN, KELENTURAN, DAN EKSPRESI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89553" y="843234"/>
            <a:ext cx="3167831" cy="34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6"/>
              </a:lnSpc>
              <a:spcBef>
                <a:spcPct val="0"/>
              </a:spcBef>
            </a:pPr>
            <a:r>
              <a:rPr lang="en-US" sz="2061" b="1" dirty="0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THYNK UNLIMITED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6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89553" y="843234"/>
            <a:ext cx="3167831" cy="34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6"/>
              </a:lnSpc>
              <a:spcBef>
                <a:spcPct val="0"/>
              </a:spcBef>
            </a:pPr>
            <a:r>
              <a:rPr lang="en-US" sz="2061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SMAN 1 PEUSANGAN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24175" y="1562100"/>
            <a:ext cx="15082401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432"/>
              </a:lnSpc>
            </a:pPr>
            <a:r>
              <a:rPr lang="en-US" sz="6000" b="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Tujuan</a:t>
            </a:r>
            <a:r>
              <a:rPr lang="en-US" sz="6000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Pembelajaran</a:t>
            </a:r>
            <a:r>
              <a:rPr lang="en-US" sz="6000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 &amp; </a:t>
            </a:r>
            <a:r>
              <a:rPr lang="en-US" sz="6000" b="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Manfaat</a:t>
            </a:r>
            <a:endParaRPr lang="en-US" sz="6000" b="1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425000" y="5577629"/>
            <a:ext cx="855428" cy="777544"/>
            <a:chOff x="0" y="0"/>
            <a:chExt cx="225298" cy="2047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5298" cy="204785"/>
            </a:xfrm>
            <a:custGeom>
              <a:avLst/>
              <a:gdLst/>
              <a:ahLst/>
              <a:cxnLst/>
              <a:rect l="l" t="t" r="r" b="b"/>
              <a:pathLst>
                <a:path w="225298" h="204785">
                  <a:moveTo>
                    <a:pt x="0" y="0"/>
                  </a:moveTo>
                  <a:lnTo>
                    <a:pt x="225298" y="0"/>
                  </a:lnTo>
                  <a:lnTo>
                    <a:pt x="225298" y="204785"/>
                  </a:lnTo>
                  <a:lnTo>
                    <a:pt x="0" y="2047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5298" cy="242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57730" y="5711703"/>
            <a:ext cx="389967" cy="509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80"/>
              </a:lnSpc>
            </a:pPr>
            <a:r>
              <a:rPr lang="en-US" sz="3344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437662" y="5577629"/>
            <a:ext cx="855428" cy="777544"/>
            <a:chOff x="0" y="0"/>
            <a:chExt cx="225298" cy="2047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5298" cy="204785"/>
            </a:xfrm>
            <a:custGeom>
              <a:avLst/>
              <a:gdLst/>
              <a:ahLst/>
              <a:cxnLst/>
              <a:rect l="l" t="t" r="r" b="b"/>
              <a:pathLst>
                <a:path w="225298" h="204785">
                  <a:moveTo>
                    <a:pt x="0" y="0"/>
                  </a:moveTo>
                  <a:lnTo>
                    <a:pt x="225298" y="0"/>
                  </a:lnTo>
                  <a:lnTo>
                    <a:pt x="225298" y="204785"/>
                  </a:lnTo>
                  <a:lnTo>
                    <a:pt x="0" y="20478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25298" cy="242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670392" y="5711703"/>
            <a:ext cx="389967" cy="509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80"/>
              </a:lnSpc>
            </a:pPr>
            <a:r>
              <a:rPr lang="en-US" sz="3344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02665" y="3314700"/>
            <a:ext cx="4429616" cy="3667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238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Manfaat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Mempelajari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Materi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:</a:t>
            </a:r>
          </a:p>
          <a:p>
            <a:pPr marL="0" lvl="0" indent="0" algn="just">
              <a:lnSpc>
                <a:spcPts val="2238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Meningkatkan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koordinasi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tubuh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fleksibilitas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gerak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  <a:p>
            <a:pPr marL="0" lvl="0" indent="0" algn="just">
              <a:lnSpc>
                <a:spcPts val="2238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Melatih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kepekaan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estetika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rasa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seni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  <a:p>
            <a:pPr marL="0" lvl="0" indent="0" algn="just">
              <a:lnSpc>
                <a:spcPts val="2238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Membangun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kepercayaan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diri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dalam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berekspresi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  <a:p>
            <a:pPr marL="0" lvl="0" indent="0" algn="just">
              <a:lnSpc>
                <a:spcPts val="2238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Mengembangkan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kreativitas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imajinasi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peserta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didik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8400" y="3537857"/>
            <a:ext cx="4635632" cy="3949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238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Tujuan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Pembelajaran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:</a:t>
            </a:r>
          </a:p>
          <a:p>
            <a:pPr marL="0" lvl="0" indent="0" algn="just">
              <a:lnSpc>
                <a:spcPts val="2238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Peserta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didik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mampu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memahami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konsep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keluwesan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kelenturan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ekspresi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dalam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seni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budaya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  <a:p>
            <a:pPr marL="0" lvl="0" indent="0" algn="just">
              <a:lnSpc>
                <a:spcPts val="2238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Peserta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didik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dapat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mempraktikkan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gerak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luwes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lentur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sesuai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irama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  <a:p>
            <a:pPr marL="0" lvl="0" indent="0" algn="just">
              <a:lnSpc>
                <a:spcPts val="2238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Peserta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didik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mampu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mengekspresikan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diri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melalui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gerak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seni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secara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kreatif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dan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percaya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diri</a:t>
            </a:r>
            <a:r>
              <a:rPr lang="en-US" sz="2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</p:txBody>
      </p:sp>
      <p:sp>
        <p:nvSpPr>
          <p:cNvPr id="15" name="AutoShape 15"/>
          <p:cNvSpPr/>
          <p:nvPr/>
        </p:nvSpPr>
        <p:spPr>
          <a:xfrm flipV="1">
            <a:off x="2690937" y="9239250"/>
            <a:ext cx="17086011" cy="1905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68460" y="4374089"/>
            <a:ext cx="5777848" cy="3116145"/>
            <a:chOff x="0" y="0"/>
            <a:chExt cx="872269" cy="4704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2269" cy="470438"/>
            </a:xfrm>
            <a:custGeom>
              <a:avLst/>
              <a:gdLst/>
              <a:ahLst/>
              <a:cxnLst/>
              <a:rect l="l" t="t" r="r" b="b"/>
              <a:pathLst>
                <a:path w="872269" h="470438">
                  <a:moveTo>
                    <a:pt x="0" y="0"/>
                  </a:moveTo>
                  <a:lnTo>
                    <a:pt x="872269" y="0"/>
                  </a:lnTo>
                  <a:lnTo>
                    <a:pt x="872269" y="470438"/>
                  </a:lnTo>
                  <a:lnTo>
                    <a:pt x="0" y="470438"/>
                  </a:lnTo>
                  <a:close/>
                </a:path>
              </a:pathLst>
            </a:custGeom>
            <a:blipFill>
              <a:blip r:embed="rId4"/>
              <a:stretch>
                <a:fillRect l="-522" r="-522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9903952" y="2191106"/>
            <a:ext cx="855428" cy="777544"/>
            <a:chOff x="0" y="0"/>
            <a:chExt cx="225298" cy="2047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5298" cy="204785"/>
            </a:xfrm>
            <a:custGeom>
              <a:avLst/>
              <a:gdLst/>
              <a:ahLst/>
              <a:cxnLst/>
              <a:rect l="l" t="t" r="r" b="b"/>
              <a:pathLst>
                <a:path w="225298" h="204785">
                  <a:moveTo>
                    <a:pt x="0" y="0"/>
                  </a:moveTo>
                  <a:lnTo>
                    <a:pt x="225298" y="0"/>
                  </a:lnTo>
                  <a:lnTo>
                    <a:pt x="225298" y="204785"/>
                  </a:lnTo>
                  <a:lnTo>
                    <a:pt x="0" y="204785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5298" cy="242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903952" y="4518750"/>
            <a:ext cx="855428" cy="777544"/>
            <a:chOff x="0" y="0"/>
            <a:chExt cx="225298" cy="2047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5298" cy="204785"/>
            </a:xfrm>
            <a:custGeom>
              <a:avLst/>
              <a:gdLst/>
              <a:ahLst/>
              <a:cxnLst/>
              <a:rect l="l" t="t" r="r" b="b"/>
              <a:pathLst>
                <a:path w="225298" h="204785">
                  <a:moveTo>
                    <a:pt x="0" y="0"/>
                  </a:moveTo>
                  <a:lnTo>
                    <a:pt x="225298" y="0"/>
                  </a:lnTo>
                  <a:lnTo>
                    <a:pt x="225298" y="204785"/>
                  </a:lnTo>
                  <a:lnTo>
                    <a:pt x="0" y="204785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25298" cy="242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3952" y="6792883"/>
            <a:ext cx="855428" cy="777544"/>
            <a:chOff x="0" y="0"/>
            <a:chExt cx="225298" cy="2047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5298" cy="204785"/>
            </a:xfrm>
            <a:custGeom>
              <a:avLst/>
              <a:gdLst/>
              <a:ahLst/>
              <a:cxnLst/>
              <a:rect l="l" t="t" r="r" b="b"/>
              <a:pathLst>
                <a:path w="225298" h="204785">
                  <a:moveTo>
                    <a:pt x="0" y="0"/>
                  </a:moveTo>
                  <a:lnTo>
                    <a:pt x="225298" y="0"/>
                  </a:lnTo>
                  <a:lnTo>
                    <a:pt x="225298" y="204785"/>
                  </a:lnTo>
                  <a:lnTo>
                    <a:pt x="0" y="204785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25298" cy="242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89553" y="862284"/>
            <a:ext cx="3167831" cy="22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73"/>
              </a:lnSpc>
              <a:spcBef>
                <a:spcPct val="0"/>
              </a:spcBef>
            </a:pPr>
            <a:r>
              <a:rPr lang="en-US" sz="1338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THYNK UNLIMITED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13373" y="2041998"/>
            <a:ext cx="6914957" cy="1226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62"/>
              </a:lnSpc>
            </a:pPr>
            <a:r>
              <a:rPr lang="en-US" sz="4085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Dimensi Profil Pelajar Pancasila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137321" y="2767071"/>
            <a:ext cx="5418564" cy="644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35"/>
              </a:lnSpc>
            </a:pPr>
            <a:r>
              <a:rPr lang="en-US" sz="1239" spc="-23">
                <a:solidFill>
                  <a:srgbClr val="1C6BBD"/>
                </a:solidFill>
                <a:latin typeface="Canva Sans"/>
                <a:ea typeface="Canva Sans"/>
                <a:cs typeface="Canva Sans"/>
                <a:sym typeface="Canva Sans"/>
              </a:rPr>
              <a:t>Peserta didik menghasilkan karya gerak yang orisinal dan imajinatif. Melalui latihan keluwesan dan ekspresi, siswa mampu menuangkan ide kreatif dalam bentuk gerakan seni yang bermakna dan estetis.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37321" y="5089542"/>
            <a:ext cx="5418564" cy="644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35"/>
              </a:lnSpc>
            </a:pPr>
            <a:r>
              <a:rPr lang="en-US" sz="1239" spc="-23">
                <a:solidFill>
                  <a:srgbClr val="1C6BBD"/>
                </a:solidFill>
                <a:latin typeface="Canva Sans"/>
                <a:ea typeface="Canva Sans"/>
                <a:cs typeface="Canva Sans"/>
                <a:sym typeface="Canva Sans"/>
              </a:rPr>
              <a:t>Peserta didik mampu menganalisis kualitas gerak tubuh secara reflektif. Melalui latihan kelenturan, siswa mengevaluasi kemampuan diri dan mencari solusi untuk meningkatkan teknik gerak secara sistematis.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137321" y="7349443"/>
            <a:ext cx="5418564" cy="644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35"/>
              </a:lnSpc>
            </a:pPr>
            <a:r>
              <a:rPr lang="en-US" sz="1239" spc="-23">
                <a:solidFill>
                  <a:srgbClr val="1C6BBD"/>
                </a:solidFill>
                <a:latin typeface="Canva Sans"/>
                <a:ea typeface="Canva Sans"/>
                <a:cs typeface="Canva Sans"/>
                <a:sym typeface="Canva Sans"/>
              </a:rPr>
              <a:t>Peserta didik menghargai keberagaman gerak dan ekspresi seni dari berbagai budaya. Latihan ekspresi membuka wawasan terhadap kekayaan seni gerak Nusantara dan dunia.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37321" y="2182047"/>
            <a:ext cx="2577116" cy="25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87"/>
              </a:lnSpc>
            </a:pPr>
            <a:r>
              <a:rPr lang="en-US" sz="1932" b="1" spc="-48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Kreatif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37321" y="4518750"/>
            <a:ext cx="2577116" cy="25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87"/>
              </a:lnSpc>
            </a:pPr>
            <a:r>
              <a:rPr lang="en-US" sz="1932" b="1" spc="-48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Bernalar Kritis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137321" y="6792883"/>
            <a:ext cx="2709282" cy="25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87"/>
              </a:lnSpc>
            </a:pPr>
            <a:r>
              <a:rPr lang="en-US" sz="1932" b="1" spc="-48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Berkebinekaan Global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136683" y="2388215"/>
            <a:ext cx="389967" cy="320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3"/>
              </a:lnSpc>
            </a:pPr>
            <a:r>
              <a:rPr lang="en-US" sz="217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136683" y="4662348"/>
            <a:ext cx="389967" cy="320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3"/>
              </a:lnSpc>
            </a:pPr>
            <a:r>
              <a:rPr lang="en-US" sz="217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136683" y="6936481"/>
            <a:ext cx="389967" cy="320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3"/>
              </a:lnSpc>
            </a:pPr>
            <a:r>
              <a:rPr lang="en-US" sz="217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6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89553" y="843234"/>
            <a:ext cx="3167831" cy="35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8"/>
              </a:lnSpc>
              <a:spcBef>
                <a:spcPct val="0"/>
              </a:spcBef>
            </a:pPr>
            <a:r>
              <a:rPr lang="en-US" sz="2063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THYNK UNLIMITED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54792" y="2593424"/>
            <a:ext cx="9827593" cy="1264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95"/>
              </a:lnSpc>
            </a:pPr>
            <a:r>
              <a:rPr lang="en-US" sz="8399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Ice Breaking 🎉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89553" y="3867861"/>
            <a:ext cx="12461091" cy="1264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95"/>
              </a:lnSpc>
            </a:pPr>
            <a:r>
              <a:rPr lang="en-US" sz="83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Yuk, Pemanasan Dulu!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40690" y="6561532"/>
            <a:ext cx="3991434" cy="136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23"/>
              </a:lnSpc>
            </a:pPr>
            <a:r>
              <a:rPr lang="en-US" sz="1945" spc="-36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Berpasangan! Satu orang bergerak bebas, pasangannya meniru seperti cermin. Siapa yang paling kompak dan ekspresif? Ayo coba! 🪞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89565" y="6561532"/>
            <a:ext cx="4053950" cy="136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23"/>
              </a:lnSpc>
            </a:pPr>
            <a:r>
              <a:rPr lang="en-US" sz="1945" spc="-36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Semua berdiri! Ikuti musik, saat musik berhenti — bekukan pose paling keren dan ekspresif! Guru pilih pose terlucunya. 🎵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00881" y="6561532"/>
            <a:ext cx="4169016" cy="1360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23"/>
              </a:lnSpc>
            </a:pPr>
            <a:r>
              <a:rPr lang="en-US" sz="1945" spc="-36">
                <a:solidFill>
                  <a:srgbClr val="FFFFFF"/>
                </a:solidFill>
                <a:latin typeface="Clear Sans"/>
                <a:ea typeface="Clear Sans"/>
                <a:cs typeface="Clear Sans"/>
                <a:sym typeface="Clear Sans"/>
              </a:rPr>
              <a:t>Satu siswa maju ke depan, peragakan gaya/ekspresi tanpa suara. Teman-teman menebak ekspresi apa yang diperagakan. Siapa tercepat? 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40690" y="5970914"/>
            <a:ext cx="4397227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</a:pPr>
            <a:r>
              <a:rPr lang="en-US" sz="250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🎭 Cermin Ajaib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89565" y="5970914"/>
            <a:ext cx="4496399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</a:pPr>
            <a:r>
              <a:rPr lang="en-US" sz="250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🕺 Gerak &amp; Ekspresi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600881" y="5970914"/>
            <a:ext cx="4062329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</a:pPr>
            <a:r>
              <a:rPr lang="en-US" sz="250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😂 Tebak Gaya</a:t>
            </a:r>
          </a:p>
        </p:txBody>
      </p:sp>
      <p:sp>
        <p:nvSpPr>
          <p:cNvPr id="12" name="AutoShape 12"/>
          <p:cNvSpPr/>
          <p:nvPr/>
        </p:nvSpPr>
        <p:spPr>
          <a:xfrm flipV="1">
            <a:off x="17173575" y="-427303"/>
            <a:ext cx="0" cy="785947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77468" y="5463517"/>
            <a:ext cx="4544019" cy="639667"/>
            <a:chOff x="0" y="0"/>
            <a:chExt cx="1353930" cy="1905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53930" cy="190594"/>
            </a:xfrm>
            <a:custGeom>
              <a:avLst/>
              <a:gdLst/>
              <a:ahLst/>
              <a:cxnLst/>
              <a:rect l="l" t="t" r="r" b="b"/>
              <a:pathLst>
                <a:path w="1353930" h="190594">
                  <a:moveTo>
                    <a:pt x="0" y="0"/>
                  </a:moveTo>
                  <a:lnTo>
                    <a:pt x="1353930" y="0"/>
                  </a:lnTo>
                  <a:lnTo>
                    <a:pt x="1353930" y="190594"/>
                  </a:lnTo>
                  <a:lnTo>
                    <a:pt x="0" y="190594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53930" cy="2286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27388" y="0"/>
            <a:ext cx="8060612" cy="10287000"/>
            <a:chOff x="0" y="0"/>
            <a:chExt cx="1216893" cy="15530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6893" cy="1553006"/>
            </a:xfrm>
            <a:custGeom>
              <a:avLst/>
              <a:gdLst/>
              <a:ahLst/>
              <a:cxnLst/>
              <a:rect l="l" t="t" r="r" b="b"/>
              <a:pathLst>
                <a:path w="1216893" h="1553006">
                  <a:moveTo>
                    <a:pt x="0" y="0"/>
                  </a:moveTo>
                  <a:lnTo>
                    <a:pt x="1216893" y="0"/>
                  </a:lnTo>
                  <a:lnTo>
                    <a:pt x="1216893" y="1553006"/>
                  </a:lnTo>
                  <a:lnTo>
                    <a:pt x="0" y="1553006"/>
                  </a:lnTo>
                  <a:close/>
                </a:path>
              </a:pathLst>
            </a:custGeom>
            <a:blipFill>
              <a:blip r:embed="rId4"/>
              <a:stretch>
                <a:fillRect t="-229" b="-229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6809626" y="5463517"/>
            <a:ext cx="4519408" cy="639667"/>
            <a:chOff x="0" y="0"/>
            <a:chExt cx="1346597" cy="1905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6597" cy="190594"/>
            </a:xfrm>
            <a:custGeom>
              <a:avLst/>
              <a:gdLst/>
              <a:ahLst/>
              <a:cxnLst/>
              <a:rect l="l" t="t" r="r" b="b"/>
              <a:pathLst>
                <a:path w="1346597" h="190594">
                  <a:moveTo>
                    <a:pt x="0" y="0"/>
                  </a:moveTo>
                  <a:lnTo>
                    <a:pt x="1346597" y="0"/>
                  </a:lnTo>
                  <a:lnTo>
                    <a:pt x="1346597" y="190594"/>
                  </a:lnTo>
                  <a:lnTo>
                    <a:pt x="0" y="190594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46597" cy="2286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85015" y="6514968"/>
            <a:ext cx="4544019" cy="2003352"/>
            <a:chOff x="0" y="0"/>
            <a:chExt cx="1353930" cy="59691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53930" cy="596916"/>
            </a:xfrm>
            <a:custGeom>
              <a:avLst/>
              <a:gdLst/>
              <a:ahLst/>
              <a:cxnLst/>
              <a:rect l="l" t="t" r="r" b="b"/>
              <a:pathLst>
                <a:path w="1353930" h="596916">
                  <a:moveTo>
                    <a:pt x="0" y="0"/>
                  </a:moveTo>
                  <a:lnTo>
                    <a:pt x="1353930" y="0"/>
                  </a:lnTo>
                  <a:lnTo>
                    <a:pt x="1353930" y="596916"/>
                  </a:lnTo>
                  <a:lnTo>
                    <a:pt x="0" y="596916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353930" cy="6350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77468" y="6514968"/>
            <a:ext cx="4544019" cy="2003352"/>
            <a:chOff x="0" y="0"/>
            <a:chExt cx="1353930" cy="59691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53930" cy="596916"/>
            </a:xfrm>
            <a:custGeom>
              <a:avLst/>
              <a:gdLst/>
              <a:ahLst/>
              <a:cxnLst/>
              <a:rect l="l" t="t" r="r" b="b"/>
              <a:pathLst>
                <a:path w="1353930" h="596916">
                  <a:moveTo>
                    <a:pt x="0" y="0"/>
                  </a:moveTo>
                  <a:lnTo>
                    <a:pt x="1353930" y="0"/>
                  </a:lnTo>
                  <a:lnTo>
                    <a:pt x="1353930" y="596916"/>
                  </a:lnTo>
                  <a:lnTo>
                    <a:pt x="0" y="596916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353930" cy="6350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389553" y="843234"/>
            <a:ext cx="3167831" cy="34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6"/>
              </a:lnSpc>
              <a:spcBef>
                <a:spcPct val="0"/>
              </a:spcBef>
            </a:pPr>
            <a:r>
              <a:rPr lang="en-US" sz="2061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SMAN 1 PEUSANGAN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77468" y="2301910"/>
            <a:ext cx="8649919" cy="2475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9784"/>
              </a:lnSpc>
            </a:pPr>
            <a:r>
              <a:rPr lang="en-US" sz="8221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Kesepakatan Kelas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08603" y="5631882"/>
            <a:ext cx="4881751" cy="33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29"/>
              </a:lnSpc>
            </a:pPr>
            <a:r>
              <a:rPr lang="en-US" sz="2434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Aturan Bersama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963995" y="5629179"/>
            <a:ext cx="4186059" cy="336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29"/>
              </a:lnSpc>
            </a:pPr>
            <a:r>
              <a:rPr lang="en-US" sz="2434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Komitmen Kita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142975" y="6773541"/>
            <a:ext cx="3828098" cy="1213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5131" lvl="1" indent="-152565" algn="just">
              <a:lnSpc>
                <a:spcPts val="1978"/>
              </a:lnSpc>
              <a:spcBef>
                <a:spcPct val="0"/>
              </a:spcBef>
              <a:buAutoNum type="arabicPeriod"/>
            </a:pPr>
            <a:r>
              <a:rPr lang="en-US" sz="141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Berani mencoba &amp; bereksperesi</a:t>
            </a:r>
          </a:p>
          <a:p>
            <a:pPr marL="305131" lvl="1" indent="-152565" algn="just">
              <a:lnSpc>
                <a:spcPts val="1978"/>
              </a:lnSpc>
              <a:spcBef>
                <a:spcPct val="0"/>
              </a:spcBef>
              <a:buAutoNum type="arabicPeriod"/>
            </a:pPr>
            <a:r>
              <a:rPr lang="en-US" sz="141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Menjaga ketertiban kelas</a:t>
            </a:r>
          </a:p>
          <a:p>
            <a:pPr marL="305131" lvl="1" indent="-152565" algn="just">
              <a:lnSpc>
                <a:spcPts val="1978"/>
              </a:lnSpc>
              <a:spcBef>
                <a:spcPct val="0"/>
              </a:spcBef>
              <a:buAutoNum type="arabicPeriod"/>
            </a:pPr>
            <a:r>
              <a:rPr lang="en-US" sz="141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Bertanya jika belum paham</a:t>
            </a:r>
          </a:p>
          <a:p>
            <a:pPr marL="305131" lvl="1" indent="-152565" algn="just">
              <a:lnSpc>
                <a:spcPts val="1978"/>
              </a:lnSpc>
              <a:spcBef>
                <a:spcPct val="0"/>
              </a:spcBef>
              <a:buAutoNum type="arabicPeriod"/>
            </a:pPr>
            <a:r>
              <a:rPr lang="en-US" sz="141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Menyelesaikan tugas tepat waktu</a:t>
            </a:r>
          </a:p>
          <a:p>
            <a:pPr marL="305131" lvl="1" indent="-152565" algn="just">
              <a:lnSpc>
                <a:spcPts val="1978"/>
              </a:lnSpc>
              <a:spcBef>
                <a:spcPct val="0"/>
              </a:spcBef>
              <a:buAutoNum type="arabicPeriod"/>
            </a:pPr>
            <a:r>
              <a:rPr lang="en-US" sz="141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Beri applause untuk teman yang tampil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935429" y="6773541"/>
            <a:ext cx="3828098" cy="1213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5131" lvl="1" indent="-152565" algn="just">
              <a:lnSpc>
                <a:spcPts val="1978"/>
              </a:lnSpc>
              <a:spcBef>
                <a:spcPct val="0"/>
              </a:spcBef>
              <a:buAutoNum type="arabicPeriod"/>
            </a:pPr>
            <a:r>
              <a:rPr lang="en-US" sz="141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Hadir tepat waktu</a:t>
            </a:r>
          </a:p>
          <a:p>
            <a:pPr marL="305131" lvl="1" indent="-152565" algn="just">
              <a:lnSpc>
                <a:spcPts val="1978"/>
              </a:lnSpc>
              <a:spcBef>
                <a:spcPct val="0"/>
              </a:spcBef>
              <a:buAutoNum type="arabicPeriod"/>
            </a:pPr>
            <a:r>
              <a:rPr lang="en-US" sz="141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Aktif &amp; antusias berpartisipasi</a:t>
            </a:r>
          </a:p>
          <a:p>
            <a:pPr marL="305131" lvl="1" indent="-152565" algn="just">
              <a:lnSpc>
                <a:spcPts val="1978"/>
              </a:lnSpc>
              <a:spcBef>
                <a:spcPct val="0"/>
              </a:spcBef>
              <a:buAutoNum type="arabicPeriod"/>
            </a:pPr>
            <a:r>
              <a:rPr lang="en-US" sz="141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Saling menghargai pendapat</a:t>
            </a:r>
          </a:p>
          <a:p>
            <a:pPr marL="305131" lvl="1" indent="-152565" algn="just">
              <a:lnSpc>
                <a:spcPts val="1978"/>
              </a:lnSpc>
              <a:spcBef>
                <a:spcPct val="0"/>
              </a:spcBef>
              <a:buAutoNum type="arabicPeriod"/>
            </a:pPr>
            <a:r>
              <a:rPr lang="en-US" sz="141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Tidak menggunakan HP saat belajar</a:t>
            </a:r>
          </a:p>
          <a:p>
            <a:pPr marL="305131" lvl="1" indent="-152565" algn="just">
              <a:lnSpc>
                <a:spcPts val="1978"/>
              </a:lnSpc>
              <a:spcBef>
                <a:spcPct val="0"/>
              </a:spcBef>
              <a:buAutoNum type="arabicPeriod"/>
            </a:pPr>
            <a:r>
              <a:rPr lang="en-US" sz="1413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Jaga semangat &amp; kekompakan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89553" y="2083554"/>
            <a:ext cx="5383929" cy="6788242"/>
            <a:chOff x="0" y="0"/>
            <a:chExt cx="812800" cy="10248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1024806"/>
            </a:xfrm>
            <a:custGeom>
              <a:avLst/>
              <a:gdLst/>
              <a:ahLst/>
              <a:cxnLst/>
              <a:rect l="l" t="t" r="r" b="b"/>
              <a:pathLst>
                <a:path w="812800" h="1024806">
                  <a:moveTo>
                    <a:pt x="0" y="0"/>
                  </a:moveTo>
                  <a:lnTo>
                    <a:pt x="812800" y="0"/>
                  </a:lnTo>
                  <a:lnTo>
                    <a:pt x="812800" y="1024806"/>
                  </a:lnTo>
                  <a:lnTo>
                    <a:pt x="0" y="1024806"/>
                  </a:lnTo>
                  <a:close/>
                </a:path>
              </a:pathLst>
            </a:custGeom>
            <a:blipFill>
              <a:blip r:embed="rId4"/>
              <a:stretch>
                <a:fillRect t="-118" b="-11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736276" y="5057775"/>
            <a:ext cx="4514183" cy="3728296"/>
            <a:chOff x="0" y="0"/>
            <a:chExt cx="1188921" cy="9819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88921" cy="981938"/>
            </a:xfrm>
            <a:custGeom>
              <a:avLst/>
              <a:gdLst/>
              <a:ahLst/>
              <a:cxnLst/>
              <a:rect l="l" t="t" r="r" b="b"/>
              <a:pathLst>
                <a:path w="1188921" h="981938">
                  <a:moveTo>
                    <a:pt x="0" y="0"/>
                  </a:moveTo>
                  <a:lnTo>
                    <a:pt x="1188921" y="0"/>
                  </a:lnTo>
                  <a:lnTo>
                    <a:pt x="1188921" y="981938"/>
                  </a:lnTo>
                  <a:lnTo>
                    <a:pt x="0" y="981938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88921" cy="1020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49867" y="5057775"/>
            <a:ext cx="4514183" cy="3728296"/>
            <a:chOff x="0" y="0"/>
            <a:chExt cx="1188921" cy="98193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88921" cy="981938"/>
            </a:xfrm>
            <a:custGeom>
              <a:avLst/>
              <a:gdLst/>
              <a:ahLst/>
              <a:cxnLst/>
              <a:rect l="l" t="t" r="r" b="b"/>
              <a:pathLst>
                <a:path w="1188921" h="981938">
                  <a:moveTo>
                    <a:pt x="0" y="0"/>
                  </a:moveTo>
                  <a:lnTo>
                    <a:pt x="1188921" y="0"/>
                  </a:lnTo>
                  <a:lnTo>
                    <a:pt x="1188921" y="981938"/>
                  </a:lnTo>
                  <a:lnTo>
                    <a:pt x="0" y="981938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88921" cy="1020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89553" y="852759"/>
            <a:ext cx="3167831" cy="216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52"/>
              </a:lnSpc>
              <a:spcBef>
                <a:spcPct val="0"/>
              </a:spcBef>
            </a:pPr>
            <a:r>
              <a:rPr lang="en-US" sz="1251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THYNK UNLIMITED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36276" y="2007354"/>
            <a:ext cx="9028366" cy="2037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82"/>
              </a:lnSpc>
            </a:pPr>
            <a:r>
              <a:rPr lang="en-US" sz="6791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Keterkaitan dengan</a:t>
            </a:r>
          </a:p>
          <a:p>
            <a:pPr marL="0" lvl="0" indent="0" algn="l">
              <a:lnSpc>
                <a:spcPts val="8082"/>
              </a:lnSpc>
            </a:pPr>
            <a:r>
              <a:rPr lang="en-US" sz="6791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Dunia Nyata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04307" y="5477675"/>
            <a:ext cx="3147002" cy="333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21"/>
              </a:lnSpc>
            </a:pPr>
            <a:r>
              <a:rPr lang="en-US" sz="2202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Dalam Seni &amp; Budaya: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64859" y="5477675"/>
            <a:ext cx="3341315" cy="333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21"/>
              </a:lnSpc>
            </a:pPr>
            <a:r>
              <a:rPr lang="en-US" sz="2202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Dalam Kehidupan: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49451" y="6275261"/>
            <a:ext cx="3487832" cy="1759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34"/>
              </a:lnSpc>
              <a:spcBef>
                <a:spcPct val="0"/>
              </a:spcBef>
            </a:pPr>
            <a:r>
              <a:rPr lang="en-US" sz="1238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Penari menggunakan keluwesan tubuh untuk menciptakan gerakan indah dan harmonis.</a:t>
            </a:r>
          </a:p>
          <a:p>
            <a:pPr marL="0" lvl="0" indent="0" algn="just">
              <a:lnSpc>
                <a:spcPts val="1734"/>
              </a:lnSpc>
              <a:spcBef>
                <a:spcPct val="0"/>
              </a:spcBef>
            </a:pPr>
            <a:r>
              <a:rPr lang="en-US" sz="1238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Aktor mengekspresikan emosi melalui gerak tubuh dan mimik wajah.</a:t>
            </a:r>
          </a:p>
          <a:p>
            <a:pPr marL="0" lvl="0" indent="0" algn="just">
              <a:lnSpc>
                <a:spcPts val="1734"/>
              </a:lnSpc>
              <a:spcBef>
                <a:spcPct val="0"/>
              </a:spcBef>
            </a:pPr>
            <a:r>
              <a:rPr lang="en-US" sz="1238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Atlet senam membutuhkan kelenturan tinggi untuk meraih prestasi.</a:t>
            </a:r>
          </a:p>
          <a:p>
            <a:pPr marL="0" lvl="0" indent="0" algn="just">
              <a:lnSpc>
                <a:spcPts val="1734"/>
              </a:lnSpc>
              <a:spcBef>
                <a:spcPct val="0"/>
              </a:spcBef>
            </a:pPr>
            <a:r>
              <a:rPr lang="en-US" sz="1238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Musisi mengekspresikan perasaan melalui penampilan panggung.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163043" y="6275261"/>
            <a:ext cx="3487832" cy="1759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34"/>
              </a:lnSpc>
              <a:spcBef>
                <a:spcPct val="0"/>
              </a:spcBef>
            </a:pPr>
            <a:r>
              <a:rPr lang="en-US" sz="1238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Komunikasi nonverbal sehari-hari menggunakan ekspresi wajah dan gestur tubuh.</a:t>
            </a:r>
          </a:p>
          <a:p>
            <a:pPr marL="0" lvl="0" indent="0" algn="just">
              <a:lnSpc>
                <a:spcPts val="1734"/>
              </a:lnSpc>
              <a:spcBef>
                <a:spcPct val="0"/>
              </a:spcBef>
            </a:pPr>
            <a:r>
              <a:rPr lang="en-US" sz="1238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Yoga dan senam pagi melatih kelenturan untuk kesehatan tubuh.</a:t>
            </a:r>
          </a:p>
          <a:p>
            <a:pPr marL="0" lvl="0" indent="0" algn="just">
              <a:lnSpc>
                <a:spcPts val="1734"/>
              </a:lnSpc>
              <a:spcBef>
                <a:spcPct val="0"/>
              </a:spcBef>
            </a:pPr>
            <a:r>
              <a:rPr lang="en-US" sz="1238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Wawancara kerja membutuhkan ekspresi diri yang percaya diri.</a:t>
            </a:r>
          </a:p>
          <a:p>
            <a:pPr marL="0" lvl="0" indent="0" algn="just">
              <a:lnSpc>
                <a:spcPts val="1734"/>
              </a:lnSpc>
              <a:spcBef>
                <a:spcPct val="0"/>
              </a:spcBef>
            </a:pPr>
            <a:r>
              <a:rPr lang="en-US" sz="1238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• Interaksi sosial yang baik didukung oleh bahasa tubuh yang luwes.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27388" y="1398825"/>
            <a:ext cx="8060612" cy="8888175"/>
            <a:chOff x="0" y="0"/>
            <a:chExt cx="1216893" cy="134182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16893" cy="1341828"/>
            </a:xfrm>
            <a:custGeom>
              <a:avLst/>
              <a:gdLst/>
              <a:ahLst/>
              <a:cxnLst/>
              <a:rect l="l" t="t" r="r" b="b"/>
              <a:pathLst>
                <a:path w="1216893" h="1341828">
                  <a:moveTo>
                    <a:pt x="0" y="0"/>
                  </a:moveTo>
                  <a:lnTo>
                    <a:pt x="1216893" y="0"/>
                  </a:lnTo>
                  <a:lnTo>
                    <a:pt x="1216893" y="1341828"/>
                  </a:lnTo>
                  <a:lnTo>
                    <a:pt x="0" y="1341828"/>
                  </a:lnTo>
                  <a:close/>
                </a:path>
              </a:pathLst>
            </a:custGeom>
            <a:blipFill>
              <a:blip r:embed="rId4"/>
              <a:stretch>
                <a:fillRect t="-593" b="-593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647755" y="5505098"/>
            <a:ext cx="384177" cy="535209"/>
          </a:xfrm>
          <a:custGeom>
            <a:avLst/>
            <a:gdLst/>
            <a:ahLst/>
            <a:cxnLst/>
            <a:rect l="l" t="t" r="r" b="b"/>
            <a:pathLst>
              <a:path w="384177" h="535209">
                <a:moveTo>
                  <a:pt x="0" y="0"/>
                </a:moveTo>
                <a:lnTo>
                  <a:pt x="384177" y="0"/>
                </a:lnTo>
                <a:lnTo>
                  <a:pt x="384177" y="535208"/>
                </a:lnTo>
                <a:lnTo>
                  <a:pt x="0" y="5352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39776" y="8243095"/>
            <a:ext cx="357726" cy="534514"/>
          </a:xfrm>
          <a:custGeom>
            <a:avLst/>
            <a:gdLst/>
            <a:ahLst/>
            <a:cxnLst/>
            <a:rect l="l" t="t" r="r" b="b"/>
            <a:pathLst>
              <a:path w="357726" h="534514">
                <a:moveTo>
                  <a:pt x="0" y="0"/>
                </a:moveTo>
                <a:lnTo>
                  <a:pt x="357726" y="0"/>
                </a:lnTo>
                <a:lnTo>
                  <a:pt x="357726" y="534514"/>
                </a:lnTo>
                <a:lnTo>
                  <a:pt x="0" y="5345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7371" y="7259933"/>
            <a:ext cx="572717" cy="820817"/>
          </a:xfrm>
          <a:custGeom>
            <a:avLst/>
            <a:gdLst/>
            <a:ahLst/>
            <a:cxnLst/>
            <a:rect l="l" t="t" r="r" b="b"/>
            <a:pathLst>
              <a:path w="572717" h="820817">
                <a:moveTo>
                  <a:pt x="0" y="0"/>
                </a:moveTo>
                <a:lnTo>
                  <a:pt x="572718" y="0"/>
                </a:lnTo>
                <a:lnTo>
                  <a:pt x="572718" y="820817"/>
                </a:lnTo>
                <a:lnTo>
                  <a:pt x="0" y="8208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57064" y="6338378"/>
            <a:ext cx="506369" cy="695469"/>
          </a:xfrm>
          <a:custGeom>
            <a:avLst/>
            <a:gdLst/>
            <a:ahLst/>
            <a:cxnLst/>
            <a:rect l="l" t="t" r="r" b="b"/>
            <a:pathLst>
              <a:path w="506369" h="695469">
                <a:moveTo>
                  <a:pt x="0" y="0"/>
                </a:moveTo>
                <a:lnTo>
                  <a:pt x="506369" y="0"/>
                </a:lnTo>
                <a:lnTo>
                  <a:pt x="506369" y="695470"/>
                </a:lnTo>
                <a:lnTo>
                  <a:pt x="0" y="6954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89553" y="852759"/>
            <a:ext cx="3167831" cy="210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SENI BUDAYA - SMAN 1 PEUSANGAN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89553" y="2175960"/>
            <a:ext cx="8163343" cy="126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88"/>
              </a:lnSpc>
            </a:pPr>
            <a:r>
              <a:rPr lang="en-US" sz="8393">
                <a:solidFill>
                  <a:srgbClr val="1C6BBD"/>
                </a:solidFill>
                <a:latin typeface="Garet"/>
                <a:ea typeface="Garet"/>
                <a:cs typeface="Garet"/>
                <a:sym typeface="Garet"/>
              </a:rPr>
              <a:t>Pertanyaan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9553" y="3488498"/>
            <a:ext cx="7507045" cy="1267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88"/>
              </a:lnSpc>
            </a:pPr>
            <a:r>
              <a:rPr lang="en-US" sz="8393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Pemantik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35506" y="5473205"/>
            <a:ext cx="6379894" cy="505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83"/>
              </a:lnSpc>
              <a:spcBef>
                <a:spcPct val="0"/>
              </a:spcBef>
            </a:pPr>
            <a:r>
              <a:rPr lang="en-US" sz="1488">
                <a:solidFill>
                  <a:srgbClr val="1C6BBD"/>
                </a:solidFill>
                <a:latin typeface="Canva Sans"/>
                <a:ea typeface="Canva Sans"/>
                <a:cs typeface="Canva Sans"/>
                <a:sym typeface="Canva Sans"/>
              </a:rPr>
              <a:t>Pernahkah kamu meniru gerakan hewan atau benda di sekitarmu? Apa yang kamu rasakan?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35506" y="7352658"/>
            <a:ext cx="6379894" cy="505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83"/>
              </a:lnSpc>
              <a:spcBef>
                <a:spcPct val="0"/>
              </a:spcBef>
            </a:pPr>
            <a:r>
              <a:rPr lang="en-US" sz="1488">
                <a:solidFill>
                  <a:srgbClr val="1C6BBD"/>
                </a:solidFill>
                <a:latin typeface="Canva Sans"/>
                <a:ea typeface="Canva Sans"/>
                <a:cs typeface="Canva Sans"/>
                <a:sym typeface="Canva Sans"/>
              </a:rPr>
              <a:t>Menurutmu, apa bedanya tubuh yang lentur dengan tubuh yang kaku saat menari?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35506" y="8292384"/>
            <a:ext cx="6379894" cy="505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83"/>
              </a:lnSpc>
              <a:spcBef>
                <a:spcPct val="0"/>
              </a:spcBef>
            </a:pPr>
            <a:r>
              <a:rPr lang="en-US" sz="1488">
                <a:solidFill>
                  <a:srgbClr val="1C6BBD"/>
                </a:solidFill>
                <a:latin typeface="Canva Sans"/>
                <a:ea typeface="Canva Sans"/>
                <a:cs typeface="Canva Sans"/>
                <a:sym typeface="Canva Sans"/>
              </a:rPr>
              <a:t>Bagaimana caramu mengungkapkan perasaan senang, sedih, atau marah tanpa kata-kata?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35506" y="6412931"/>
            <a:ext cx="6379894" cy="505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83"/>
              </a:lnSpc>
              <a:spcBef>
                <a:spcPct val="0"/>
              </a:spcBef>
            </a:pPr>
            <a:r>
              <a:rPr lang="en-US" sz="1488">
                <a:solidFill>
                  <a:srgbClr val="1C6BBD"/>
                </a:solidFill>
                <a:latin typeface="Canva Sans"/>
                <a:ea typeface="Canva Sans"/>
                <a:cs typeface="Canva Sans"/>
                <a:sym typeface="Canva Sans"/>
              </a:rPr>
              <a:t>Apakah ekspresi wajah dan gerak tubuh bisa menceritakan sebuah kisah? Mengapa?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" b="-55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68391" y="-227200"/>
            <a:ext cx="19224783" cy="10841866"/>
            <a:chOff x="0" y="0"/>
            <a:chExt cx="5063317" cy="28554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63317" cy="2855471"/>
            </a:xfrm>
            <a:custGeom>
              <a:avLst/>
              <a:gdLst/>
              <a:ahLst/>
              <a:cxnLst/>
              <a:rect l="l" t="t" r="r" b="b"/>
              <a:pathLst>
                <a:path w="5063317" h="2855471">
                  <a:moveTo>
                    <a:pt x="0" y="0"/>
                  </a:moveTo>
                  <a:lnTo>
                    <a:pt x="5063317" y="0"/>
                  </a:lnTo>
                  <a:lnTo>
                    <a:pt x="5063317" y="2855471"/>
                  </a:lnTo>
                  <a:lnTo>
                    <a:pt x="0" y="2855471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DFDFDF">
                    <a:alpha val="92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63317" cy="289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365303" y="5051957"/>
            <a:ext cx="15557395" cy="3870072"/>
            <a:chOff x="0" y="0"/>
            <a:chExt cx="4097421" cy="101927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97421" cy="1019278"/>
            </a:xfrm>
            <a:custGeom>
              <a:avLst/>
              <a:gdLst/>
              <a:ahLst/>
              <a:cxnLst/>
              <a:rect l="l" t="t" r="r" b="b"/>
              <a:pathLst>
                <a:path w="4097421" h="1019278">
                  <a:moveTo>
                    <a:pt x="0" y="0"/>
                  </a:moveTo>
                  <a:lnTo>
                    <a:pt x="4097421" y="0"/>
                  </a:lnTo>
                  <a:lnTo>
                    <a:pt x="4097421" y="1019278"/>
                  </a:lnTo>
                  <a:lnTo>
                    <a:pt x="0" y="1019278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097421" cy="1057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966717" y="5638159"/>
            <a:ext cx="14423602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2983365" y="5489014"/>
            <a:ext cx="298290" cy="29829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89553" y="843234"/>
            <a:ext cx="3167831" cy="348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6"/>
              </a:lnSpc>
              <a:spcBef>
                <a:spcPct val="0"/>
              </a:spcBef>
            </a:pPr>
            <a:r>
              <a:rPr lang="en-US" sz="2061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THYNK UNLIMITED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21411" y="2126921"/>
            <a:ext cx="12845179" cy="173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845"/>
              </a:lnSpc>
            </a:pPr>
            <a:r>
              <a:rPr lang="en-US" sz="5752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Materi Lengkap: Latihan Keluwesan, Kelenturan &amp; Ekspresi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36469" y="6092104"/>
            <a:ext cx="3192081" cy="41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46"/>
              </a:lnSpc>
              <a:spcBef>
                <a:spcPct val="0"/>
              </a:spcBef>
            </a:pPr>
            <a:r>
              <a:rPr lang="en-US" sz="2461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Pemanasan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72352" y="6724864"/>
            <a:ext cx="2320315" cy="123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Lakukan peregangan ringan seluruh tubuh selama 5-10 menit sebelum memulai latihan utama untuk mencegah cedera.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42214" y="6092104"/>
            <a:ext cx="3192081" cy="41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46"/>
              </a:lnSpc>
              <a:spcBef>
                <a:spcPct val="0"/>
              </a:spcBef>
            </a:pPr>
            <a:r>
              <a:rPr lang="en-US" sz="2461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Keluwesan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78098" y="6724864"/>
            <a:ext cx="2320315" cy="123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Latih gerakan tubuh yang luwes: ayunan tangan, putaran pinggang, dan langkah kaki dengan ritme musik yang sesuai.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547960" y="6092104"/>
            <a:ext cx="3192081" cy="41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46"/>
              </a:lnSpc>
              <a:spcBef>
                <a:spcPct val="0"/>
              </a:spcBef>
            </a:pPr>
            <a:r>
              <a:rPr lang="en-US" sz="2461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Kelenturan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83843" y="6724864"/>
            <a:ext cx="2320315" cy="123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Lakukan peregangan otot secara bertahap: split, back-bend, dan side stretch untuk meningkatkan fleksibilitas tubuh.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53705" y="6092104"/>
            <a:ext cx="3192081" cy="41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46"/>
              </a:lnSpc>
              <a:spcBef>
                <a:spcPct val="0"/>
              </a:spcBef>
            </a:pPr>
            <a:r>
              <a:rPr lang="en-US" sz="2461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Ekspresi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989588" y="6724864"/>
            <a:ext cx="2320315" cy="123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Ekspresikan perasaan melalui gerak wajah dan tubuh: mimik, gestur, dan dinamika gerak sesuai tema tarian.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559450" y="6092104"/>
            <a:ext cx="3192081" cy="41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46"/>
              </a:lnSpc>
              <a:spcBef>
                <a:spcPct val="0"/>
              </a:spcBef>
            </a:pPr>
            <a:r>
              <a:rPr lang="en-US" sz="2461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Pendinginan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995333" y="6724864"/>
            <a:ext cx="2320315" cy="1231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Akhiri latihan dengan gerakan lambat dan pernapasan dalam selama 5 menit untuk memulihkan kondisi tubuh.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5989110" y="5489014"/>
            <a:ext cx="298290" cy="298290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994855" y="5489014"/>
            <a:ext cx="298290" cy="298290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000600" y="5489014"/>
            <a:ext cx="298290" cy="298290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5006345" y="5489014"/>
            <a:ext cx="298290" cy="298290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88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7278350" y="1195655"/>
            <a:ext cx="0" cy="7859475"/>
          </a:xfrm>
          <a:prstGeom prst="line">
            <a:avLst/>
          </a:prstGeom>
          <a:ln w="38100" cap="flat">
            <a:solidFill>
              <a:srgbClr val="1C6BB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389553" y="2336754"/>
            <a:ext cx="5383929" cy="3569058"/>
            <a:chOff x="0" y="0"/>
            <a:chExt cx="812800" cy="5388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538813"/>
            </a:xfrm>
            <a:custGeom>
              <a:avLst/>
              <a:gdLst/>
              <a:ahLst/>
              <a:cxnLst/>
              <a:rect l="l" t="t" r="r" b="b"/>
              <a:pathLst>
                <a:path w="812800" h="538813">
                  <a:moveTo>
                    <a:pt x="0" y="0"/>
                  </a:moveTo>
                  <a:lnTo>
                    <a:pt x="812800" y="0"/>
                  </a:lnTo>
                  <a:lnTo>
                    <a:pt x="812800" y="538813"/>
                  </a:lnTo>
                  <a:lnTo>
                    <a:pt x="0" y="538813"/>
                  </a:lnTo>
                  <a:close/>
                </a:path>
              </a:pathLst>
            </a:custGeom>
            <a:blipFill>
              <a:blip r:embed="rId4"/>
              <a:stretch>
                <a:fillRect t="-534" b="-534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389553" y="6574138"/>
            <a:ext cx="7066275" cy="2297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854"/>
              </a:lnSpc>
            </a:pPr>
            <a:r>
              <a:rPr lang="en-US" sz="8766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Contoh</a:t>
            </a:r>
          </a:p>
          <a:p>
            <a:pPr marL="0" lvl="0" indent="0" algn="l">
              <a:lnSpc>
                <a:spcPts val="8854"/>
              </a:lnSpc>
            </a:pPr>
            <a:r>
              <a:rPr lang="en-US" sz="8766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Gerakan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455828" y="4386189"/>
            <a:ext cx="7648489" cy="4272578"/>
            <a:chOff x="0" y="0"/>
            <a:chExt cx="1154676" cy="6450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54676" cy="645022"/>
            </a:xfrm>
            <a:custGeom>
              <a:avLst/>
              <a:gdLst/>
              <a:ahLst/>
              <a:cxnLst/>
              <a:rect l="l" t="t" r="r" b="b"/>
              <a:pathLst>
                <a:path w="1154676" h="645022">
                  <a:moveTo>
                    <a:pt x="0" y="0"/>
                  </a:moveTo>
                  <a:lnTo>
                    <a:pt x="1154676" y="0"/>
                  </a:lnTo>
                  <a:lnTo>
                    <a:pt x="1154676" y="645022"/>
                  </a:lnTo>
                  <a:lnTo>
                    <a:pt x="0" y="645022"/>
                  </a:lnTo>
                  <a:close/>
                </a:path>
              </a:pathLst>
            </a:custGeom>
            <a:blipFill>
              <a:blip r:embed="rId5"/>
              <a:stretch>
                <a:fillRect l="-100" r="-100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389553" y="843234"/>
            <a:ext cx="3167831" cy="71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6"/>
              </a:lnSpc>
              <a:spcBef>
                <a:spcPct val="0"/>
              </a:spcBef>
            </a:pPr>
            <a:r>
              <a:rPr lang="en-US" sz="2061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SENI BUDAYA - SMAN 1 PEUSANGAN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5828" y="2289129"/>
            <a:ext cx="7167793" cy="157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04"/>
              </a:lnSpc>
              <a:spcBef>
                <a:spcPct val="0"/>
              </a:spcBef>
            </a:pPr>
            <a:r>
              <a:rPr lang="en-US" sz="1789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Perhatikan demonstrasi berikut: (1) Keluwesan – gerakan mengalir dan harmonis pada lengan, tubuh, dan kaki. (2) Kelenturan – peregangan otot punggung, pinggang, dan sendi secara bertahap. (3) Ekspresi – penjiwaan emosi melalui mimik wajah dan gerak tubuh yang menyatu dengan irama.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" b="-55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68391" y="-227200"/>
            <a:ext cx="19224783" cy="10841866"/>
            <a:chOff x="0" y="0"/>
            <a:chExt cx="5063317" cy="28554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63317" cy="2855471"/>
            </a:xfrm>
            <a:custGeom>
              <a:avLst/>
              <a:gdLst/>
              <a:ahLst/>
              <a:cxnLst/>
              <a:rect l="l" t="t" r="r" b="b"/>
              <a:pathLst>
                <a:path w="5063317" h="2855471">
                  <a:moveTo>
                    <a:pt x="0" y="0"/>
                  </a:moveTo>
                  <a:lnTo>
                    <a:pt x="5063317" y="0"/>
                  </a:lnTo>
                  <a:lnTo>
                    <a:pt x="5063317" y="2855471"/>
                  </a:lnTo>
                  <a:lnTo>
                    <a:pt x="0" y="2855471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DFDFDF">
                    <a:alpha val="92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63317" cy="289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89685" y="-528599"/>
            <a:ext cx="1866706" cy="11344198"/>
            <a:chOff x="0" y="0"/>
            <a:chExt cx="491643" cy="29877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91643" cy="2987772"/>
            </a:xfrm>
            <a:custGeom>
              <a:avLst/>
              <a:gdLst/>
              <a:ahLst/>
              <a:cxnLst/>
              <a:rect l="l" t="t" r="r" b="b"/>
              <a:pathLst>
                <a:path w="491643" h="2987772">
                  <a:moveTo>
                    <a:pt x="0" y="0"/>
                  </a:moveTo>
                  <a:lnTo>
                    <a:pt x="491643" y="0"/>
                  </a:lnTo>
                  <a:lnTo>
                    <a:pt x="491643" y="2987772"/>
                  </a:lnTo>
                  <a:lnTo>
                    <a:pt x="0" y="2987772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91643" cy="3025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7259300" y="541358"/>
            <a:ext cx="642556" cy="642556"/>
          </a:xfrm>
          <a:custGeom>
            <a:avLst/>
            <a:gdLst/>
            <a:ahLst/>
            <a:cxnLst/>
            <a:rect l="l" t="t" r="r" b="b"/>
            <a:pathLst>
              <a:path w="642556" h="642556">
                <a:moveTo>
                  <a:pt x="0" y="0"/>
                </a:moveTo>
                <a:lnTo>
                  <a:pt x="642556" y="0"/>
                </a:lnTo>
                <a:lnTo>
                  <a:pt x="642556" y="642556"/>
                </a:lnTo>
                <a:lnTo>
                  <a:pt x="0" y="6425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44093" y="7306760"/>
            <a:ext cx="557763" cy="557763"/>
          </a:xfrm>
          <a:custGeom>
            <a:avLst/>
            <a:gdLst/>
            <a:ahLst/>
            <a:cxnLst/>
            <a:rect l="l" t="t" r="r" b="b"/>
            <a:pathLst>
              <a:path w="557763" h="557763">
                <a:moveTo>
                  <a:pt x="0" y="0"/>
                </a:moveTo>
                <a:lnTo>
                  <a:pt x="557763" y="0"/>
                </a:lnTo>
                <a:lnTo>
                  <a:pt x="557763" y="557764"/>
                </a:lnTo>
                <a:lnTo>
                  <a:pt x="0" y="5577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44093" y="8322712"/>
            <a:ext cx="557763" cy="397533"/>
          </a:xfrm>
          <a:custGeom>
            <a:avLst/>
            <a:gdLst/>
            <a:ahLst/>
            <a:cxnLst/>
            <a:rect l="l" t="t" r="r" b="b"/>
            <a:pathLst>
              <a:path w="557763" h="397533">
                <a:moveTo>
                  <a:pt x="0" y="0"/>
                </a:moveTo>
                <a:lnTo>
                  <a:pt x="557763" y="0"/>
                </a:lnTo>
                <a:lnTo>
                  <a:pt x="557763" y="397533"/>
                </a:lnTo>
                <a:lnTo>
                  <a:pt x="0" y="3975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344093" y="9178433"/>
            <a:ext cx="557763" cy="556662"/>
          </a:xfrm>
          <a:custGeom>
            <a:avLst/>
            <a:gdLst/>
            <a:ahLst/>
            <a:cxnLst/>
            <a:rect l="l" t="t" r="r" b="b"/>
            <a:pathLst>
              <a:path w="557763" h="556662">
                <a:moveTo>
                  <a:pt x="0" y="0"/>
                </a:moveTo>
                <a:lnTo>
                  <a:pt x="557763" y="0"/>
                </a:lnTo>
                <a:lnTo>
                  <a:pt x="557763" y="556662"/>
                </a:lnTo>
                <a:lnTo>
                  <a:pt x="0" y="5566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 flipV="1">
            <a:off x="17603925" y="1652235"/>
            <a:ext cx="38100" cy="5147583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89553" y="3229926"/>
            <a:ext cx="12338033" cy="888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19"/>
              </a:lnSpc>
            </a:pPr>
            <a:r>
              <a:rPr lang="en-US" sz="6652" b="1">
                <a:solidFill>
                  <a:srgbClr val="1C6BBD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LKPD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89553" y="852759"/>
            <a:ext cx="3167831" cy="210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THYNK UNLIMITED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58196" y="5193733"/>
            <a:ext cx="10045478" cy="1719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791"/>
              </a:lnSpc>
              <a:spcBef>
                <a:spcPct val="0"/>
              </a:spcBef>
            </a:pP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Lembar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Kerja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Peserta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Didik</a:t>
            </a:r>
            <a:endParaRPr lang="en-US" sz="1279" dirty="0">
              <a:solidFill>
                <a:srgbClr val="1C6BBD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0" lvl="0" indent="0" algn="just">
              <a:lnSpc>
                <a:spcPts val="1791"/>
              </a:lnSpc>
              <a:spcBef>
                <a:spcPct val="0"/>
              </a:spcBef>
            </a:pP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Latihan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Keluwesan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,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Kelenturan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&amp;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Ekspresi</a:t>
            </a:r>
            <a:endParaRPr lang="en-US" sz="1279" dirty="0">
              <a:solidFill>
                <a:srgbClr val="1C6BBD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76307" lvl="1" indent="-138153" algn="just">
              <a:lnSpc>
                <a:spcPts val="1791"/>
              </a:lnSpc>
              <a:spcBef>
                <a:spcPct val="0"/>
              </a:spcBef>
              <a:buAutoNum type="arabicPeriod"/>
            </a:pP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Lakukan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gerakan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pemanasan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selama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5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menit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sebelum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memulai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latihan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  <a:p>
            <a:pPr marL="276307" lvl="1" indent="-138153" algn="just">
              <a:lnSpc>
                <a:spcPts val="1791"/>
              </a:lnSpc>
              <a:spcBef>
                <a:spcPct val="0"/>
              </a:spcBef>
              <a:buAutoNum type="arabicPeriod"/>
            </a:pP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Praktikkan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3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gerakan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keluwesan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(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fleksibilitas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)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dan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catat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hasilnya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  <a:p>
            <a:pPr marL="276307" lvl="1" indent="-138153" algn="just">
              <a:lnSpc>
                <a:spcPts val="1791"/>
              </a:lnSpc>
              <a:spcBef>
                <a:spcPct val="0"/>
              </a:spcBef>
              <a:buAutoNum type="arabicPeriod"/>
            </a:pP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Ekspresikan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perasaan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melalui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gerak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tubuh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sesuai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musik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yang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diputar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  <a:p>
            <a:pPr marL="276307" lvl="1" indent="-138153" algn="just">
              <a:lnSpc>
                <a:spcPts val="1791"/>
              </a:lnSpc>
              <a:spcBef>
                <a:spcPct val="0"/>
              </a:spcBef>
              <a:buAutoNum type="arabicPeriod"/>
            </a:pP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Bersama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kelompok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,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ciptakan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1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rangkaian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gerak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ekspresif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(2x8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hitungan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).</a:t>
            </a:r>
          </a:p>
          <a:p>
            <a:pPr marL="276307" lvl="1" indent="-138153" algn="just">
              <a:lnSpc>
                <a:spcPts val="1791"/>
              </a:lnSpc>
              <a:spcBef>
                <a:spcPct val="0"/>
              </a:spcBef>
              <a:buAutoNum type="arabicPeriod"/>
            </a:pP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Presentasikan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hasil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karya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gerak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kelompokmu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di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depan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kelas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  <a:p>
            <a:pPr marL="276307" lvl="1" indent="-138153" algn="just">
              <a:lnSpc>
                <a:spcPts val="1791"/>
              </a:lnSpc>
              <a:spcBef>
                <a:spcPct val="0"/>
              </a:spcBef>
              <a:buAutoNum type="arabicPeriod"/>
            </a:pP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Refleksi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: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Tuliskan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pengalaman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dan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perasaanmu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setelah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melakukan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latihan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79" dirty="0" err="1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ini</a:t>
            </a:r>
            <a:r>
              <a:rPr lang="en-US" sz="1279" dirty="0">
                <a:solidFill>
                  <a:srgbClr val="1C6BBD"/>
                </a:solidFill>
                <a:latin typeface="Public Sans"/>
                <a:ea typeface="Public Sans"/>
                <a:cs typeface="Public Sans"/>
                <a:sym typeface="Public Sans"/>
              </a:rPr>
              <a:t>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" b="-55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68391" y="-227200"/>
            <a:ext cx="19224783" cy="10841866"/>
            <a:chOff x="0" y="0"/>
            <a:chExt cx="5063317" cy="28554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63317" cy="2855471"/>
            </a:xfrm>
            <a:custGeom>
              <a:avLst/>
              <a:gdLst/>
              <a:ahLst/>
              <a:cxnLst/>
              <a:rect l="l" t="t" r="r" b="b"/>
              <a:pathLst>
                <a:path w="5063317" h="2855471">
                  <a:moveTo>
                    <a:pt x="0" y="0"/>
                  </a:moveTo>
                  <a:lnTo>
                    <a:pt x="5063317" y="0"/>
                  </a:lnTo>
                  <a:lnTo>
                    <a:pt x="5063317" y="2855471"/>
                  </a:lnTo>
                  <a:lnTo>
                    <a:pt x="0" y="2855471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89000"/>
                  </a:srgbClr>
                </a:gs>
                <a:gs pos="100000">
                  <a:srgbClr val="DFDFDF">
                    <a:alpha val="92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63317" cy="2893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89685" y="-528599"/>
            <a:ext cx="1866706" cy="11344198"/>
            <a:chOff x="0" y="0"/>
            <a:chExt cx="491643" cy="29877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91643" cy="2987772"/>
            </a:xfrm>
            <a:custGeom>
              <a:avLst/>
              <a:gdLst/>
              <a:ahLst/>
              <a:cxnLst/>
              <a:rect l="l" t="t" r="r" b="b"/>
              <a:pathLst>
                <a:path w="491643" h="2987772">
                  <a:moveTo>
                    <a:pt x="0" y="0"/>
                  </a:moveTo>
                  <a:lnTo>
                    <a:pt x="491643" y="0"/>
                  </a:lnTo>
                  <a:lnTo>
                    <a:pt x="491643" y="2987772"/>
                  </a:lnTo>
                  <a:lnTo>
                    <a:pt x="0" y="2987772"/>
                  </a:lnTo>
                  <a:close/>
                </a:path>
              </a:pathLst>
            </a:custGeom>
            <a:solidFill>
              <a:srgbClr val="1C6BB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91643" cy="3025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7259300" y="541358"/>
            <a:ext cx="642556" cy="642556"/>
          </a:xfrm>
          <a:custGeom>
            <a:avLst/>
            <a:gdLst/>
            <a:ahLst/>
            <a:cxnLst/>
            <a:rect l="l" t="t" r="r" b="b"/>
            <a:pathLst>
              <a:path w="642556" h="642556">
                <a:moveTo>
                  <a:pt x="0" y="0"/>
                </a:moveTo>
                <a:lnTo>
                  <a:pt x="642556" y="0"/>
                </a:lnTo>
                <a:lnTo>
                  <a:pt x="642556" y="642556"/>
                </a:lnTo>
                <a:lnTo>
                  <a:pt x="0" y="6425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344093" y="7306760"/>
            <a:ext cx="557763" cy="557763"/>
          </a:xfrm>
          <a:custGeom>
            <a:avLst/>
            <a:gdLst/>
            <a:ahLst/>
            <a:cxnLst/>
            <a:rect l="l" t="t" r="r" b="b"/>
            <a:pathLst>
              <a:path w="557763" h="557763">
                <a:moveTo>
                  <a:pt x="0" y="0"/>
                </a:moveTo>
                <a:lnTo>
                  <a:pt x="557763" y="0"/>
                </a:lnTo>
                <a:lnTo>
                  <a:pt x="557763" y="557764"/>
                </a:lnTo>
                <a:lnTo>
                  <a:pt x="0" y="5577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44093" y="8322712"/>
            <a:ext cx="557763" cy="397533"/>
          </a:xfrm>
          <a:custGeom>
            <a:avLst/>
            <a:gdLst/>
            <a:ahLst/>
            <a:cxnLst/>
            <a:rect l="l" t="t" r="r" b="b"/>
            <a:pathLst>
              <a:path w="557763" h="397533">
                <a:moveTo>
                  <a:pt x="0" y="0"/>
                </a:moveTo>
                <a:lnTo>
                  <a:pt x="557763" y="0"/>
                </a:lnTo>
                <a:lnTo>
                  <a:pt x="557763" y="397533"/>
                </a:lnTo>
                <a:lnTo>
                  <a:pt x="0" y="3975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344093" y="9178433"/>
            <a:ext cx="557763" cy="556662"/>
          </a:xfrm>
          <a:custGeom>
            <a:avLst/>
            <a:gdLst/>
            <a:ahLst/>
            <a:cxnLst/>
            <a:rect l="l" t="t" r="r" b="b"/>
            <a:pathLst>
              <a:path w="557763" h="556662">
                <a:moveTo>
                  <a:pt x="0" y="0"/>
                </a:moveTo>
                <a:lnTo>
                  <a:pt x="557763" y="0"/>
                </a:lnTo>
                <a:lnTo>
                  <a:pt x="557763" y="556662"/>
                </a:lnTo>
                <a:lnTo>
                  <a:pt x="0" y="5566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 flipV="1">
            <a:off x="17603925" y="1652235"/>
            <a:ext cx="38100" cy="5147583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729564" y="719623"/>
            <a:ext cx="556341" cy="679202"/>
          </a:xfrm>
          <a:custGeom>
            <a:avLst/>
            <a:gdLst/>
            <a:ahLst/>
            <a:cxnLst/>
            <a:rect l="l" t="t" r="r" b="b"/>
            <a:pathLst>
              <a:path w="556341" h="679202">
                <a:moveTo>
                  <a:pt x="0" y="0"/>
                </a:moveTo>
                <a:lnTo>
                  <a:pt x="556340" y="0"/>
                </a:lnTo>
                <a:lnTo>
                  <a:pt x="556340" y="679202"/>
                </a:lnTo>
                <a:lnTo>
                  <a:pt x="0" y="67920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89553" y="3229926"/>
            <a:ext cx="12338033" cy="900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19"/>
              </a:lnSpc>
            </a:pPr>
            <a:r>
              <a:rPr lang="en-US" sz="6652" b="1" dirty="0" smtClean="0">
                <a:solidFill>
                  <a:srgbClr val="1C6BBD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TERIMA KASIH</a:t>
            </a:r>
            <a:endParaRPr lang="en-US" sz="6652" b="1" dirty="0">
              <a:solidFill>
                <a:srgbClr val="1C6BBD"/>
              </a:solidFill>
              <a:latin typeface="Garet Ultra-Bold"/>
              <a:ea typeface="Garet Ultra-Bold"/>
              <a:cs typeface="Garet Ultra-Bold"/>
              <a:sym typeface="Garet Ultra-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89553" y="852759"/>
            <a:ext cx="3167831" cy="210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200" b="1">
                <a:solidFill>
                  <a:srgbClr val="1C6BBD"/>
                </a:solidFill>
                <a:latin typeface="Garet Bold"/>
                <a:ea typeface="Garet Bold"/>
                <a:cs typeface="Garet Bold"/>
                <a:sym typeface="Garet Bold"/>
              </a:rPr>
              <a:t>THYNK UNLIMITED</a:t>
            </a:r>
          </a:p>
        </p:txBody>
      </p:sp>
    </p:spTree>
    <p:extLst>
      <p:ext uri="{BB962C8B-B14F-4D97-AF65-F5344CB8AC3E}">
        <p14:creationId xmlns:p14="http://schemas.microsoft.com/office/powerpoint/2010/main" val="2696008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749</Words>
  <Application>Microsoft Office PowerPoint</Application>
  <PresentationFormat>Custom</PresentationFormat>
  <Paragraphs>98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Public Sans</vt:lpstr>
      <vt:lpstr>Clear Sans</vt:lpstr>
      <vt:lpstr>Calibri</vt:lpstr>
      <vt:lpstr>Garet</vt:lpstr>
      <vt:lpstr>Garet Bold</vt:lpstr>
      <vt:lpstr>Canva Sans</vt:lpstr>
      <vt:lpstr>Garet Ultra-Bold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asus</cp:lastModifiedBy>
  <cp:revision>2</cp:revision>
  <dcterms:created xsi:type="dcterms:W3CDTF">2006-08-16T00:00:00Z</dcterms:created>
  <dcterms:modified xsi:type="dcterms:W3CDTF">2026-09-01T02:08:01Z</dcterms:modified>
  <dc:identifier>DAHT6YeQTWQ</dc:identifier>
</cp:coreProperties>
</file>