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60" r:id="rId3"/>
    <p:sldId id="261" r:id="rId4"/>
    <p:sldId id="265" r:id="rId5"/>
    <p:sldId id="266" r:id="rId6"/>
    <p:sldId id="271" r:id="rId7"/>
    <p:sldId id="272" r:id="rId8"/>
    <p:sldId id="274" r:id="rId9"/>
    <p:sldId id="275" r:id="rId10"/>
    <p:sldId id="279" r:id="rId11"/>
    <p:sldId id="280" r:id="rId12"/>
    <p:sldId id="281" r:id="rId13"/>
    <p:sldId id="282" r:id="rId14"/>
    <p:sldId id="283" r:id="rId15"/>
    <p:sldId id="284" r:id="rId16"/>
    <p:sldId id="285" r:id="rId17"/>
    <p:sldId id="292" r:id="rId18"/>
    <p:sldId id="293" r:id="rId19"/>
    <p:sldId id="294" r:id="rId20"/>
    <p:sldId id="295" r:id="rId21"/>
    <p:sldId id="296" r:id="rId22"/>
    <p:sldId id="297" r:id="rId23"/>
    <p:sldId id="298" r:id="rId24"/>
    <p:sldId id="299" r:id="rId25"/>
  </p:sldIdLst>
  <p:sldSz cx="12188825" cy="6858000"/>
  <p:notesSz cx="6858000" cy="9144000"/>
  <p:embeddedFontLst>
    <p:embeddedFont>
      <p:font typeface="Cambria" panose="02040503050406030204" pitchFamily="18" charset="0"/>
      <p:regular r:id="rId27"/>
      <p:bold r:id="rId28"/>
      <p:italic r:id="rId29"/>
      <p:boldItalic r:id="rId30"/>
    </p:embeddedFont>
    <p:embeddedFont>
      <p:font typeface="Nunito"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60" userDrawn="1">
          <p15:clr>
            <a:srgbClr val="747775"/>
          </p15:clr>
        </p15:guide>
        <p15:guide id="2" pos="3839"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4A8B8FA-B3FB-4ED8-82C4-DF5AC97537D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59" d="100"/>
          <a:sy n="59" d="100"/>
        </p:scale>
        <p:origin x="940" y="52"/>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7: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4: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5: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6: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7: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8: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9: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3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8" name="Google Shape;28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Font typeface="Calibri" panose="020F0502020204030204"/>
              <a:buAutoNum type="arabicPeriod"/>
            </a:pPr>
            <a:r>
              <a:rPr lang="en-ID" sz="1200">
                <a:solidFill>
                  <a:schemeClr val="dk1"/>
                </a:solidFill>
                <a:latin typeface="Calibri" panose="020F0502020204030204"/>
                <a:ea typeface="Calibri" panose="020F0502020204030204"/>
                <a:cs typeface="Calibri" panose="020F0502020204030204"/>
                <a:sym typeface="Calibri" panose="020F0502020204030204"/>
              </a:rPr>
              <a:t>Peserta menyimak, dan dapat mengajukan pertanyaan/ pendapat untuk mengonfirmasi pemahamannya berkenaan dengan penguatan yang diberikan oleh fasilitator.</a:t>
            </a:r>
            <a:endParaRPr sz="1200">
              <a:solidFill>
                <a:schemeClr val="dk1"/>
              </a:solidFill>
              <a:latin typeface="Calibri" panose="020F0502020204030204"/>
              <a:ea typeface="Calibri" panose="020F0502020204030204"/>
              <a:cs typeface="Calibri" panose="020F0502020204030204"/>
              <a:sym typeface="Calibri" panose="020F0502020204030204"/>
            </a:endParaRPr>
          </a:p>
          <a:p>
            <a:pPr marL="457200" lvl="0" indent="-304800" algn="l" rtl="0">
              <a:lnSpc>
                <a:spcPct val="100000"/>
              </a:lnSpc>
              <a:spcBef>
                <a:spcPts val="0"/>
              </a:spcBef>
              <a:spcAft>
                <a:spcPts val="0"/>
              </a:spcAft>
              <a:buClr>
                <a:schemeClr val="dk1"/>
              </a:buClr>
              <a:buSzPts val="1200"/>
              <a:buFont typeface="Calibri" panose="020F0502020204030204"/>
              <a:buAutoNum type="arabicPeriod"/>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untuk menguatkan pemahaman peserta berkenaan dengan asesmen formatif dan sumatif, memberikan umpan balik atas proses pembelajaran sub materi ini, serta menunjukkan salah satu contoh asesmen formatif dan sumatif (mengukur kedalaman berpikir, level SOLO) yang relevan dengan peserta.</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8: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Font typeface="Calibri" panose="020F0502020204030204"/>
              <a:buAutoNum type="arabicPeriod"/>
            </a:pPr>
            <a:r>
              <a:rPr lang="en-ID" sz="1200">
                <a:solidFill>
                  <a:schemeClr val="dk1"/>
                </a:solidFill>
                <a:latin typeface="Calibri" panose="020F0502020204030204"/>
                <a:ea typeface="Calibri" panose="020F0502020204030204"/>
                <a:cs typeface="Calibri" panose="020F0502020204030204"/>
                <a:sym typeface="Calibri" panose="020F0502020204030204"/>
              </a:rPr>
              <a:t>Baca penjelasan teori taksonomi di lampiran 1 PPA (hal 75-80) </a:t>
            </a:r>
            <a:endParaRPr sz="1200">
              <a:solidFill>
                <a:schemeClr val="dk1"/>
              </a:solidFill>
              <a:latin typeface="Calibri" panose="020F0502020204030204"/>
              <a:ea typeface="Calibri" panose="020F0502020204030204"/>
              <a:cs typeface="Calibri" panose="020F0502020204030204"/>
              <a:sym typeface="Calibri" panose="020F0502020204030204"/>
            </a:endParaRPr>
          </a:p>
          <a:p>
            <a:pPr marL="457200" lvl="0" indent="-304800" algn="l" rtl="0">
              <a:lnSpc>
                <a:spcPct val="100000"/>
              </a:lnSpc>
              <a:spcBef>
                <a:spcPts val="0"/>
              </a:spcBef>
              <a:spcAft>
                <a:spcPts val="0"/>
              </a:spcAft>
              <a:buClr>
                <a:schemeClr val="dk1"/>
              </a:buClr>
              <a:buSzPts val="1200"/>
              <a:buFont typeface="Calibri" panose="020F0502020204030204"/>
              <a:buAutoNum type="arabicPeriod"/>
            </a:pPr>
            <a:r>
              <a:rPr lang="en-ID" sz="1200">
                <a:solidFill>
                  <a:schemeClr val="dk1"/>
                </a:solidFill>
                <a:latin typeface="Calibri" panose="020F0502020204030204"/>
                <a:ea typeface="Calibri" panose="020F0502020204030204"/>
                <a:cs typeface="Calibri" panose="020F0502020204030204"/>
                <a:sym typeface="Calibri" panose="020F0502020204030204"/>
              </a:rPr>
              <a:t>Taksonomi digunakan untuk mengukur outcome pembelajaran sudah pembelajaran mendalam atau belum, lainnya menggunakan panduan mata pelajaran</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9: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ini (jika diperlukan) untuk menguatkan pemahaman peserta berkenaan dengan asesmen formatif, dengan memberi contoh asesmen formatif (awal) yang mengondisikan proses pembelajaran </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40: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panose="020B0604020202020204"/>
              <a:buNone/>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ini (jika diperlukan) untuk menguatkan pemahaman peserta berkenaan dengan asesmen formatif, dengan memberi contoh asesmen formatif pada proses pembelajaran yang membutuhkan pengamatan dan pemberian umpan balik atas proses pembelajaran dengan segera</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4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0" name="Google Shape;360;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ini (jika diperlukan)  untuk menguatkan pemahaman peserta berkenaan dengan asesmen formatif, dengan memberi contoh asesmen formatif pada proses pembelajaran yang membutuhkan pengamatan dan memberikan umpan balik atas proses pembelajaran dengan segera</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2: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ID" sz="1200" b="1">
                <a:solidFill>
                  <a:schemeClr val="dk1"/>
                </a:solidFill>
                <a:latin typeface="Nunito"/>
                <a:ea typeface="Nunito"/>
                <a:cs typeface="Nunito"/>
                <a:sym typeface="Nunito"/>
              </a:rPr>
              <a:t>Kunci : </a:t>
            </a:r>
            <a:r>
              <a:rPr lang="en-ID" sz="1200">
                <a:solidFill>
                  <a:schemeClr val="dk1"/>
                </a:solidFill>
                <a:latin typeface="Nunito"/>
                <a:ea typeface="Nunito"/>
                <a:cs typeface="Nunito"/>
                <a:sym typeface="Nunito"/>
              </a:rPr>
              <a:t>A</a:t>
            </a:r>
            <a:endParaRPr sz="1200">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ini (jika diperlukan) untuk menguatkan pemahaman peserta berkenaan dengan asesmen sumatif (mengukur kedalaman berpikir, level SOLO) yang relevan dengan peserta.</a:t>
            </a:r>
            <a:endParaRPr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lnSpc>
                <a:spcPct val="100000"/>
              </a:lnSpc>
              <a:spcBef>
                <a:spcPts val="0"/>
              </a:spcBef>
              <a:spcAft>
                <a:spcPts val="0"/>
              </a:spcAft>
              <a:buSzPts val="1100"/>
              <a:buNone/>
            </a:pPr>
            <a:r>
              <a:rPr lang="en-ID" sz="1200">
                <a:solidFill>
                  <a:schemeClr val="dk1"/>
                </a:solidFill>
                <a:latin typeface="Calibri" panose="020F0502020204030204"/>
                <a:ea typeface="Calibri" panose="020F0502020204030204"/>
                <a:cs typeface="Calibri" panose="020F0502020204030204"/>
                <a:sym typeface="Calibri" panose="020F0502020204030204"/>
              </a:rPr>
              <a:t>Minta peserta menjawab dan memberi alasan sebelum fasilitator menyebutkan kuncinya.</a:t>
            </a:r>
            <a:endParaRPr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lnSpc>
                <a:spcPct val="100000"/>
              </a:lnSpc>
              <a:spcBef>
                <a:spcPts val="0"/>
              </a:spcBef>
              <a:spcAft>
                <a:spcPts val="0"/>
              </a:spcAft>
              <a:buSzPts val="1100"/>
              <a:buNone/>
            </a:pP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3: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ID" sz="1200">
                <a:solidFill>
                  <a:schemeClr val="dk1"/>
                </a:solidFill>
                <a:latin typeface="Calibri" panose="020F0502020204030204"/>
                <a:ea typeface="Calibri" panose="020F0502020204030204"/>
                <a:cs typeface="Calibri" panose="020F0502020204030204"/>
                <a:sym typeface="Calibri" panose="020F0502020204030204"/>
              </a:rPr>
              <a:t>Fasilitator menunjukkan tayangan slide ini (jika menunjukkan slide sebelumnya) untuk menguatkan pemahaman peserta berkenaan dengan asesmen sumatif (mengukur kedalaman berpikir, level SOLO) yang relevan dengan peserta.</a:t>
            </a:r>
            <a:endParaRPr sz="12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4:notes"/>
          <p:cNvSpPr>
            <a:spLocks noGrp="1" noRot="1" noChangeAspect="1"/>
          </p:cNvSpPr>
          <p:nvPr>
            <p:ph type="sldImg" idx="2"/>
          </p:nvPr>
        </p:nvSpPr>
        <p:spPr>
          <a:xfrm>
            <a:off x="382063" y="685800"/>
            <a:ext cx="6094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9" name="Google Shape;379;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ID"/>
              <a:t>Jika dibutuhkan dapat menunjukkan contoh penerapan taksonomi bloom dan solo yang dapat dilaksanakan secara kolaborasi. </a:t>
            </a:r>
          </a:p>
          <a:p>
            <a:pPr marL="0" lvl="0" indent="0" algn="l" rtl="0">
              <a:lnSpc>
                <a:spcPct val="100000"/>
              </a:lnSpc>
              <a:spcBef>
                <a:spcPts val="0"/>
              </a:spcBef>
              <a:spcAft>
                <a:spcPts val="0"/>
              </a:spcAft>
              <a:buSzPts val="1100"/>
              <a:buNone/>
            </a:pPr>
            <a:r>
              <a:rPr lang="en-ID"/>
              <a:t>Fasilitator dapat menyampaikan juga bahwa guru dapat menggunakan taksonomi lain yang relevan dengan kebutuhannya.</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Judul Saja" type="titleOnly">
  <p:cSld name="TITLE_ONLY">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7990" y="365125"/>
            <a:ext cx="105129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grpSp>
        <p:nvGrpSpPr>
          <p:cNvPr id="16" name="Google Shape;16;p2"/>
          <p:cNvGrpSpPr/>
          <p:nvPr/>
        </p:nvGrpSpPr>
        <p:grpSpPr>
          <a:xfrm>
            <a:off x="1" y="0"/>
            <a:ext cx="12226629" cy="174300"/>
            <a:chOff x="-19216" y="6683829"/>
            <a:chExt cx="12230298" cy="174300"/>
          </a:xfrm>
        </p:grpSpPr>
        <p:grpSp>
          <p:nvGrpSpPr>
            <p:cNvPr id="17" name="Google Shape;17;p2"/>
            <p:cNvGrpSpPr/>
            <p:nvPr/>
          </p:nvGrpSpPr>
          <p:grpSpPr>
            <a:xfrm>
              <a:off x="-19216" y="6683829"/>
              <a:ext cx="12230298" cy="174300"/>
              <a:chOff x="-38432" y="-24848"/>
              <a:chExt cx="12230298" cy="174300"/>
            </a:xfrm>
          </p:grpSpPr>
          <p:sp>
            <p:nvSpPr>
              <p:cNvPr id="18" name="Google Shape;18;p2"/>
              <p:cNvSpPr/>
              <p:nvPr/>
            </p:nvSpPr>
            <p:spPr>
              <a:xfrm>
                <a:off x="8135266" y="-24848"/>
                <a:ext cx="4056600" cy="174300"/>
              </a:xfrm>
              <a:prstGeom prst="rect">
                <a:avLst/>
              </a:pr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9" name="Google Shape;19;p2"/>
              <p:cNvSpPr/>
              <p:nvPr/>
            </p:nvSpPr>
            <p:spPr>
              <a:xfrm>
                <a:off x="4018302" y="-24848"/>
                <a:ext cx="4056600" cy="174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0" name="Google Shape;20;p2"/>
              <p:cNvSpPr/>
              <p:nvPr/>
            </p:nvSpPr>
            <p:spPr>
              <a:xfrm>
                <a:off x="-38432" y="-24848"/>
                <a:ext cx="4056600" cy="174300"/>
              </a:xfrm>
              <a:prstGeom prst="rect">
                <a:avLst/>
              </a:prstGeom>
              <a:solidFill>
                <a:srgbClr val="ED7E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21" name="Google Shape;21;p2"/>
            <p:cNvSpPr/>
            <p:nvPr/>
          </p:nvSpPr>
          <p:spPr>
            <a:xfrm>
              <a:off x="8154482" y="6683829"/>
              <a:ext cx="4056600" cy="174300"/>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grpSp>
      <p:pic>
        <p:nvPicPr>
          <p:cNvPr id="22" name="Google Shape;22;p2" title="logo Kemendikdasmen.png"/>
          <p:cNvPicPr preferRelativeResize="0"/>
          <p:nvPr/>
        </p:nvPicPr>
        <p:blipFill rotWithShape="1">
          <a:blip r:embed="rId2"/>
          <a:srcRect/>
          <a:stretch>
            <a:fillRect/>
          </a:stretch>
        </p:blipFill>
        <p:spPr>
          <a:xfrm>
            <a:off x="218464" y="191855"/>
            <a:ext cx="1528643" cy="369807"/>
          </a:xfrm>
          <a:prstGeom prst="rect">
            <a:avLst/>
          </a:prstGeom>
          <a:noFill/>
          <a:ln>
            <a:noFill/>
          </a:ln>
        </p:spPr>
      </p:pic>
      <p:pic>
        <p:nvPicPr>
          <p:cNvPr id="23" name="Google Shape;23;p2" title="Rabu Dikdas (5).png"/>
          <p:cNvPicPr preferRelativeResize="0"/>
          <p:nvPr/>
        </p:nvPicPr>
        <p:blipFill rotWithShape="1">
          <a:blip r:embed="rId3"/>
          <a:srcRect/>
          <a:stretch>
            <a:fillRect/>
          </a:stretch>
        </p:blipFill>
        <p:spPr>
          <a:xfrm>
            <a:off x="10646730" y="238493"/>
            <a:ext cx="1225119" cy="33534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Kosong" type="blank">
  <p:cSld name="BLANK">
    <p:spTree>
      <p:nvGrpSpPr>
        <p:cNvPr id="1" name="Shape 24"/>
        <p:cNvGrpSpPr/>
        <p:nvPr/>
      </p:nvGrpSpPr>
      <p:grpSpPr>
        <a:xfrm>
          <a:off x="0" y="0"/>
          <a:ext cx="0" cy="0"/>
          <a:chOff x="0" y="0"/>
          <a:chExt cx="0" cy="0"/>
        </a:xfrm>
      </p:grpSpPr>
      <p:grpSp>
        <p:nvGrpSpPr>
          <p:cNvPr id="25" name="Google Shape;25;p3"/>
          <p:cNvGrpSpPr/>
          <p:nvPr/>
        </p:nvGrpSpPr>
        <p:grpSpPr>
          <a:xfrm>
            <a:off x="-19210" y="6683829"/>
            <a:ext cx="12226629" cy="174300"/>
            <a:chOff x="-19216" y="6683829"/>
            <a:chExt cx="12230298" cy="174300"/>
          </a:xfrm>
        </p:grpSpPr>
        <p:grpSp>
          <p:nvGrpSpPr>
            <p:cNvPr id="26" name="Google Shape;26;p3"/>
            <p:cNvGrpSpPr/>
            <p:nvPr/>
          </p:nvGrpSpPr>
          <p:grpSpPr>
            <a:xfrm>
              <a:off x="-19216" y="6683829"/>
              <a:ext cx="12230298" cy="174300"/>
              <a:chOff x="-38432" y="-24848"/>
              <a:chExt cx="12230298" cy="174300"/>
            </a:xfrm>
          </p:grpSpPr>
          <p:sp>
            <p:nvSpPr>
              <p:cNvPr id="27" name="Google Shape;27;p3"/>
              <p:cNvSpPr/>
              <p:nvPr/>
            </p:nvSpPr>
            <p:spPr>
              <a:xfrm>
                <a:off x="8135266" y="-24848"/>
                <a:ext cx="4056600" cy="174300"/>
              </a:xfrm>
              <a:prstGeom prst="rect">
                <a:avLst/>
              </a:pr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 name="Google Shape;28;p3"/>
              <p:cNvSpPr/>
              <p:nvPr/>
            </p:nvSpPr>
            <p:spPr>
              <a:xfrm>
                <a:off x="4018302" y="-24848"/>
                <a:ext cx="4056600" cy="174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9" name="Google Shape;29;p3"/>
              <p:cNvSpPr/>
              <p:nvPr/>
            </p:nvSpPr>
            <p:spPr>
              <a:xfrm>
                <a:off x="-38432" y="-24848"/>
                <a:ext cx="4056600" cy="174300"/>
              </a:xfrm>
              <a:prstGeom prst="rect">
                <a:avLst/>
              </a:prstGeom>
              <a:solidFill>
                <a:srgbClr val="ED7E2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grpSp>
        <p:sp>
          <p:nvSpPr>
            <p:cNvPr id="30" name="Google Shape;30;p3"/>
            <p:cNvSpPr/>
            <p:nvPr/>
          </p:nvSpPr>
          <p:spPr>
            <a:xfrm>
              <a:off x="8154482" y="6683829"/>
              <a:ext cx="4056600" cy="174300"/>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grpSp>
      <p:pic>
        <p:nvPicPr>
          <p:cNvPr id="31" name="Google Shape;31;p3" title="logo Kemendikdasmen.png"/>
          <p:cNvPicPr preferRelativeResize="0"/>
          <p:nvPr/>
        </p:nvPicPr>
        <p:blipFill rotWithShape="1">
          <a:blip r:embed="rId2"/>
          <a:srcRect/>
          <a:stretch>
            <a:fillRect/>
          </a:stretch>
        </p:blipFill>
        <p:spPr>
          <a:xfrm>
            <a:off x="9751160" y="210368"/>
            <a:ext cx="1187598" cy="303776"/>
          </a:xfrm>
          <a:prstGeom prst="rect">
            <a:avLst/>
          </a:prstGeom>
          <a:noFill/>
          <a:ln>
            <a:noFill/>
          </a:ln>
        </p:spPr>
      </p:pic>
      <p:pic>
        <p:nvPicPr>
          <p:cNvPr id="32" name="Google Shape;32;p3" title="Rabu Dikdas (5).png"/>
          <p:cNvPicPr preferRelativeResize="0"/>
          <p:nvPr/>
        </p:nvPicPr>
        <p:blipFill rotWithShape="1">
          <a:blip r:embed="rId3"/>
          <a:srcRect/>
          <a:stretch>
            <a:fillRect/>
          </a:stretch>
        </p:blipFill>
        <p:spPr>
          <a:xfrm>
            <a:off x="10955674" y="238493"/>
            <a:ext cx="916175" cy="275651"/>
          </a:xfrm>
          <a:prstGeom prst="rect">
            <a:avLst/>
          </a:prstGeom>
          <a:noFill/>
          <a:ln>
            <a:noFill/>
          </a:ln>
        </p:spPr>
      </p:pic>
      <p:sp>
        <p:nvSpPr>
          <p:cNvPr id="33" name="Google Shape;33;p3"/>
          <p:cNvSpPr txBox="1"/>
          <p:nvPr/>
        </p:nvSpPr>
        <p:spPr>
          <a:xfrm>
            <a:off x="337930" y="6419933"/>
            <a:ext cx="11678400" cy="230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panose="020B0604020202020204"/>
              <a:buNone/>
            </a:pPr>
            <a:r>
              <a:rPr lang="en-ID" sz="900" b="1" i="0" u="none" strike="noStrike" cap="none">
                <a:solidFill>
                  <a:srgbClr val="0097B2"/>
                </a:solidFill>
                <a:latin typeface="Nunito"/>
                <a:ea typeface="Nunito"/>
                <a:cs typeface="Nunito"/>
                <a:sym typeface="Nunito"/>
              </a:rPr>
              <a:t>Pelatihan Pembelajaran Mendalam serta Koding dan Kecerdasan Artifisial bagi Pendidik</a:t>
            </a:r>
            <a:endParaRPr sz="900" b="1" i="0" u="none" strike="noStrike" cap="none">
              <a:solidFill>
                <a:srgbClr val="0097B2"/>
              </a:solidFill>
              <a:latin typeface="Nunito"/>
              <a:ea typeface="Nunito"/>
              <a:cs typeface="Nunito"/>
              <a:sym typeface="Nuni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Judul" type="title">
  <p:cSld name="TITLE">
    <p:spTree>
      <p:nvGrpSpPr>
        <p:cNvPr id="1" name="Shape 34"/>
        <p:cNvGrpSpPr/>
        <p:nvPr/>
      </p:nvGrpSpPr>
      <p:grpSpPr>
        <a:xfrm>
          <a:off x="0" y="0"/>
          <a:ext cx="0" cy="0"/>
          <a:chOff x="0" y="0"/>
          <a:chExt cx="0" cy="0"/>
        </a:xfrm>
      </p:grpSpPr>
      <p:sp>
        <p:nvSpPr>
          <p:cNvPr id="35" name="Google Shape;35;p4"/>
          <p:cNvSpPr txBox="1">
            <a:spLocks noGrp="1"/>
          </p:cNvSpPr>
          <p:nvPr>
            <p:ph type="ctrTitle"/>
          </p:nvPr>
        </p:nvSpPr>
        <p:spPr>
          <a:xfrm>
            <a:off x="1523619" y="1122363"/>
            <a:ext cx="91416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panose="020F0502020204030204"/>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subTitle" idx="1"/>
          </p:nvPr>
        </p:nvSpPr>
        <p:spPr>
          <a:xfrm>
            <a:off x="1523619" y="3602038"/>
            <a:ext cx="91416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4"/>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Judul dan Konten" type="obj">
  <p:cSld name="OBJECT">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837990" y="365125"/>
            <a:ext cx="105129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
          <p:cNvSpPr txBox="1">
            <a:spLocks noGrp="1"/>
          </p:cNvSpPr>
          <p:nvPr>
            <p:ph type="body" idx="1"/>
          </p:nvPr>
        </p:nvSpPr>
        <p:spPr>
          <a:xfrm>
            <a:off x="837990" y="1825625"/>
            <a:ext cx="105129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eader Bagian" type="secHead">
  <p:cSld name="SECTION_HEADER">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831642" y="1709738"/>
            <a:ext cx="105129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panose="020F0502020204030204"/>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831642" y="4589463"/>
            <a:ext cx="105129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6"/>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ua Konten" type="twoObj">
  <p:cSld name="TWO_OBJECTS">
    <p:spTree>
      <p:nvGrpSpPr>
        <p:cNvPr id="1" name="Shape 52"/>
        <p:cNvGrpSpPr/>
        <p:nvPr/>
      </p:nvGrpSpPr>
      <p:grpSpPr>
        <a:xfrm>
          <a:off x="0" y="0"/>
          <a:ext cx="0" cy="0"/>
          <a:chOff x="0" y="0"/>
          <a:chExt cx="0" cy="0"/>
        </a:xfrm>
      </p:grpSpPr>
      <p:sp>
        <p:nvSpPr>
          <p:cNvPr id="53" name="Google Shape;53;p7"/>
          <p:cNvSpPr txBox="1">
            <a:spLocks noGrp="1"/>
          </p:cNvSpPr>
          <p:nvPr>
            <p:ph type="title"/>
          </p:nvPr>
        </p:nvSpPr>
        <p:spPr>
          <a:xfrm>
            <a:off x="837990" y="365125"/>
            <a:ext cx="105129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7"/>
          <p:cNvSpPr txBox="1">
            <a:spLocks noGrp="1"/>
          </p:cNvSpPr>
          <p:nvPr>
            <p:ph type="body" idx="1"/>
          </p:nvPr>
        </p:nvSpPr>
        <p:spPr>
          <a:xfrm>
            <a:off x="837990" y="1825625"/>
            <a:ext cx="51804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7"/>
          <p:cNvSpPr txBox="1">
            <a:spLocks noGrp="1"/>
          </p:cNvSpPr>
          <p:nvPr>
            <p:ph type="body" idx="2"/>
          </p:nvPr>
        </p:nvSpPr>
        <p:spPr>
          <a:xfrm>
            <a:off x="6170656" y="1825625"/>
            <a:ext cx="51804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7"/>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7"/>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erbandingan" type="twoTxTwoObj">
  <p:cSld name="TWO_OBJECTS_WITH_TEXT">
    <p:spTree>
      <p:nvGrpSpPr>
        <p:cNvPr id="1" name="Shape 59"/>
        <p:cNvGrpSpPr/>
        <p:nvPr/>
      </p:nvGrpSpPr>
      <p:grpSpPr>
        <a:xfrm>
          <a:off x="0" y="0"/>
          <a:ext cx="0" cy="0"/>
          <a:chOff x="0" y="0"/>
          <a:chExt cx="0" cy="0"/>
        </a:xfrm>
      </p:grpSpPr>
      <p:sp>
        <p:nvSpPr>
          <p:cNvPr id="60" name="Google Shape;60;p8"/>
          <p:cNvSpPr txBox="1">
            <a:spLocks noGrp="1"/>
          </p:cNvSpPr>
          <p:nvPr>
            <p:ph type="title"/>
          </p:nvPr>
        </p:nvSpPr>
        <p:spPr>
          <a:xfrm>
            <a:off x="839578" y="365125"/>
            <a:ext cx="105129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8"/>
          <p:cNvSpPr txBox="1">
            <a:spLocks noGrp="1"/>
          </p:cNvSpPr>
          <p:nvPr>
            <p:ph type="body" idx="1"/>
          </p:nvPr>
        </p:nvSpPr>
        <p:spPr>
          <a:xfrm>
            <a:off x="839578" y="1681163"/>
            <a:ext cx="51564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8"/>
          <p:cNvSpPr txBox="1">
            <a:spLocks noGrp="1"/>
          </p:cNvSpPr>
          <p:nvPr>
            <p:ph type="body" idx="2"/>
          </p:nvPr>
        </p:nvSpPr>
        <p:spPr>
          <a:xfrm>
            <a:off x="839578" y="2505075"/>
            <a:ext cx="51564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8"/>
          <p:cNvSpPr txBox="1">
            <a:spLocks noGrp="1"/>
          </p:cNvSpPr>
          <p:nvPr>
            <p:ph type="body" idx="3"/>
          </p:nvPr>
        </p:nvSpPr>
        <p:spPr>
          <a:xfrm>
            <a:off x="6170656" y="1681163"/>
            <a:ext cx="5181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8"/>
          <p:cNvSpPr txBox="1">
            <a:spLocks noGrp="1"/>
          </p:cNvSpPr>
          <p:nvPr>
            <p:ph type="body" idx="4"/>
          </p:nvPr>
        </p:nvSpPr>
        <p:spPr>
          <a:xfrm>
            <a:off x="6170656" y="2505075"/>
            <a:ext cx="5181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8"/>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onten dengan Keterangan" type="objTx">
  <p:cSld name="OBJECT_WITH_CAPTION_TEXT">
    <p:spTree>
      <p:nvGrpSpPr>
        <p:cNvPr id="1" name="Shape 68"/>
        <p:cNvGrpSpPr/>
        <p:nvPr/>
      </p:nvGrpSpPr>
      <p:grpSpPr>
        <a:xfrm>
          <a:off x="0" y="0"/>
          <a:ext cx="0" cy="0"/>
          <a:chOff x="0" y="0"/>
          <a:chExt cx="0" cy="0"/>
        </a:xfrm>
      </p:grpSpPr>
      <p:sp>
        <p:nvSpPr>
          <p:cNvPr id="69" name="Google Shape;69;p9"/>
          <p:cNvSpPr txBox="1">
            <a:spLocks noGrp="1"/>
          </p:cNvSpPr>
          <p:nvPr>
            <p:ph type="title"/>
          </p:nvPr>
        </p:nvSpPr>
        <p:spPr>
          <a:xfrm>
            <a:off x="839578" y="457200"/>
            <a:ext cx="39312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panose="020F0502020204030204"/>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
          <p:cNvSpPr txBox="1">
            <a:spLocks noGrp="1"/>
          </p:cNvSpPr>
          <p:nvPr>
            <p:ph type="body" idx="1"/>
          </p:nvPr>
        </p:nvSpPr>
        <p:spPr>
          <a:xfrm>
            <a:off x="5181891" y="987425"/>
            <a:ext cx="61707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9"/>
          <p:cNvSpPr txBox="1">
            <a:spLocks noGrp="1"/>
          </p:cNvSpPr>
          <p:nvPr>
            <p:ph type="body" idx="2"/>
          </p:nvPr>
        </p:nvSpPr>
        <p:spPr>
          <a:xfrm>
            <a:off x="839578" y="2057400"/>
            <a:ext cx="39312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9"/>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Gambar dengan Keterangan" type="picTx">
  <p:cSld name="PICTURE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839578" y="457200"/>
            <a:ext cx="39312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panose="020F0502020204030204"/>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
          <p:cNvSpPr>
            <a:spLocks noGrp="1"/>
          </p:cNvSpPr>
          <p:nvPr>
            <p:ph type="pic" idx="2"/>
          </p:nvPr>
        </p:nvSpPr>
        <p:spPr>
          <a:xfrm>
            <a:off x="5181891" y="987425"/>
            <a:ext cx="6170700" cy="4873500"/>
          </a:xfrm>
          <a:prstGeom prst="rect">
            <a:avLst/>
          </a:prstGeom>
          <a:noFill/>
          <a:ln>
            <a:noFill/>
          </a:ln>
        </p:spPr>
      </p:sp>
      <p:sp>
        <p:nvSpPr>
          <p:cNvPr id="78" name="Google Shape;78;p10"/>
          <p:cNvSpPr txBox="1">
            <a:spLocks noGrp="1"/>
          </p:cNvSpPr>
          <p:nvPr>
            <p:ph type="body" idx="1"/>
          </p:nvPr>
        </p:nvSpPr>
        <p:spPr>
          <a:xfrm>
            <a:off x="839578" y="2057400"/>
            <a:ext cx="39312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10"/>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Judul dan Teks Vertikal" type="vertTx">
  <p:cSld name="VERTICAL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837990" y="365125"/>
            <a:ext cx="105129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
          <p:cNvSpPr txBox="1">
            <a:spLocks noGrp="1"/>
          </p:cNvSpPr>
          <p:nvPr>
            <p:ph type="body" idx="1"/>
          </p:nvPr>
        </p:nvSpPr>
        <p:spPr>
          <a:xfrm rot="5400000">
            <a:off x="3918910" y="-1255225"/>
            <a:ext cx="4351200" cy="10512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1"/>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Judul Vertikal dan Teks" type="vertTitleAndTx">
  <p:cSld name="VERTICAL_TITLE_AND_VERTICAL_TEXT">
    <p:spTree>
      <p:nvGrpSpPr>
        <p:cNvPr id="1" name="Shape 88"/>
        <p:cNvGrpSpPr/>
        <p:nvPr/>
      </p:nvGrpSpPr>
      <p:grpSpPr>
        <a:xfrm>
          <a:off x="0" y="0"/>
          <a:ext cx="0" cy="0"/>
          <a:chOff x="0" y="0"/>
          <a:chExt cx="0" cy="0"/>
        </a:xfrm>
      </p:grpSpPr>
      <p:sp>
        <p:nvSpPr>
          <p:cNvPr id="89" name="Google Shape;89;p12"/>
          <p:cNvSpPr txBox="1">
            <a:spLocks noGrp="1"/>
          </p:cNvSpPr>
          <p:nvPr>
            <p:ph type="title"/>
          </p:nvPr>
        </p:nvSpPr>
        <p:spPr>
          <a:xfrm rot="5400000">
            <a:off x="7130860" y="1956925"/>
            <a:ext cx="5811900" cy="2628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2"/>
          <p:cNvSpPr txBox="1">
            <a:spLocks noGrp="1"/>
          </p:cNvSpPr>
          <p:nvPr>
            <p:ph type="body" idx="1"/>
          </p:nvPr>
        </p:nvSpPr>
        <p:spPr>
          <a:xfrm rot="5400000">
            <a:off x="1798155" y="-595175"/>
            <a:ext cx="5811900" cy="77325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12"/>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2"/>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2"/>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415496" y="593367"/>
            <a:ext cx="11358000" cy="763500"/>
          </a:xfrm>
          <a:prstGeom prst="rect">
            <a:avLst/>
          </a:prstGeom>
          <a:noFill/>
          <a:ln>
            <a:noFill/>
          </a:ln>
        </p:spPr>
        <p:txBody>
          <a:bodyPr spcFirstLastPara="1" wrap="square" lIns="121875" tIns="121875" rIns="121875" bIns="121875" anchor="t" anchorCtr="0">
            <a:normAutofit/>
          </a:bodyPr>
          <a:lstStyle>
            <a:lvl1pPr lvl="0" algn="l">
              <a:lnSpc>
                <a:spcPct val="100000"/>
              </a:lnSpc>
              <a:spcBef>
                <a:spcPts val="0"/>
              </a:spcBef>
              <a:spcAft>
                <a:spcPts val="0"/>
              </a:spcAft>
              <a:buSzPts val="3733"/>
              <a:buNone/>
              <a:defRPr sz="3735"/>
            </a:lvl1pPr>
            <a:lvl2pPr lvl="1" algn="l">
              <a:lnSpc>
                <a:spcPct val="100000"/>
              </a:lnSpc>
              <a:spcBef>
                <a:spcPts val="0"/>
              </a:spcBef>
              <a:spcAft>
                <a:spcPts val="0"/>
              </a:spcAft>
              <a:buSzPts val="3733"/>
              <a:buNone/>
              <a:defRPr sz="3735"/>
            </a:lvl2pPr>
            <a:lvl3pPr lvl="2" algn="l">
              <a:lnSpc>
                <a:spcPct val="100000"/>
              </a:lnSpc>
              <a:spcBef>
                <a:spcPts val="0"/>
              </a:spcBef>
              <a:spcAft>
                <a:spcPts val="0"/>
              </a:spcAft>
              <a:buSzPts val="3733"/>
              <a:buNone/>
              <a:defRPr sz="3735"/>
            </a:lvl3pPr>
            <a:lvl4pPr lvl="3" algn="l">
              <a:lnSpc>
                <a:spcPct val="100000"/>
              </a:lnSpc>
              <a:spcBef>
                <a:spcPts val="0"/>
              </a:spcBef>
              <a:spcAft>
                <a:spcPts val="0"/>
              </a:spcAft>
              <a:buSzPts val="3733"/>
              <a:buNone/>
              <a:defRPr sz="3735"/>
            </a:lvl4pPr>
            <a:lvl5pPr lvl="4" algn="l">
              <a:lnSpc>
                <a:spcPct val="100000"/>
              </a:lnSpc>
              <a:spcBef>
                <a:spcPts val="0"/>
              </a:spcBef>
              <a:spcAft>
                <a:spcPts val="0"/>
              </a:spcAft>
              <a:buSzPts val="3733"/>
              <a:buNone/>
              <a:defRPr sz="3735"/>
            </a:lvl5pPr>
            <a:lvl6pPr lvl="5" algn="l">
              <a:lnSpc>
                <a:spcPct val="100000"/>
              </a:lnSpc>
              <a:spcBef>
                <a:spcPts val="0"/>
              </a:spcBef>
              <a:spcAft>
                <a:spcPts val="0"/>
              </a:spcAft>
              <a:buSzPts val="3733"/>
              <a:buNone/>
              <a:defRPr sz="3735"/>
            </a:lvl6pPr>
            <a:lvl7pPr lvl="6" algn="l">
              <a:lnSpc>
                <a:spcPct val="100000"/>
              </a:lnSpc>
              <a:spcBef>
                <a:spcPts val="0"/>
              </a:spcBef>
              <a:spcAft>
                <a:spcPts val="0"/>
              </a:spcAft>
              <a:buSzPts val="3733"/>
              <a:buNone/>
              <a:defRPr sz="3735"/>
            </a:lvl7pPr>
            <a:lvl8pPr lvl="7" algn="l">
              <a:lnSpc>
                <a:spcPct val="100000"/>
              </a:lnSpc>
              <a:spcBef>
                <a:spcPts val="0"/>
              </a:spcBef>
              <a:spcAft>
                <a:spcPts val="0"/>
              </a:spcAft>
              <a:buSzPts val="3733"/>
              <a:buNone/>
              <a:defRPr sz="3735"/>
            </a:lvl8pPr>
            <a:lvl9pPr lvl="8" algn="l">
              <a:lnSpc>
                <a:spcPct val="100000"/>
              </a:lnSpc>
              <a:spcBef>
                <a:spcPts val="0"/>
              </a:spcBef>
              <a:spcAft>
                <a:spcPts val="0"/>
              </a:spcAft>
              <a:buSzPts val="3733"/>
              <a:buNone/>
              <a:defRPr sz="3735"/>
            </a:lvl9pPr>
          </a:lstStyle>
          <a:p>
            <a:endParaRPr/>
          </a:p>
        </p:txBody>
      </p:sp>
      <p:sp>
        <p:nvSpPr>
          <p:cNvPr id="96" name="Google Shape;96;p13"/>
          <p:cNvSpPr txBox="1">
            <a:spLocks noGrp="1"/>
          </p:cNvSpPr>
          <p:nvPr>
            <p:ph type="body" idx="1"/>
          </p:nvPr>
        </p:nvSpPr>
        <p:spPr>
          <a:xfrm>
            <a:off x="415496" y="1536633"/>
            <a:ext cx="11358000" cy="4555200"/>
          </a:xfrm>
          <a:prstGeom prst="rect">
            <a:avLst/>
          </a:prstGeom>
          <a:noFill/>
          <a:ln>
            <a:noFill/>
          </a:ln>
        </p:spPr>
        <p:txBody>
          <a:bodyPr spcFirstLastPara="1" wrap="square" lIns="121875" tIns="121875" rIns="121875" bIns="121875" anchor="t" anchorCtr="0">
            <a:normAutofit/>
          </a:bodyPr>
          <a:lstStyle>
            <a:lvl1pPr marL="457200" lvl="0" indent="-381000" algn="l">
              <a:lnSpc>
                <a:spcPct val="115000"/>
              </a:lnSpc>
              <a:spcBef>
                <a:spcPts val="0"/>
              </a:spcBef>
              <a:spcAft>
                <a:spcPts val="0"/>
              </a:spcAft>
              <a:buSzPts val="2400"/>
              <a:buChar char="●"/>
              <a:defRPr sz="2400"/>
            </a:lvl1pPr>
            <a:lvl2pPr marL="914400" lvl="1" indent="-347345" algn="l">
              <a:lnSpc>
                <a:spcPct val="115000"/>
              </a:lnSpc>
              <a:spcBef>
                <a:spcPts val="0"/>
              </a:spcBef>
              <a:spcAft>
                <a:spcPts val="0"/>
              </a:spcAft>
              <a:buSzPts val="1866"/>
              <a:buChar char="○"/>
              <a:defRPr sz="1865"/>
            </a:lvl2pPr>
            <a:lvl3pPr marL="1371600" lvl="2" indent="-347345" algn="l">
              <a:lnSpc>
                <a:spcPct val="115000"/>
              </a:lnSpc>
              <a:spcBef>
                <a:spcPts val="0"/>
              </a:spcBef>
              <a:spcAft>
                <a:spcPts val="0"/>
              </a:spcAft>
              <a:buSzPts val="1866"/>
              <a:buChar char="■"/>
              <a:defRPr sz="1865"/>
            </a:lvl3pPr>
            <a:lvl4pPr marL="1828800" lvl="3" indent="-347345" algn="l">
              <a:lnSpc>
                <a:spcPct val="115000"/>
              </a:lnSpc>
              <a:spcBef>
                <a:spcPts val="0"/>
              </a:spcBef>
              <a:spcAft>
                <a:spcPts val="0"/>
              </a:spcAft>
              <a:buSzPts val="1866"/>
              <a:buChar char="●"/>
              <a:defRPr sz="1865"/>
            </a:lvl4pPr>
            <a:lvl5pPr marL="2286000" lvl="4" indent="-347345" algn="l">
              <a:lnSpc>
                <a:spcPct val="115000"/>
              </a:lnSpc>
              <a:spcBef>
                <a:spcPts val="0"/>
              </a:spcBef>
              <a:spcAft>
                <a:spcPts val="0"/>
              </a:spcAft>
              <a:buSzPts val="1866"/>
              <a:buChar char="○"/>
              <a:defRPr sz="1865"/>
            </a:lvl5pPr>
            <a:lvl6pPr marL="2743200" lvl="5" indent="-347345" algn="l">
              <a:lnSpc>
                <a:spcPct val="115000"/>
              </a:lnSpc>
              <a:spcBef>
                <a:spcPts val="0"/>
              </a:spcBef>
              <a:spcAft>
                <a:spcPts val="0"/>
              </a:spcAft>
              <a:buSzPts val="1866"/>
              <a:buChar char="■"/>
              <a:defRPr sz="1865"/>
            </a:lvl6pPr>
            <a:lvl7pPr marL="3200400" lvl="6" indent="-347345" algn="l">
              <a:lnSpc>
                <a:spcPct val="115000"/>
              </a:lnSpc>
              <a:spcBef>
                <a:spcPts val="0"/>
              </a:spcBef>
              <a:spcAft>
                <a:spcPts val="0"/>
              </a:spcAft>
              <a:buSzPts val="1866"/>
              <a:buChar char="●"/>
              <a:defRPr sz="1865"/>
            </a:lvl7pPr>
            <a:lvl8pPr marL="3657600" lvl="7" indent="-347345" algn="l">
              <a:lnSpc>
                <a:spcPct val="115000"/>
              </a:lnSpc>
              <a:spcBef>
                <a:spcPts val="0"/>
              </a:spcBef>
              <a:spcAft>
                <a:spcPts val="0"/>
              </a:spcAft>
              <a:buSzPts val="1866"/>
              <a:buChar char="○"/>
              <a:defRPr sz="1865"/>
            </a:lvl8pPr>
            <a:lvl9pPr marL="4114800" lvl="8" indent="-347345" algn="l">
              <a:lnSpc>
                <a:spcPct val="115000"/>
              </a:lnSpc>
              <a:spcBef>
                <a:spcPts val="0"/>
              </a:spcBef>
              <a:spcAft>
                <a:spcPts val="0"/>
              </a:spcAft>
              <a:buSzPts val="1866"/>
              <a:buChar char="■"/>
              <a:defRPr sz="1865"/>
            </a:lvl9pPr>
          </a:lstStyle>
          <a:p>
            <a:endParaRPr/>
          </a:p>
        </p:txBody>
      </p:sp>
      <p:sp>
        <p:nvSpPr>
          <p:cNvPr id="97" name="Google Shape;97;p13"/>
          <p:cNvSpPr txBox="1">
            <a:spLocks noGrp="1"/>
          </p:cNvSpPr>
          <p:nvPr>
            <p:ph type="sldNum" idx="12"/>
          </p:nvPr>
        </p:nvSpPr>
        <p:spPr>
          <a:xfrm>
            <a:off x="11293785" y="6217623"/>
            <a:ext cx="731400" cy="524700"/>
          </a:xfrm>
          <a:prstGeom prst="rect">
            <a:avLst/>
          </a:prstGeom>
          <a:noFill/>
          <a:ln>
            <a:noFill/>
          </a:ln>
        </p:spPr>
        <p:txBody>
          <a:bodyPr spcFirstLastPara="1" wrap="square" lIns="121875" tIns="121875" rIns="121875" bIns="121875" anchor="ctr" anchorCtr="0">
            <a:normAutofit/>
          </a:bodyPr>
          <a:lstStyle>
            <a:lvl1pPr marL="0" marR="0" lvl="0"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333"/>
              <a:buFont typeface="Arial" panose="020B0604020202020204"/>
              <a:buNone/>
              <a:defRPr sz="1335"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ID"/>
              <a:t>‹#›</a:t>
            </a:fld>
            <a:endParaRPr lang="en-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7990" y="365125"/>
            <a:ext cx="105129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panose="020F0502020204030204"/>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a:p>
        </p:txBody>
      </p:sp>
      <p:sp>
        <p:nvSpPr>
          <p:cNvPr id="7" name="Google Shape;7;p1"/>
          <p:cNvSpPr txBox="1">
            <a:spLocks noGrp="1"/>
          </p:cNvSpPr>
          <p:nvPr>
            <p:ph type="body" idx="1"/>
          </p:nvPr>
        </p:nvSpPr>
        <p:spPr>
          <a:xfrm>
            <a:off x="837990" y="1825625"/>
            <a:ext cx="105129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panose="020B0604020202020204"/>
              <a:buChar char="•"/>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381000" algn="l" rtl="0">
              <a:lnSpc>
                <a:spcPct val="90000"/>
              </a:lnSpc>
              <a:spcBef>
                <a:spcPts val="50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55600" algn="l" rtl="0">
              <a:lnSpc>
                <a:spcPct val="90000"/>
              </a:lnSpc>
              <a:spcBef>
                <a:spcPts val="5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8" name="Google Shape;8;p1"/>
          <p:cNvSpPr txBox="1">
            <a:spLocks noGrp="1"/>
          </p:cNvSpPr>
          <p:nvPr>
            <p:ph type="dt" idx="10"/>
          </p:nvPr>
        </p:nvSpPr>
        <p:spPr>
          <a:xfrm>
            <a:off x="837990" y="6356350"/>
            <a:ext cx="2742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9" name="Google Shape;9;p1"/>
          <p:cNvSpPr txBox="1">
            <a:spLocks noGrp="1"/>
          </p:cNvSpPr>
          <p:nvPr>
            <p:ph type="ftr" idx="11"/>
          </p:nvPr>
        </p:nvSpPr>
        <p:spPr>
          <a:xfrm>
            <a:off x="4037590" y="6356350"/>
            <a:ext cx="4113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0" name="Google Shape;10;p1"/>
          <p:cNvSpPr txBox="1">
            <a:spLocks noGrp="1"/>
          </p:cNvSpPr>
          <p:nvPr>
            <p:ph type="sldNum" idx="12"/>
          </p:nvPr>
        </p:nvSpPr>
        <p:spPr>
          <a:xfrm>
            <a:off x="8608446" y="6356350"/>
            <a:ext cx="2742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ID"/>
              <a:t>‹#›</a:t>
            </a:fld>
            <a:endParaRPr lang="en-ID"/>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p:nvPr/>
        </p:nvSpPr>
        <p:spPr>
          <a:xfrm>
            <a:off x="6343648" y="820012"/>
            <a:ext cx="6142200"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panose="020B0604020202020204"/>
              <a:buNone/>
            </a:pPr>
            <a:r>
              <a:rPr lang="en-ID" sz="5400" b="1" i="0" u="none" strike="noStrike" cap="none">
                <a:solidFill>
                  <a:srgbClr val="0097B2"/>
                </a:solidFill>
                <a:latin typeface="Nunito"/>
                <a:ea typeface="Nunito"/>
                <a:cs typeface="Nunito"/>
                <a:sym typeface="Nunito"/>
              </a:rPr>
              <a:t>PERENCANAAN PEMBELAJARAN DAN ASESMEN</a:t>
            </a:r>
            <a:endParaRPr sz="5400" b="1" i="0" u="none" strike="noStrike" cap="none">
              <a:solidFill>
                <a:srgbClr val="0097B2"/>
              </a:solidFill>
              <a:latin typeface="Nunito"/>
              <a:ea typeface="Nunito"/>
              <a:cs typeface="Nunito"/>
              <a:sym typeface="Nunito"/>
            </a:endParaRPr>
          </a:p>
        </p:txBody>
      </p:sp>
      <p:sp>
        <p:nvSpPr>
          <p:cNvPr id="103" name="Google Shape;103;p14"/>
          <p:cNvSpPr txBox="1"/>
          <p:nvPr/>
        </p:nvSpPr>
        <p:spPr>
          <a:xfrm>
            <a:off x="6094475" y="4586550"/>
            <a:ext cx="512869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panose="020B0604020202020204"/>
              <a:buNone/>
            </a:pPr>
            <a:r>
              <a:rPr lang="en-ID" sz="3600" b="1" i="0" u="none" strike="noStrike" cap="none">
                <a:solidFill>
                  <a:srgbClr val="ED7D31"/>
                </a:solidFill>
                <a:latin typeface="Nunito"/>
                <a:ea typeface="Nunito"/>
                <a:cs typeface="Nunito"/>
                <a:sym typeface="Nunito"/>
              </a:rPr>
              <a:t>Oleh: </a:t>
            </a:r>
            <a:endParaRPr sz="3600" b="1" i="0" u="none" strike="noStrike" cap="none">
              <a:solidFill>
                <a:srgbClr val="ED7D31"/>
              </a:solidFill>
              <a:latin typeface="Nunito"/>
              <a:ea typeface="Nunito"/>
              <a:cs typeface="Nunito"/>
              <a:sym typeface="Nunito"/>
            </a:endParaRPr>
          </a:p>
          <a:p>
            <a:pPr marL="0" marR="0" lvl="0" indent="0" algn="l" rtl="0">
              <a:lnSpc>
                <a:spcPct val="100000"/>
              </a:lnSpc>
              <a:spcBef>
                <a:spcPts val="0"/>
              </a:spcBef>
              <a:spcAft>
                <a:spcPts val="0"/>
              </a:spcAft>
              <a:buClr>
                <a:srgbClr val="000000"/>
              </a:buClr>
              <a:buSzPts val="3600"/>
              <a:buFont typeface="Arial" panose="020B0604020202020204"/>
              <a:buNone/>
            </a:pPr>
            <a:r>
              <a:rPr lang="en-ID" sz="3600" b="1">
                <a:solidFill>
                  <a:srgbClr val="ED7D31"/>
                </a:solidFill>
                <a:latin typeface="Nunito"/>
                <a:ea typeface="Nunito"/>
                <a:cs typeface="Nunito"/>
                <a:sym typeface="Nunito"/>
              </a:rPr>
              <a:t>Julaidar, S.Pd. M.Pd</a:t>
            </a:r>
            <a:endParaRPr sz="3600" b="1" i="0" u="none" strike="noStrike" cap="none">
              <a:solidFill>
                <a:srgbClr val="ED7D31"/>
              </a:solidFill>
              <a:latin typeface="Nunito"/>
              <a:ea typeface="Nunito"/>
              <a:cs typeface="Nunito"/>
              <a:sym typeface="Nunito"/>
            </a:endParaRPr>
          </a:p>
        </p:txBody>
      </p:sp>
      <p:pic>
        <p:nvPicPr>
          <p:cNvPr id="104" name="Google Shape;104;p14"/>
          <p:cNvPicPr preferRelativeResize="0"/>
          <p:nvPr/>
        </p:nvPicPr>
        <p:blipFill rotWithShape="1">
          <a:blip r:embed="rId3"/>
          <a:srcRect/>
          <a:stretch>
            <a:fillRect/>
          </a:stretch>
        </p:blipFill>
        <p:spPr>
          <a:xfrm>
            <a:off x="-882792" y="2365151"/>
            <a:ext cx="7226440" cy="46071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8"/>
          <p:cNvPicPr preferRelativeResize="0"/>
          <p:nvPr/>
        </p:nvPicPr>
        <p:blipFill rotWithShape="1">
          <a:blip r:embed="rId3"/>
          <a:srcRect l="23552" t="25188" r="22763" b="34760"/>
          <a:stretch>
            <a:fillRect/>
          </a:stretch>
        </p:blipFill>
        <p:spPr>
          <a:xfrm>
            <a:off x="1492400" y="1145249"/>
            <a:ext cx="8816100" cy="4120937"/>
          </a:xfrm>
          <a:prstGeom prst="rect">
            <a:avLst/>
          </a:prstGeom>
          <a:noFill/>
          <a:ln>
            <a:noFill/>
          </a:ln>
        </p:spPr>
      </p:pic>
      <p:sp>
        <p:nvSpPr>
          <p:cNvPr id="131" name="Google Shape;131;p18"/>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132" name="Google Shape;132;p18"/>
          <p:cNvSpPr txBox="1"/>
          <p:nvPr/>
        </p:nvSpPr>
        <p:spPr>
          <a:xfrm>
            <a:off x="494325" y="318200"/>
            <a:ext cx="8458800" cy="7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900"/>
              <a:buFont typeface="Arial" panose="020B0604020202020204"/>
              <a:buNone/>
            </a:pPr>
            <a:r>
              <a:rPr lang="en-ID" sz="2900" b="1" i="0" u="none" strike="noStrike" cap="none">
                <a:solidFill>
                  <a:srgbClr val="FFFFFF"/>
                </a:solidFill>
                <a:latin typeface="Nunito"/>
                <a:ea typeface="Nunito"/>
                <a:cs typeface="Nunito"/>
                <a:sym typeface="Nunito"/>
              </a:rPr>
              <a:t>Langkah Penyusunan Perencanaan Pembelajaran</a:t>
            </a:r>
            <a:endParaRPr sz="2900" b="1" i="0" u="none" strike="noStrike" cap="none">
              <a:solidFill>
                <a:srgbClr val="FFFFFF"/>
              </a:solidFill>
              <a:latin typeface="Nunito"/>
              <a:ea typeface="Nunito"/>
              <a:cs typeface="Nunito"/>
              <a:sym typeface="Nunito"/>
            </a:endParaRPr>
          </a:p>
        </p:txBody>
      </p:sp>
      <p:sp>
        <p:nvSpPr>
          <p:cNvPr id="133" name="Google Shape;133;p18"/>
          <p:cNvSpPr/>
          <p:nvPr/>
        </p:nvSpPr>
        <p:spPr>
          <a:xfrm>
            <a:off x="304047" y="5092051"/>
            <a:ext cx="11766900" cy="12414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100"/>
              </a:spcAft>
              <a:buClr>
                <a:srgbClr val="000000"/>
              </a:buClr>
              <a:buSzPts val="1800"/>
              <a:buFont typeface="Arial" panose="020B0604020202020204"/>
              <a:buNone/>
            </a:pPr>
            <a:r>
              <a:rPr lang="en-ID" sz="1800" b="1" i="0" u="none" strike="noStrike" cap="none">
                <a:solidFill>
                  <a:schemeClr val="dk1"/>
                </a:solidFill>
                <a:latin typeface="Nunito"/>
                <a:ea typeface="Nunito"/>
                <a:cs typeface="Nunito"/>
                <a:sym typeface="Nunito"/>
              </a:rPr>
              <a:t>Dalam ekosistem pembelajaran mendalam, urgensi pemecahan masalah dunia nyata memerlukan evolusi melalui integrasi kompetensi koding dan kecerdasan artifisial yang diposisikan sebagai fondasi berpikir logis serta literasi digital, di mana hal ini perlu dirancang guru secara strategis melalui 4 langkah tersebut agar murid mampu menyelesaikan tantangan sehari-hari secara cerdas dan relevan dengan zamannya.</a:t>
            </a:r>
            <a:endParaRPr sz="1400" b="1"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838015" y="2953800"/>
            <a:ext cx="10512900" cy="1325700"/>
          </a:xfrm>
          <a:prstGeom prst="rect">
            <a:avLst/>
          </a:prstGeom>
          <a:noFill/>
          <a:ln>
            <a:noFill/>
          </a:ln>
        </p:spPr>
        <p:txBody>
          <a:bodyPr spcFirstLastPara="1" wrap="square" lIns="121875" tIns="121875" rIns="121875" bIns="121875" anchor="t" anchorCtr="0">
            <a:noAutofit/>
          </a:bodyPr>
          <a:lstStyle/>
          <a:p>
            <a:pPr marL="0" lvl="0" indent="0" algn="l" rtl="0">
              <a:lnSpc>
                <a:spcPct val="115000"/>
              </a:lnSpc>
              <a:spcBef>
                <a:spcPts val="0"/>
              </a:spcBef>
              <a:spcAft>
                <a:spcPts val="0"/>
              </a:spcAft>
              <a:buSzPts val="1800"/>
              <a:buNone/>
            </a:pPr>
            <a:r>
              <a:rPr lang="en-ID" sz="3500" b="1">
                <a:solidFill>
                  <a:srgbClr val="0097B2"/>
                </a:solidFill>
                <a:latin typeface="Nunito"/>
                <a:ea typeface="Nunito"/>
                <a:cs typeface="Nunito"/>
                <a:sym typeface="Nunito"/>
              </a:rPr>
              <a:t>Kegiatan 1</a:t>
            </a:r>
            <a:br>
              <a:rPr lang="en-ID" sz="3500" b="1">
                <a:solidFill>
                  <a:srgbClr val="0097B2"/>
                </a:solidFill>
                <a:latin typeface="Nunito"/>
                <a:ea typeface="Nunito"/>
                <a:cs typeface="Nunito"/>
                <a:sym typeface="Nunito"/>
              </a:rPr>
            </a:br>
            <a:r>
              <a:rPr lang="en-ID" sz="3500" b="1">
                <a:solidFill>
                  <a:srgbClr val="0097B2"/>
                </a:solidFill>
                <a:latin typeface="Nunito"/>
                <a:ea typeface="Nunito"/>
                <a:cs typeface="Nunito"/>
                <a:sym typeface="Nunito"/>
              </a:rPr>
              <a:t>Identifikasi Kebutuhan Pembelajaran (40’)</a:t>
            </a:r>
            <a:endParaRPr sz="3500" b="1">
              <a:solidFill>
                <a:srgbClr val="0097B2"/>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23"/>
          <p:cNvPicPr preferRelativeResize="0"/>
          <p:nvPr/>
        </p:nvPicPr>
        <p:blipFill rotWithShape="1">
          <a:blip r:embed="rId3"/>
          <a:srcRect l="5005" t="20402" r="34473" b="24767"/>
          <a:stretch>
            <a:fillRect/>
          </a:stretch>
        </p:blipFill>
        <p:spPr>
          <a:xfrm>
            <a:off x="1449375" y="1097850"/>
            <a:ext cx="9290198" cy="5261700"/>
          </a:xfrm>
          <a:prstGeom prst="rect">
            <a:avLst/>
          </a:prstGeom>
          <a:noFill/>
          <a:ln>
            <a:noFill/>
          </a:ln>
        </p:spPr>
      </p:pic>
      <p:sp>
        <p:nvSpPr>
          <p:cNvPr id="165" name="Google Shape;165;p23"/>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166" name="Google Shape;166;p23"/>
          <p:cNvSpPr txBox="1"/>
          <p:nvPr/>
        </p:nvSpPr>
        <p:spPr>
          <a:xfrm>
            <a:off x="494325" y="318200"/>
            <a:ext cx="8059500" cy="615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Penguatan (10’)</a:t>
            </a:r>
            <a:endParaRPr sz="4000" b="1" i="0" u="none" strike="noStrike" cap="none">
              <a:solidFill>
                <a:srgbClr val="FFFFFF"/>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4"/>
          <p:cNvSpPr txBox="1">
            <a:spLocks noGrp="1"/>
          </p:cNvSpPr>
          <p:nvPr>
            <p:ph type="title"/>
          </p:nvPr>
        </p:nvSpPr>
        <p:spPr>
          <a:xfrm>
            <a:off x="838015" y="2953800"/>
            <a:ext cx="10512900" cy="1325700"/>
          </a:xfrm>
          <a:prstGeom prst="rect">
            <a:avLst/>
          </a:prstGeom>
          <a:noFill/>
          <a:ln>
            <a:noFill/>
          </a:ln>
        </p:spPr>
        <p:txBody>
          <a:bodyPr spcFirstLastPara="1" wrap="square" lIns="121875" tIns="121875" rIns="121875" bIns="121875" anchor="t" anchorCtr="0">
            <a:noAutofit/>
          </a:bodyPr>
          <a:lstStyle/>
          <a:p>
            <a:pPr marL="0" lvl="0" indent="0" algn="l" rtl="0">
              <a:lnSpc>
                <a:spcPct val="115000"/>
              </a:lnSpc>
              <a:spcBef>
                <a:spcPts val="0"/>
              </a:spcBef>
              <a:spcAft>
                <a:spcPts val="0"/>
              </a:spcAft>
              <a:buSzPts val="1800"/>
              <a:buNone/>
            </a:pPr>
            <a:r>
              <a:rPr lang="en-ID" sz="3500" b="1">
                <a:solidFill>
                  <a:srgbClr val="0097B2"/>
                </a:solidFill>
                <a:latin typeface="Nunito"/>
                <a:ea typeface="Nunito"/>
                <a:cs typeface="Nunito"/>
                <a:sym typeface="Nunito"/>
              </a:rPr>
              <a:t>Kegiatan 2</a:t>
            </a:r>
            <a:br>
              <a:rPr lang="en-ID" sz="3500" b="1">
                <a:solidFill>
                  <a:srgbClr val="0097B2"/>
                </a:solidFill>
                <a:latin typeface="Nunito"/>
                <a:ea typeface="Nunito"/>
                <a:cs typeface="Nunito"/>
                <a:sym typeface="Nunito"/>
              </a:rPr>
            </a:br>
            <a:r>
              <a:rPr lang="en-ID" sz="3500" b="1">
                <a:solidFill>
                  <a:srgbClr val="0097B2"/>
                </a:solidFill>
                <a:latin typeface="Nunito"/>
                <a:ea typeface="Nunito"/>
                <a:cs typeface="Nunito"/>
                <a:sym typeface="Nunito"/>
              </a:rPr>
              <a:t>Desain Pembelajaran </a:t>
            </a:r>
            <a:endParaRPr sz="3500" b="1">
              <a:solidFill>
                <a:srgbClr val="0097B2"/>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txBox="1">
            <a:spLocks noGrp="1"/>
          </p:cNvSpPr>
          <p:nvPr>
            <p:ph type="body" idx="4294967295"/>
          </p:nvPr>
        </p:nvSpPr>
        <p:spPr>
          <a:xfrm>
            <a:off x="491675" y="1241584"/>
            <a:ext cx="11205600" cy="5050200"/>
          </a:xfrm>
          <a:prstGeom prst="rect">
            <a:avLst/>
          </a:prstGeom>
          <a:noFill/>
          <a:ln>
            <a:noFill/>
          </a:ln>
        </p:spPr>
        <p:txBody>
          <a:bodyPr spcFirstLastPara="1" wrap="square" lIns="121875" tIns="121875" rIns="121875" bIns="121875" anchor="t" anchorCtr="0">
            <a:noAutofit/>
          </a:bodyPr>
          <a:lstStyle/>
          <a:p>
            <a:pPr marL="17145" lvl="0" indent="0" algn="just" rtl="0">
              <a:lnSpc>
                <a:spcPct val="115000"/>
              </a:lnSpc>
              <a:spcBef>
                <a:spcPts val="0"/>
              </a:spcBef>
              <a:spcAft>
                <a:spcPts val="0"/>
              </a:spcAft>
              <a:buClr>
                <a:schemeClr val="dk1"/>
              </a:buClr>
              <a:buSzPts val="1466"/>
              <a:buFont typeface="Arial" panose="020B0604020202020204"/>
              <a:buNone/>
            </a:pPr>
            <a:r>
              <a:rPr lang="en-ID" sz="2900">
                <a:solidFill>
                  <a:schemeClr val="dk1"/>
                </a:solidFill>
                <a:latin typeface="Nunito"/>
                <a:ea typeface="Nunito"/>
                <a:cs typeface="Nunito"/>
                <a:sym typeface="Nunito"/>
              </a:rPr>
              <a:t>Pemerintah telah menetapkan </a:t>
            </a:r>
            <a:r>
              <a:rPr lang="en-ID" sz="2900" b="1">
                <a:solidFill>
                  <a:schemeClr val="dk1"/>
                </a:solidFill>
                <a:latin typeface="Nunito"/>
                <a:ea typeface="Nunito"/>
                <a:cs typeface="Nunito"/>
                <a:sym typeface="Nunito"/>
              </a:rPr>
              <a:t>Capaian Pembelajaran</a:t>
            </a:r>
            <a:r>
              <a:rPr lang="en-ID" sz="2900">
                <a:solidFill>
                  <a:schemeClr val="dk1"/>
                </a:solidFill>
                <a:latin typeface="Nunito"/>
                <a:ea typeface="Nunito"/>
                <a:cs typeface="Nunito"/>
                <a:sym typeface="Nunito"/>
              </a:rPr>
              <a:t> yang menjadi rujukan utama dalam pengembangan dokumen perencanaan pembelajaran melalu KepKaBSKAP Kemdikdasmen 046/H/KR/2025. </a:t>
            </a:r>
            <a:endParaRPr sz="2900">
              <a:solidFill>
                <a:schemeClr val="dk1"/>
              </a:solidFill>
              <a:latin typeface="Nunito"/>
              <a:ea typeface="Nunito"/>
              <a:cs typeface="Nunito"/>
              <a:sym typeface="Nunito"/>
            </a:endParaRPr>
          </a:p>
          <a:p>
            <a:pPr marL="17145" lvl="0" indent="0" algn="just" rtl="0">
              <a:lnSpc>
                <a:spcPct val="115000"/>
              </a:lnSpc>
              <a:spcBef>
                <a:spcPts val="300"/>
              </a:spcBef>
              <a:spcAft>
                <a:spcPts val="0"/>
              </a:spcAft>
              <a:buClr>
                <a:schemeClr val="dk1"/>
              </a:buClr>
              <a:buSzPts val="1466"/>
              <a:buFont typeface="Arial" panose="020B0604020202020204"/>
              <a:buNone/>
            </a:pPr>
            <a:r>
              <a:rPr lang="en-ID" sz="2900">
                <a:solidFill>
                  <a:schemeClr val="dk1"/>
                </a:solidFill>
                <a:latin typeface="Nunito"/>
                <a:ea typeface="Nunito"/>
                <a:cs typeface="Nunito"/>
                <a:sym typeface="Nunito"/>
              </a:rPr>
              <a:t>Panduan ini memfasilitasi  proses berpikir dalam perencanaan dan pelaksanaan pembelajaran yang dimulai dari:</a:t>
            </a:r>
            <a:endParaRPr sz="2900">
              <a:solidFill>
                <a:schemeClr val="dk1"/>
              </a:solidFill>
              <a:latin typeface="Nunito"/>
              <a:ea typeface="Nunito"/>
              <a:cs typeface="Nunito"/>
              <a:sym typeface="Nunito"/>
            </a:endParaRPr>
          </a:p>
          <a:p>
            <a:pPr marL="609600" lvl="0" indent="-488950" algn="just" rtl="0">
              <a:lnSpc>
                <a:spcPct val="115000"/>
              </a:lnSpc>
              <a:spcBef>
                <a:spcPts val="300"/>
              </a:spcBef>
              <a:spcAft>
                <a:spcPts val="0"/>
              </a:spcAft>
              <a:buClr>
                <a:schemeClr val="dk1"/>
              </a:buClr>
              <a:buSzPts val="2900"/>
              <a:buFont typeface="Nunito"/>
              <a:buAutoNum type="arabicPeriod"/>
            </a:pPr>
            <a:r>
              <a:rPr lang="en-ID" sz="2900">
                <a:solidFill>
                  <a:schemeClr val="dk1"/>
                </a:solidFill>
                <a:latin typeface="Nunito"/>
                <a:ea typeface="Nunito"/>
                <a:cs typeface="Nunito"/>
                <a:sym typeface="Nunito"/>
              </a:rPr>
              <a:t>menganalisis capaian pembelajaran, </a:t>
            </a:r>
            <a:endParaRPr sz="2900">
              <a:solidFill>
                <a:schemeClr val="dk1"/>
              </a:solidFill>
              <a:latin typeface="Nunito"/>
              <a:ea typeface="Nunito"/>
              <a:cs typeface="Nunito"/>
              <a:sym typeface="Nunito"/>
            </a:endParaRPr>
          </a:p>
          <a:p>
            <a:pPr marL="609600" lvl="0" indent="-488950" algn="just" rtl="0">
              <a:lnSpc>
                <a:spcPct val="115000"/>
              </a:lnSpc>
              <a:spcBef>
                <a:spcPts val="300"/>
              </a:spcBef>
              <a:spcAft>
                <a:spcPts val="0"/>
              </a:spcAft>
              <a:buClr>
                <a:schemeClr val="dk1"/>
              </a:buClr>
              <a:buSzPts val="2900"/>
              <a:buFont typeface="Nunito"/>
              <a:buAutoNum type="arabicPeriod"/>
            </a:pPr>
            <a:r>
              <a:rPr lang="en-ID" sz="2900">
                <a:solidFill>
                  <a:schemeClr val="dk1"/>
                </a:solidFill>
                <a:latin typeface="Nunito"/>
                <a:ea typeface="Nunito"/>
                <a:cs typeface="Nunito"/>
                <a:sym typeface="Nunito"/>
              </a:rPr>
              <a:t>merumuskan tujuan pembelajaran, dan</a:t>
            </a:r>
            <a:endParaRPr sz="2900">
              <a:solidFill>
                <a:schemeClr val="dk1"/>
              </a:solidFill>
              <a:latin typeface="Nunito"/>
              <a:ea typeface="Nunito"/>
              <a:cs typeface="Nunito"/>
              <a:sym typeface="Nunito"/>
            </a:endParaRPr>
          </a:p>
          <a:p>
            <a:pPr marL="609600" lvl="0" indent="-488950" algn="just" rtl="0">
              <a:lnSpc>
                <a:spcPct val="115000"/>
              </a:lnSpc>
              <a:spcBef>
                <a:spcPts val="300"/>
              </a:spcBef>
              <a:spcAft>
                <a:spcPts val="0"/>
              </a:spcAft>
              <a:buClr>
                <a:schemeClr val="dk1"/>
              </a:buClr>
              <a:buSzPts val="2900"/>
              <a:buFont typeface="Nunito"/>
              <a:buAutoNum type="arabicPeriod"/>
            </a:pPr>
            <a:r>
              <a:rPr lang="en-ID" sz="2900">
                <a:solidFill>
                  <a:schemeClr val="dk1"/>
                </a:solidFill>
                <a:latin typeface="Nunito"/>
                <a:ea typeface="Nunito"/>
                <a:cs typeface="Nunito"/>
                <a:sym typeface="Nunito"/>
              </a:rPr>
              <a:t>mengurutkannya menjadi alur tujuan pembelajaran.</a:t>
            </a:r>
            <a:endParaRPr sz="2900">
              <a:solidFill>
                <a:schemeClr val="dk1"/>
              </a:solidFill>
              <a:latin typeface="Nunito"/>
              <a:ea typeface="Nunito"/>
              <a:cs typeface="Nunito"/>
              <a:sym typeface="Nunito"/>
            </a:endParaRPr>
          </a:p>
          <a:p>
            <a:pPr marL="0" lvl="0" indent="0" algn="just" rtl="0">
              <a:lnSpc>
                <a:spcPct val="115000"/>
              </a:lnSpc>
              <a:spcBef>
                <a:spcPts val="300"/>
              </a:spcBef>
              <a:spcAft>
                <a:spcPts val="0"/>
              </a:spcAft>
              <a:buSzPts val="2400"/>
              <a:buNone/>
            </a:pPr>
            <a:endParaRPr sz="2900" b="1">
              <a:solidFill>
                <a:schemeClr val="dk1"/>
              </a:solidFill>
              <a:highlight>
                <a:srgbClr val="F4CCCC"/>
              </a:highlight>
              <a:latin typeface="Nunito"/>
              <a:ea typeface="Nunito"/>
              <a:cs typeface="Nunito"/>
              <a:sym typeface="Nunito"/>
            </a:endParaRPr>
          </a:p>
          <a:p>
            <a:pPr marL="0" lvl="0" indent="0" algn="just" rtl="0">
              <a:lnSpc>
                <a:spcPct val="115000"/>
              </a:lnSpc>
              <a:spcBef>
                <a:spcPts val="300"/>
              </a:spcBef>
              <a:spcAft>
                <a:spcPts val="300"/>
              </a:spcAft>
              <a:buSzPts val="2400"/>
              <a:buNone/>
            </a:pPr>
            <a:endParaRPr sz="2900" b="1">
              <a:solidFill>
                <a:schemeClr val="dk1"/>
              </a:solidFill>
              <a:highlight>
                <a:srgbClr val="F4CCCC"/>
              </a:highlight>
              <a:latin typeface="Nunito"/>
              <a:ea typeface="Nunito"/>
              <a:cs typeface="Nunito"/>
              <a:sym typeface="Nunito"/>
            </a:endParaRPr>
          </a:p>
        </p:txBody>
      </p:sp>
      <p:sp>
        <p:nvSpPr>
          <p:cNvPr id="203" name="Google Shape;203;p29"/>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0"/>
          <p:cNvSpPr txBox="1">
            <a:spLocks noGrp="1"/>
          </p:cNvSpPr>
          <p:nvPr>
            <p:ph type="body" idx="4294967295"/>
          </p:nvPr>
        </p:nvSpPr>
        <p:spPr>
          <a:xfrm>
            <a:off x="701058" y="763600"/>
            <a:ext cx="11240400" cy="5120400"/>
          </a:xfrm>
          <a:prstGeom prst="rect">
            <a:avLst/>
          </a:prstGeom>
          <a:noFill/>
          <a:ln>
            <a:noFill/>
          </a:ln>
        </p:spPr>
        <p:txBody>
          <a:bodyPr spcFirstLastPara="1" wrap="square" lIns="121875" tIns="121875" rIns="121875" bIns="121875" anchor="t" anchorCtr="0">
            <a:noAutofit/>
          </a:bodyPr>
          <a:lstStyle/>
          <a:p>
            <a:pPr marL="0" lvl="0" indent="0" algn="just" rtl="0">
              <a:lnSpc>
                <a:spcPct val="115000"/>
              </a:lnSpc>
              <a:spcBef>
                <a:spcPts val="0"/>
              </a:spcBef>
              <a:spcAft>
                <a:spcPts val="0"/>
              </a:spcAft>
              <a:buSzPts val="2400"/>
              <a:buNone/>
            </a:pPr>
            <a:r>
              <a:rPr lang="en-ID">
                <a:solidFill>
                  <a:schemeClr val="dk1"/>
                </a:solidFill>
                <a:latin typeface="Nunito"/>
                <a:ea typeface="Nunito"/>
                <a:cs typeface="Nunito"/>
                <a:sym typeface="Nunito"/>
              </a:rPr>
              <a:t>Penulisan tujuan pembelajaran sebaiknya memuat 2 komponen utama, yaitu:</a:t>
            </a:r>
            <a:endParaRPr>
              <a:solidFill>
                <a:schemeClr val="dk1"/>
              </a:solidFill>
              <a:latin typeface="Nunito"/>
              <a:ea typeface="Nunito"/>
              <a:cs typeface="Nunito"/>
              <a:sym typeface="Nunito"/>
            </a:endParaRPr>
          </a:p>
          <a:p>
            <a:pPr marL="609600" lvl="0" indent="-482600" algn="just" rtl="0">
              <a:lnSpc>
                <a:spcPct val="115000"/>
              </a:lnSpc>
              <a:spcBef>
                <a:spcPts val="500"/>
              </a:spcBef>
              <a:spcAft>
                <a:spcPts val="0"/>
              </a:spcAft>
              <a:buClr>
                <a:schemeClr val="dk1"/>
              </a:buClr>
              <a:buSzPts val="2800"/>
              <a:buFont typeface="Nunito"/>
              <a:buAutoNum type="arabicParenR"/>
            </a:pPr>
            <a:r>
              <a:rPr lang="en-ID" b="1">
                <a:solidFill>
                  <a:schemeClr val="dk1"/>
                </a:solidFill>
                <a:latin typeface="Nunito"/>
                <a:ea typeface="Nunito"/>
                <a:cs typeface="Nunito"/>
                <a:sym typeface="Nunito"/>
              </a:rPr>
              <a:t>Kompetensi,</a:t>
            </a:r>
            <a:r>
              <a:rPr lang="en-ID">
                <a:solidFill>
                  <a:schemeClr val="dk1"/>
                </a:solidFill>
                <a:latin typeface="Nunito"/>
                <a:ea typeface="Nunito"/>
                <a:cs typeface="Nunito"/>
                <a:sym typeface="Nunito"/>
              </a:rPr>
              <a:t> yaitu kesatuan pengetahuan, keterampilan, dan sikap yang menunjukkan kemampuan murid sebagai hasil dari proses pembelajaran.</a:t>
            </a:r>
            <a:endParaRPr>
              <a:solidFill>
                <a:schemeClr val="dk1"/>
              </a:solidFill>
              <a:latin typeface="Nunito"/>
              <a:ea typeface="Nunito"/>
              <a:cs typeface="Nunito"/>
              <a:sym typeface="Nunito"/>
            </a:endParaRPr>
          </a:p>
          <a:p>
            <a:pPr marL="609600" lvl="0" indent="-482600" algn="just" rtl="0">
              <a:lnSpc>
                <a:spcPct val="115000"/>
              </a:lnSpc>
              <a:spcBef>
                <a:spcPts val="500"/>
              </a:spcBef>
              <a:spcAft>
                <a:spcPts val="0"/>
              </a:spcAft>
              <a:buClr>
                <a:schemeClr val="dk1"/>
              </a:buClr>
              <a:buSzPts val="2800"/>
              <a:buFont typeface="Nunito"/>
              <a:buAutoNum type="arabicParenR"/>
            </a:pPr>
            <a:r>
              <a:rPr lang="en-ID" b="1">
                <a:solidFill>
                  <a:schemeClr val="dk1"/>
                </a:solidFill>
                <a:latin typeface="Nunito"/>
                <a:ea typeface="Nunito"/>
                <a:cs typeface="Nunito"/>
                <a:sym typeface="Nunito"/>
              </a:rPr>
              <a:t>Lingkup materi,</a:t>
            </a:r>
            <a:r>
              <a:rPr lang="en-ID">
                <a:solidFill>
                  <a:schemeClr val="dk1"/>
                </a:solidFill>
                <a:latin typeface="Nunito"/>
                <a:ea typeface="Nunito"/>
                <a:cs typeface="Nunito"/>
                <a:sym typeface="Nunito"/>
              </a:rPr>
              <a:t> yaitu konten dan konsep utama yang perlu dipahami pada akhir satu unit pembelajaran. Lingkup materi berfokus pada materi esensial yang mengacu pada konsep inti dan informasi yang dianggap penting bagi murid untuk dipelajari.</a:t>
            </a:r>
            <a:endParaRPr b="1">
              <a:solidFill>
                <a:schemeClr val="dk1"/>
              </a:solidFill>
              <a:highlight>
                <a:srgbClr val="F4CCCC"/>
              </a:highlight>
              <a:latin typeface="Nunito"/>
              <a:ea typeface="Nunito"/>
              <a:cs typeface="Nunito"/>
              <a:sym typeface="Nunito"/>
            </a:endParaRPr>
          </a:p>
          <a:p>
            <a:pPr marL="0" lvl="0" indent="0" algn="just" rtl="0">
              <a:lnSpc>
                <a:spcPct val="115000"/>
              </a:lnSpc>
              <a:spcBef>
                <a:spcPts val="500"/>
              </a:spcBef>
              <a:spcAft>
                <a:spcPts val="500"/>
              </a:spcAft>
              <a:buSzPts val="2400"/>
              <a:buNone/>
            </a:pPr>
            <a:endParaRPr b="1">
              <a:solidFill>
                <a:schemeClr val="dk1"/>
              </a:solidFill>
              <a:highlight>
                <a:srgbClr val="F4CCCC"/>
              </a:highlight>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aphicFrame>
        <p:nvGraphicFramePr>
          <p:cNvPr id="221" name="Google Shape;221;p32"/>
          <p:cNvGraphicFramePr/>
          <p:nvPr/>
        </p:nvGraphicFramePr>
        <p:xfrm>
          <a:off x="377489" y="1156650"/>
          <a:ext cx="11433950" cy="5379560"/>
        </p:xfrm>
        <a:graphic>
          <a:graphicData uri="http://schemas.openxmlformats.org/drawingml/2006/table">
            <a:tbl>
              <a:tblPr>
                <a:noFill/>
                <a:tableStyleId>{64A8B8FA-B3FB-4ED8-82C4-DF5AC97537DC}</a:tableStyleId>
              </a:tblPr>
              <a:tblGrid>
                <a:gridCol w="1620650">
                  <a:extLst>
                    <a:ext uri="{9D8B030D-6E8A-4147-A177-3AD203B41FA5}">
                      <a16:colId xmlns:a16="http://schemas.microsoft.com/office/drawing/2014/main" val="20000"/>
                    </a:ext>
                  </a:extLst>
                </a:gridCol>
                <a:gridCol w="9813300">
                  <a:extLst>
                    <a:ext uri="{9D8B030D-6E8A-4147-A177-3AD203B41FA5}">
                      <a16:colId xmlns:a16="http://schemas.microsoft.com/office/drawing/2014/main" val="20001"/>
                    </a:ext>
                  </a:extLst>
                </a:gridCol>
              </a:tblGrid>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Praktik Pedagogis</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Strategi mengajar yang dipilih pendidik untuk mencapai tujuan belajar dalam mencapai dimensi profil lulusan. Untuk mewujudkan pembelajaran mendalam pendidik berfokus pada pengalaman belajarmurid yang autentik, mengutamakan praktik nyata, dan mendorong keterampilan berpikir tingkat tinggi dan kolaborasi.</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extLst>
                  <a:ext uri="{0D108BD9-81ED-4DB2-BD59-A6C34878D82A}">
                    <a16:rowId xmlns:a16="http://schemas.microsoft.com/office/drawing/2014/main" val="10000"/>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Kemitraan Pembelajaran</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Kemitraan pembelajaran membentuk hubungan yang dinamis antara pendidik murid, orang tua, komunitas, dan mitra profesional. Pendekatan ini memindahkan kontrol pembelajaran dari pendidik saja menjadi kolaborasi bersama.</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extLst>
                  <a:ext uri="{0D108BD9-81ED-4DB2-BD59-A6C34878D82A}">
                    <a16:rowId xmlns:a16="http://schemas.microsoft.com/office/drawing/2014/main" val="10001"/>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Lingkungan Pembelajaran</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Lingkungan pembelajaran menekankan integrasi antara ruang fisik, ruang virtual, dan budaya belajaruntuk mendukung pembelajaran mendalam. Ruang fisik dan virtual dirancang fleksibel sebagai tempat yang mendorong kolaborasi, refleksi, eksplorasi, dan berbagi ide sehingga dapat mengakomodasi berbagai gaya belajar murid dengan optimal.</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extLst>
                  <a:ext uri="{0D108BD9-81ED-4DB2-BD59-A6C34878D82A}">
                    <a16:rowId xmlns:a16="http://schemas.microsoft.com/office/drawing/2014/main" val="10002"/>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Pemanfaatan Teknologi Digital</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Pemanfaatan teknologi digital juga memegang peran penting sebagai katalisator untuk menciptakan pembelajaran yang lebih interaktif, kolaboratif, dan kontekstual. Tersedianya beragam sumber belajar menjadi peluang menciptakan pengetahuan bermakna pada murid. Teknologi digital dapat dimanfaatkan dalam perencanaan, pelaksanaan, dan asesmen pembelajaran sehingga murid mendapatkan pengalaman belajar yang lebih interaktif dan kolaboratif.</a:t>
                      </a:r>
                      <a:endParaRPr sz="1700" u="none" strike="noStrike" cap="none">
                        <a:latin typeface="Nunito"/>
                        <a:ea typeface="Nunito"/>
                        <a:cs typeface="Nunito"/>
                        <a:sym typeface="Nunito"/>
                      </a:endParaRPr>
                    </a:p>
                  </a:txBody>
                  <a:tcPr marL="121875" marR="121875" marT="121900" marB="121900">
                    <a:lnL w="19050" cap="flat" cmpd="sng">
                      <a:solidFill>
                        <a:srgbClr val="00B0F0"/>
                      </a:solidFill>
                      <a:prstDash val="solid"/>
                      <a:round/>
                      <a:headEnd type="none" w="sm" len="sm"/>
                      <a:tailEnd type="none" w="sm" len="sm"/>
                    </a:lnL>
                    <a:lnR w="19050" cap="flat" cmpd="sng">
                      <a:solidFill>
                        <a:srgbClr val="00B0F0"/>
                      </a:solidFill>
                      <a:prstDash val="solid"/>
                      <a:round/>
                      <a:headEnd type="none" w="sm" len="sm"/>
                      <a:tailEnd type="none" w="sm" len="sm"/>
                    </a:lnR>
                    <a:lnT w="19050" cap="flat" cmpd="sng">
                      <a:solidFill>
                        <a:srgbClr val="00B0F0"/>
                      </a:solidFill>
                      <a:prstDash val="solid"/>
                      <a:round/>
                      <a:headEnd type="none" w="sm" len="sm"/>
                      <a:tailEnd type="none" w="sm" len="sm"/>
                    </a:lnT>
                    <a:lnB w="19050" cap="flat" cmpd="sng">
                      <a:solidFill>
                        <a:srgbClr val="00B0F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22" name="Google Shape;222;p32"/>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223" name="Google Shape;223;p32"/>
          <p:cNvSpPr txBox="1"/>
          <p:nvPr/>
        </p:nvSpPr>
        <p:spPr>
          <a:xfrm>
            <a:off x="494325" y="318200"/>
            <a:ext cx="8059500" cy="615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Kerangka Pembelajaran</a:t>
            </a:r>
            <a:endParaRPr sz="4000" b="1" i="0" u="none" strike="noStrike" cap="none">
              <a:solidFill>
                <a:srgbClr val="FFFFFF"/>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3"/>
          <p:cNvSpPr txBox="1">
            <a:spLocks noGrp="1"/>
          </p:cNvSpPr>
          <p:nvPr>
            <p:ph type="title"/>
          </p:nvPr>
        </p:nvSpPr>
        <p:spPr>
          <a:xfrm>
            <a:off x="838015" y="2953800"/>
            <a:ext cx="10512900" cy="1325700"/>
          </a:xfrm>
          <a:prstGeom prst="rect">
            <a:avLst/>
          </a:prstGeom>
          <a:noFill/>
          <a:ln>
            <a:noFill/>
          </a:ln>
        </p:spPr>
        <p:txBody>
          <a:bodyPr spcFirstLastPara="1" wrap="square" lIns="121875" tIns="121875" rIns="121875" bIns="121875" anchor="t" anchorCtr="0">
            <a:noAutofit/>
          </a:bodyPr>
          <a:lstStyle/>
          <a:p>
            <a:pPr marL="0" lvl="0" indent="0" algn="l" rtl="0">
              <a:lnSpc>
                <a:spcPct val="115000"/>
              </a:lnSpc>
              <a:spcBef>
                <a:spcPts val="0"/>
              </a:spcBef>
              <a:spcAft>
                <a:spcPts val="0"/>
              </a:spcAft>
              <a:buSzPts val="1800"/>
              <a:buNone/>
            </a:pPr>
            <a:r>
              <a:rPr lang="en-ID" sz="3500" b="1">
                <a:solidFill>
                  <a:srgbClr val="0097B2"/>
                </a:solidFill>
                <a:latin typeface="Nunito"/>
                <a:ea typeface="Nunito"/>
                <a:cs typeface="Nunito"/>
                <a:sym typeface="Nunito"/>
              </a:rPr>
              <a:t>Pengalaman Belajar</a:t>
            </a:r>
            <a:endParaRPr sz="3500" b="1">
              <a:solidFill>
                <a:srgbClr val="0097B2"/>
              </a:solidFill>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7"/>
          <p:cNvSpPr txBox="1">
            <a:spLocks noGrp="1"/>
          </p:cNvSpPr>
          <p:nvPr>
            <p:ph type="title" idx="4294967295"/>
          </p:nvPr>
        </p:nvSpPr>
        <p:spPr>
          <a:xfrm>
            <a:off x="415471" y="1294367"/>
            <a:ext cx="11358000" cy="763500"/>
          </a:xfrm>
          <a:prstGeom prst="rect">
            <a:avLst/>
          </a:prstGeom>
          <a:noFill/>
          <a:ln>
            <a:noFill/>
          </a:ln>
        </p:spPr>
        <p:txBody>
          <a:bodyPr spcFirstLastPara="1" wrap="square" lIns="121875" tIns="121875" rIns="121875" bIns="121875" anchor="t" anchorCtr="0">
            <a:normAutofit/>
          </a:bodyPr>
          <a:lstStyle/>
          <a:p>
            <a:pPr marL="0" lvl="0" indent="0" algn="l" rtl="0">
              <a:lnSpc>
                <a:spcPct val="100000"/>
              </a:lnSpc>
              <a:spcBef>
                <a:spcPts val="0"/>
              </a:spcBef>
              <a:spcAft>
                <a:spcPts val="0"/>
              </a:spcAft>
              <a:buSzPts val="1320"/>
              <a:buNone/>
            </a:pPr>
            <a:r>
              <a:rPr lang="en-ID" sz="2700" b="1">
                <a:solidFill>
                  <a:srgbClr val="0097B2"/>
                </a:solidFill>
                <a:latin typeface="Nunito"/>
                <a:ea typeface="Nunito"/>
                <a:cs typeface="Nunito"/>
                <a:sym typeface="Nunito"/>
              </a:rPr>
              <a:t>PENGALAMAN BELAJAR</a:t>
            </a:r>
            <a:endParaRPr sz="2700" b="1">
              <a:solidFill>
                <a:srgbClr val="0097B2"/>
              </a:solidFill>
              <a:latin typeface="Nunito"/>
              <a:ea typeface="Nunito"/>
              <a:cs typeface="Nunito"/>
              <a:sym typeface="Nunito"/>
            </a:endParaRPr>
          </a:p>
        </p:txBody>
      </p:sp>
      <p:sp>
        <p:nvSpPr>
          <p:cNvPr id="255" name="Google Shape;255;p37"/>
          <p:cNvSpPr txBox="1">
            <a:spLocks noGrp="1"/>
          </p:cNvSpPr>
          <p:nvPr>
            <p:ph type="body" idx="4294967295"/>
          </p:nvPr>
        </p:nvSpPr>
        <p:spPr>
          <a:xfrm>
            <a:off x="6344475" y="2224025"/>
            <a:ext cx="5255100" cy="3579900"/>
          </a:xfrm>
          <a:prstGeom prst="rect">
            <a:avLst/>
          </a:prstGeom>
          <a:noFill/>
          <a:ln>
            <a:noFill/>
          </a:ln>
        </p:spPr>
        <p:txBody>
          <a:bodyPr spcFirstLastPara="1" wrap="square" lIns="121875" tIns="121875" rIns="121875" bIns="121875" anchor="t" anchorCtr="0">
            <a:noAutofit/>
          </a:bodyPr>
          <a:lstStyle/>
          <a:p>
            <a:pPr marL="0" lvl="0" indent="0" algn="l" rtl="0">
              <a:lnSpc>
                <a:spcPct val="115000"/>
              </a:lnSpc>
              <a:spcBef>
                <a:spcPts val="0"/>
              </a:spcBef>
              <a:spcAft>
                <a:spcPts val="1600"/>
              </a:spcAft>
              <a:buSzPts val="2400"/>
              <a:buNone/>
            </a:pPr>
            <a:r>
              <a:rPr lang="en-ID" sz="3000">
                <a:solidFill>
                  <a:schemeClr val="dk1"/>
                </a:solidFill>
                <a:latin typeface="Nunito"/>
                <a:ea typeface="Nunito"/>
                <a:cs typeface="Nunito"/>
                <a:sym typeface="Nunito"/>
              </a:rPr>
              <a:t>Pembelajaran Mendalam memberikan pengalaman belajar kepada peserta didik dengan </a:t>
            </a:r>
            <a:r>
              <a:rPr lang="en-ID" sz="3000">
                <a:solidFill>
                  <a:srgbClr val="692900"/>
                </a:solidFill>
                <a:latin typeface="Nunito"/>
                <a:ea typeface="Nunito"/>
                <a:cs typeface="Nunito"/>
                <a:sym typeface="Nunito"/>
              </a:rPr>
              <a:t>memahami, mengaplikasi, dan merefleksi. </a:t>
            </a:r>
            <a:endParaRPr sz="3000">
              <a:latin typeface="Nunito"/>
              <a:ea typeface="Nunito"/>
              <a:cs typeface="Nunito"/>
              <a:sym typeface="Nunito"/>
            </a:endParaRPr>
          </a:p>
        </p:txBody>
      </p:sp>
      <p:pic>
        <p:nvPicPr>
          <p:cNvPr id="256" name="Google Shape;256;p37"/>
          <p:cNvPicPr preferRelativeResize="0"/>
          <p:nvPr/>
        </p:nvPicPr>
        <p:blipFill rotWithShape="1">
          <a:blip r:embed="rId3"/>
          <a:srcRect/>
          <a:stretch>
            <a:fillRect/>
          </a:stretch>
        </p:blipFill>
        <p:spPr>
          <a:xfrm>
            <a:off x="415496" y="2057871"/>
            <a:ext cx="4639873" cy="4531134"/>
          </a:xfrm>
          <a:prstGeom prst="rect">
            <a:avLst/>
          </a:prstGeom>
          <a:noFill/>
          <a:ln>
            <a:noFill/>
          </a:ln>
        </p:spPr>
      </p:pic>
      <p:sp>
        <p:nvSpPr>
          <p:cNvPr id="257" name="Google Shape;257;p37"/>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38"/>
          <p:cNvPicPr preferRelativeResize="0"/>
          <p:nvPr/>
        </p:nvPicPr>
        <p:blipFill rotWithShape="1">
          <a:blip r:embed="rId3"/>
          <a:srcRect t="2296"/>
          <a:stretch>
            <a:fillRect/>
          </a:stretch>
        </p:blipFill>
        <p:spPr>
          <a:xfrm>
            <a:off x="686575" y="464225"/>
            <a:ext cx="10116975" cy="5929550"/>
          </a:xfrm>
          <a:prstGeom prst="rect">
            <a:avLst/>
          </a:prstGeom>
          <a:noFill/>
          <a:ln>
            <a:noFill/>
          </a:ln>
        </p:spPr>
      </p:pic>
      <p:sp>
        <p:nvSpPr>
          <p:cNvPr id="264" name="Google Shape;264;p38"/>
          <p:cNvSpPr txBox="1">
            <a:spLocks noGrp="1"/>
          </p:cNvSpPr>
          <p:nvPr>
            <p:ph type="title" idx="4294967295"/>
          </p:nvPr>
        </p:nvSpPr>
        <p:spPr>
          <a:xfrm>
            <a:off x="415496" y="379983"/>
            <a:ext cx="11358000" cy="763500"/>
          </a:xfrm>
          <a:prstGeom prst="rect">
            <a:avLst/>
          </a:prstGeom>
          <a:noFill/>
          <a:ln>
            <a:noFill/>
          </a:ln>
        </p:spPr>
        <p:txBody>
          <a:bodyPr spcFirstLastPara="1" wrap="square" lIns="121875" tIns="121875" rIns="121875" bIns="121875" anchor="t" anchorCtr="0">
            <a:normAutofit/>
          </a:bodyPr>
          <a:lstStyle/>
          <a:p>
            <a:pPr marL="0" lvl="0" indent="0" algn="l" rtl="0">
              <a:lnSpc>
                <a:spcPct val="100000"/>
              </a:lnSpc>
              <a:spcBef>
                <a:spcPts val="0"/>
              </a:spcBef>
              <a:spcAft>
                <a:spcPts val="0"/>
              </a:spcAft>
              <a:buSzPts val="1320"/>
              <a:buNone/>
            </a:pPr>
            <a:r>
              <a:rPr lang="en-ID" sz="2800" b="1">
                <a:latin typeface="Nunito"/>
                <a:ea typeface="Nunito"/>
                <a:cs typeface="Nunito"/>
                <a:sym typeface="Nunito"/>
              </a:rPr>
              <a:t>TAKSONOMI SOLO</a:t>
            </a:r>
            <a:endParaRPr sz="2800" b="1">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39"/>
          <p:cNvPicPr preferRelativeResize="0"/>
          <p:nvPr/>
        </p:nvPicPr>
        <p:blipFill rotWithShape="1">
          <a:blip r:embed="rId3"/>
          <a:srcRect/>
          <a:stretch>
            <a:fillRect/>
          </a:stretch>
        </p:blipFill>
        <p:spPr>
          <a:xfrm>
            <a:off x="510050" y="606324"/>
            <a:ext cx="11168850" cy="57626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p40"/>
          <p:cNvPicPr preferRelativeResize="0"/>
          <p:nvPr/>
        </p:nvPicPr>
        <p:blipFill rotWithShape="1">
          <a:blip r:embed="rId3"/>
          <a:srcRect/>
          <a:stretch>
            <a:fillRect/>
          </a:stretch>
        </p:blipFill>
        <p:spPr>
          <a:xfrm>
            <a:off x="901387" y="596850"/>
            <a:ext cx="10386176" cy="53148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1"/>
          <p:cNvSpPr txBox="1">
            <a:spLocks noGrp="1"/>
          </p:cNvSpPr>
          <p:nvPr>
            <p:ph type="title" idx="4294967295"/>
          </p:nvPr>
        </p:nvSpPr>
        <p:spPr>
          <a:xfrm>
            <a:off x="351575" y="409224"/>
            <a:ext cx="11485800" cy="921900"/>
          </a:xfrm>
          <a:prstGeom prst="rect">
            <a:avLst/>
          </a:prstGeom>
          <a:noFill/>
          <a:ln>
            <a:noFill/>
          </a:ln>
        </p:spPr>
        <p:txBody>
          <a:bodyPr spcFirstLastPara="1" wrap="square" lIns="121875" tIns="121875" rIns="121875" bIns="121875" anchor="ctr" anchorCtr="0">
            <a:noAutofit/>
          </a:bodyPr>
          <a:lstStyle/>
          <a:p>
            <a:pPr marL="0" lvl="0" indent="0" algn="l" rtl="0">
              <a:lnSpc>
                <a:spcPct val="100000"/>
              </a:lnSpc>
              <a:spcBef>
                <a:spcPts val="0"/>
              </a:spcBef>
              <a:spcAft>
                <a:spcPts val="0"/>
              </a:spcAft>
              <a:buSzPts val="3733"/>
              <a:buNone/>
            </a:pPr>
            <a:r>
              <a:rPr lang="en-ID" sz="2200">
                <a:solidFill>
                  <a:srgbClr val="0097B2"/>
                </a:solidFill>
                <a:latin typeface="Nunito"/>
                <a:ea typeface="Nunito"/>
                <a:cs typeface="Nunito"/>
                <a:sym typeface="Nunito"/>
              </a:rPr>
              <a:t>Contoh Keterkaitan </a:t>
            </a:r>
            <a:r>
              <a:rPr lang="en-ID" sz="2200" b="1">
                <a:solidFill>
                  <a:srgbClr val="0097B2"/>
                </a:solidFill>
                <a:latin typeface="Nunito"/>
                <a:ea typeface="Nunito"/>
                <a:cs typeface="Nunito"/>
                <a:sym typeface="Nunito"/>
              </a:rPr>
              <a:t>pengalaman belajar</a:t>
            </a:r>
            <a:r>
              <a:rPr lang="en-ID" sz="2200">
                <a:solidFill>
                  <a:srgbClr val="0097B2"/>
                </a:solidFill>
                <a:latin typeface="Nunito"/>
                <a:ea typeface="Nunito"/>
                <a:cs typeface="Nunito"/>
                <a:sym typeface="Nunito"/>
              </a:rPr>
              <a:t>, </a:t>
            </a:r>
            <a:r>
              <a:rPr lang="en-ID" sz="2200" b="1">
                <a:solidFill>
                  <a:srgbClr val="0097B2"/>
                </a:solidFill>
                <a:latin typeface="Nunito"/>
                <a:ea typeface="Nunito"/>
                <a:cs typeface="Nunito"/>
                <a:sym typeface="Nunito"/>
              </a:rPr>
              <a:t>taksonomi SOLO</a:t>
            </a:r>
            <a:r>
              <a:rPr lang="en-ID" sz="2200">
                <a:solidFill>
                  <a:srgbClr val="0097B2"/>
                </a:solidFill>
                <a:latin typeface="Nunito"/>
                <a:ea typeface="Nunito"/>
                <a:cs typeface="Nunito"/>
                <a:sym typeface="Nunito"/>
              </a:rPr>
              <a:t>, dan </a:t>
            </a:r>
            <a:r>
              <a:rPr lang="en-ID" sz="2200" b="1">
                <a:solidFill>
                  <a:srgbClr val="0097B2"/>
                </a:solidFill>
                <a:latin typeface="Nunito"/>
                <a:ea typeface="Nunito"/>
                <a:cs typeface="Nunito"/>
                <a:sym typeface="Nunito"/>
              </a:rPr>
              <a:t>Dimensi Profil Lulusan</a:t>
            </a:r>
            <a:r>
              <a:rPr lang="en-ID" sz="2200">
                <a:solidFill>
                  <a:srgbClr val="0097B2"/>
                </a:solidFill>
                <a:latin typeface="Nunito"/>
                <a:ea typeface="Nunito"/>
                <a:cs typeface="Nunito"/>
                <a:sym typeface="Nunito"/>
              </a:rPr>
              <a:t> dalam konteks </a:t>
            </a:r>
            <a:r>
              <a:rPr lang="en-ID" sz="2200" b="1">
                <a:solidFill>
                  <a:srgbClr val="0097B2"/>
                </a:solidFill>
                <a:latin typeface="Nunito"/>
                <a:ea typeface="Nunito"/>
                <a:cs typeface="Nunito"/>
                <a:sym typeface="Nunito"/>
              </a:rPr>
              <a:t>perencanaan pembelajaran mendalam</a:t>
            </a:r>
            <a:endParaRPr sz="2000">
              <a:solidFill>
                <a:srgbClr val="0097B2"/>
              </a:solidFill>
              <a:latin typeface="Nunito"/>
              <a:ea typeface="Nunito"/>
              <a:cs typeface="Nunito"/>
              <a:sym typeface="Nunito"/>
            </a:endParaRPr>
          </a:p>
        </p:txBody>
      </p:sp>
      <p:graphicFrame>
        <p:nvGraphicFramePr>
          <p:cNvPr id="280" name="Google Shape;280;p41"/>
          <p:cNvGraphicFramePr/>
          <p:nvPr/>
        </p:nvGraphicFramePr>
        <p:xfrm>
          <a:off x="287595" y="1452900"/>
          <a:ext cx="11613750" cy="4992815"/>
        </p:xfrm>
        <a:graphic>
          <a:graphicData uri="http://schemas.openxmlformats.org/drawingml/2006/table">
            <a:tbl>
              <a:tblPr>
                <a:noFill/>
                <a:tableStyleId>{64A8B8FA-B3FB-4ED8-82C4-DF5AC97537DC}</a:tableStyleId>
              </a:tblPr>
              <a:tblGrid>
                <a:gridCol w="1575250">
                  <a:extLst>
                    <a:ext uri="{9D8B030D-6E8A-4147-A177-3AD203B41FA5}">
                      <a16:colId xmlns:a16="http://schemas.microsoft.com/office/drawing/2014/main" val="20000"/>
                    </a:ext>
                  </a:extLst>
                </a:gridCol>
                <a:gridCol w="1775750">
                  <a:extLst>
                    <a:ext uri="{9D8B030D-6E8A-4147-A177-3AD203B41FA5}">
                      <a16:colId xmlns:a16="http://schemas.microsoft.com/office/drawing/2014/main" val="20001"/>
                    </a:ext>
                  </a:extLst>
                </a:gridCol>
                <a:gridCol w="3139350">
                  <a:extLst>
                    <a:ext uri="{9D8B030D-6E8A-4147-A177-3AD203B41FA5}">
                      <a16:colId xmlns:a16="http://schemas.microsoft.com/office/drawing/2014/main" val="20002"/>
                    </a:ext>
                  </a:extLst>
                </a:gridCol>
                <a:gridCol w="2800650">
                  <a:extLst>
                    <a:ext uri="{9D8B030D-6E8A-4147-A177-3AD203B41FA5}">
                      <a16:colId xmlns:a16="http://schemas.microsoft.com/office/drawing/2014/main" val="20003"/>
                    </a:ext>
                  </a:extLst>
                </a:gridCol>
                <a:gridCol w="2322750">
                  <a:extLst>
                    <a:ext uri="{9D8B030D-6E8A-4147-A177-3AD203B41FA5}">
                      <a16:colId xmlns:a16="http://schemas.microsoft.com/office/drawing/2014/main" val="20004"/>
                    </a:ext>
                  </a:extLst>
                </a:gridCol>
              </a:tblGrid>
              <a:tr h="508000">
                <a:tc>
                  <a:txBody>
                    <a:bodyPr/>
                    <a:lstStyle/>
                    <a:p>
                      <a:pPr marL="0" marR="0" lvl="0" indent="0" algn="ctr" rtl="0">
                        <a:lnSpc>
                          <a:spcPct val="115000"/>
                        </a:lnSpc>
                        <a:spcBef>
                          <a:spcPts val="0"/>
                        </a:spcBef>
                        <a:spcAft>
                          <a:spcPts val="0"/>
                        </a:spcAft>
                        <a:buClr>
                          <a:srgbClr val="000000"/>
                        </a:buClr>
                        <a:buSzPts val="1867"/>
                        <a:buFont typeface="Arial" panose="020B0604020202020204"/>
                        <a:buNone/>
                      </a:pPr>
                      <a:r>
                        <a:rPr lang="en-ID" sz="1700" b="1" u="none" strike="noStrike" cap="none">
                          <a:solidFill>
                            <a:schemeClr val="lt1"/>
                          </a:solidFill>
                          <a:latin typeface="Nunito"/>
                          <a:ea typeface="Nunito"/>
                          <a:cs typeface="Nunito"/>
                          <a:sym typeface="Nunito"/>
                        </a:rPr>
                        <a:t>Tahap Pengalaman Belajar</a:t>
                      </a:r>
                      <a:endParaRPr sz="1700" b="1" u="none" strike="noStrike" cap="none">
                        <a:solidFill>
                          <a:schemeClr val="lt1"/>
                        </a:solidFill>
                        <a:latin typeface="Nunito"/>
                        <a:ea typeface="Nunito"/>
                        <a:cs typeface="Nunito"/>
                        <a:sym typeface="Nunito"/>
                      </a:endParaRPr>
                    </a:p>
                  </a:txBody>
                  <a:tcPr marL="88875" marR="88875" marT="127000" marB="1270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15000"/>
                        </a:lnSpc>
                        <a:spcBef>
                          <a:spcPts val="0"/>
                        </a:spcBef>
                        <a:spcAft>
                          <a:spcPts val="0"/>
                        </a:spcAft>
                        <a:buClr>
                          <a:srgbClr val="000000"/>
                        </a:buClr>
                        <a:buSzPts val="1867"/>
                        <a:buFont typeface="Arial" panose="020B0604020202020204"/>
                        <a:buNone/>
                      </a:pPr>
                      <a:r>
                        <a:rPr lang="en-ID" sz="1700" b="1" u="none" strike="noStrike" cap="none">
                          <a:solidFill>
                            <a:schemeClr val="lt1"/>
                          </a:solidFill>
                          <a:latin typeface="Nunito"/>
                          <a:ea typeface="Nunito"/>
                          <a:cs typeface="Nunito"/>
                          <a:sym typeface="Nunito"/>
                        </a:rPr>
                        <a:t>Level Taksonomi SOLO</a:t>
                      </a:r>
                      <a:endParaRPr sz="1700" b="1" u="none" strike="noStrike" cap="none">
                        <a:solidFill>
                          <a:schemeClr val="lt1"/>
                        </a:solidFill>
                        <a:latin typeface="Nunito"/>
                        <a:ea typeface="Nunito"/>
                        <a:cs typeface="Nunito"/>
                        <a:sym typeface="Nunito"/>
                      </a:endParaRPr>
                    </a:p>
                  </a:txBody>
                  <a:tcPr marL="88875" marR="88875" marT="127000" marB="1270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15000"/>
                        </a:lnSpc>
                        <a:spcBef>
                          <a:spcPts val="0"/>
                        </a:spcBef>
                        <a:spcAft>
                          <a:spcPts val="0"/>
                        </a:spcAft>
                        <a:buClr>
                          <a:srgbClr val="000000"/>
                        </a:buClr>
                        <a:buSzPts val="1867"/>
                        <a:buFont typeface="Arial" panose="020B0604020202020204"/>
                        <a:buNone/>
                      </a:pPr>
                      <a:r>
                        <a:rPr lang="en-ID" sz="1700" b="1" u="none" strike="noStrike" cap="none">
                          <a:solidFill>
                            <a:schemeClr val="lt1"/>
                          </a:solidFill>
                          <a:latin typeface="Nunito"/>
                          <a:ea typeface="Nunito"/>
                          <a:cs typeface="Nunito"/>
                          <a:sym typeface="Nunito"/>
                        </a:rPr>
                        <a:t>Deskripsi Kemampuan Peserta Didik</a:t>
                      </a:r>
                      <a:endParaRPr sz="1700" b="1" u="none" strike="noStrike" cap="none">
                        <a:solidFill>
                          <a:schemeClr val="lt1"/>
                        </a:solidFill>
                        <a:latin typeface="Nunito"/>
                        <a:ea typeface="Nunito"/>
                        <a:cs typeface="Nunito"/>
                        <a:sym typeface="Nunito"/>
                      </a:endParaRPr>
                    </a:p>
                  </a:txBody>
                  <a:tcPr marL="88875" marR="88875" marT="127000" marB="1270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15000"/>
                        </a:lnSpc>
                        <a:spcBef>
                          <a:spcPts val="0"/>
                        </a:spcBef>
                        <a:spcAft>
                          <a:spcPts val="0"/>
                        </a:spcAft>
                        <a:buClr>
                          <a:srgbClr val="000000"/>
                        </a:buClr>
                        <a:buSzPts val="1867"/>
                        <a:buFont typeface="Arial" panose="020B0604020202020204"/>
                        <a:buNone/>
                      </a:pPr>
                      <a:r>
                        <a:rPr lang="en-ID" sz="1700" b="1" u="none" strike="noStrike" cap="none">
                          <a:solidFill>
                            <a:schemeClr val="lt1"/>
                          </a:solidFill>
                          <a:latin typeface="Nunito"/>
                          <a:ea typeface="Nunito"/>
                          <a:cs typeface="Nunito"/>
                          <a:sym typeface="Nunito"/>
                        </a:rPr>
                        <a:t>Contoh dalam Perencanaan Pembelajaran Mendalam</a:t>
                      </a:r>
                      <a:endParaRPr sz="1700" b="1" u="none" strike="noStrike" cap="none">
                        <a:solidFill>
                          <a:schemeClr val="lt1"/>
                        </a:solidFill>
                        <a:latin typeface="Nunito"/>
                        <a:ea typeface="Nunito"/>
                        <a:cs typeface="Nunito"/>
                        <a:sym typeface="Nunito"/>
                      </a:endParaRPr>
                    </a:p>
                  </a:txBody>
                  <a:tcPr marL="88875" marR="88875" marT="127000" marB="1270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15000"/>
                        </a:lnSpc>
                        <a:spcBef>
                          <a:spcPts val="0"/>
                        </a:spcBef>
                        <a:spcAft>
                          <a:spcPts val="0"/>
                        </a:spcAft>
                        <a:buClr>
                          <a:srgbClr val="000000"/>
                        </a:buClr>
                        <a:buSzPts val="1867"/>
                        <a:buFont typeface="Arial" panose="020B0604020202020204"/>
                        <a:buNone/>
                      </a:pPr>
                      <a:r>
                        <a:rPr lang="en-ID" sz="1700" b="1" u="none" strike="noStrike" cap="none">
                          <a:solidFill>
                            <a:schemeClr val="lt1"/>
                          </a:solidFill>
                          <a:latin typeface="Nunito"/>
                          <a:ea typeface="Nunito"/>
                          <a:cs typeface="Nunito"/>
                          <a:sym typeface="Nunito"/>
                        </a:rPr>
                        <a:t> Kaitan dengan Dimensi Profil Lulusan </a:t>
                      </a:r>
                      <a:endParaRPr sz="1700" b="1" u="none" strike="noStrike" cap="none">
                        <a:solidFill>
                          <a:schemeClr val="lt1"/>
                        </a:solidFill>
                        <a:latin typeface="Nunito"/>
                        <a:ea typeface="Nunito"/>
                        <a:cs typeface="Nunito"/>
                        <a:sym typeface="Nunito"/>
                      </a:endParaRPr>
                    </a:p>
                  </a:txBody>
                  <a:tcPr marL="88875" marR="88875" marT="127000" marB="1270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extLst>
                  <a:ext uri="{0D108BD9-81ED-4DB2-BD59-A6C34878D82A}">
                    <a16:rowId xmlns:a16="http://schemas.microsoft.com/office/drawing/2014/main" val="10000"/>
                  </a:ext>
                </a:extLst>
              </a:tr>
              <a:tr h="508000">
                <a:tc>
                  <a:txBody>
                    <a:bodyPr/>
                    <a:lstStyle/>
                    <a:p>
                      <a:pPr marL="0" marR="0" lvl="0" indent="0" algn="l" rtl="0">
                        <a:lnSpc>
                          <a:spcPct val="115000"/>
                        </a:lnSpc>
                        <a:spcBef>
                          <a:spcPts val="0"/>
                        </a:spcBef>
                        <a:spcAft>
                          <a:spcPts val="0"/>
                        </a:spcAft>
                        <a:buClr>
                          <a:srgbClr val="000000"/>
                        </a:buClr>
                        <a:buSzPts val="1867"/>
                        <a:buFont typeface="Arial" panose="020B0604020202020204"/>
                        <a:buNone/>
                      </a:pPr>
                      <a:r>
                        <a:rPr lang="en-ID" sz="1600" u="none" strike="noStrike" cap="none">
                          <a:latin typeface="Nunito"/>
                          <a:ea typeface="Nunito"/>
                          <a:cs typeface="Nunito"/>
                          <a:sym typeface="Nunito"/>
                        </a:rPr>
                        <a:t>Memahami</a:t>
                      </a:r>
                      <a:endParaRPr sz="1600" u="none" strike="noStrike" cap="none">
                        <a:latin typeface="Nunito"/>
                        <a:ea typeface="Nunito"/>
                        <a:cs typeface="Nunito"/>
                        <a:sym typeface="Nunito"/>
                      </a:endParaRPr>
                    </a:p>
                    <a:p>
                      <a:pPr marL="0" marR="0" lvl="0" indent="0" algn="l" rtl="0">
                        <a:lnSpc>
                          <a:spcPct val="115000"/>
                        </a:lnSpc>
                        <a:spcBef>
                          <a:spcPts val="1600"/>
                        </a:spcBef>
                        <a:spcAft>
                          <a:spcPts val="0"/>
                        </a:spcAft>
                        <a:buClr>
                          <a:srgbClr val="000000"/>
                        </a:buClr>
                        <a:buSzPts val="1867"/>
                        <a:buFont typeface="Arial" panose="020B0604020202020204"/>
                        <a:buNone/>
                      </a:pPr>
                      <a:r>
                        <a:rPr lang="en-ID" sz="1600" u="none" strike="noStrike" cap="none">
                          <a:latin typeface="Nunito"/>
                          <a:ea typeface="Nunito"/>
                          <a:cs typeface="Nunito"/>
                          <a:sym typeface="Nunito"/>
                        </a:rPr>
                        <a:t> </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67"/>
                        <a:buFont typeface="Arial" panose="020B0604020202020204"/>
                        <a:buNone/>
                      </a:pPr>
                      <a:r>
                        <a:rPr lang="en-ID" sz="1600" u="none" strike="noStrike" cap="none">
                          <a:latin typeface="Nunito"/>
                          <a:ea typeface="Nunito"/>
                          <a:cs typeface="Nunito"/>
                          <a:sym typeface="Nunito"/>
                        </a:rPr>
                        <a:t>Uni-structural </a:t>
                      </a:r>
                      <a:r>
                        <a:rPr lang="en-ID" sz="1600" b="1" u="none" strike="noStrike" cap="none">
                          <a:latin typeface="Nunito"/>
                          <a:ea typeface="Nunito"/>
                          <a:cs typeface="Nunito"/>
                          <a:sym typeface="Nunito"/>
                        </a:rPr>
                        <a:t>(Mengenali satu aspek relevan)</a:t>
                      </a:r>
                      <a:endParaRPr sz="1600" b="1"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67"/>
                        <a:buFont typeface="Arial" panose="020B0604020202020204"/>
                        <a:buNone/>
                      </a:pPr>
                      <a:r>
                        <a:rPr lang="en-ID" sz="1600" b="1" u="none" strike="noStrike" cap="none">
                          <a:latin typeface="Nunito"/>
                          <a:ea typeface="Nunito"/>
                          <a:cs typeface="Nunito"/>
                          <a:sym typeface="Nunito"/>
                        </a:rPr>
                        <a:t>mengenali</a:t>
                      </a:r>
                      <a:r>
                        <a:rPr lang="en-ID" sz="1600" u="none" strike="noStrike" cap="none">
                          <a:latin typeface="Nunito"/>
                          <a:ea typeface="Nunito"/>
                          <a:cs typeface="Nunito"/>
                          <a:sym typeface="Nunito"/>
                        </a:rPr>
                        <a:t> satu kondisi tubuh atau satu alat yang dibutuhkan untuk menjaga kebersihan, kesehatan, atau keselamatan dirinya</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600" u="none" strike="noStrike" cap="none">
                          <a:latin typeface="Nunito"/>
                          <a:ea typeface="Nunito"/>
                          <a:cs typeface="Nunito"/>
                          <a:sym typeface="Nunito"/>
                        </a:rPr>
                        <a:t> Murid dapat menunjukkan kondisi tangannya saat kotor atau menyebutkan gunanya sabun</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733"/>
                        <a:buFont typeface="Arial" panose="020B0604020202020204"/>
                        <a:buNone/>
                      </a:pPr>
                      <a:r>
                        <a:rPr lang="en-ID" sz="1600" u="none" strike="noStrike" cap="none">
                          <a:latin typeface="Nunito"/>
                          <a:ea typeface="Nunito"/>
                          <a:cs typeface="Nunito"/>
                          <a:sym typeface="Nunito"/>
                        </a:rPr>
                        <a:t>Kesehatan, Penalaran Kritis </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1"/>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endParaRPr sz="16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67"/>
                        <a:buFont typeface="Arial" panose="020B0604020202020204"/>
                        <a:buNone/>
                      </a:pPr>
                      <a:r>
                        <a:rPr lang="en-ID" sz="1600" u="none" strike="noStrike" cap="none">
                          <a:latin typeface="Nunito"/>
                          <a:ea typeface="Nunito"/>
                          <a:cs typeface="Nunito"/>
                          <a:sym typeface="Nunito"/>
                        </a:rPr>
                        <a:t>Multi-structural </a:t>
                      </a:r>
                      <a:r>
                        <a:rPr lang="en-ID" sz="1600" b="1" u="none" strike="noStrike" cap="none">
                          <a:latin typeface="Nunito"/>
                          <a:ea typeface="Nunito"/>
                          <a:cs typeface="Nunito"/>
                          <a:sym typeface="Nunito"/>
                        </a:rPr>
                        <a:t>(Mengetahui beberapa aspek secara terpisah)</a:t>
                      </a:r>
                      <a:endParaRPr sz="1600" b="1"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67"/>
                        <a:buFont typeface="Arial" panose="020B0604020202020204"/>
                        <a:buNone/>
                      </a:pPr>
                      <a:r>
                        <a:rPr lang="en-ID" sz="1600" b="1" u="none" strike="noStrike" cap="none">
                          <a:latin typeface="Nunito"/>
                          <a:ea typeface="Nunito"/>
                          <a:cs typeface="Nunito"/>
                          <a:sym typeface="Nunito"/>
                        </a:rPr>
                        <a:t>menyebutkan</a:t>
                      </a:r>
                      <a:r>
                        <a:rPr lang="en-ID" sz="1600" u="none" strike="noStrike" cap="none">
                          <a:latin typeface="Nunito"/>
                          <a:ea typeface="Nunito"/>
                          <a:cs typeface="Nunito"/>
                          <a:sym typeface="Nunito"/>
                        </a:rPr>
                        <a:t> berbagai cara dan tindakan untuk merawat diri serta </a:t>
                      </a:r>
                      <a:r>
                        <a:rPr lang="en-ID" sz="1600" b="1" u="none" strike="noStrike" cap="none">
                          <a:latin typeface="Nunito"/>
                          <a:ea typeface="Nunito"/>
                          <a:cs typeface="Nunito"/>
                          <a:sym typeface="Nunito"/>
                        </a:rPr>
                        <a:t>membedakan</a:t>
                      </a:r>
                      <a:r>
                        <a:rPr lang="en-ID" sz="1600" u="none" strike="noStrike" cap="none">
                          <a:latin typeface="Nunito"/>
                          <a:ea typeface="Nunito"/>
                          <a:cs typeface="Nunito"/>
                          <a:sym typeface="Nunito"/>
                        </a:rPr>
                        <a:t> hal-hal yang mendukung atau mengancam kebersihan, kesehatan, dan keselamatan dirinya</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600" u="none" strike="noStrike" cap="none">
                          <a:latin typeface="Nunito"/>
                          <a:ea typeface="Nunito"/>
                          <a:cs typeface="Nunito"/>
                          <a:sym typeface="Nunito"/>
                        </a:rPr>
                        <a:t> Murid dapat menyebutkan jenis-jenis makanan sehat dan perilaku yang membahayakan dirinya, seperti melompat dari ketinggian tanpa pengawasan</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733"/>
                        <a:buFont typeface="Arial" panose="020B0604020202020204"/>
                        <a:buNone/>
                      </a:pPr>
                      <a:r>
                        <a:rPr lang="en-ID" sz="1600" u="none" strike="noStrike" cap="none">
                          <a:latin typeface="Nunito"/>
                          <a:ea typeface="Nunito"/>
                          <a:cs typeface="Nunito"/>
                          <a:sym typeface="Nunito"/>
                        </a:rPr>
                        <a:t> Penalaran Kritis, Komunikasi</a:t>
                      </a:r>
                      <a:endParaRPr sz="16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graphicFrame>
        <p:nvGraphicFramePr>
          <p:cNvPr id="285" name="Google Shape;285;p42"/>
          <p:cNvGraphicFramePr/>
          <p:nvPr/>
        </p:nvGraphicFramePr>
        <p:xfrm>
          <a:off x="287595" y="861400"/>
          <a:ext cx="11613725" cy="4957700"/>
        </p:xfrm>
        <a:graphic>
          <a:graphicData uri="http://schemas.openxmlformats.org/drawingml/2006/table">
            <a:tbl>
              <a:tblPr>
                <a:noFill/>
                <a:tableStyleId>{64A8B8FA-B3FB-4ED8-82C4-DF5AC97537DC}</a:tableStyleId>
              </a:tblPr>
              <a:tblGrid>
                <a:gridCol w="1716625">
                  <a:extLst>
                    <a:ext uri="{9D8B030D-6E8A-4147-A177-3AD203B41FA5}">
                      <a16:colId xmlns:a16="http://schemas.microsoft.com/office/drawing/2014/main" val="20000"/>
                    </a:ext>
                  </a:extLst>
                </a:gridCol>
                <a:gridCol w="1634350">
                  <a:extLst>
                    <a:ext uri="{9D8B030D-6E8A-4147-A177-3AD203B41FA5}">
                      <a16:colId xmlns:a16="http://schemas.microsoft.com/office/drawing/2014/main" val="20001"/>
                    </a:ext>
                  </a:extLst>
                </a:gridCol>
                <a:gridCol w="3139350">
                  <a:extLst>
                    <a:ext uri="{9D8B030D-6E8A-4147-A177-3AD203B41FA5}">
                      <a16:colId xmlns:a16="http://schemas.microsoft.com/office/drawing/2014/main" val="20002"/>
                    </a:ext>
                  </a:extLst>
                </a:gridCol>
                <a:gridCol w="3112375">
                  <a:extLst>
                    <a:ext uri="{9D8B030D-6E8A-4147-A177-3AD203B41FA5}">
                      <a16:colId xmlns:a16="http://schemas.microsoft.com/office/drawing/2014/main" val="20003"/>
                    </a:ext>
                  </a:extLst>
                </a:gridCol>
                <a:gridCol w="2011025">
                  <a:extLst>
                    <a:ext uri="{9D8B030D-6E8A-4147-A177-3AD203B41FA5}">
                      <a16:colId xmlns:a16="http://schemas.microsoft.com/office/drawing/2014/main" val="20004"/>
                    </a:ext>
                  </a:extLst>
                </a:gridCol>
              </a:tblGrid>
              <a:tr h="508000">
                <a:tc>
                  <a:txBody>
                    <a:bodyPr/>
                    <a:lstStyle/>
                    <a:p>
                      <a:pPr marL="0" marR="0" lvl="0" indent="0" algn="l" rtl="0">
                        <a:lnSpc>
                          <a:spcPct val="115000"/>
                        </a:lnSpc>
                        <a:spcBef>
                          <a:spcPts val="0"/>
                        </a:spcBef>
                        <a:spcAft>
                          <a:spcPts val="0"/>
                        </a:spcAft>
                        <a:buClr>
                          <a:srgbClr val="000000"/>
                        </a:buClr>
                        <a:buSzPts val="2000"/>
                        <a:buFont typeface="Arial" panose="020B0604020202020204"/>
                        <a:buNone/>
                      </a:pPr>
                      <a:r>
                        <a:rPr lang="en-ID" sz="1700" u="none" strike="noStrike" cap="none">
                          <a:latin typeface="Nunito"/>
                          <a:ea typeface="Nunito"/>
                          <a:cs typeface="Nunito"/>
                          <a:sym typeface="Nunito"/>
                        </a:rPr>
                        <a:t>Mengaplikasi</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700" b="1" u="none" strike="noStrike" cap="none">
                          <a:latin typeface="Nunito"/>
                          <a:ea typeface="Nunito"/>
                          <a:cs typeface="Nunito"/>
                          <a:sym typeface="Nunito"/>
                        </a:rPr>
                        <a:t>Relational (Menghubungkan antar aspek menjadi satu kesatuan)</a:t>
                      </a:r>
                      <a:endParaRPr sz="1700" b="1"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700" b="1" u="none" strike="noStrike" cap="none">
                          <a:latin typeface="Nunito"/>
                          <a:ea typeface="Nunito"/>
                          <a:cs typeface="Nunito"/>
                          <a:sym typeface="Nunito"/>
                        </a:rPr>
                        <a:t>menjelaskan hubungan</a:t>
                      </a:r>
                      <a:r>
                        <a:rPr lang="en-ID" sz="1700" u="none" strike="noStrike" cap="none">
                          <a:latin typeface="Nunito"/>
                          <a:ea typeface="Nunito"/>
                          <a:cs typeface="Nunito"/>
                          <a:sym typeface="Nunito"/>
                        </a:rPr>
                        <a:t> antara keberadaan alam semesta dengan peran Tuhan sebagai Pencipta dan </a:t>
                      </a:r>
                      <a:r>
                        <a:rPr lang="en-ID" sz="1700" b="1" u="none" strike="noStrike" cap="none">
                          <a:latin typeface="Nunito"/>
                          <a:ea typeface="Nunito"/>
                          <a:cs typeface="Nunito"/>
                          <a:sym typeface="Nunito"/>
                        </a:rPr>
                        <a:t>mempraktikkan</a:t>
                      </a:r>
                      <a:r>
                        <a:rPr lang="en-ID" sz="1700" u="none" strike="noStrike" cap="none">
                          <a:latin typeface="Nunito"/>
                          <a:ea typeface="Nunito"/>
                          <a:cs typeface="Nunito"/>
                          <a:sym typeface="Nunito"/>
                        </a:rPr>
                        <a:t> ibadah secara mandiri sesuai agamanya</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000"/>
                        <a:buFont typeface="Arial" panose="020B0604020202020204"/>
                        <a:buNone/>
                      </a:pPr>
                      <a:r>
                        <a:rPr lang="en-ID" sz="1700" u="none" strike="noStrike" cap="none">
                          <a:latin typeface="Nunito"/>
                          <a:ea typeface="Nunito"/>
                          <a:cs typeface="Nunito"/>
                          <a:sym typeface="Nunito"/>
                        </a:rPr>
                        <a:t>Murid berinisiatif mencuci tangan dengan sabun sebelum makan karena menyadari pentingnya melindungi diri dari kuman dan penyakit</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000"/>
                        <a:buFont typeface="Arial" panose="020B0604020202020204"/>
                        <a:buNone/>
                      </a:pPr>
                      <a:r>
                        <a:rPr lang="en-ID" sz="1700" u="none" strike="noStrike" cap="none">
                          <a:latin typeface="Nunito"/>
                          <a:ea typeface="Nunito"/>
                          <a:cs typeface="Nunito"/>
                          <a:sym typeface="Nunito"/>
                        </a:rPr>
                        <a:t>Penalaran Kritis, Kemandirian, Kesehatan, Kreativitas</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0"/>
                  </a:ext>
                </a:extLst>
              </a:tr>
              <a:tr h="508000">
                <a:tc>
                  <a:txBody>
                    <a:bodyPr/>
                    <a:lstStyle/>
                    <a:p>
                      <a:pPr marL="0" marR="0" lvl="0" indent="0" algn="l" rtl="0">
                        <a:lnSpc>
                          <a:spcPct val="115000"/>
                        </a:lnSpc>
                        <a:spcBef>
                          <a:spcPts val="0"/>
                        </a:spcBef>
                        <a:spcAft>
                          <a:spcPts val="0"/>
                        </a:spcAft>
                        <a:buClr>
                          <a:srgbClr val="000000"/>
                        </a:buClr>
                        <a:buSzPts val="2000"/>
                        <a:buFont typeface="Arial" panose="020B0604020202020204"/>
                        <a:buNone/>
                      </a:pPr>
                      <a:r>
                        <a:rPr lang="en-ID" sz="1700" u="none" strike="noStrike" cap="none">
                          <a:latin typeface="Nunito"/>
                          <a:ea typeface="Nunito"/>
                          <a:cs typeface="Nunito"/>
                          <a:sym typeface="Nunito"/>
                        </a:rPr>
                        <a:t>Merefleksi</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700" b="1" u="none" strike="noStrike" cap="none">
                          <a:latin typeface="Nunito"/>
                          <a:ea typeface="Nunito"/>
                          <a:cs typeface="Nunito"/>
                          <a:sym typeface="Nunito"/>
                        </a:rPr>
                        <a:t>Extended Abstract (Menggeneralisasi konsep)</a:t>
                      </a:r>
                      <a:endParaRPr sz="1700" b="1"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600"/>
                        <a:buFont typeface="Arial" panose="020B0604020202020204"/>
                        <a:buNone/>
                      </a:pPr>
                      <a:r>
                        <a:rPr lang="en-ID" sz="1700" b="1" u="none" strike="noStrike" cap="none">
                          <a:latin typeface="Nunito"/>
                          <a:ea typeface="Nunito"/>
                          <a:cs typeface="Nunito"/>
                          <a:sym typeface="Nunito"/>
                        </a:rPr>
                        <a:t>merefleksikan</a:t>
                      </a:r>
                      <a:r>
                        <a:rPr lang="en-ID" sz="1700" u="none" strike="noStrike" cap="none">
                          <a:latin typeface="Nunito"/>
                          <a:ea typeface="Nunito"/>
                          <a:cs typeface="Nunito"/>
                          <a:sym typeface="Nunito"/>
                        </a:rPr>
                        <a:t> pemahamannya tentang Tuhan sebagai Pencipta melalui tindakan nyata menjaga kelestarian alam serta menyayangi sesama makhluk hidup dalam berbagai situasi kehidupan sehari-hari</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867"/>
                        <a:buFont typeface="Arial" panose="020B0604020202020204"/>
                        <a:buNone/>
                      </a:pPr>
                      <a:r>
                        <a:rPr lang="en-ID" sz="1700" u="none" strike="noStrike" cap="none">
                          <a:latin typeface="Nunito"/>
                          <a:ea typeface="Nunito"/>
                          <a:cs typeface="Nunito"/>
                          <a:sym typeface="Nunito"/>
                        </a:rPr>
                        <a:t>Murid secara mandiri membiasakan pola hidup bersih dan sehat (PHBS) serta menjaga keamanan dirinya karena meyakini bahwa dirinya adalah makhluk ciptaan Tuhan yang berharga dan harus dijaga</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2000"/>
                        <a:buFont typeface="Arial" panose="020B0604020202020204"/>
                        <a:buNone/>
                      </a:pPr>
                      <a:r>
                        <a:rPr lang="en-ID" sz="1700" u="none" strike="noStrike" cap="none">
                          <a:latin typeface="Nunito"/>
                          <a:ea typeface="Nunito"/>
                          <a:cs typeface="Nunito"/>
                          <a:sym typeface="Nunito"/>
                        </a:rPr>
                        <a:t>Kemandirian, Kesehatan, Kewargaan, Keimanan dan Ketakwaan Terhadap Tuhan YME.</a:t>
                      </a:r>
                      <a:endParaRPr sz="1700" u="none" strike="noStrike" cap="none">
                        <a:latin typeface="Nunito"/>
                        <a:ea typeface="Nunito"/>
                        <a:cs typeface="Nunito"/>
                        <a:sym typeface="Nunito"/>
                      </a:endParaRPr>
                    </a:p>
                  </a:txBody>
                  <a:tcPr marL="88875" marR="88875" marT="127000" marB="1270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3"/>
          <p:cNvSpPr txBox="1">
            <a:spLocks noGrp="1"/>
          </p:cNvSpPr>
          <p:nvPr>
            <p:ph type="title"/>
          </p:nvPr>
        </p:nvSpPr>
        <p:spPr>
          <a:xfrm>
            <a:off x="838015" y="2953800"/>
            <a:ext cx="10512900" cy="1325700"/>
          </a:xfrm>
          <a:prstGeom prst="rect">
            <a:avLst/>
          </a:prstGeom>
          <a:noFill/>
          <a:ln>
            <a:noFill/>
          </a:ln>
        </p:spPr>
        <p:txBody>
          <a:bodyPr spcFirstLastPara="1" wrap="square" lIns="121875" tIns="121875" rIns="121875" bIns="121875" anchor="t" anchorCtr="0">
            <a:noAutofit/>
          </a:bodyPr>
          <a:lstStyle/>
          <a:p>
            <a:pPr marL="0" lvl="0" indent="0" algn="l" rtl="0">
              <a:lnSpc>
                <a:spcPct val="115000"/>
              </a:lnSpc>
              <a:spcBef>
                <a:spcPts val="0"/>
              </a:spcBef>
              <a:spcAft>
                <a:spcPts val="0"/>
              </a:spcAft>
              <a:buSzPts val="1800"/>
              <a:buNone/>
            </a:pPr>
            <a:r>
              <a:rPr lang="en-ID" sz="3500" b="1">
                <a:solidFill>
                  <a:srgbClr val="0097B2"/>
                </a:solidFill>
                <a:latin typeface="Nunito"/>
                <a:ea typeface="Nunito"/>
                <a:cs typeface="Nunito"/>
                <a:sym typeface="Nunito"/>
              </a:rPr>
              <a:t>Asesmen Pembelajaran </a:t>
            </a:r>
            <a:endParaRPr sz="3500" b="1">
              <a:solidFill>
                <a:srgbClr val="0097B2"/>
              </a:solidFill>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0"/>
          <p:cNvSpPr txBox="1">
            <a:spLocks noGrp="1"/>
          </p:cNvSpPr>
          <p:nvPr>
            <p:ph type="body" idx="4294967295"/>
          </p:nvPr>
        </p:nvSpPr>
        <p:spPr>
          <a:xfrm>
            <a:off x="415475" y="1161050"/>
            <a:ext cx="11358000" cy="5090100"/>
          </a:xfrm>
          <a:prstGeom prst="rect">
            <a:avLst/>
          </a:prstGeom>
          <a:noFill/>
          <a:ln>
            <a:noFill/>
          </a:ln>
        </p:spPr>
        <p:txBody>
          <a:bodyPr spcFirstLastPara="1" wrap="square" lIns="121875" tIns="121875" rIns="121875" bIns="121875" anchor="ctr" anchorCtr="0">
            <a:noAutofit/>
          </a:bodyPr>
          <a:lstStyle/>
          <a:p>
            <a:pPr marL="0" lvl="0" indent="0" algn="just" rtl="0">
              <a:lnSpc>
                <a:spcPct val="115000"/>
              </a:lnSpc>
              <a:spcBef>
                <a:spcPts val="0"/>
              </a:spcBef>
              <a:spcAft>
                <a:spcPts val="0"/>
              </a:spcAft>
              <a:buSzPts val="2400"/>
              <a:buNone/>
            </a:pPr>
            <a:r>
              <a:rPr lang="en-ID" sz="2000" b="1">
                <a:solidFill>
                  <a:schemeClr val="dk1"/>
                </a:solidFill>
                <a:latin typeface="Nunito"/>
                <a:ea typeface="Nunito"/>
                <a:cs typeface="Nunito"/>
                <a:sym typeface="Nunito"/>
              </a:rPr>
              <a:t>Perancangan asesmen formatif dan sumatif pembelajaran yang baik</a:t>
            </a:r>
            <a:endParaRPr sz="2000">
              <a:solidFill>
                <a:schemeClr val="dk1"/>
              </a:solidFill>
              <a:latin typeface="Nunito"/>
              <a:ea typeface="Nunito"/>
              <a:cs typeface="Nunito"/>
              <a:sym typeface="Nunito"/>
            </a:endParaRPr>
          </a:p>
          <a:p>
            <a:pPr marL="609600" lvl="0" indent="-431800" algn="just" rtl="0">
              <a:lnSpc>
                <a:spcPct val="115000"/>
              </a:lnSpc>
              <a:spcBef>
                <a:spcPts val="300"/>
              </a:spcBef>
              <a:spcAft>
                <a:spcPts val="0"/>
              </a:spcAft>
              <a:buClr>
                <a:schemeClr val="dk1"/>
              </a:buClr>
              <a:buSzPts val="2000"/>
              <a:buFont typeface="Nunito"/>
              <a:buAutoNum type="arabicPeriod"/>
            </a:pPr>
            <a:r>
              <a:rPr lang="en-ID" sz="2000">
                <a:solidFill>
                  <a:schemeClr val="dk1"/>
                </a:solidFill>
                <a:latin typeface="Nunito"/>
                <a:ea typeface="Nunito"/>
                <a:cs typeface="Nunito"/>
                <a:sym typeface="Nunito"/>
              </a:rPr>
              <a:t>Asesmen mengacu pada 3 prinsip asesmen dalam pembelajaran, yaitu</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Berkeadilan: </a:t>
            </a:r>
            <a:r>
              <a:rPr lang="en-ID" sz="2000">
                <a:solidFill>
                  <a:schemeClr val="dk1"/>
                </a:solidFill>
                <a:latin typeface="Nunito"/>
                <a:ea typeface="Nunito"/>
                <a:cs typeface="Nunito"/>
                <a:sym typeface="Nunito"/>
              </a:rPr>
              <a:t>Tidak bias oleh latar belakang, identitas, atau kebutuhan khusus murid.</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Edukatif: </a:t>
            </a:r>
            <a:r>
              <a:rPr lang="en-ID" sz="2000">
                <a:solidFill>
                  <a:schemeClr val="dk1"/>
                </a:solidFill>
                <a:latin typeface="Nunito"/>
                <a:ea typeface="Nunito"/>
                <a:cs typeface="Nunito"/>
                <a:sym typeface="Nunito"/>
              </a:rPr>
              <a:t>Hasilnya menjadi umpan balik bagi pendidik, murid, dan orang tua untuk meningkatkan proses dan hasil belajar.</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Objektif: </a:t>
            </a:r>
            <a:r>
              <a:rPr lang="en-ID" sz="2000">
                <a:solidFill>
                  <a:schemeClr val="dk1"/>
                </a:solidFill>
                <a:latin typeface="Nunito"/>
                <a:ea typeface="Nunito"/>
                <a:cs typeface="Nunito"/>
                <a:sym typeface="Nunito"/>
              </a:rPr>
              <a:t>Berdasarkan informasi faktual atas pencapaian murid.</a:t>
            </a:r>
            <a:endParaRPr sz="2000">
              <a:solidFill>
                <a:schemeClr val="dk1"/>
              </a:solidFill>
              <a:latin typeface="Nunito"/>
              <a:ea typeface="Nunito"/>
              <a:cs typeface="Nunito"/>
              <a:sym typeface="Nunito"/>
            </a:endParaRPr>
          </a:p>
          <a:p>
            <a:pPr marL="609600" marR="0" lvl="0" indent="-431800" algn="just" rtl="0">
              <a:lnSpc>
                <a:spcPct val="115000"/>
              </a:lnSpc>
              <a:spcBef>
                <a:spcPts val="300"/>
              </a:spcBef>
              <a:spcAft>
                <a:spcPts val="0"/>
              </a:spcAft>
              <a:buClr>
                <a:schemeClr val="dk1"/>
              </a:buClr>
              <a:buSzPts val="2000"/>
              <a:buFont typeface="Nunito"/>
              <a:buAutoNum type="arabicPeriod" startAt="2"/>
            </a:pPr>
            <a:r>
              <a:rPr lang="en-ID" sz="2000">
                <a:solidFill>
                  <a:schemeClr val="dk1"/>
                </a:solidFill>
                <a:latin typeface="Nunito"/>
                <a:ea typeface="Nunito"/>
                <a:cs typeface="Nunito"/>
                <a:sym typeface="Nunito"/>
              </a:rPr>
              <a:t>Asesmen pembelajaran perlu dilakukan :</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Di awal pembelajaran (formatif),</a:t>
            </a:r>
            <a:r>
              <a:rPr lang="en-ID" sz="2000">
                <a:solidFill>
                  <a:schemeClr val="dk1"/>
                </a:solidFill>
                <a:latin typeface="Nunito"/>
                <a:ea typeface="Nunito"/>
                <a:cs typeface="Nunito"/>
                <a:sym typeface="Nunito"/>
              </a:rPr>
              <a:t> untuk mengidentifikasi kebutuhan belajar murid, sehingga rancangan pembelajaran sesuai dengan tahap capaian murid</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Selama proses pembelajaran (formatif), </a:t>
            </a:r>
            <a:r>
              <a:rPr lang="en-ID" sz="2000">
                <a:solidFill>
                  <a:schemeClr val="dk1"/>
                </a:solidFill>
                <a:latin typeface="Nunito"/>
                <a:ea typeface="Nunito"/>
                <a:cs typeface="Nunito"/>
                <a:sym typeface="Nunito"/>
              </a:rPr>
              <a:t>untuk mengetahui sejauh mana tujuan pembelajaran sudah dicapai oleh murid</a:t>
            </a:r>
            <a:endParaRPr sz="2000">
              <a:solidFill>
                <a:schemeClr val="dk1"/>
              </a:solidFill>
              <a:latin typeface="Nunito"/>
              <a:ea typeface="Nunito"/>
              <a:cs typeface="Nunito"/>
              <a:sym typeface="Nunito"/>
            </a:endParaRPr>
          </a:p>
          <a:p>
            <a:pPr marL="1066800" marR="0" lvl="0" indent="-431800" algn="just" rtl="0">
              <a:lnSpc>
                <a:spcPct val="115000"/>
              </a:lnSpc>
              <a:spcBef>
                <a:spcPts val="300"/>
              </a:spcBef>
              <a:spcAft>
                <a:spcPts val="30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Di akhir pembelajaran (sumatif), </a:t>
            </a:r>
            <a:r>
              <a:rPr lang="en-ID" sz="2000">
                <a:solidFill>
                  <a:schemeClr val="dk1"/>
                </a:solidFill>
                <a:latin typeface="Nunito"/>
                <a:ea typeface="Nunito"/>
                <a:cs typeface="Nunito"/>
                <a:sym typeface="Nunito"/>
              </a:rPr>
              <a:t>untuk memastikan ketercapaian tujuan pembelajaran atau menilai pencapaian hasil belajar murid.</a:t>
            </a:r>
            <a:endParaRPr sz="2000" b="1">
              <a:solidFill>
                <a:schemeClr val="dk1"/>
              </a:solidFill>
              <a:highlight>
                <a:srgbClr val="F4CCCC"/>
              </a:highlight>
              <a:latin typeface="Nunito"/>
              <a:ea typeface="Nunito"/>
              <a:cs typeface="Nunito"/>
              <a:sym typeface="Nunito"/>
            </a:endParaRPr>
          </a:p>
        </p:txBody>
      </p:sp>
      <p:sp>
        <p:nvSpPr>
          <p:cNvPr id="337" name="Google Shape;337;p50"/>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1"/>
          <p:cNvSpPr txBox="1">
            <a:spLocks noGrp="1"/>
          </p:cNvSpPr>
          <p:nvPr>
            <p:ph type="body" idx="4294967295"/>
          </p:nvPr>
        </p:nvSpPr>
        <p:spPr>
          <a:xfrm>
            <a:off x="415500" y="971300"/>
            <a:ext cx="11358000" cy="4984200"/>
          </a:xfrm>
          <a:prstGeom prst="rect">
            <a:avLst/>
          </a:prstGeom>
          <a:noFill/>
          <a:ln>
            <a:noFill/>
          </a:ln>
        </p:spPr>
        <p:txBody>
          <a:bodyPr spcFirstLastPara="1" wrap="square" lIns="121875" tIns="121875" rIns="121875" bIns="121875" anchor="t" anchorCtr="0">
            <a:noAutofit/>
          </a:bodyPr>
          <a:lstStyle/>
          <a:p>
            <a:pPr marL="609600" marR="0" lvl="0" indent="-381000" algn="just" rtl="0">
              <a:lnSpc>
                <a:spcPct val="115000"/>
              </a:lnSpc>
              <a:spcBef>
                <a:spcPts val="0"/>
              </a:spcBef>
              <a:spcAft>
                <a:spcPts val="0"/>
              </a:spcAft>
              <a:buSzPts val="2400"/>
              <a:buNone/>
            </a:pPr>
            <a:r>
              <a:rPr lang="en-ID" sz="2000">
                <a:solidFill>
                  <a:schemeClr val="dk1"/>
                </a:solidFill>
                <a:latin typeface="Nunito"/>
                <a:ea typeface="Nunito"/>
                <a:cs typeface="Nunito"/>
                <a:sym typeface="Nunito"/>
              </a:rPr>
              <a:t>3. Asesmen selaras dengan Tujuan Pembelajaran (TP) yang mencakup kompetensi dan lingkup materi</a:t>
            </a:r>
            <a:endParaRPr sz="2000">
              <a:solidFill>
                <a:schemeClr val="dk1"/>
              </a:solidFill>
              <a:latin typeface="Nunito"/>
              <a:ea typeface="Nunito"/>
              <a:cs typeface="Nunito"/>
              <a:sym typeface="Nunito"/>
            </a:endParaRPr>
          </a:p>
          <a:p>
            <a:pPr marL="609600" marR="0" lvl="0" indent="-381000" algn="just" rtl="0">
              <a:lnSpc>
                <a:spcPct val="115000"/>
              </a:lnSpc>
              <a:spcBef>
                <a:spcPts val="500"/>
              </a:spcBef>
              <a:spcAft>
                <a:spcPts val="0"/>
              </a:spcAft>
              <a:buSzPts val="2400"/>
              <a:buNone/>
            </a:pPr>
            <a:r>
              <a:rPr lang="en-ID" sz="2000">
                <a:solidFill>
                  <a:schemeClr val="dk1"/>
                </a:solidFill>
                <a:latin typeface="Nunito"/>
                <a:ea typeface="Nunito"/>
                <a:cs typeface="Nunito"/>
                <a:sym typeface="Nunito"/>
              </a:rPr>
              <a:t>4.  Asesmen mampu memfasilitasi tiga fungsi utama </a:t>
            </a:r>
            <a:endParaRPr sz="2000">
              <a:solidFill>
                <a:schemeClr val="dk1"/>
              </a:solidFill>
              <a:latin typeface="Nunito"/>
              <a:ea typeface="Nunito"/>
              <a:cs typeface="Nunito"/>
              <a:sym typeface="Nunito"/>
            </a:endParaRPr>
          </a:p>
          <a:p>
            <a:pPr marL="1066800" lvl="0" indent="-431800" algn="just" rtl="0">
              <a:lnSpc>
                <a:spcPct val="115000"/>
              </a:lnSpc>
              <a:spcBef>
                <a:spcPts val="5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asesmen sebagai pembelajaran</a:t>
            </a:r>
            <a:r>
              <a:rPr lang="en-ID" sz="2000">
                <a:solidFill>
                  <a:schemeClr val="dk1"/>
                </a:solidFill>
                <a:latin typeface="Nunito"/>
                <a:ea typeface="Nunito"/>
                <a:cs typeface="Nunito"/>
                <a:sym typeface="Nunito"/>
              </a:rPr>
              <a:t> (</a:t>
            </a:r>
            <a:r>
              <a:rPr lang="en-ID" sz="2000" i="1">
                <a:solidFill>
                  <a:schemeClr val="dk1"/>
                </a:solidFill>
                <a:latin typeface="Nunito"/>
                <a:ea typeface="Nunito"/>
                <a:cs typeface="Nunito"/>
                <a:sym typeface="Nunito"/>
              </a:rPr>
              <a:t>assessment as learning</a:t>
            </a:r>
            <a:r>
              <a:rPr lang="en-ID" sz="2000">
                <a:solidFill>
                  <a:schemeClr val="dk1"/>
                </a:solidFill>
                <a:latin typeface="Nunito"/>
                <a:ea typeface="Nunito"/>
                <a:cs typeface="Nunito"/>
                <a:sym typeface="Nunito"/>
              </a:rPr>
              <a:t>) melalui refleksi diri, </a:t>
            </a:r>
            <a:endParaRPr sz="2000">
              <a:solidFill>
                <a:schemeClr val="dk1"/>
              </a:solidFill>
              <a:latin typeface="Nunito"/>
              <a:ea typeface="Nunito"/>
              <a:cs typeface="Nunito"/>
              <a:sym typeface="Nunito"/>
            </a:endParaRPr>
          </a:p>
          <a:p>
            <a:pPr marL="1066800" marR="0" lvl="0" indent="-431800" algn="just" rtl="0">
              <a:lnSpc>
                <a:spcPct val="115000"/>
              </a:lnSpc>
              <a:spcBef>
                <a:spcPts val="5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asesmen untuk pembelajaran</a:t>
            </a:r>
            <a:r>
              <a:rPr lang="en-ID" sz="2000">
                <a:solidFill>
                  <a:schemeClr val="dk1"/>
                </a:solidFill>
                <a:latin typeface="Nunito"/>
                <a:ea typeface="Nunito"/>
                <a:cs typeface="Nunito"/>
                <a:sym typeface="Nunito"/>
              </a:rPr>
              <a:t> (</a:t>
            </a:r>
            <a:r>
              <a:rPr lang="en-ID" sz="2000" i="1">
                <a:solidFill>
                  <a:schemeClr val="dk1"/>
                </a:solidFill>
                <a:latin typeface="Nunito"/>
                <a:ea typeface="Nunito"/>
                <a:cs typeface="Nunito"/>
                <a:sym typeface="Nunito"/>
              </a:rPr>
              <a:t>assessment for learning</a:t>
            </a:r>
            <a:r>
              <a:rPr lang="en-ID" sz="2000">
                <a:solidFill>
                  <a:schemeClr val="dk1"/>
                </a:solidFill>
                <a:latin typeface="Nunito"/>
                <a:ea typeface="Nunito"/>
                <a:cs typeface="Nunito"/>
                <a:sym typeface="Nunito"/>
              </a:rPr>
              <a:t>) melalui pemberian umpan balik konstruktif, dan </a:t>
            </a:r>
            <a:endParaRPr sz="2000">
              <a:solidFill>
                <a:schemeClr val="dk1"/>
              </a:solidFill>
              <a:latin typeface="Nunito"/>
              <a:ea typeface="Nunito"/>
              <a:cs typeface="Nunito"/>
              <a:sym typeface="Nunito"/>
            </a:endParaRPr>
          </a:p>
          <a:p>
            <a:pPr marL="1066800" marR="0" lvl="0" indent="-431800" algn="just" rtl="0">
              <a:lnSpc>
                <a:spcPct val="115000"/>
              </a:lnSpc>
              <a:spcBef>
                <a:spcPts val="500"/>
              </a:spcBef>
              <a:spcAft>
                <a:spcPts val="0"/>
              </a:spcAft>
              <a:buClr>
                <a:schemeClr val="dk1"/>
              </a:buClr>
              <a:buSzPts val="2000"/>
              <a:buFont typeface="Cambria" panose="02040503050406030204"/>
              <a:buChar char="●"/>
            </a:pPr>
            <a:r>
              <a:rPr lang="en-ID" sz="2000" b="1">
                <a:solidFill>
                  <a:schemeClr val="dk1"/>
                </a:solidFill>
                <a:latin typeface="Nunito"/>
                <a:ea typeface="Nunito"/>
                <a:cs typeface="Nunito"/>
                <a:sym typeface="Nunito"/>
              </a:rPr>
              <a:t>asesmen hasil pembelajaran</a:t>
            </a:r>
            <a:r>
              <a:rPr lang="en-ID" sz="2000">
                <a:solidFill>
                  <a:schemeClr val="dk1"/>
                </a:solidFill>
                <a:latin typeface="Nunito"/>
                <a:ea typeface="Nunito"/>
                <a:cs typeface="Nunito"/>
                <a:sym typeface="Nunito"/>
              </a:rPr>
              <a:t> (</a:t>
            </a:r>
            <a:r>
              <a:rPr lang="en-ID" sz="2000" i="1">
                <a:solidFill>
                  <a:schemeClr val="dk1"/>
                </a:solidFill>
                <a:latin typeface="Nunito"/>
                <a:ea typeface="Nunito"/>
                <a:cs typeface="Nunito"/>
                <a:sym typeface="Nunito"/>
              </a:rPr>
              <a:t>assessment of learning</a:t>
            </a:r>
            <a:r>
              <a:rPr lang="en-ID" sz="2000">
                <a:solidFill>
                  <a:schemeClr val="dk1"/>
                </a:solidFill>
                <a:latin typeface="Nunito"/>
                <a:ea typeface="Nunito"/>
                <a:cs typeface="Nunito"/>
                <a:sym typeface="Nunito"/>
              </a:rPr>
              <a:t>) yang autentik dan holistik. </a:t>
            </a:r>
            <a:endParaRPr sz="2000">
              <a:solidFill>
                <a:schemeClr val="dk1"/>
              </a:solidFill>
              <a:latin typeface="Nunito"/>
              <a:ea typeface="Nunito"/>
              <a:cs typeface="Nunito"/>
              <a:sym typeface="Nunito"/>
            </a:endParaRPr>
          </a:p>
          <a:p>
            <a:pPr marL="609600" marR="0" lvl="0" indent="-381000" algn="just" rtl="0">
              <a:lnSpc>
                <a:spcPct val="115000"/>
              </a:lnSpc>
              <a:spcBef>
                <a:spcPts val="500"/>
              </a:spcBef>
              <a:spcAft>
                <a:spcPts val="0"/>
              </a:spcAft>
              <a:buSzPts val="2400"/>
              <a:buNone/>
            </a:pPr>
            <a:r>
              <a:rPr lang="en-ID" sz="2000">
                <a:solidFill>
                  <a:schemeClr val="dk1"/>
                </a:solidFill>
                <a:latin typeface="Nunito"/>
                <a:ea typeface="Nunito"/>
                <a:cs typeface="Nunito"/>
                <a:sym typeface="Nunito"/>
              </a:rPr>
              <a:t>5. Asesmen yang dibuat mampu mengukur pemahaman konseptual yang mendalam dan keterampilan yang dapat diterapkan dalam kehidupan nyata, tidak sekedar mengukur hafalan.</a:t>
            </a:r>
            <a:endParaRPr sz="2000">
              <a:solidFill>
                <a:schemeClr val="dk1"/>
              </a:solidFill>
              <a:latin typeface="Nunito"/>
              <a:ea typeface="Nunito"/>
              <a:cs typeface="Nunito"/>
              <a:sym typeface="Nunito"/>
            </a:endParaRPr>
          </a:p>
          <a:p>
            <a:pPr marL="628650" lvl="0" indent="-400050" algn="l" rtl="0">
              <a:lnSpc>
                <a:spcPct val="115000"/>
              </a:lnSpc>
              <a:spcBef>
                <a:spcPts val="500"/>
              </a:spcBef>
              <a:spcAft>
                <a:spcPts val="0"/>
              </a:spcAft>
              <a:buClr>
                <a:schemeClr val="dk1"/>
              </a:buClr>
              <a:buSzPts val="1100"/>
              <a:buFont typeface="Arial" panose="020B0604020202020204"/>
              <a:buNone/>
            </a:pPr>
            <a:r>
              <a:rPr lang="en-ID" sz="2000">
                <a:latin typeface="Nunito"/>
                <a:ea typeface="Nunito"/>
                <a:cs typeface="Nunito"/>
                <a:sym typeface="Nunito"/>
              </a:rPr>
              <a:t>6.   Memahami Bloom dan SOLO bukan tentang memilih mana yang lebih baik, melainkan memahami bagaimana keduanya bekerja dalam sudut pandang yang berbeda.</a:t>
            </a:r>
            <a:endParaRPr sz="2000">
              <a:latin typeface="Nunito"/>
              <a:ea typeface="Nunito"/>
              <a:cs typeface="Nunito"/>
              <a:sym typeface="Nunito"/>
            </a:endParaRPr>
          </a:p>
          <a:p>
            <a:pPr marL="609600" marR="0" lvl="0" indent="-381000" algn="just" rtl="0">
              <a:lnSpc>
                <a:spcPct val="115000"/>
              </a:lnSpc>
              <a:spcBef>
                <a:spcPts val="0"/>
              </a:spcBef>
              <a:spcAft>
                <a:spcPts val="500"/>
              </a:spcAft>
              <a:buSzPts val="2400"/>
              <a:buNone/>
            </a:pPr>
            <a:endParaRPr sz="2000">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347"/>
        <p:cNvGrpSpPr/>
        <p:nvPr/>
      </p:nvGrpSpPr>
      <p:grpSpPr>
        <a:xfrm>
          <a:off x="0" y="0"/>
          <a:ext cx="0" cy="0"/>
          <a:chOff x="0" y="0"/>
          <a:chExt cx="0" cy="0"/>
        </a:xfrm>
      </p:grpSpPr>
      <p:sp>
        <p:nvSpPr>
          <p:cNvPr id="348" name="Google Shape;348;p52"/>
          <p:cNvSpPr txBox="1">
            <a:spLocks noGrp="1"/>
          </p:cNvSpPr>
          <p:nvPr>
            <p:ph type="body" idx="4294967295"/>
          </p:nvPr>
        </p:nvSpPr>
        <p:spPr>
          <a:xfrm>
            <a:off x="494321" y="1331800"/>
            <a:ext cx="11358000" cy="5120400"/>
          </a:xfrm>
          <a:prstGeom prst="rect">
            <a:avLst/>
          </a:prstGeom>
          <a:noFill/>
          <a:ln>
            <a:noFill/>
          </a:ln>
        </p:spPr>
        <p:txBody>
          <a:bodyPr spcFirstLastPara="1" wrap="square" lIns="121875" tIns="121875" rIns="121875" bIns="121875" anchor="t" anchorCtr="0">
            <a:noAutofit/>
          </a:bodyPr>
          <a:lstStyle/>
          <a:p>
            <a:pPr marL="381000" lvl="1" indent="-372745" algn="just" rtl="0">
              <a:lnSpc>
                <a:spcPct val="115000"/>
              </a:lnSpc>
              <a:spcBef>
                <a:spcPts val="0"/>
              </a:spcBef>
              <a:spcAft>
                <a:spcPts val="0"/>
              </a:spcAft>
              <a:buClr>
                <a:schemeClr val="dk1"/>
              </a:buClr>
              <a:buSzPts val="2000"/>
              <a:buFont typeface="Nunito"/>
              <a:buAutoNum type="alphaLcPeriod"/>
            </a:pPr>
            <a:r>
              <a:rPr lang="en-ID" sz="2000">
                <a:solidFill>
                  <a:schemeClr val="dk1"/>
                </a:solidFill>
                <a:latin typeface="Nunito"/>
                <a:ea typeface="Nunito"/>
                <a:cs typeface="Nunito"/>
                <a:sym typeface="Nunito"/>
              </a:rPr>
              <a:t>PAUD-SD (Melatih logika tanpa harus menggunakan komputer (</a:t>
            </a:r>
            <a:r>
              <a:rPr lang="en-ID" sz="2000" i="1">
                <a:solidFill>
                  <a:schemeClr val="dk1"/>
                </a:solidFill>
                <a:latin typeface="Nunito"/>
                <a:ea typeface="Nunito"/>
                <a:cs typeface="Nunito"/>
                <a:sym typeface="Nunito"/>
              </a:rPr>
              <a:t>Unplugged</a:t>
            </a:r>
            <a:r>
              <a:rPr lang="en-ID" sz="2000">
                <a:solidFill>
                  <a:schemeClr val="dk1"/>
                </a:solidFill>
                <a:latin typeface="Nunito"/>
                <a:ea typeface="Nunito"/>
                <a:cs typeface="Nunito"/>
                <a:sym typeface="Nunito"/>
              </a:rPr>
              <a:t>)): </a:t>
            </a:r>
            <a:endParaRPr sz="2000">
              <a:solidFill>
                <a:schemeClr val="dk1"/>
              </a:solidFill>
              <a:latin typeface="Nunito"/>
              <a:ea typeface="Nunito"/>
              <a:cs typeface="Nunito"/>
              <a:sym typeface="Nunito"/>
            </a:endParaRPr>
          </a:p>
          <a:p>
            <a:pPr marL="381000" marR="0" lvl="0" indent="0" algn="just" rtl="0">
              <a:lnSpc>
                <a:spcPct val="115000"/>
              </a:lnSpc>
              <a:spcBef>
                <a:spcPts val="0"/>
              </a:spcBef>
              <a:spcAft>
                <a:spcPts val="0"/>
              </a:spcAft>
              <a:buSzPts val="2400"/>
              <a:buNone/>
            </a:pPr>
            <a:r>
              <a:rPr lang="en-ID" sz="2000">
                <a:solidFill>
                  <a:schemeClr val="dk1"/>
                </a:solidFill>
                <a:latin typeface="Nunito"/>
                <a:ea typeface="Nunito"/>
                <a:cs typeface="Nunito"/>
                <a:sym typeface="Nunito"/>
              </a:rPr>
              <a:t>Minta murid memberi instruksi kepada teman sekelasnya untuk "berjalan dari pintu ke meja pendidik" dengan langkah-langkah yang sangat spesifik (misal: "maju 3 langkah", "belok kanan").</a:t>
            </a:r>
            <a:endParaRPr sz="2000">
              <a:solidFill>
                <a:schemeClr val="dk1"/>
              </a:solidFill>
              <a:latin typeface="Nunito"/>
              <a:ea typeface="Nunito"/>
              <a:cs typeface="Nunito"/>
              <a:sym typeface="Nunito"/>
            </a:endParaRPr>
          </a:p>
          <a:p>
            <a:pPr marL="381000" marR="0" lvl="1" indent="-372745" algn="just" rtl="0">
              <a:lnSpc>
                <a:spcPct val="115000"/>
              </a:lnSpc>
              <a:spcBef>
                <a:spcPts val="0"/>
              </a:spcBef>
              <a:spcAft>
                <a:spcPts val="0"/>
              </a:spcAft>
              <a:buClr>
                <a:schemeClr val="dk1"/>
              </a:buClr>
              <a:buSzPts val="2000"/>
              <a:buFont typeface="Nunito"/>
              <a:buAutoNum type="alphaLcPeriod"/>
            </a:pPr>
            <a:r>
              <a:rPr lang="en-ID" sz="2000">
                <a:solidFill>
                  <a:schemeClr val="dk1"/>
                </a:solidFill>
                <a:latin typeface="Nunito"/>
                <a:ea typeface="Nunito"/>
                <a:cs typeface="Nunito"/>
                <a:sym typeface="Nunito"/>
              </a:rPr>
              <a:t>SMP-SMA-SMK (Mengukur kemampuan memecah masalah besar menjadi urutan instruksi yang logis): </a:t>
            </a:r>
            <a:endParaRPr sz="2000">
              <a:solidFill>
                <a:schemeClr val="dk1"/>
              </a:solidFill>
              <a:latin typeface="Nunito"/>
              <a:ea typeface="Nunito"/>
              <a:cs typeface="Nunito"/>
              <a:sym typeface="Nunito"/>
            </a:endParaRPr>
          </a:p>
          <a:p>
            <a:pPr marL="381000" marR="0" lvl="0" indent="0" algn="just" rtl="0">
              <a:lnSpc>
                <a:spcPct val="115000"/>
              </a:lnSpc>
              <a:spcBef>
                <a:spcPts val="0"/>
              </a:spcBef>
              <a:spcAft>
                <a:spcPts val="0"/>
              </a:spcAft>
              <a:buSzPts val="2400"/>
              <a:buNone/>
            </a:pPr>
            <a:r>
              <a:rPr lang="en-ID" sz="2000">
                <a:solidFill>
                  <a:schemeClr val="dk1"/>
                </a:solidFill>
                <a:latin typeface="Nunito"/>
                <a:ea typeface="Nunito"/>
                <a:cs typeface="Nunito"/>
                <a:sym typeface="Nunito"/>
              </a:rPr>
              <a:t>Minta murid menuliskan langkah sistematis (algoritma) untuk memecahkan masalah kompleks, seperti "Bagaimana cara mengatur jadwal belajar agar tugas sekolah selesai tepat waktu meski banyak kegiatan ekstrakurikuler?"</a:t>
            </a:r>
            <a:endParaRPr sz="2000">
              <a:solidFill>
                <a:schemeClr val="dk1"/>
              </a:solidFill>
              <a:latin typeface="Nunito"/>
              <a:ea typeface="Nunito"/>
              <a:cs typeface="Nunito"/>
              <a:sym typeface="Nunito"/>
            </a:endParaRPr>
          </a:p>
          <a:p>
            <a:pPr marL="381000" marR="0" lvl="1" indent="-372745" algn="just" rtl="0">
              <a:lnSpc>
                <a:spcPct val="115000"/>
              </a:lnSpc>
              <a:spcBef>
                <a:spcPts val="0"/>
              </a:spcBef>
              <a:spcAft>
                <a:spcPts val="0"/>
              </a:spcAft>
              <a:buClr>
                <a:schemeClr val="dk1"/>
              </a:buClr>
              <a:buSzPts val="2000"/>
              <a:buFont typeface="Nunito"/>
              <a:buAutoNum type="alphaLcPeriod"/>
            </a:pPr>
            <a:r>
              <a:rPr lang="en-ID" sz="2000">
                <a:solidFill>
                  <a:schemeClr val="dk1"/>
                </a:solidFill>
                <a:latin typeface="Nunito"/>
                <a:ea typeface="Nunito"/>
                <a:cs typeface="Nunito"/>
                <a:sym typeface="Nunito"/>
              </a:rPr>
              <a:t>Adaptasi untuk SLB (Mengukur logika sederhana melalui tindakan fisik yang nyata dan terukur): </a:t>
            </a:r>
            <a:endParaRPr sz="2000">
              <a:solidFill>
                <a:schemeClr val="dk1"/>
              </a:solidFill>
              <a:latin typeface="Nunito"/>
              <a:ea typeface="Nunito"/>
              <a:cs typeface="Nunito"/>
              <a:sym typeface="Nunito"/>
            </a:endParaRPr>
          </a:p>
          <a:p>
            <a:pPr marL="381000" marR="0" lvl="0" indent="0" algn="just" rtl="0">
              <a:lnSpc>
                <a:spcPct val="115000"/>
              </a:lnSpc>
              <a:spcBef>
                <a:spcPts val="0"/>
              </a:spcBef>
              <a:spcAft>
                <a:spcPts val="0"/>
              </a:spcAft>
              <a:buSzPts val="2400"/>
              <a:buNone/>
            </a:pPr>
            <a:r>
              <a:rPr lang="en-ID" sz="2000">
                <a:solidFill>
                  <a:schemeClr val="dk1"/>
                </a:solidFill>
                <a:latin typeface="Nunito"/>
                <a:ea typeface="Nunito"/>
                <a:cs typeface="Nunito"/>
                <a:sym typeface="Nunito"/>
              </a:rPr>
              <a:t>Melalui metode observasi saat murid diminta melakukan tugas rutin (misal: merapikan alat tulis atau menyusun buku). Pada prosesnya pendidik mengamati, "Apakah murid dapat melakukan langkah-langkah secara urut?" </a:t>
            </a:r>
            <a:endParaRPr sz="2000">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endParaRPr sz="2000" b="1">
              <a:solidFill>
                <a:schemeClr val="dk1"/>
              </a:solidFill>
              <a:highlight>
                <a:srgbClr val="F4CCCC"/>
              </a:highlight>
              <a:latin typeface="Nunito"/>
              <a:ea typeface="Nunito"/>
              <a:cs typeface="Nunito"/>
              <a:sym typeface="Nunito"/>
            </a:endParaRPr>
          </a:p>
        </p:txBody>
      </p:sp>
      <p:sp>
        <p:nvSpPr>
          <p:cNvPr id="349" name="Google Shape;349;p52"/>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350" name="Google Shape;350;p52"/>
          <p:cNvSpPr txBox="1"/>
          <p:nvPr/>
        </p:nvSpPr>
        <p:spPr>
          <a:xfrm>
            <a:off x="494030" y="318135"/>
            <a:ext cx="9113520" cy="101409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Contoh Asesmen Formatif (Awal)</a:t>
            </a:r>
            <a:endParaRPr sz="4000" b="1" i="0" u="none" strike="noStrike" cap="none">
              <a:solidFill>
                <a:srgbClr val="FFFFFF"/>
              </a:solidFill>
              <a:latin typeface="Nunito"/>
              <a:ea typeface="Nunito"/>
              <a:cs typeface="Nunito"/>
              <a:sym typeface="Nunito"/>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354"/>
        <p:cNvGrpSpPr/>
        <p:nvPr/>
      </p:nvGrpSpPr>
      <p:grpSpPr>
        <a:xfrm>
          <a:off x="0" y="0"/>
          <a:ext cx="0" cy="0"/>
          <a:chOff x="0" y="0"/>
          <a:chExt cx="0" cy="0"/>
        </a:xfrm>
      </p:grpSpPr>
      <p:sp>
        <p:nvSpPr>
          <p:cNvPr id="355" name="Google Shape;355;p53"/>
          <p:cNvSpPr txBox="1">
            <a:spLocks noGrp="1"/>
          </p:cNvSpPr>
          <p:nvPr>
            <p:ph type="body" idx="4294967295"/>
          </p:nvPr>
        </p:nvSpPr>
        <p:spPr>
          <a:xfrm>
            <a:off x="415471" y="1283025"/>
            <a:ext cx="11358000" cy="5120400"/>
          </a:xfrm>
          <a:prstGeom prst="rect">
            <a:avLst/>
          </a:prstGeom>
          <a:noFill/>
          <a:ln>
            <a:noFill/>
          </a:ln>
        </p:spPr>
        <p:txBody>
          <a:bodyPr spcFirstLastPara="1" wrap="square" lIns="121875" tIns="121875" rIns="121875" bIns="121875" anchor="t" anchorCtr="0">
            <a:noAutofit/>
          </a:bodyPr>
          <a:lstStyle/>
          <a:p>
            <a:pPr marL="0" lvl="0" indent="0" algn="just" rtl="0">
              <a:lnSpc>
                <a:spcPct val="115000"/>
              </a:lnSpc>
              <a:spcBef>
                <a:spcPts val="0"/>
              </a:spcBef>
              <a:spcAft>
                <a:spcPts val="0"/>
              </a:spcAft>
              <a:buSzPts val="2400"/>
              <a:buNone/>
            </a:pPr>
            <a:r>
              <a:rPr lang="en-ID" sz="2100">
                <a:solidFill>
                  <a:schemeClr val="dk1"/>
                </a:solidFill>
                <a:latin typeface="Nunito"/>
                <a:ea typeface="Nunito"/>
                <a:cs typeface="Nunito"/>
                <a:sym typeface="Nunito"/>
              </a:rPr>
              <a:t>Observasi untuk melihat gambaran kemampuan fondasi di PAUD (Motorik, Bahasa, dan Sosio-Emosional) dengan aktivitas : murid dibagi menjadi kelompok kecil, dan mereka diberi "misi" untuk mengantarkan paket (berupa bola warna-warni atau balok) ke beberapa pos.</a:t>
            </a:r>
            <a:endParaRPr sz="2100">
              <a:solidFill>
                <a:schemeClr val="dk1"/>
              </a:solidFill>
              <a:latin typeface="Nunito"/>
              <a:ea typeface="Nunito"/>
              <a:cs typeface="Nunito"/>
              <a:sym typeface="Nunito"/>
            </a:endParaRPr>
          </a:p>
          <a:p>
            <a:pPr marL="609600" lvl="0" indent="-438150" algn="just" rtl="0">
              <a:lnSpc>
                <a:spcPct val="115000"/>
              </a:lnSpc>
              <a:spcBef>
                <a:spcPts val="300"/>
              </a:spcBef>
              <a:spcAft>
                <a:spcPts val="0"/>
              </a:spcAft>
              <a:buClr>
                <a:schemeClr val="dk1"/>
              </a:buClr>
              <a:buSzPts val="2100"/>
              <a:buChar char="●"/>
            </a:pPr>
            <a:r>
              <a:rPr lang="en-ID" sz="2100" b="1">
                <a:solidFill>
                  <a:schemeClr val="dk1"/>
                </a:solidFill>
                <a:latin typeface="Nunito"/>
                <a:ea typeface="Nunito"/>
                <a:cs typeface="Nunito"/>
                <a:sym typeface="Nunito"/>
              </a:rPr>
              <a:t>Pos 1 (Motorik Kasar):</a:t>
            </a:r>
            <a:r>
              <a:rPr lang="en-ID" sz="2100">
                <a:solidFill>
                  <a:schemeClr val="dk1"/>
                </a:solidFill>
                <a:latin typeface="Nunito"/>
                <a:ea typeface="Nunito"/>
                <a:cs typeface="Nunito"/>
                <a:sym typeface="Nunito"/>
              </a:rPr>
              <a:t> </a:t>
            </a:r>
            <a:endParaRPr sz="2100">
              <a:solidFill>
                <a:schemeClr val="dk1"/>
              </a:solidFill>
              <a:latin typeface="Nunito"/>
              <a:ea typeface="Nunito"/>
              <a:cs typeface="Nunito"/>
              <a:sym typeface="Nunito"/>
            </a:endParaRPr>
          </a:p>
          <a:p>
            <a:pPr marL="609600" lvl="0" indent="0" algn="just" rtl="0">
              <a:lnSpc>
                <a:spcPct val="115000"/>
              </a:lnSpc>
              <a:spcBef>
                <a:spcPts val="300"/>
              </a:spcBef>
              <a:spcAft>
                <a:spcPts val="0"/>
              </a:spcAft>
              <a:buSzPts val="2400"/>
              <a:buNone/>
            </a:pPr>
            <a:r>
              <a:rPr lang="en-ID" sz="2100">
                <a:solidFill>
                  <a:schemeClr val="dk1"/>
                </a:solidFill>
                <a:latin typeface="Nunito"/>
                <a:ea typeface="Nunito"/>
                <a:cs typeface="Nunito"/>
                <a:sym typeface="Nunito"/>
              </a:rPr>
              <a:t>Murid harus melewati jalur berkelok (garis di lantai) atau melompati "sungai" (dua tali jemuran).</a:t>
            </a:r>
            <a:endParaRPr sz="2100">
              <a:solidFill>
                <a:schemeClr val="dk1"/>
              </a:solidFill>
              <a:latin typeface="Nunito"/>
              <a:ea typeface="Nunito"/>
              <a:cs typeface="Nunito"/>
              <a:sym typeface="Nunito"/>
            </a:endParaRPr>
          </a:p>
          <a:p>
            <a:pPr marL="609600" lvl="0" indent="-438150" algn="just" rtl="0">
              <a:lnSpc>
                <a:spcPct val="115000"/>
              </a:lnSpc>
              <a:spcBef>
                <a:spcPts val="300"/>
              </a:spcBef>
              <a:spcAft>
                <a:spcPts val="0"/>
              </a:spcAft>
              <a:buClr>
                <a:schemeClr val="dk1"/>
              </a:buClr>
              <a:buSzPts val="2100"/>
              <a:buChar char="●"/>
            </a:pPr>
            <a:r>
              <a:rPr lang="en-ID" sz="2100" b="1">
                <a:solidFill>
                  <a:schemeClr val="dk1"/>
                </a:solidFill>
                <a:latin typeface="Nunito"/>
                <a:ea typeface="Nunito"/>
                <a:cs typeface="Nunito"/>
                <a:sym typeface="Nunito"/>
              </a:rPr>
              <a:t>Pos 2 (Motorik Halus &amp; Taktil):</a:t>
            </a:r>
            <a:r>
              <a:rPr lang="en-ID" sz="2100">
                <a:solidFill>
                  <a:schemeClr val="dk1"/>
                </a:solidFill>
                <a:latin typeface="Nunito"/>
                <a:ea typeface="Nunito"/>
                <a:cs typeface="Nunito"/>
                <a:sym typeface="Nunito"/>
              </a:rPr>
              <a:t> </a:t>
            </a:r>
            <a:endParaRPr sz="2100">
              <a:solidFill>
                <a:schemeClr val="dk1"/>
              </a:solidFill>
              <a:latin typeface="Nunito"/>
              <a:ea typeface="Nunito"/>
              <a:cs typeface="Nunito"/>
              <a:sym typeface="Nunito"/>
            </a:endParaRPr>
          </a:p>
          <a:p>
            <a:pPr marL="609600" lvl="0" indent="0" algn="just" rtl="0">
              <a:lnSpc>
                <a:spcPct val="115000"/>
              </a:lnSpc>
              <a:spcBef>
                <a:spcPts val="300"/>
              </a:spcBef>
              <a:spcAft>
                <a:spcPts val="0"/>
              </a:spcAft>
              <a:buSzPts val="2400"/>
              <a:buNone/>
            </a:pPr>
            <a:r>
              <a:rPr lang="en-ID" sz="2100">
                <a:solidFill>
                  <a:schemeClr val="dk1"/>
                </a:solidFill>
                <a:latin typeface="Nunito"/>
                <a:ea typeface="Nunito"/>
                <a:cs typeface="Nunito"/>
                <a:sym typeface="Nunito"/>
              </a:rPr>
              <a:t>Murid membuka amplop misi yang direkatkan dengan perekat atau kancing dan mengambil benda kecil di dalam wadah berisi pasir atau biji-bijian.</a:t>
            </a:r>
            <a:endParaRPr sz="2100">
              <a:solidFill>
                <a:schemeClr val="dk1"/>
              </a:solidFill>
              <a:latin typeface="Nunito"/>
              <a:ea typeface="Nunito"/>
              <a:cs typeface="Nunito"/>
              <a:sym typeface="Nunito"/>
            </a:endParaRPr>
          </a:p>
          <a:p>
            <a:pPr marL="609600" lvl="0" indent="-438150" algn="just" rtl="0">
              <a:lnSpc>
                <a:spcPct val="115000"/>
              </a:lnSpc>
              <a:spcBef>
                <a:spcPts val="300"/>
              </a:spcBef>
              <a:spcAft>
                <a:spcPts val="0"/>
              </a:spcAft>
              <a:buClr>
                <a:schemeClr val="dk1"/>
              </a:buClr>
              <a:buSzPts val="2100"/>
              <a:buChar char="●"/>
            </a:pPr>
            <a:r>
              <a:rPr lang="en-ID" sz="2100" b="1">
                <a:solidFill>
                  <a:schemeClr val="dk1"/>
                </a:solidFill>
                <a:latin typeface="Nunito"/>
                <a:ea typeface="Nunito"/>
                <a:cs typeface="Nunito"/>
                <a:sym typeface="Nunito"/>
              </a:rPr>
              <a:t>Pos 3 (Bahasa &amp; Komunikasi):</a:t>
            </a:r>
            <a:r>
              <a:rPr lang="en-ID" sz="2100">
                <a:solidFill>
                  <a:schemeClr val="dk1"/>
                </a:solidFill>
                <a:latin typeface="Nunito"/>
                <a:ea typeface="Nunito"/>
                <a:cs typeface="Nunito"/>
                <a:sym typeface="Nunito"/>
              </a:rPr>
              <a:t> </a:t>
            </a:r>
            <a:endParaRPr sz="2100">
              <a:solidFill>
                <a:schemeClr val="dk1"/>
              </a:solidFill>
              <a:latin typeface="Nunito"/>
              <a:ea typeface="Nunito"/>
              <a:cs typeface="Nunito"/>
              <a:sym typeface="Nunito"/>
            </a:endParaRPr>
          </a:p>
          <a:p>
            <a:pPr marL="609600" lvl="0" indent="0" algn="just" rtl="0">
              <a:lnSpc>
                <a:spcPct val="115000"/>
              </a:lnSpc>
              <a:spcBef>
                <a:spcPts val="300"/>
              </a:spcBef>
              <a:spcAft>
                <a:spcPts val="0"/>
              </a:spcAft>
              <a:buSzPts val="2400"/>
              <a:buNone/>
            </a:pPr>
            <a:r>
              <a:rPr lang="en-ID" sz="2100">
                <a:solidFill>
                  <a:schemeClr val="dk1"/>
                </a:solidFill>
                <a:latin typeface="Nunito"/>
                <a:ea typeface="Nunito"/>
                <a:cs typeface="Nunito"/>
                <a:sym typeface="Nunito"/>
              </a:rPr>
              <a:t>Murid menceritakan kepada "Penjaga Pos" (guru/tutor) tentang benda apa yang mereka bawa dan ke mana tujuannya.</a:t>
            </a:r>
            <a:endParaRPr sz="2100">
              <a:solidFill>
                <a:schemeClr val="dk1"/>
              </a:solidFill>
              <a:latin typeface="Nunito"/>
              <a:ea typeface="Nunito"/>
              <a:cs typeface="Nunito"/>
              <a:sym typeface="Nunito"/>
            </a:endParaRPr>
          </a:p>
          <a:p>
            <a:pPr marL="0" lvl="0" indent="0" algn="l" rtl="0">
              <a:lnSpc>
                <a:spcPct val="115000"/>
              </a:lnSpc>
              <a:spcBef>
                <a:spcPts val="300"/>
              </a:spcBef>
              <a:spcAft>
                <a:spcPts val="0"/>
              </a:spcAft>
              <a:buSzPts val="2400"/>
              <a:buNone/>
            </a:pPr>
            <a:endParaRPr sz="2100">
              <a:solidFill>
                <a:schemeClr val="dk1"/>
              </a:solidFill>
              <a:latin typeface="Nunito"/>
              <a:ea typeface="Nunito"/>
              <a:cs typeface="Nunito"/>
              <a:sym typeface="Nunito"/>
            </a:endParaRPr>
          </a:p>
          <a:p>
            <a:pPr marL="0" lvl="0" indent="0" algn="l" rtl="0">
              <a:lnSpc>
                <a:spcPct val="115000"/>
              </a:lnSpc>
              <a:spcBef>
                <a:spcPts val="300"/>
              </a:spcBef>
              <a:spcAft>
                <a:spcPts val="300"/>
              </a:spcAft>
              <a:buSzPts val="2400"/>
              <a:buNone/>
            </a:pPr>
            <a:endParaRPr sz="2100">
              <a:solidFill>
                <a:schemeClr val="dk1"/>
              </a:solidFill>
              <a:latin typeface="Nunito"/>
              <a:ea typeface="Nunito"/>
              <a:cs typeface="Nunito"/>
              <a:sym typeface="Nunito"/>
            </a:endParaRPr>
          </a:p>
        </p:txBody>
      </p:sp>
      <p:sp>
        <p:nvSpPr>
          <p:cNvPr id="356" name="Google Shape;356;p53"/>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357" name="Google Shape;357;p53"/>
          <p:cNvSpPr txBox="1"/>
          <p:nvPr/>
        </p:nvSpPr>
        <p:spPr>
          <a:xfrm>
            <a:off x="494325" y="318200"/>
            <a:ext cx="8466000" cy="615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Contoh Asesmen Formatif (Proses)</a:t>
            </a:r>
            <a:endParaRPr sz="4000" b="1" i="0" u="none" strike="noStrike" cap="none">
              <a:solidFill>
                <a:srgbClr val="FFFFFF"/>
              </a:solidFill>
              <a:latin typeface="Nunito"/>
              <a:ea typeface="Nunito"/>
              <a:cs typeface="Nunito"/>
              <a:sym typeface="Nunito"/>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361"/>
        <p:cNvGrpSpPr/>
        <p:nvPr/>
      </p:nvGrpSpPr>
      <p:grpSpPr>
        <a:xfrm>
          <a:off x="0" y="0"/>
          <a:ext cx="0" cy="0"/>
          <a:chOff x="0" y="0"/>
          <a:chExt cx="0" cy="0"/>
        </a:xfrm>
      </p:grpSpPr>
      <p:graphicFrame>
        <p:nvGraphicFramePr>
          <p:cNvPr id="362" name="Google Shape;362;p54"/>
          <p:cNvGraphicFramePr/>
          <p:nvPr/>
        </p:nvGraphicFramePr>
        <p:xfrm>
          <a:off x="577528" y="1279003"/>
          <a:ext cx="10937200" cy="4084200"/>
        </p:xfrm>
        <a:graphic>
          <a:graphicData uri="http://schemas.openxmlformats.org/drawingml/2006/table">
            <a:tbl>
              <a:tblPr>
                <a:noFill/>
                <a:tableStyleId>{64A8B8FA-B3FB-4ED8-82C4-DF5AC97537DC}</a:tableStyleId>
              </a:tblPr>
              <a:tblGrid>
                <a:gridCol w="1650050">
                  <a:extLst>
                    <a:ext uri="{9D8B030D-6E8A-4147-A177-3AD203B41FA5}">
                      <a16:colId xmlns:a16="http://schemas.microsoft.com/office/drawing/2014/main" val="20000"/>
                    </a:ext>
                  </a:extLst>
                </a:gridCol>
                <a:gridCol w="3398400">
                  <a:extLst>
                    <a:ext uri="{9D8B030D-6E8A-4147-A177-3AD203B41FA5}">
                      <a16:colId xmlns:a16="http://schemas.microsoft.com/office/drawing/2014/main" val="20001"/>
                    </a:ext>
                  </a:extLst>
                </a:gridCol>
                <a:gridCol w="2927850">
                  <a:extLst>
                    <a:ext uri="{9D8B030D-6E8A-4147-A177-3AD203B41FA5}">
                      <a16:colId xmlns:a16="http://schemas.microsoft.com/office/drawing/2014/main" val="20002"/>
                    </a:ext>
                  </a:extLst>
                </a:gridCol>
                <a:gridCol w="2960900">
                  <a:extLst>
                    <a:ext uri="{9D8B030D-6E8A-4147-A177-3AD203B41FA5}">
                      <a16:colId xmlns:a16="http://schemas.microsoft.com/office/drawing/2014/main" val="20003"/>
                    </a:ext>
                  </a:extLst>
                </a:gridCol>
              </a:tblGrid>
              <a:tr h="508000">
                <a:tc>
                  <a:txBody>
                    <a:bodyPr/>
                    <a:lstStyle/>
                    <a:p>
                      <a:pPr marL="0" marR="0" lvl="0" indent="0" algn="ctr" rtl="0">
                        <a:lnSpc>
                          <a:spcPct val="100000"/>
                        </a:lnSpc>
                        <a:spcBef>
                          <a:spcPts val="0"/>
                        </a:spcBef>
                        <a:spcAft>
                          <a:spcPts val="0"/>
                        </a:spcAft>
                        <a:buClr>
                          <a:srgbClr val="000000"/>
                        </a:buClr>
                        <a:buSzPts val="1867"/>
                        <a:buFont typeface="Arial" panose="020B0604020202020204"/>
                        <a:buNone/>
                      </a:pPr>
                      <a:r>
                        <a:rPr lang="en-ID" sz="2200" b="1" u="none" strike="noStrike" cap="none">
                          <a:solidFill>
                            <a:schemeClr val="lt1"/>
                          </a:solidFill>
                          <a:latin typeface="Nunito"/>
                          <a:ea typeface="Nunito"/>
                          <a:cs typeface="Nunito"/>
                          <a:sym typeface="Nunito"/>
                        </a:rPr>
                        <a:t>Nama Murid</a:t>
                      </a:r>
                      <a:endParaRPr sz="2200" b="1" u="none" strike="noStrike" cap="none">
                        <a:solidFill>
                          <a:schemeClr val="lt1"/>
                        </a:solidFill>
                        <a:latin typeface="Nunito"/>
                        <a:ea typeface="Nunito"/>
                        <a:cs typeface="Nunito"/>
                        <a:sym typeface="Nunito"/>
                      </a:endParaRPr>
                    </a:p>
                  </a:txBody>
                  <a:tcPr marL="121875" marR="121875" marT="121900" marB="1219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00000"/>
                        </a:lnSpc>
                        <a:spcBef>
                          <a:spcPts val="0"/>
                        </a:spcBef>
                        <a:spcAft>
                          <a:spcPts val="0"/>
                        </a:spcAft>
                        <a:buClr>
                          <a:srgbClr val="000000"/>
                        </a:buClr>
                        <a:buSzPts val="1867"/>
                        <a:buFont typeface="Arial" panose="020B0604020202020204"/>
                        <a:buNone/>
                      </a:pPr>
                      <a:r>
                        <a:rPr lang="en-ID" sz="2200" b="1" u="none" strike="noStrike" cap="none">
                          <a:solidFill>
                            <a:schemeClr val="lt1"/>
                          </a:solidFill>
                          <a:latin typeface="Nunito"/>
                          <a:ea typeface="Nunito"/>
                          <a:cs typeface="Nunito"/>
                          <a:sym typeface="Nunito"/>
                        </a:rPr>
                        <a:t>Motorik Kasar/Halus</a:t>
                      </a:r>
                      <a:endParaRPr sz="2200" b="1" u="none" strike="noStrike" cap="none">
                        <a:solidFill>
                          <a:schemeClr val="lt1"/>
                        </a:solidFill>
                        <a:latin typeface="Nunito"/>
                        <a:ea typeface="Nunito"/>
                        <a:cs typeface="Nunito"/>
                        <a:sym typeface="Nunito"/>
                      </a:endParaRPr>
                    </a:p>
                  </a:txBody>
                  <a:tcPr marL="121875" marR="121875" marT="121900" marB="1219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00000"/>
                        </a:lnSpc>
                        <a:spcBef>
                          <a:spcPts val="0"/>
                        </a:spcBef>
                        <a:spcAft>
                          <a:spcPts val="0"/>
                        </a:spcAft>
                        <a:buClr>
                          <a:srgbClr val="000000"/>
                        </a:buClr>
                        <a:buSzPts val="1867"/>
                        <a:buFont typeface="Arial" panose="020B0604020202020204"/>
                        <a:buNone/>
                      </a:pPr>
                      <a:r>
                        <a:rPr lang="en-ID" sz="2200" b="1" u="none" strike="noStrike" cap="none">
                          <a:solidFill>
                            <a:schemeClr val="lt1"/>
                          </a:solidFill>
                          <a:latin typeface="Nunito"/>
                          <a:ea typeface="Nunito"/>
                          <a:cs typeface="Nunito"/>
                          <a:sym typeface="Nunito"/>
                        </a:rPr>
                        <a:t>Bahasa dan Komunikasi</a:t>
                      </a:r>
                      <a:endParaRPr sz="2200" b="1" u="none" strike="noStrike" cap="none">
                        <a:solidFill>
                          <a:schemeClr val="lt1"/>
                        </a:solidFill>
                        <a:latin typeface="Nunito"/>
                        <a:ea typeface="Nunito"/>
                        <a:cs typeface="Nunito"/>
                        <a:sym typeface="Nunito"/>
                      </a:endParaRPr>
                    </a:p>
                  </a:txBody>
                  <a:tcPr marL="121875" marR="121875" marT="121900" marB="1219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tc>
                  <a:txBody>
                    <a:bodyPr/>
                    <a:lstStyle/>
                    <a:p>
                      <a:pPr marL="0" marR="0" lvl="0" indent="0" algn="ctr" rtl="0">
                        <a:lnSpc>
                          <a:spcPct val="100000"/>
                        </a:lnSpc>
                        <a:spcBef>
                          <a:spcPts val="0"/>
                        </a:spcBef>
                        <a:spcAft>
                          <a:spcPts val="0"/>
                        </a:spcAft>
                        <a:buClr>
                          <a:srgbClr val="000000"/>
                        </a:buClr>
                        <a:buSzPts val="1867"/>
                        <a:buFont typeface="Arial" panose="020B0604020202020204"/>
                        <a:buNone/>
                      </a:pPr>
                      <a:r>
                        <a:rPr lang="en-ID" sz="2200" b="1" u="none" strike="noStrike" cap="none">
                          <a:solidFill>
                            <a:schemeClr val="lt1"/>
                          </a:solidFill>
                          <a:latin typeface="Nunito"/>
                          <a:ea typeface="Nunito"/>
                          <a:cs typeface="Nunito"/>
                          <a:sym typeface="Nunito"/>
                        </a:rPr>
                        <a:t>Catatan Anekdot (Hal unik/kesulitan)</a:t>
                      </a:r>
                      <a:endParaRPr sz="2200" b="1" u="none" strike="noStrike" cap="none">
                        <a:solidFill>
                          <a:schemeClr val="lt1"/>
                        </a:solidFill>
                        <a:latin typeface="Nunito"/>
                        <a:ea typeface="Nunito"/>
                        <a:cs typeface="Nunito"/>
                        <a:sym typeface="Nunito"/>
                      </a:endParaRPr>
                    </a:p>
                  </a:txBody>
                  <a:tcPr marL="121875" marR="121875" marT="121900" marB="121900" anchor="ctr">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solidFill>
                      <a:srgbClr val="0097B2"/>
                    </a:solidFill>
                  </a:tcPr>
                </a:tc>
                <a:extLst>
                  <a:ext uri="{0D108BD9-81ED-4DB2-BD59-A6C34878D82A}">
                    <a16:rowId xmlns:a16="http://schemas.microsoft.com/office/drawing/2014/main" val="10000"/>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Yuri</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Motorik kasar sangat lincah, namun masih kesulitan memegang benda kecil (taktil).</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Sangat ekspresif saat bercerita, kosakata sudah mulai beragam.</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Perlu pendampingan lebih pada aktivitas yang melibatkan jari-jari tangan.</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1"/>
                  </a:ext>
                </a:extLst>
              </a:tr>
              <a:tr h="508000">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Ari</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Mampu melompat dengan seimbang dan membuka kancing amplop secara mandiri.</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Dapat menjelaskan nama benda dengan kalimat sederhana yang jelas.</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67"/>
                        <a:buFont typeface="Arial" panose="020B0604020202020204"/>
                        <a:buNone/>
                      </a:pPr>
                      <a:r>
                        <a:rPr lang="en-ID" sz="2200" u="none" strike="noStrike" cap="none">
                          <a:latin typeface="Nunito"/>
                          <a:ea typeface="Nunito"/>
                          <a:cs typeface="Nunito"/>
                          <a:sym typeface="Nunito"/>
                        </a:rPr>
                        <a:t>Ari sempat ragu saat melompat, namun berhasil setelah mencoba dua kali.</a:t>
                      </a:r>
                      <a:endParaRPr sz="2200" u="none" strike="noStrike" cap="none">
                        <a:latin typeface="Nunito"/>
                        <a:ea typeface="Nunito"/>
                        <a:cs typeface="Nunito"/>
                        <a:sym typeface="Nunito"/>
                      </a:endParaRPr>
                    </a:p>
                  </a:txBody>
                  <a:tcPr marL="121875" marR="121875" marT="121900" marB="121900">
                    <a:lnL w="19050" cap="flat" cmpd="sng">
                      <a:solidFill>
                        <a:srgbClr val="0097B2"/>
                      </a:solidFill>
                      <a:prstDash val="solid"/>
                      <a:round/>
                      <a:headEnd type="none" w="sm" len="sm"/>
                      <a:tailEnd type="none" w="sm" len="sm"/>
                    </a:lnL>
                    <a:lnR w="19050" cap="flat" cmpd="sng">
                      <a:solidFill>
                        <a:srgbClr val="0097B2"/>
                      </a:solidFill>
                      <a:prstDash val="solid"/>
                      <a:round/>
                      <a:headEnd type="none" w="sm" len="sm"/>
                      <a:tailEnd type="none" w="sm" len="sm"/>
                    </a:lnR>
                    <a:lnT w="19050" cap="flat" cmpd="sng">
                      <a:solidFill>
                        <a:srgbClr val="0097B2"/>
                      </a:solidFill>
                      <a:prstDash val="solid"/>
                      <a:round/>
                      <a:headEnd type="none" w="sm" len="sm"/>
                      <a:tailEnd type="none" w="sm" len="sm"/>
                    </a:lnT>
                    <a:lnB w="19050" cap="flat" cmpd="sng">
                      <a:solidFill>
                        <a:srgbClr val="0097B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63" name="Google Shape;363;p54"/>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364" name="Google Shape;364;p54"/>
          <p:cNvSpPr txBox="1"/>
          <p:nvPr/>
        </p:nvSpPr>
        <p:spPr>
          <a:xfrm>
            <a:off x="494325" y="318200"/>
            <a:ext cx="8059500" cy="615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Lembar Observasi</a:t>
            </a:r>
            <a:endParaRPr sz="4000" b="1" i="0" u="none" strike="noStrike" cap="none">
              <a:solidFill>
                <a:srgbClr val="FFFFFF"/>
              </a:solidFill>
              <a:latin typeface="Nunito"/>
              <a:ea typeface="Nunito"/>
              <a:cs typeface="Nunito"/>
              <a:sym typeface="Nunito"/>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368"/>
        <p:cNvGrpSpPr/>
        <p:nvPr/>
      </p:nvGrpSpPr>
      <p:grpSpPr>
        <a:xfrm>
          <a:off x="0" y="0"/>
          <a:ext cx="0" cy="0"/>
          <a:chOff x="0" y="0"/>
          <a:chExt cx="0" cy="0"/>
        </a:xfrm>
      </p:grpSpPr>
      <p:sp>
        <p:nvSpPr>
          <p:cNvPr id="369" name="Google Shape;369;p55"/>
          <p:cNvSpPr txBox="1">
            <a:spLocks noGrp="1"/>
          </p:cNvSpPr>
          <p:nvPr>
            <p:ph type="body" idx="4294967295"/>
          </p:nvPr>
        </p:nvSpPr>
        <p:spPr>
          <a:xfrm>
            <a:off x="409175" y="971300"/>
            <a:ext cx="11397300" cy="5120400"/>
          </a:xfrm>
          <a:prstGeom prst="rect">
            <a:avLst/>
          </a:prstGeom>
          <a:noFill/>
          <a:ln>
            <a:noFill/>
          </a:ln>
        </p:spPr>
        <p:txBody>
          <a:bodyPr spcFirstLastPara="1" wrap="square" lIns="121875" tIns="121875" rIns="121875" bIns="121875" anchor="t" anchorCtr="0">
            <a:noAutofit/>
          </a:bodyPr>
          <a:lstStyle/>
          <a:p>
            <a:pPr marL="0" lvl="0" indent="0" algn="l" rtl="0">
              <a:lnSpc>
                <a:spcPct val="100000"/>
              </a:lnSpc>
              <a:spcBef>
                <a:spcPts val="0"/>
              </a:spcBef>
              <a:spcAft>
                <a:spcPts val="0"/>
              </a:spcAft>
              <a:buSzPts val="2400"/>
              <a:buNone/>
            </a:pPr>
            <a:r>
              <a:rPr lang="en-ID" sz="2300" b="1">
                <a:solidFill>
                  <a:schemeClr val="dk1"/>
                </a:solidFill>
                <a:latin typeface="Nunito"/>
                <a:ea typeface="Nunito"/>
                <a:cs typeface="Nunito"/>
                <a:sym typeface="Nunito"/>
              </a:rPr>
              <a:t>Mapel KKA 			  : Berpikir Komputasional (Fase D-Kelas VII)</a:t>
            </a:r>
            <a:endParaRPr sz="2300" b="1">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r>
              <a:rPr lang="en-ID" sz="2300" b="1">
                <a:solidFill>
                  <a:schemeClr val="dk1"/>
                </a:solidFill>
                <a:latin typeface="Nunito"/>
                <a:ea typeface="Nunito"/>
                <a:cs typeface="Nunito"/>
                <a:sym typeface="Nunito"/>
              </a:rPr>
              <a:t>Tujuan pembelajaran </a:t>
            </a:r>
            <a:r>
              <a:rPr lang="en-ID" sz="2300">
                <a:solidFill>
                  <a:schemeClr val="dk1"/>
                </a:solidFill>
                <a:latin typeface="Nunito"/>
                <a:ea typeface="Nunito"/>
                <a:cs typeface="Nunito"/>
                <a:sym typeface="Nunito"/>
              </a:rPr>
              <a:t>: Menerapkan penyusunan dan perbaikan instruksi yang lebih kompleks</a:t>
            </a:r>
            <a:endParaRPr sz="2300">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endParaRPr sz="2300" b="1">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r>
              <a:rPr lang="en-ID" sz="2300" b="1">
                <a:solidFill>
                  <a:schemeClr val="dk1"/>
                </a:solidFill>
                <a:latin typeface="Nunito"/>
                <a:ea typeface="Nunito"/>
                <a:cs typeface="Nunito"/>
                <a:sym typeface="Nunito"/>
              </a:rPr>
              <a:t>Soal : </a:t>
            </a:r>
            <a:endParaRPr sz="2300" b="1">
              <a:solidFill>
                <a:schemeClr val="dk1"/>
              </a:solidFill>
              <a:latin typeface="Nunito"/>
              <a:ea typeface="Nunito"/>
              <a:cs typeface="Nunito"/>
              <a:sym typeface="Nunito"/>
            </a:endParaRPr>
          </a:p>
          <a:p>
            <a:pPr marL="609600" lvl="0" indent="0" algn="just" rtl="0">
              <a:lnSpc>
                <a:spcPct val="100000"/>
              </a:lnSpc>
              <a:spcBef>
                <a:spcPts val="0"/>
              </a:spcBef>
              <a:spcAft>
                <a:spcPts val="0"/>
              </a:spcAft>
              <a:buSzPts val="2400"/>
              <a:buNone/>
            </a:pPr>
            <a:r>
              <a:rPr lang="en-ID" sz="2300">
                <a:solidFill>
                  <a:schemeClr val="dk1"/>
                </a:solidFill>
                <a:latin typeface="Nunito"/>
                <a:ea typeface="Nunito"/>
                <a:cs typeface="Nunito"/>
                <a:sym typeface="Nunito"/>
              </a:rPr>
              <a:t>Jika kalian ingin membuat program yang dapat menghitung luas berbagai jenis bangun datar (segitiga, persegi, dan lingkaran) dalam satu proyek, fitur kompleks apa yang paling tepat digunakan?</a:t>
            </a:r>
            <a:endParaRPr sz="2300">
              <a:solidFill>
                <a:schemeClr val="dk1"/>
              </a:solidFill>
              <a:latin typeface="Nunito"/>
              <a:ea typeface="Nunito"/>
              <a:cs typeface="Nunito"/>
              <a:sym typeface="Nunito"/>
            </a:endParaRPr>
          </a:p>
          <a:p>
            <a:pPr marL="1143000" lvl="0" indent="-450850" algn="just" rtl="0">
              <a:lnSpc>
                <a:spcPct val="100000"/>
              </a:lnSpc>
              <a:spcBef>
                <a:spcPts val="0"/>
              </a:spcBef>
              <a:spcAft>
                <a:spcPts val="0"/>
              </a:spcAft>
              <a:buClr>
                <a:schemeClr val="dk1"/>
              </a:buClr>
              <a:buSzPts val="2300"/>
              <a:buFont typeface="Nunito"/>
              <a:buAutoNum type="alphaUcPeriod"/>
            </a:pPr>
            <a:r>
              <a:rPr lang="en-ID" sz="2300">
                <a:solidFill>
                  <a:schemeClr val="dk1"/>
                </a:solidFill>
                <a:latin typeface="Nunito"/>
                <a:ea typeface="Nunito"/>
                <a:cs typeface="Nunito"/>
                <a:sym typeface="Nunito"/>
              </a:rPr>
              <a:t>Variabel untuk menyimpan jenis bangun dan kondisi (If-Else) untuk memilih rumus</a:t>
            </a:r>
            <a:endParaRPr sz="2300">
              <a:solidFill>
                <a:schemeClr val="dk1"/>
              </a:solidFill>
              <a:latin typeface="Nunito"/>
              <a:ea typeface="Nunito"/>
              <a:cs typeface="Nunito"/>
              <a:sym typeface="Nunito"/>
            </a:endParaRPr>
          </a:p>
          <a:p>
            <a:pPr marL="1143000" lvl="0" indent="-450850" algn="just" rtl="0">
              <a:lnSpc>
                <a:spcPct val="100000"/>
              </a:lnSpc>
              <a:spcBef>
                <a:spcPts val="0"/>
              </a:spcBef>
              <a:spcAft>
                <a:spcPts val="0"/>
              </a:spcAft>
              <a:buClr>
                <a:schemeClr val="dk1"/>
              </a:buClr>
              <a:buSzPts val="2300"/>
              <a:buFont typeface="Nunito"/>
              <a:buAutoNum type="alphaUcPeriod"/>
            </a:pPr>
            <a:r>
              <a:rPr lang="en-ID" sz="2300">
                <a:solidFill>
                  <a:schemeClr val="dk1"/>
                </a:solidFill>
                <a:latin typeface="Nunito"/>
                <a:ea typeface="Nunito"/>
                <a:cs typeface="Nunito"/>
                <a:sym typeface="Nunito"/>
              </a:rPr>
              <a:t>Mengulang satu rumus yang sama sebanyak tiga kali</a:t>
            </a:r>
            <a:endParaRPr sz="2300">
              <a:solidFill>
                <a:schemeClr val="dk1"/>
              </a:solidFill>
              <a:latin typeface="Nunito"/>
              <a:ea typeface="Nunito"/>
              <a:cs typeface="Nunito"/>
              <a:sym typeface="Nunito"/>
            </a:endParaRPr>
          </a:p>
          <a:p>
            <a:pPr marL="1143000" lvl="0" indent="-450850" algn="just" rtl="0">
              <a:lnSpc>
                <a:spcPct val="100000"/>
              </a:lnSpc>
              <a:spcBef>
                <a:spcPts val="0"/>
              </a:spcBef>
              <a:spcAft>
                <a:spcPts val="0"/>
              </a:spcAft>
              <a:buClr>
                <a:schemeClr val="dk1"/>
              </a:buClr>
              <a:buSzPts val="2300"/>
              <a:buFont typeface="Nunito"/>
              <a:buAutoNum type="alphaUcPeriod"/>
            </a:pPr>
            <a:r>
              <a:rPr lang="en-ID" sz="2300">
                <a:solidFill>
                  <a:schemeClr val="dk1"/>
                </a:solidFill>
                <a:latin typeface="Nunito"/>
                <a:ea typeface="Nunito"/>
                <a:cs typeface="Nunito"/>
                <a:sym typeface="Nunito"/>
              </a:rPr>
              <a:t>Hanya menggunakan banyak blok ‘Move’ dan ‘Turn’ dalam baris kode secara berulang</a:t>
            </a:r>
            <a:endParaRPr sz="2300">
              <a:solidFill>
                <a:schemeClr val="dk1"/>
              </a:solidFill>
              <a:latin typeface="Nunito"/>
              <a:ea typeface="Nunito"/>
              <a:cs typeface="Nunito"/>
              <a:sym typeface="Nunito"/>
            </a:endParaRPr>
          </a:p>
          <a:p>
            <a:pPr marL="1143000" lvl="0" indent="-450850" algn="just" rtl="0">
              <a:lnSpc>
                <a:spcPct val="100000"/>
              </a:lnSpc>
              <a:spcBef>
                <a:spcPts val="0"/>
              </a:spcBef>
              <a:spcAft>
                <a:spcPts val="0"/>
              </a:spcAft>
              <a:buClr>
                <a:schemeClr val="dk1"/>
              </a:buClr>
              <a:buSzPts val="2300"/>
              <a:buFont typeface="Nunito"/>
              <a:buAutoNum type="alphaUcPeriod"/>
            </a:pPr>
            <a:r>
              <a:rPr lang="en-ID" sz="2300">
                <a:solidFill>
                  <a:schemeClr val="dk1"/>
                </a:solidFill>
                <a:latin typeface="Nunito"/>
                <a:ea typeface="Nunito"/>
                <a:cs typeface="Nunito"/>
                <a:sym typeface="Nunito"/>
              </a:rPr>
              <a:t>Menggunakan fitur ‘Pen’ untuk menggambar bangunnya saja</a:t>
            </a:r>
            <a:endParaRPr sz="2300">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endParaRPr sz="2300">
              <a:solidFill>
                <a:schemeClr val="dk1"/>
              </a:solidFill>
              <a:latin typeface="Nunito"/>
              <a:ea typeface="Nunito"/>
              <a:cs typeface="Nunito"/>
              <a:sym typeface="Nunito"/>
            </a:endParaRPr>
          </a:p>
          <a:p>
            <a:pPr marL="0" lvl="0" indent="0" algn="l" rtl="0">
              <a:lnSpc>
                <a:spcPct val="100000"/>
              </a:lnSpc>
              <a:spcBef>
                <a:spcPts val="0"/>
              </a:spcBef>
              <a:spcAft>
                <a:spcPts val="0"/>
              </a:spcAft>
              <a:buSzPts val="2400"/>
              <a:buNone/>
            </a:pPr>
            <a:endParaRPr sz="2300">
              <a:solidFill>
                <a:schemeClr val="dk1"/>
              </a:solidFill>
              <a:latin typeface="Nunito"/>
              <a:ea typeface="Nunito"/>
              <a:cs typeface="Nunito"/>
              <a:sym typeface="Nunito"/>
            </a:endParaRPr>
          </a:p>
        </p:txBody>
      </p:sp>
      <p:sp>
        <p:nvSpPr>
          <p:cNvPr id="370" name="Google Shape;370;p55"/>
          <p:cNvSpPr/>
          <p:nvPr/>
        </p:nvSpPr>
        <p:spPr>
          <a:xfrm>
            <a:off x="-226650" y="301050"/>
            <a:ext cx="9430800" cy="711600"/>
          </a:xfrm>
          <a:prstGeom prst="roundRect">
            <a:avLst>
              <a:gd name="adj" fmla="val 16667"/>
            </a:avLst>
          </a:prstGeom>
          <a:solidFill>
            <a:srgbClr val="0097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FFFFFF"/>
              </a:solidFill>
              <a:latin typeface="Calibri" panose="020F0502020204030204"/>
              <a:ea typeface="Calibri" panose="020F0502020204030204"/>
              <a:cs typeface="Calibri" panose="020F0502020204030204"/>
              <a:sym typeface="Calibri" panose="020F0502020204030204"/>
            </a:endParaRPr>
          </a:p>
        </p:txBody>
      </p:sp>
      <p:sp>
        <p:nvSpPr>
          <p:cNvPr id="371" name="Google Shape;371;p55"/>
          <p:cNvSpPr txBox="1"/>
          <p:nvPr/>
        </p:nvSpPr>
        <p:spPr>
          <a:xfrm>
            <a:off x="494325" y="318200"/>
            <a:ext cx="8059500" cy="615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4000"/>
              <a:buFont typeface="Arial" panose="020B0604020202020204"/>
              <a:buNone/>
            </a:pPr>
            <a:r>
              <a:rPr lang="en-ID" sz="4000" b="1" i="0" u="none" strike="noStrike" cap="none">
                <a:solidFill>
                  <a:srgbClr val="FFFFFF"/>
                </a:solidFill>
                <a:latin typeface="Nunito"/>
                <a:ea typeface="Nunito"/>
                <a:cs typeface="Nunito"/>
                <a:sym typeface="Nunito"/>
              </a:rPr>
              <a:t>Contoh Asesmen Sumatif</a:t>
            </a:r>
            <a:endParaRPr sz="4000" b="1" i="0" u="none" strike="noStrike" cap="none">
              <a:solidFill>
                <a:srgbClr val="FFFFFF"/>
              </a:solidFill>
              <a:latin typeface="Nunito"/>
              <a:ea typeface="Nunito"/>
              <a:cs typeface="Nunito"/>
              <a:sym typeface="Nunito"/>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375"/>
        <p:cNvGrpSpPr/>
        <p:nvPr/>
      </p:nvGrpSpPr>
      <p:grpSpPr>
        <a:xfrm>
          <a:off x="0" y="0"/>
          <a:ext cx="0" cy="0"/>
          <a:chOff x="0" y="0"/>
          <a:chExt cx="0" cy="0"/>
        </a:xfrm>
      </p:grpSpPr>
      <p:sp>
        <p:nvSpPr>
          <p:cNvPr id="376" name="Google Shape;376;p56"/>
          <p:cNvSpPr txBox="1">
            <a:spLocks noGrp="1"/>
          </p:cNvSpPr>
          <p:nvPr>
            <p:ph type="body" idx="4294967295"/>
          </p:nvPr>
        </p:nvSpPr>
        <p:spPr>
          <a:xfrm>
            <a:off x="415471" y="868800"/>
            <a:ext cx="11358000" cy="5120400"/>
          </a:xfrm>
          <a:prstGeom prst="rect">
            <a:avLst/>
          </a:prstGeom>
          <a:noFill/>
          <a:ln>
            <a:noFill/>
          </a:ln>
        </p:spPr>
        <p:txBody>
          <a:bodyPr spcFirstLastPara="1" wrap="square" lIns="121875" tIns="121875" rIns="121875" bIns="121875" anchor="ctr" anchorCtr="0">
            <a:noAutofit/>
          </a:bodyPr>
          <a:lstStyle/>
          <a:p>
            <a:pPr marL="0" lvl="0" indent="0" algn="just" rtl="0">
              <a:lnSpc>
                <a:spcPct val="115000"/>
              </a:lnSpc>
              <a:spcBef>
                <a:spcPts val="0"/>
              </a:spcBef>
              <a:spcAft>
                <a:spcPts val="0"/>
              </a:spcAft>
              <a:buSzPts val="2400"/>
              <a:buNone/>
            </a:pPr>
            <a:r>
              <a:rPr lang="en-ID" sz="2700" b="1">
                <a:solidFill>
                  <a:schemeClr val="dk1"/>
                </a:solidFill>
                <a:latin typeface="Nunito"/>
                <a:ea typeface="Nunito"/>
                <a:cs typeface="Nunito"/>
                <a:sym typeface="Nunito"/>
              </a:rPr>
              <a:t>Taksonomi SOLO : </a:t>
            </a:r>
            <a:r>
              <a:rPr lang="en-ID" sz="2700">
                <a:solidFill>
                  <a:schemeClr val="dk1"/>
                </a:solidFill>
                <a:latin typeface="Nunito"/>
                <a:ea typeface="Nunito"/>
                <a:cs typeface="Nunito"/>
                <a:sym typeface="Nunito"/>
              </a:rPr>
              <a:t>Level Relasional</a:t>
            </a:r>
            <a:endParaRPr sz="2700">
              <a:solidFill>
                <a:schemeClr val="dk1"/>
              </a:solidFill>
              <a:latin typeface="Nunito"/>
              <a:ea typeface="Nunito"/>
              <a:cs typeface="Nunito"/>
              <a:sym typeface="Nunito"/>
            </a:endParaRPr>
          </a:p>
          <a:p>
            <a:pPr marL="609600" lvl="0" indent="-476250" algn="just" rtl="0">
              <a:lnSpc>
                <a:spcPct val="115000"/>
              </a:lnSpc>
              <a:spcBef>
                <a:spcPts val="500"/>
              </a:spcBef>
              <a:spcAft>
                <a:spcPts val="0"/>
              </a:spcAft>
              <a:buClr>
                <a:schemeClr val="dk1"/>
              </a:buClr>
              <a:buSzPts val="2700"/>
              <a:buFont typeface="Nunito"/>
              <a:buChar char="-"/>
            </a:pPr>
            <a:r>
              <a:rPr lang="en-ID" sz="2700">
                <a:solidFill>
                  <a:schemeClr val="dk1"/>
                </a:solidFill>
                <a:latin typeface="Nunito"/>
                <a:ea typeface="Nunito"/>
                <a:cs typeface="Nunito"/>
                <a:sym typeface="Nunito"/>
              </a:rPr>
              <a:t>Soal tidak hanya meminta siswa mengenali satu fitur (</a:t>
            </a:r>
            <a:r>
              <a:rPr lang="en-ID" sz="2700" i="1">
                <a:solidFill>
                  <a:schemeClr val="dk1"/>
                </a:solidFill>
                <a:latin typeface="Nunito"/>
                <a:ea typeface="Nunito"/>
                <a:cs typeface="Nunito"/>
                <a:sym typeface="Nunito"/>
              </a:rPr>
              <a:t>Unistructural</a:t>
            </a:r>
            <a:r>
              <a:rPr lang="en-ID" sz="2700">
                <a:solidFill>
                  <a:schemeClr val="dk1"/>
                </a:solidFill>
                <a:latin typeface="Nunito"/>
                <a:ea typeface="Nunito"/>
                <a:cs typeface="Nunito"/>
                <a:sym typeface="Nunito"/>
              </a:rPr>
              <a:t>) atau menyebutkan daftar fitur (</a:t>
            </a:r>
            <a:r>
              <a:rPr lang="en-ID" sz="2700" i="1">
                <a:solidFill>
                  <a:schemeClr val="dk1"/>
                </a:solidFill>
                <a:latin typeface="Nunito"/>
                <a:ea typeface="Nunito"/>
                <a:cs typeface="Nunito"/>
                <a:sym typeface="Nunito"/>
              </a:rPr>
              <a:t>Multistructural)</a:t>
            </a:r>
            <a:r>
              <a:rPr lang="en-ID" sz="2700">
                <a:solidFill>
                  <a:schemeClr val="dk1"/>
                </a:solidFill>
                <a:latin typeface="Nunito"/>
                <a:ea typeface="Nunito"/>
                <a:cs typeface="Nunito"/>
                <a:sym typeface="Nunito"/>
              </a:rPr>
              <a:t>. </a:t>
            </a:r>
            <a:endParaRPr sz="2700">
              <a:solidFill>
                <a:schemeClr val="dk1"/>
              </a:solidFill>
              <a:latin typeface="Nunito"/>
              <a:ea typeface="Nunito"/>
              <a:cs typeface="Nunito"/>
              <a:sym typeface="Nunito"/>
            </a:endParaRPr>
          </a:p>
          <a:p>
            <a:pPr marL="609600" marR="0" lvl="0" indent="-476250" algn="just" rtl="0">
              <a:lnSpc>
                <a:spcPct val="115000"/>
              </a:lnSpc>
              <a:spcBef>
                <a:spcPts val="500"/>
              </a:spcBef>
              <a:spcAft>
                <a:spcPts val="500"/>
              </a:spcAft>
              <a:buClr>
                <a:schemeClr val="dk1"/>
              </a:buClr>
              <a:buSzPts val="2700"/>
              <a:buFont typeface="Nunito"/>
              <a:buChar char="-"/>
            </a:pPr>
            <a:r>
              <a:rPr lang="en-ID" sz="2700">
                <a:solidFill>
                  <a:schemeClr val="dk1"/>
                </a:solidFill>
                <a:latin typeface="Nunito"/>
                <a:ea typeface="Nunito"/>
                <a:cs typeface="Nunito"/>
                <a:sym typeface="Nunito"/>
              </a:rPr>
              <a:t>Murid harus menghubungkan antara kebutuhan program (menghitung berbagai jenis bangun dalam satu proyek dengan fungsi fitur teknologi yang tepat (Variabel + If-Else). Dalam hal ini murid memahami bahwa untuk menyelesaikan masalah tersebut, diperlukan sistem penyimpanan data (Variabel) yang bekerja sama dengan sistem pengambilan keputusan (Kondisional).</a:t>
            </a:r>
            <a:endParaRPr sz="2700">
              <a:solidFill>
                <a:schemeClr val="dk1"/>
              </a:solidFill>
              <a:latin typeface="Nunito"/>
              <a:ea typeface="Nunito"/>
              <a:cs typeface="Nunito"/>
              <a:sym typeface="Nunito"/>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380"/>
        <p:cNvGrpSpPr/>
        <p:nvPr/>
      </p:nvGrpSpPr>
      <p:grpSpPr>
        <a:xfrm>
          <a:off x="0" y="0"/>
          <a:ext cx="0" cy="0"/>
          <a:chOff x="0" y="0"/>
          <a:chExt cx="0" cy="0"/>
        </a:xfrm>
      </p:grpSpPr>
      <p:pic>
        <p:nvPicPr>
          <p:cNvPr id="381" name="Google Shape;381;p57"/>
          <p:cNvPicPr preferRelativeResize="0"/>
          <p:nvPr/>
        </p:nvPicPr>
        <p:blipFill rotWithShape="1">
          <a:blip r:embed="rId3"/>
          <a:srcRect/>
          <a:stretch>
            <a:fillRect/>
          </a:stretch>
        </p:blipFill>
        <p:spPr>
          <a:xfrm>
            <a:off x="606250" y="786850"/>
            <a:ext cx="11009373" cy="6070025"/>
          </a:xfrm>
          <a:prstGeom prst="rect">
            <a:avLst/>
          </a:prstGeom>
          <a:noFill/>
          <a:ln>
            <a:noFill/>
          </a:ln>
        </p:spPr>
      </p:pic>
      <p:sp>
        <p:nvSpPr>
          <p:cNvPr id="382" name="Google Shape;382;p57"/>
          <p:cNvSpPr txBox="1"/>
          <p:nvPr/>
        </p:nvSpPr>
        <p:spPr>
          <a:xfrm>
            <a:off x="3047225" y="0"/>
            <a:ext cx="6094500" cy="6003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500"/>
              </a:spcAft>
              <a:buClr>
                <a:srgbClr val="000000"/>
              </a:buClr>
              <a:buSzPts val="2700"/>
              <a:buFont typeface="Arial" panose="020B0604020202020204"/>
              <a:buNone/>
            </a:pPr>
            <a:r>
              <a:rPr lang="en-ID" sz="2700" b="1" i="0" u="none" strike="noStrike" cap="none">
                <a:solidFill>
                  <a:schemeClr val="dk1"/>
                </a:solidFill>
                <a:latin typeface="Nunito"/>
                <a:ea typeface="Nunito"/>
                <a:cs typeface="Nunito"/>
                <a:sym typeface="Nunito"/>
              </a:rPr>
              <a:t>Kolaborasi BLOOM &amp; SOLO</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ransition/>
</p:sld>
</file>

<file path=ppt/theme/theme1.xml><?xml version="1.0" encoding="utf-8"?>
<a:theme xmlns:a="http://schemas.openxmlformats.org/drawingml/2006/main" name="Tema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1785</Words>
  <Application>Microsoft Office PowerPoint</Application>
  <PresentationFormat>Custom</PresentationFormat>
  <Paragraphs>127</Paragraphs>
  <Slides>24</Slides>
  <Notes>24</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Calibri</vt:lpstr>
      <vt:lpstr>Cambria</vt:lpstr>
      <vt:lpstr>Nunito</vt:lpstr>
      <vt:lpstr>Arial</vt:lpstr>
      <vt:lpstr>Tema Office</vt:lpstr>
      <vt:lpstr>PowerPoint Presentation</vt:lpstr>
      <vt:lpstr>PowerPoint Presentation</vt:lpstr>
      <vt:lpstr>Kegiatan 1 Identifikasi Kebutuhan Pembelajaran (40’)</vt:lpstr>
      <vt:lpstr>PowerPoint Presentation</vt:lpstr>
      <vt:lpstr>Kegiatan 2 Desain Pembelajaran </vt:lpstr>
      <vt:lpstr>PowerPoint Presentation</vt:lpstr>
      <vt:lpstr>PowerPoint Presentation</vt:lpstr>
      <vt:lpstr>PowerPoint Presentation</vt:lpstr>
      <vt:lpstr>Pengalaman Belajar</vt:lpstr>
      <vt:lpstr>PENGALAMAN BELAJAR</vt:lpstr>
      <vt:lpstr>TAKSONOMI SOLO</vt:lpstr>
      <vt:lpstr>PowerPoint Presentation</vt:lpstr>
      <vt:lpstr>PowerPoint Presentation</vt:lpstr>
      <vt:lpstr>Contoh Keterkaitan pengalaman belajar, taksonomi SOLO, dan Dimensi Profil Lulusan dalam konteks perencanaan pembelajaran mendalam</vt:lpstr>
      <vt:lpstr>PowerPoint Presentation</vt:lpstr>
      <vt:lpstr>Asesmen Pembelajaran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Julaidar Aisya</cp:lastModifiedBy>
  <cp:revision>2</cp:revision>
  <dcterms:created xsi:type="dcterms:W3CDTF">2026-09-17T16:56:17Z</dcterms:created>
  <dcterms:modified xsi:type="dcterms:W3CDTF">2026-10-05T07:24:10Z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C7EFA7A6DC204F8A913641DDD77CFA18_12</vt:lpwstr>
  </property>
</Properties>
</file>