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7" r:id="rId8"/>
    <p:sldId id="268" r:id="rId9"/>
    <p:sldId id="263" r:id="rId10"/>
    <p:sldId id="264" r:id="rId11"/>
    <p:sldId id="265" r:id="rId12"/>
    <p:sldId id="266" r:id="rId13"/>
  </p:sldIdLst>
  <p:sldSz cx="9144000" cy="5143500" type="screen16x9"/>
  <p:notesSz cx="5143500" cy="9144000"/>
  <p:embeddedFontLst>
    <p:embeddedFont>
      <p:font typeface="Bricolage Grotesque SemiBold" panose="020B0604020202020204" charset="0"/>
      <p:regular r:id="rId15"/>
    </p:embeddedFont>
    <p:embeddedFont>
      <p:font typeface="Inter" panose="020B0604020202020204" charset="0"/>
      <p:regular r:id="rId16"/>
    </p:embeddedFont>
    <p:embeddedFont>
      <p:font typeface="Inter Bold" panose="020B0604020202020204" charset="0"/>
      <p:regular r:id="rId1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4" d="100"/>
          <a:sy n="84" d="100"/>
        </p:scale>
        <p:origin x="7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8825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27958-7B91-142F-A83A-0FFCA53CFE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E52980-1A65-D91F-6844-8E11A283E7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FE5A35-94CB-DCB3-951C-FD98D4CF15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1654CC-D0E2-4EE6-E0EF-6BF99C745C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5352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685338" y="1303020"/>
            <a:ext cx="3367222" cy="24597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00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Perbedaan ADHD dan Autisme</a:t>
            </a:r>
            <a:endParaRPr lang="en-US" sz="40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01E5B6E-DF65-AA35-E951-A8BC4CAD83E0}"/>
              </a:ext>
            </a:extLst>
          </p:cNvPr>
          <p:cNvSpPr/>
          <p:nvPr/>
        </p:nvSpPr>
        <p:spPr>
          <a:xfrm>
            <a:off x="0" y="4671060"/>
            <a:ext cx="9144000" cy="3886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21429A2-98F7-4462-BB18-3EF8132FB519}"/>
              </a:ext>
            </a:extLst>
          </p:cNvPr>
          <p:cNvSpPr/>
          <p:nvPr/>
        </p:nvSpPr>
        <p:spPr>
          <a:xfrm>
            <a:off x="6896101" y="4213860"/>
            <a:ext cx="2019299" cy="3886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  <a:latin typeface="+mj-lt"/>
              </a:rPr>
              <a:t>Oleh: </a:t>
            </a:r>
            <a:r>
              <a:rPr lang="en-US" dirty="0" err="1">
                <a:solidFill>
                  <a:schemeClr val="tx1"/>
                </a:solidFill>
                <a:latin typeface="+mj-lt"/>
              </a:rPr>
              <a:t>Asrawati</a:t>
            </a:r>
            <a:r>
              <a:rPr lang="en-US" dirty="0">
                <a:solidFill>
                  <a:schemeClr val="tx1"/>
                </a:solidFill>
                <a:latin typeface="+mj-lt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+mj-lt"/>
              </a:rPr>
              <a:t>S.Pd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026" name="Picture 2" descr="ADHD vs Autisme: Perbedaan Utama &amp; Penjelasan Hubungannya">
            <a:extLst>
              <a:ext uri="{FF2B5EF4-FFF2-40B4-BE49-F238E27FC236}">
                <a16:creationId xmlns:a16="http://schemas.microsoft.com/office/drawing/2014/main" id="{9128B756-A582-F813-AF6A-7A7E130BB9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106"/>
          <a:stretch>
            <a:fillRect/>
          </a:stretch>
        </p:blipFill>
        <p:spPr bwMode="auto">
          <a:xfrm>
            <a:off x="325755" y="1047928"/>
            <a:ext cx="5191125" cy="2680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9" y="1257598"/>
            <a:ext cx="2628230" cy="262823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474988" y="1465585"/>
            <a:ext cx="5177582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Definisi Dasar</a:t>
            </a:r>
            <a:endParaRPr lang="en-US" sz="27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74988" y="2068041"/>
            <a:ext cx="2517874" cy="1592089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3711997" y="2228850"/>
            <a:ext cx="2120057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ADHD</a:t>
            </a:r>
            <a:endParaRPr lang="en-US" sz="1350" dirty="0"/>
          </a:p>
        </p:txBody>
      </p:sp>
      <p:sp>
        <p:nvSpPr>
          <p:cNvPr id="6" name="Text 2"/>
          <p:cNvSpPr/>
          <p:nvPr/>
        </p:nvSpPr>
        <p:spPr>
          <a:xfrm>
            <a:off x="3711997" y="2592065"/>
            <a:ext cx="2120057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Gangguan pemusatan perhatian, hiperaktivitas, dan impulsivitas yang berdampak pada perilaku sehari-hari</a:t>
            </a:r>
            <a:endParaRPr lang="en-US" sz="11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34621" y="2068041"/>
            <a:ext cx="2517949" cy="1592089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371630" y="2228850"/>
            <a:ext cx="2120131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Autisme (ASD)</a:t>
            </a:r>
            <a:endParaRPr lang="en-US" sz="1350" dirty="0"/>
          </a:p>
        </p:txBody>
      </p:sp>
      <p:sp>
        <p:nvSpPr>
          <p:cNvPr id="9" name="Text 4"/>
          <p:cNvSpPr/>
          <p:nvPr/>
        </p:nvSpPr>
        <p:spPr>
          <a:xfrm>
            <a:off x="6371630" y="2592065"/>
            <a:ext cx="2120131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Gangguan perkembangan saraf yang memengaruhi interaksi sosial, komunikasi, dan pola perilaku</a:t>
            </a:r>
            <a:endParaRPr lang="en-US" sz="11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512FD10-C119-C766-BB47-C71407C03BD6}"/>
              </a:ext>
            </a:extLst>
          </p:cNvPr>
          <p:cNvSpPr/>
          <p:nvPr/>
        </p:nvSpPr>
        <p:spPr>
          <a:xfrm>
            <a:off x="0" y="4671060"/>
            <a:ext cx="9144000" cy="3886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516559"/>
            <a:ext cx="8151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Usia Deteksi Gejala</a:t>
            </a:r>
            <a:endParaRPr lang="en-US" sz="27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9" y="2243063"/>
            <a:ext cx="4075881" cy="56703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37877" y="2951857"/>
            <a:ext cx="3792364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Autisme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637877" y="3258369"/>
            <a:ext cx="379236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Terdeteksi sejak usia </a:t>
            </a:r>
            <a:r>
              <a:rPr lang="en-US" sz="1400" b="1" dirty="0">
                <a:solidFill>
                  <a:srgbClr val="2C292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2–3 tahun</a:t>
            </a:r>
            <a:endParaRPr lang="en-US" sz="14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243063"/>
            <a:ext cx="4075881" cy="56703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713759" y="2951857"/>
            <a:ext cx="3792364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ADHD</a:t>
            </a:r>
            <a:endParaRPr lang="en-US" sz="1350" dirty="0"/>
          </a:p>
        </p:txBody>
      </p:sp>
      <p:sp>
        <p:nvSpPr>
          <p:cNvPr id="8" name="Text 4"/>
          <p:cNvSpPr/>
          <p:nvPr/>
        </p:nvSpPr>
        <p:spPr>
          <a:xfrm>
            <a:off x="4713759" y="3258369"/>
            <a:ext cx="379236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Terlihat saat usia sekolah </a:t>
            </a:r>
            <a:r>
              <a:rPr lang="en-US" sz="1400" b="1" dirty="0">
                <a:solidFill>
                  <a:srgbClr val="2C292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5–7 tahun</a:t>
            </a:r>
            <a:endParaRPr lang="en-US" sz="1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CB282E2-8ED2-EAF4-0947-C0EA33D6E4AD}"/>
              </a:ext>
            </a:extLst>
          </p:cNvPr>
          <p:cNvSpPr/>
          <p:nvPr/>
        </p:nvSpPr>
        <p:spPr>
          <a:xfrm>
            <a:off x="0" y="4671060"/>
            <a:ext cx="9144000" cy="3886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00450" cy="51435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90530" y="100"/>
                </a:lnTo>
                <a:lnTo>
                  <a:pt x="93070" y="6350"/>
                </a:lnTo>
                <a:lnTo>
                  <a:pt x="94920" y="12210"/>
                </a:lnTo>
                <a:lnTo>
                  <a:pt x="96680" y="19820"/>
                </a:lnTo>
                <a:lnTo>
                  <a:pt x="97560" y="25880"/>
                </a:lnTo>
                <a:lnTo>
                  <a:pt x="97950" y="30960"/>
                </a:lnTo>
                <a:lnTo>
                  <a:pt x="97950" y="39060"/>
                </a:lnTo>
                <a:lnTo>
                  <a:pt x="97270" y="46480"/>
                </a:lnTo>
                <a:lnTo>
                  <a:pt x="96190" y="52640"/>
                </a:lnTo>
                <a:lnTo>
                  <a:pt x="94730" y="58500"/>
                </a:lnTo>
                <a:lnTo>
                  <a:pt x="92480" y="65230"/>
                </a:lnTo>
                <a:lnTo>
                  <a:pt x="89550" y="72070"/>
                </a:lnTo>
                <a:lnTo>
                  <a:pt x="86820" y="77340"/>
                </a:lnTo>
                <a:lnTo>
                  <a:pt x="83500" y="82810"/>
                </a:lnTo>
                <a:lnTo>
                  <a:pt x="79200" y="88870"/>
                </a:lnTo>
                <a:lnTo>
                  <a:pt x="75880" y="92770"/>
                </a:lnTo>
                <a:lnTo>
                  <a:pt x="75880" y="92970"/>
                </a:lnTo>
                <a:lnTo>
                  <a:pt x="74510" y="94340"/>
                </a:lnTo>
                <a:lnTo>
                  <a:pt x="74510" y="94530"/>
                </a:lnTo>
                <a:lnTo>
                  <a:pt x="69240" y="100000"/>
                </a:lnTo>
                <a:lnTo>
                  <a:pt x="0" y="10000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3925119" y="1587475"/>
            <a:ext cx="4722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Fokus Perhatian</a:t>
            </a:r>
            <a:endParaRPr lang="en-US" sz="2750" dirty="0"/>
          </a:p>
        </p:txBody>
      </p:sp>
      <p:sp>
        <p:nvSpPr>
          <p:cNvPr id="4" name="Shape 1"/>
          <p:cNvSpPr/>
          <p:nvPr/>
        </p:nvSpPr>
        <p:spPr>
          <a:xfrm>
            <a:off x="3823022" y="2243062"/>
            <a:ext cx="2392635" cy="1551697"/>
          </a:xfrm>
          <a:prstGeom prst="roundRect">
            <a:avLst>
              <a:gd name="adj" fmla="val 7774"/>
            </a:avLst>
          </a:prstGeom>
          <a:solidFill>
            <a:srgbClr val="E7BF6A">
              <a:alpha val="95000"/>
            </a:srgbClr>
          </a:solidFill>
          <a:ln/>
        </p:spPr>
      </p:sp>
      <p:sp>
        <p:nvSpPr>
          <p:cNvPr id="5" name="Text 2"/>
          <p:cNvSpPr/>
          <p:nvPr/>
        </p:nvSpPr>
        <p:spPr>
          <a:xfrm>
            <a:off x="3964781" y="2384822"/>
            <a:ext cx="2109118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Autisme</a:t>
            </a:r>
            <a:endParaRPr lang="en-US" sz="1350" dirty="0"/>
          </a:p>
        </p:txBody>
      </p:sp>
      <p:sp>
        <p:nvSpPr>
          <p:cNvPr id="6" name="Text 3"/>
          <p:cNvSpPr/>
          <p:nvPr/>
        </p:nvSpPr>
        <p:spPr>
          <a:xfrm>
            <a:off x="3964781" y="2748037"/>
            <a:ext cx="2109118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Fokus intens pada minat khusus — sulit </a:t>
            </a:r>
            <a:r>
              <a:rPr lang="en-US" sz="1400" dirty="0" err="1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beralih</a:t>
            </a:r>
            <a:r>
              <a:rPr lang="en-US" sz="14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00" dirty="0" err="1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topik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6464201" y="2384822"/>
            <a:ext cx="218844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ADHD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6464201" y="2748037"/>
            <a:ext cx="2188443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Perhatian mudah teralih — kesulitan mempertahankan fokus</a:t>
            </a:r>
            <a:endParaRPr lang="en-US" sz="1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7FDEB46-9B2B-DCD0-E933-AF49A1DA7B29}"/>
              </a:ext>
            </a:extLst>
          </p:cNvPr>
          <p:cNvSpPr/>
          <p:nvPr/>
        </p:nvSpPr>
        <p:spPr>
          <a:xfrm>
            <a:off x="0" y="4671060"/>
            <a:ext cx="9144000" cy="3886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681907"/>
            <a:ext cx="8151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Interaksi Sosial</a:t>
            </a:r>
            <a:endParaRPr lang="en-US" sz="2750" dirty="0"/>
          </a:p>
        </p:txBody>
      </p:sp>
      <p:sp>
        <p:nvSpPr>
          <p:cNvPr id="3" name="Shape 1"/>
          <p:cNvSpPr/>
          <p:nvPr/>
        </p:nvSpPr>
        <p:spPr>
          <a:xfrm>
            <a:off x="496119" y="2408411"/>
            <a:ext cx="8151763" cy="1053182"/>
          </a:xfrm>
          <a:prstGeom prst="roundRect">
            <a:avLst>
              <a:gd name="adj" fmla="val 5654"/>
            </a:avLst>
          </a:prstGeom>
          <a:solidFill>
            <a:srgbClr val="FFFFFF"/>
          </a:solidFill>
          <a:ln w="4763">
            <a:solidFill>
              <a:srgbClr val="F8ECD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00881" y="2413174"/>
            <a:ext cx="4071119" cy="1043657"/>
          </a:xfrm>
          <a:custGeom>
            <a:avLst/>
            <a:gdLst/>
            <a:ahLst/>
            <a:cxnLst/>
            <a:rect l="l" t="t" r="r" b="b"/>
            <a:pathLst>
              <a:path w="4071119" h="1043657">
                <a:moveTo>
                  <a:pt x="49619" y="0"/>
                </a:moveTo>
                <a:lnTo>
                  <a:pt x="4071119" y="0"/>
                </a:lnTo>
                <a:lnTo>
                  <a:pt x="4071119" y="1043657"/>
                </a:lnTo>
                <a:lnTo>
                  <a:pt x="49619" y="1043657"/>
                </a:lnTo>
                <a:arcTo wR="49619" hR="49619" stAng="5400000" swAng="5400000"/>
                <a:lnTo>
                  <a:pt x="0" y="49619"/>
                </a:lnTo>
                <a:arcTo wR="49619" hR="49619" stAng="10800000" swAng="5400000"/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5" name="Text 3"/>
          <p:cNvSpPr/>
          <p:nvPr/>
        </p:nvSpPr>
        <p:spPr>
          <a:xfrm>
            <a:off x="642640" y="2554932"/>
            <a:ext cx="3787601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Autisme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642640" y="2861444"/>
            <a:ext cx="3787601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Kesulitan memahami isyarat </a:t>
            </a:r>
            <a:r>
              <a:rPr lang="en-US" sz="1400" dirty="0" err="1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sosial</a:t>
            </a:r>
            <a:r>
              <a:rPr lang="en-US" sz="14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dan menghindari kontak mata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572000" y="2413174"/>
            <a:ext cx="4071119" cy="1043657"/>
          </a:xfrm>
          <a:custGeom>
            <a:avLst/>
            <a:gdLst/>
            <a:ahLst/>
            <a:cxnLst/>
            <a:rect l="l" t="t" r="r" b="b"/>
            <a:pathLst>
              <a:path w="4071119" h="1043657">
                <a:moveTo>
                  <a:pt x="0" y="0"/>
                </a:moveTo>
                <a:lnTo>
                  <a:pt x="4021500" y="0"/>
                </a:lnTo>
                <a:arcTo wR="49619" hR="49619" stAng="16200000" swAng="5400000"/>
                <a:lnTo>
                  <a:pt x="4071119" y="994039"/>
                </a:lnTo>
                <a:arcTo wR="49619" hR="49619" stAng="0" swAng="5400000"/>
                <a:lnTo>
                  <a:pt x="0" y="1043657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0" y="2413174"/>
            <a:ext cx="19050" cy="1043657"/>
          </a:xfrm>
          <a:prstGeom prst="roundRect">
            <a:avLst>
              <a:gd name="adj" fmla="val 50000"/>
            </a:avLst>
          </a:prstGeom>
          <a:solidFill>
            <a:srgbClr val="F8ECD3"/>
          </a:solidFill>
          <a:ln/>
        </p:spPr>
      </p:sp>
      <p:sp>
        <p:nvSpPr>
          <p:cNvPr id="9" name="Text 7"/>
          <p:cNvSpPr/>
          <p:nvPr/>
        </p:nvSpPr>
        <p:spPr>
          <a:xfrm>
            <a:off x="4713759" y="2554932"/>
            <a:ext cx="3787601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ADHD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4713759" y="2861444"/>
            <a:ext cx="3787601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Impulsif dalam interaksi, suka berbicara, dan </a:t>
            </a:r>
            <a:r>
              <a:rPr lang="en-US" sz="1400" dirty="0" err="1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kurang</a:t>
            </a:r>
            <a:r>
              <a:rPr lang="en-US" sz="14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mendengarkan</a:t>
            </a:r>
            <a:endParaRPr lang="en-US" sz="1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EC2C17E-2337-69AA-7229-14FE5B37A7C4}"/>
              </a:ext>
            </a:extLst>
          </p:cNvPr>
          <p:cNvSpPr/>
          <p:nvPr/>
        </p:nvSpPr>
        <p:spPr>
          <a:xfrm>
            <a:off x="0" y="4671060"/>
            <a:ext cx="9144000" cy="3886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481138"/>
            <a:ext cx="5177582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Komunikasi</a:t>
            </a:r>
            <a:endParaRPr lang="en-US" sz="2750" dirty="0"/>
          </a:p>
        </p:txBody>
      </p:sp>
      <p:sp>
        <p:nvSpPr>
          <p:cNvPr id="3" name="Shape 1"/>
          <p:cNvSpPr/>
          <p:nvPr/>
        </p:nvSpPr>
        <p:spPr>
          <a:xfrm>
            <a:off x="496119" y="2129314"/>
            <a:ext cx="318939" cy="318939"/>
          </a:xfrm>
          <a:prstGeom prst="roundRect">
            <a:avLst>
              <a:gd name="adj" fmla="val 18669"/>
            </a:avLst>
          </a:prstGeom>
          <a:solidFill>
            <a:srgbClr val="FFFFFF"/>
          </a:solidFill>
          <a:ln w="4763">
            <a:solidFill>
              <a:srgbClr val="F8ECD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56816" y="2132261"/>
            <a:ext cx="4716884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Autisme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56816" y="2495476"/>
            <a:ext cx="471688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6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Pola </a:t>
            </a:r>
            <a:r>
              <a:rPr lang="en-US" sz="1600" dirty="0" err="1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bicara</a:t>
            </a:r>
            <a:r>
              <a:rPr lang="en-US" sz="16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literal (</a:t>
            </a:r>
            <a:r>
              <a:rPr lang="en-US" sz="1600" dirty="0" err="1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apa</a:t>
            </a:r>
            <a:r>
              <a:rPr lang="en-US" sz="16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600" dirty="0" err="1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adanya</a:t>
            </a:r>
            <a:r>
              <a:rPr lang="en-US" sz="16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), </a:t>
            </a:r>
            <a:r>
              <a:rPr lang="en-US" sz="1600" dirty="0" err="1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kesulitan</a:t>
            </a:r>
            <a:r>
              <a:rPr lang="en-US" sz="16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n-US" sz="1600" dirty="0" err="1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mengungkapkan</a:t>
            </a:r>
            <a:r>
              <a:rPr lang="en-US" sz="16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600" dirty="0" err="1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emosi</a:t>
            </a:r>
            <a:r>
              <a:rPr lang="en-US" sz="16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r>
              <a:rPr lang="en-US" sz="1600" dirty="0" err="1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komunikasi</a:t>
            </a:r>
            <a:r>
              <a:rPr lang="en-US" sz="16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dua </a:t>
            </a:r>
            <a:r>
              <a:rPr lang="en-US" sz="1600" dirty="0" err="1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arah</a:t>
            </a:r>
            <a:r>
              <a:rPr lang="en-US" sz="16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600" dirty="0" err="1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terhambat</a:t>
            </a:r>
            <a:r>
              <a:rPr lang="en-US" sz="16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496119" y="3196307"/>
            <a:ext cx="318939" cy="318939"/>
          </a:xfrm>
          <a:prstGeom prst="roundRect">
            <a:avLst>
              <a:gd name="adj" fmla="val 18669"/>
            </a:avLst>
          </a:prstGeom>
          <a:solidFill>
            <a:srgbClr val="FFFFFF"/>
          </a:solidFill>
          <a:ln w="4763">
            <a:solidFill>
              <a:srgbClr val="F8ECD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56816" y="3199254"/>
            <a:ext cx="4716884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ADHD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956816" y="3478649"/>
            <a:ext cx="471688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600" dirty="0" err="1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Berbicara</a:t>
            </a:r>
            <a:r>
              <a:rPr lang="en-US" sz="16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600" dirty="0" err="1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banyak</a:t>
            </a:r>
            <a:r>
              <a:rPr lang="en-US" sz="16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600" dirty="0" err="1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atau</a:t>
            </a:r>
            <a:r>
              <a:rPr lang="en-US" sz="16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600" dirty="0" err="1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berbicara</a:t>
            </a:r>
            <a:r>
              <a:rPr lang="en-US" sz="16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600" dirty="0" err="1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tanpa</a:t>
            </a:r>
            <a:r>
              <a:rPr lang="en-US" sz="16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600" dirty="0" err="1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berpikir</a:t>
            </a:r>
            <a:r>
              <a:rPr lang="en-US" sz="16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n-US" sz="1600" dirty="0" err="1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sulit</a:t>
            </a:r>
            <a:r>
              <a:rPr lang="en-US" sz="16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menunggu giliran, lepas kontrol</a:t>
            </a:r>
            <a:endParaRPr lang="en-US" sz="16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5391" y="83820"/>
            <a:ext cx="2628230" cy="262823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A7344BE-5169-C17D-2A5B-E6F262B03209}"/>
              </a:ext>
            </a:extLst>
          </p:cNvPr>
          <p:cNvSpPr/>
          <p:nvPr/>
        </p:nvSpPr>
        <p:spPr>
          <a:xfrm>
            <a:off x="0" y="4671060"/>
            <a:ext cx="9144000" cy="3886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009EF0-C702-0CF7-7C6C-794315556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2320603A-A96E-A341-C3B3-B4CBB19554DE}"/>
              </a:ext>
            </a:extLst>
          </p:cNvPr>
          <p:cNvSpPr/>
          <p:nvPr/>
        </p:nvSpPr>
        <p:spPr>
          <a:xfrm>
            <a:off x="496119" y="896689"/>
            <a:ext cx="8151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 err="1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Perilaku</a:t>
            </a:r>
            <a:r>
              <a:rPr lang="en-US" sz="27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  </a:t>
            </a:r>
            <a:endParaRPr lang="en-US" sz="2750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30F7022D-9779-5536-F8C6-099C93178B31}"/>
              </a:ext>
            </a:extLst>
          </p:cNvPr>
          <p:cNvSpPr/>
          <p:nvPr/>
        </p:nvSpPr>
        <p:spPr>
          <a:xfrm>
            <a:off x="496119" y="1623194"/>
            <a:ext cx="4004965" cy="1379116"/>
          </a:xfrm>
          <a:prstGeom prst="roundRect">
            <a:avLst>
              <a:gd name="adj" fmla="val 4317"/>
            </a:avLst>
          </a:prstGeom>
          <a:solidFill>
            <a:srgbClr val="FFFFFF"/>
          </a:solidFill>
          <a:ln w="4763">
            <a:solidFill>
              <a:srgbClr val="F8ECD3"/>
            </a:solidFill>
            <a:prstDash val="solid"/>
          </a:ln>
        </p:spPr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A613FECF-199E-DAB0-3FCB-FAB852F7734C}"/>
              </a:ext>
            </a:extLst>
          </p:cNvPr>
          <p:cNvSpPr/>
          <p:nvPr/>
        </p:nvSpPr>
        <p:spPr>
          <a:xfrm>
            <a:off x="642640" y="1769715"/>
            <a:ext cx="37119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Autisme — </a:t>
            </a:r>
            <a:r>
              <a:rPr lang="en-US" sz="1350" dirty="0" err="1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Repetitif</a:t>
            </a:r>
            <a:r>
              <a:rPr lang="en-US" sz="13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 (Tindakan </a:t>
            </a:r>
            <a:r>
              <a:rPr lang="en-US" sz="1350" dirty="0" err="1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Berulang</a:t>
            </a:r>
            <a:r>
              <a:rPr lang="en-US" sz="13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)</a:t>
            </a:r>
            <a:endParaRPr lang="en-US" sz="135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D615CF4D-2195-60FE-DFB4-CC982A1B95EF}"/>
              </a:ext>
            </a:extLst>
          </p:cNvPr>
          <p:cNvSpPr/>
          <p:nvPr/>
        </p:nvSpPr>
        <p:spPr>
          <a:xfrm>
            <a:off x="642640" y="2076227"/>
            <a:ext cx="3711922" cy="779562"/>
          </a:xfrm>
          <a:prstGeom prst="rect">
            <a:avLst/>
          </a:prstGeom>
          <a:noFill/>
          <a:ln/>
        </p:spPr>
        <p:txBody>
          <a:bodyPr wrap="square" lIns="0" tIns="56707" rIns="0" bIns="0" rtlCol="0" anchor="t">
            <a:normAutofit/>
          </a:bodyPr>
          <a:lstStyle/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Gerakan berulang (stimming)</a:t>
            </a:r>
            <a:endParaRPr lang="en-US" sz="11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Rutinitas ketat</a:t>
            </a:r>
            <a:endParaRPr lang="en-US" sz="11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Sensitivitas sensorik tinggi</a:t>
            </a:r>
            <a:endParaRPr lang="en-US" sz="1100" dirty="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71790E7A-0419-BF84-506D-8D49EA63BDC8}"/>
              </a:ext>
            </a:extLst>
          </p:cNvPr>
          <p:cNvSpPr/>
          <p:nvPr/>
        </p:nvSpPr>
        <p:spPr>
          <a:xfrm>
            <a:off x="4642842" y="1623194"/>
            <a:ext cx="4005039" cy="1379116"/>
          </a:xfrm>
          <a:prstGeom prst="roundRect">
            <a:avLst>
              <a:gd name="adj" fmla="val 4317"/>
            </a:avLst>
          </a:prstGeom>
          <a:solidFill>
            <a:srgbClr val="FFFFFF"/>
          </a:solidFill>
          <a:ln w="4763">
            <a:solidFill>
              <a:srgbClr val="F8ECD3"/>
            </a:solidFill>
            <a:prstDash val="solid"/>
          </a:ln>
        </p:spPr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C4499437-9878-11EE-84FA-4D64BB4C52A0}"/>
              </a:ext>
            </a:extLst>
          </p:cNvPr>
          <p:cNvSpPr/>
          <p:nvPr/>
        </p:nvSpPr>
        <p:spPr>
          <a:xfrm>
            <a:off x="4789363" y="1769715"/>
            <a:ext cx="3711997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ADHD — </a:t>
            </a:r>
            <a:r>
              <a:rPr lang="en-US" sz="1350" dirty="0" err="1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Hiperaktif</a:t>
            </a:r>
            <a:r>
              <a:rPr lang="en-US" sz="13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 (</a:t>
            </a:r>
            <a:r>
              <a:rPr lang="en-US" sz="1350" dirty="0" err="1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sering</a:t>
            </a:r>
            <a:r>
              <a:rPr lang="en-US" sz="13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 </a:t>
            </a:r>
            <a:r>
              <a:rPr lang="en-US" sz="1350" dirty="0" err="1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bertindak</a:t>
            </a:r>
            <a:r>
              <a:rPr lang="en-US" sz="13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 </a:t>
            </a:r>
            <a:r>
              <a:rPr lang="en-US" sz="1350" dirty="0" err="1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tanpa</a:t>
            </a:r>
            <a:r>
              <a:rPr lang="en-US" sz="13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 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en-US" sz="1350" dirty="0" err="1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berpikir</a:t>
            </a:r>
            <a:r>
              <a:rPr lang="en-US" sz="13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 Panjang)</a:t>
            </a:r>
          </a:p>
          <a:p>
            <a:pPr marL="0" indent="0" algn="l">
              <a:lnSpc>
                <a:spcPct val="104000"/>
              </a:lnSpc>
              <a:buNone/>
            </a:pPr>
            <a:endParaRPr lang="en-US" sz="135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E46334F4-D4BA-3D66-12F9-9D393E55C49D}"/>
              </a:ext>
            </a:extLst>
          </p:cNvPr>
          <p:cNvSpPr/>
          <p:nvPr/>
        </p:nvSpPr>
        <p:spPr>
          <a:xfrm>
            <a:off x="4789363" y="2129567"/>
            <a:ext cx="3711997" cy="779562"/>
          </a:xfrm>
          <a:prstGeom prst="rect">
            <a:avLst/>
          </a:prstGeom>
          <a:noFill/>
          <a:ln/>
        </p:spPr>
        <p:txBody>
          <a:bodyPr wrap="square" lIns="0" tIns="56707" rIns="0" bIns="0" rtlCol="0" anchor="t">
            <a:normAutofit/>
          </a:bodyPr>
          <a:lstStyle/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Gelisah, tidak bisa diam</a:t>
            </a:r>
            <a:endParaRPr lang="en-US" sz="11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Kebutuhan stimulasi konstan</a:t>
            </a:r>
            <a:endParaRPr lang="en-US" sz="11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Kesulitan manajemen waktu</a:t>
            </a:r>
            <a:endParaRPr lang="en-US" sz="1100" dirty="0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3B0CA2DD-16BB-8B5E-9296-5FEB7DCA212A}"/>
              </a:ext>
            </a:extLst>
          </p:cNvPr>
          <p:cNvSpPr/>
          <p:nvPr/>
        </p:nvSpPr>
        <p:spPr>
          <a:xfrm>
            <a:off x="496119" y="3144069"/>
            <a:ext cx="4004965" cy="1102742"/>
          </a:xfrm>
          <a:prstGeom prst="roundRect">
            <a:avLst>
              <a:gd name="adj" fmla="val 5399"/>
            </a:avLst>
          </a:prstGeom>
          <a:solidFill>
            <a:srgbClr val="FFFFFF"/>
          </a:solidFill>
          <a:ln w="4763">
            <a:solidFill>
              <a:srgbClr val="F8ECD3"/>
            </a:solidFill>
            <a:prstDash val="solid"/>
          </a:ln>
        </p:spPr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3709E39D-9ACC-7080-36CE-B763F5F99C3D}"/>
              </a:ext>
            </a:extLst>
          </p:cNvPr>
          <p:cNvSpPr/>
          <p:nvPr/>
        </p:nvSpPr>
        <p:spPr>
          <a:xfrm>
            <a:off x="642640" y="3237250"/>
            <a:ext cx="37119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Autisme — </a:t>
            </a:r>
            <a:r>
              <a:rPr lang="en-US" sz="1350" dirty="0" err="1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Eksekutif</a:t>
            </a:r>
            <a:r>
              <a:rPr lang="en-US" sz="13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 (</a:t>
            </a:r>
            <a:r>
              <a:rPr lang="en-US" sz="1350" dirty="0" err="1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ketidakmampuan</a:t>
            </a:r>
            <a:r>
              <a:rPr lang="en-US" sz="13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 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en-US" sz="1350" dirty="0" err="1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Mengendalikan</a:t>
            </a:r>
            <a:r>
              <a:rPr lang="en-US" sz="13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 </a:t>
            </a:r>
            <a:r>
              <a:rPr lang="en-US" sz="1350" dirty="0" err="1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diri</a:t>
            </a:r>
            <a:r>
              <a:rPr lang="en-US" sz="13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)</a:t>
            </a:r>
            <a:endParaRPr lang="en-US" sz="135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6A6A491F-C52C-5A7F-73FB-A5A9189864BA}"/>
              </a:ext>
            </a:extLst>
          </p:cNvPr>
          <p:cNvSpPr/>
          <p:nvPr/>
        </p:nvSpPr>
        <p:spPr>
          <a:xfrm>
            <a:off x="642640" y="3597101"/>
            <a:ext cx="3711922" cy="503188"/>
          </a:xfrm>
          <a:prstGeom prst="rect">
            <a:avLst/>
          </a:prstGeom>
          <a:noFill/>
          <a:ln/>
        </p:spPr>
        <p:txBody>
          <a:bodyPr wrap="square" lIns="0" tIns="56707" rIns="0" bIns="0" rtlCol="0" anchor="t">
            <a:normAutofit/>
          </a:bodyPr>
          <a:lstStyle/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Kesulitan </a:t>
            </a:r>
            <a:r>
              <a:rPr lang="en-US" sz="1100" dirty="0" err="1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fleksibilitas</a:t>
            </a:r>
            <a:r>
              <a:rPr lang="en-US" sz="11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100" dirty="0" err="1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kognitif</a:t>
            </a:r>
            <a:endParaRPr lang="en-US" sz="11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Perencanaan kompleks terhambat</a:t>
            </a:r>
            <a:endParaRPr lang="en-US" sz="1100" dirty="0"/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FF5E3D17-42EA-6F3A-C795-A8E682CB9E12}"/>
              </a:ext>
            </a:extLst>
          </p:cNvPr>
          <p:cNvSpPr/>
          <p:nvPr/>
        </p:nvSpPr>
        <p:spPr>
          <a:xfrm>
            <a:off x="4642842" y="3144069"/>
            <a:ext cx="4005039" cy="1102742"/>
          </a:xfrm>
          <a:prstGeom prst="roundRect">
            <a:avLst>
              <a:gd name="adj" fmla="val 5399"/>
            </a:avLst>
          </a:prstGeom>
          <a:solidFill>
            <a:srgbClr val="FFFFFF"/>
          </a:solidFill>
          <a:ln w="4763">
            <a:solidFill>
              <a:srgbClr val="F8ECD3"/>
            </a:solidFill>
            <a:prstDash val="solid"/>
          </a:ln>
        </p:spPr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8C673B86-A72F-3F58-64E4-FECC85E361ED}"/>
              </a:ext>
            </a:extLst>
          </p:cNvPr>
          <p:cNvSpPr/>
          <p:nvPr/>
        </p:nvSpPr>
        <p:spPr>
          <a:xfrm>
            <a:off x="4789363" y="3290590"/>
            <a:ext cx="3711997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ADHD — Eksekutif</a:t>
            </a:r>
            <a:endParaRPr lang="en-US" sz="1350" dirty="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8B260ACC-1E01-645F-6935-D81BADF16A51}"/>
              </a:ext>
            </a:extLst>
          </p:cNvPr>
          <p:cNvSpPr/>
          <p:nvPr/>
        </p:nvSpPr>
        <p:spPr>
          <a:xfrm>
            <a:off x="4789363" y="3597101"/>
            <a:ext cx="3711997" cy="503188"/>
          </a:xfrm>
          <a:prstGeom prst="rect">
            <a:avLst/>
          </a:prstGeom>
          <a:noFill/>
          <a:ln/>
        </p:spPr>
        <p:txBody>
          <a:bodyPr wrap="square" lIns="0" tIns="56707" rIns="0" bIns="0" rtlCol="0" anchor="t">
            <a:normAutofit/>
          </a:bodyPr>
          <a:lstStyle/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Penghambatan respons lemah</a:t>
            </a:r>
            <a:endParaRPr lang="en-US" sz="11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Organisasi dan perencanaan sulit</a:t>
            </a:r>
            <a:endParaRPr lang="en-US" sz="11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7A02168-D1A1-67B0-3B36-CE7104E70D91}"/>
              </a:ext>
            </a:extLst>
          </p:cNvPr>
          <p:cNvSpPr/>
          <p:nvPr/>
        </p:nvSpPr>
        <p:spPr>
          <a:xfrm>
            <a:off x="0" y="4671060"/>
            <a:ext cx="9144000" cy="3886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1959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769DC28-3E92-B48A-CB48-705943AAAEAE}"/>
              </a:ext>
            </a:extLst>
          </p:cNvPr>
          <p:cNvSpPr txBox="1"/>
          <p:nvPr/>
        </p:nvSpPr>
        <p:spPr>
          <a:xfrm>
            <a:off x="1691640" y="1221730"/>
            <a:ext cx="611124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b="0" i="0" dirty="0" err="1">
                <a:solidFill>
                  <a:srgbClr val="000000"/>
                </a:solidFill>
                <a:effectLst/>
              </a:rPr>
              <a:t>Memahami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perbedaan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antara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autisme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dan ADHD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dapat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menjadi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tantangan</a:t>
            </a:r>
            <a:r>
              <a:rPr lang="en-US" b="0" i="0" dirty="0">
                <a:solidFill>
                  <a:srgbClr val="000000"/>
                </a:solidFill>
                <a:effectLst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terutama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bagi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masyarakat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yang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belum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terbiasa</a:t>
            </a:r>
            <a:r>
              <a:rPr lang="en-US" b="0" i="0" dirty="0">
                <a:solidFill>
                  <a:srgbClr val="000000"/>
                </a:solidFill>
                <a:effectLst/>
              </a:rPr>
              <a:t>. </a:t>
            </a:r>
            <a:r>
              <a:rPr lang="en-US" b="1" i="0" dirty="0" err="1">
                <a:solidFill>
                  <a:srgbClr val="000000"/>
                </a:solidFill>
                <a:effectLst/>
              </a:rPr>
              <a:t>Autisme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biasanya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ditandai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dengan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kesulitan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dalam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berinteraksi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sosial</a:t>
            </a:r>
            <a:r>
              <a:rPr lang="en-US" b="0" i="0" dirty="0">
                <a:solidFill>
                  <a:srgbClr val="000000"/>
                </a:solidFill>
                <a:effectLst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minat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yang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terbatas</a:t>
            </a:r>
            <a:r>
              <a:rPr lang="en-US" b="0" i="0" dirty="0">
                <a:solidFill>
                  <a:srgbClr val="000000"/>
                </a:solidFill>
                <a:effectLst/>
              </a:rPr>
              <a:t>, dan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perilaku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yang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terulang</a:t>
            </a:r>
            <a:r>
              <a:rPr lang="en-US" b="0" i="0" dirty="0">
                <a:solidFill>
                  <a:srgbClr val="000000"/>
                </a:solidFill>
                <a:effectLst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Sementara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itu</a:t>
            </a:r>
            <a:r>
              <a:rPr lang="en-US" b="0" i="0" dirty="0">
                <a:solidFill>
                  <a:srgbClr val="000000"/>
                </a:solidFill>
                <a:effectLst/>
              </a:rPr>
              <a:t>, </a:t>
            </a:r>
            <a:r>
              <a:rPr lang="en-US" b="1" i="0" dirty="0">
                <a:solidFill>
                  <a:srgbClr val="000000"/>
                </a:solidFill>
                <a:effectLst/>
              </a:rPr>
              <a:t>ADHD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ditandai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dengan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hiperaktivitas</a:t>
            </a:r>
            <a:r>
              <a:rPr lang="en-US" b="0" i="0" dirty="0">
                <a:solidFill>
                  <a:srgbClr val="000000"/>
                </a:solidFill>
                <a:effectLst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kurangnya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perhatian</a:t>
            </a:r>
            <a:r>
              <a:rPr lang="en-US" b="0" i="0" dirty="0">
                <a:solidFill>
                  <a:srgbClr val="000000"/>
                </a:solidFill>
                <a:effectLst/>
              </a:rPr>
              <a:t>, dan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impulsivitas</a:t>
            </a:r>
            <a:r>
              <a:rPr lang="en-US" b="0" i="0" dirty="0">
                <a:solidFill>
                  <a:srgbClr val="000000"/>
                </a:solidFill>
                <a:effectLst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Meskipun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keduanya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memiliki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ciri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khasnya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sendiri</a:t>
            </a:r>
            <a:r>
              <a:rPr lang="en-US" b="0" i="0" dirty="0">
                <a:solidFill>
                  <a:srgbClr val="000000"/>
                </a:solidFill>
                <a:effectLst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penting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untuk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diingat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bahwa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setiap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individu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unik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dan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mungkin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memiliki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kombinasi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dari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kedua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kondisi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tersebut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A7584CE-1CD1-2685-0C49-63D463753119}"/>
              </a:ext>
            </a:extLst>
          </p:cNvPr>
          <p:cNvSpPr/>
          <p:nvPr/>
        </p:nvSpPr>
        <p:spPr>
          <a:xfrm>
            <a:off x="0" y="4671060"/>
            <a:ext cx="9144000" cy="3886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9659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9" y="1257598"/>
            <a:ext cx="2628230" cy="262823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474988" y="1692399"/>
            <a:ext cx="5177582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Dampak Akademik</a:t>
            </a:r>
            <a:endParaRPr lang="en-US" sz="27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74988" y="2294855"/>
            <a:ext cx="2517874" cy="113846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3711997" y="2455664"/>
            <a:ext cx="2120057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Autisme</a:t>
            </a:r>
            <a:endParaRPr lang="en-US" sz="1350" dirty="0"/>
          </a:p>
        </p:txBody>
      </p:sp>
      <p:sp>
        <p:nvSpPr>
          <p:cNvPr id="6" name="Text 2"/>
          <p:cNvSpPr/>
          <p:nvPr/>
        </p:nvSpPr>
        <p:spPr>
          <a:xfrm>
            <a:off x="3711997" y="2818879"/>
            <a:ext cx="2120057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Kesulitan sosial, sensori, dan transisi antar aktivitas</a:t>
            </a:r>
            <a:endParaRPr lang="en-US" sz="12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34621" y="2294855"/>
            <a:ext cx="2517949" cy="1138461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303050" y="2455664"/>
            <a:ext cx="2120131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ADHD</a:t>
            </a:r>
            <a:endParaRPr lang="en-US" sz="1350" dirty="0"/>
          </a:p>
        </p:txBody>
      </p:sp>
      <p:sp>
        <p:nvSpPr>
          <p:cNvPr id="9" name="Text 4"/>
          <p:cNvSpPr/>
          <p:nvPr/>
        </p:nvSpPr>
        <p:spPr>
          <a:xfrm>
            <a:off x="6283211" y="2753320"/>
            <a:ext cx="2418009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Kesulitan fokus, menyelesaikan tugas, mengikuti instruksi</a:t>
            </a:r>
            <a:endParaRPr lang="en-US" sz="12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1BAEFF2-C06A-B435-77AE-1024003DB5CA}"/>
              </a:ext>
            </a:extLst>
          </p:cNvPr>
          <p:cNvSpPr/>
          <p:nvPr/>
        </p:nvSpPr>
        <p:spPr>
          <a:xfrm>
            <a:off x="0" y="4671060"/>
            <a:ext cx="9144000" cy="3886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679772"/>
            <a:ext cx="8151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Data Terkini</a:t>
            </a:r>
            <a:endParaRPr lang="en-US" sz="27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9" y="1494830"/>
            <a:ext cx="3902943" cy="280935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744939" y="1198066"/>
            <a:ext cx="390294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Implikasi Klinis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4749701" y="1840334"/>
            <a:ext cx="3902943" cy="13891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3000"/>
              </a:lnSpc>
              <a:spcAft>
                <a:spcPts val="1000"/>
              </a:spcAft>
              <a:buNone/>
            </a:pPr>
            <a:r>
              <a:rPr lang="en-US" sz="1400" b="1" dirty="0">
                <a:solidFill>
                  <a:srgbClr val="DFAB58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33%</a:t>
            </a:r>
            <a:r>
              <a:rPr lang="en-US" sz="14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anak dengan ADHD juga terdiagnosis autisme.</a:t>
            </a:r>
            <a:endParaRPr lang="en-US" sz="1400" dirty="0"/>
          </a:p>
          <a:p>
            <a:pPr marL="0" indent="0" algn="l">
              <a:lnSpc>
                <a:spcPct val="133000"/>
              </a:lnSpc>
              <a:spcAft>
                <a:spcPts val="1000"/>
              </a:spcAft>
              <a:buNone/>
            </a:pPr>
            <a:r>
              <a:rPr lang="en-US" sz="1400" b="1" dirty="0">
                <a:solidFill>
                  <a:srgbClr val="DFAB58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39%</a:t>
            </a:r>
            <a:r>
              <a:rPr lang="en-US" sz="14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anak dengan autisme juga memenuhi kriteria ADHD.</a:t>
            </a:r>
            <a:endParaRPr lang="en-US" sz="14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4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Tingkat ko-occurrence ini lebih tinggi dari estimasi sebelumnya — diagnosis ganda memerlukan </a:t>
            </a:r>
            <a:r>
              <a:rPr lang="en-US" sz="1400" b="1" dirty="0">
                <a:solidFill>
                  <a:srgbClr val="2C292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penilaian multidisiplin</a:t>
            </a:r>
            <a:r>
              <a:rPr lang="en-US" sz="14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4BD279-CD31-123E-AC6B-B4FCE6524D8F}"/>
              </a:ext>
            </a:extLst>
          </p:cNvPr>
          <p:cNvSpPr/>
          <p:nvPr/>
        </p:nvSpPr>
        <p:spPr>
          <a:xfrm>
            <a:off x="0" y="4671060"/>
            <a:ext cx="9144000" cy="3886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148060"/>
            <a:ext cx="8151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Strategi </a:t>
            </a:r>
            <a:r>
              <a:rPr lang="en-US" sz="2750" dirty="0" err="1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Penanganan</a:t>
            </a:r>
            <a:endParaRPr lang="en-US" sz="27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6119" y="1874565"/>
            <a:ext cx="354360" cy="3543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96119" y="2406104"/>
            <a:ext cx="2599134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Autisme — Intervensi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496119" y="2712616"/>
            <a:ext cx="2599134" cy="1282750"/>
          </a:xfrm>
          <a:prstGeom prst="rect">
            <a:avLst/>
          </a:prstGeom>
          <a:noFill/>
          <a:ln/>
        </p:spPr>
        <p:txBody>
          <a:bodyPr wrap="square" lIns="0" tIns="56707" rIns="0" bIns="0" rtlCol="0" anchor="t">
            <a:normAutofit/>
          </a:bodyPr>
          <a:lstStyle/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Terapi perilaku (ABA, CBT adaptif)</a:t>
            </a:r>
            <a:endParaRPr lang="en-US" sz="11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Dukungan sensori &amp; visual supports</a:t>
            </a:r>
            <a:endParaRPr lang="en-US" sz="11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Rutinitas terstruktur</a:t>
            </a:r>
            <a:endParaRPr lang="en-US" sz="11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Penyesuaian lingkungan belajar</a:t>
            </a:r>
            <a:endParaRPr lang="en-US" sz="11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72433" y="1874565"/>
            <a:ext cx="354360" cy="35436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272433" y="2406104"/>
            <a:ext cx="2599134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ADHD — Intervensi</a:t>
            </a:r>
            <a:endParaRPr lang="en-US" sz="1350" dirty="0"/>
          </a:p>
        </p:txBody>
      </p:sp>
      <p:sp>
        <p:nvSpPr>
          <p:cNvPr id="8" name="Text 4"/>
          <p:cNvSpPr/>
          <p:nvPr/>
        </p:nvSpPr>
        <p:spPr>
          <a:xfrm>
            <a:off x="3272433" y="2712616"/>
            <a:ext cx="2599134" cy="1282750"/>
          </a:xfrm>
          <a:prstGeom prst="rect">
            <a:avLst/>
          </a:prstGeom>
          <a:noFill/>
          <a:ln/>
        </p:spPr>
        <p:txBody>
          <a:bodyPr wrap="square" lIns="0" tIns="56707" rIns="0" bIns="0" rtlCol="0" anchor="t">
            <a:normAutofit/>
          </a:bodyPr>
          <a:lstStyle/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Manajemen perilaku &amp; coaching</a:t>
            </a:r>
            <a:endParaRPr lang="en-US" sz="11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Modifikasi tugas &amp; jadwal harian</a:t>
            </a:r>
            <a:endParaRPr lang="en-US" sz="11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Penguatan positif konsisten</a:t>
            </a:r>
            <a:endParaRPr lang="en-US" sz="11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Intervensi farmakologis bila diperlukan</a:t>
            </a:r>
            <a:endParaRPr lang="en-US" sz="11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48747" y="1874565"/>
            <a:ext cx="354360" cy="35436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048747" y="2406104"/>
            <a:ext cx="2599134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 err="1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Pendekatan</a:t>
            </a:r>
            <a:r>
              <a:rPr lang="en-US" sz="13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 dan </a:t>
            </a:r>
            <a:r>
              <a:rPr lang="en-US" sz="1350" dirty="0" err="1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Pihak</a:t>
            </a:r>
            <a:r>
              <a:rPr lang="en-US" sz="13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 </a:t>
            </a:r>
            <a:r>
              <a:rPr lang="en-US" sz="1350" dirty="0" err="1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Terlibat</a:t>
            </a:r>
            <a:endParaRPr lang="en-US" sz="1350" dirty="0"/>
          </a:p>
        </p:txBody>
      </p:sp>
      <p:sp>
        <p:nvSpPr>
          <p:cNvPr id="11" name="Text 6"/>
          <p:cNvSpPr/>
          <p:nvPr/>
        </p:nvSpPr>
        <p:spPr>
          <a:xfrm>
            <a:off x="6048747" y="2712616"/>
            <a:ext cx="2599134" cy="1006376"/>
          </a:xfrm>
          <a:prstGeom prst="rect">
            <a:avLst/>
          </a:prstGeom>
          <a:noFill/>
          <a:ln/>
        </p:spPr>
        <p:txBody>
          <a:bodyPr wrap="square" lIns="0" tIns="56707" rIns="0" bIns="0" rtlCol="0" anchor="t">
            <a:normAutofit/>
          </a:bodyPr>
          <a:lstStyle/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Tim </a:t>
            </a:r>
            <a:r>
              <a:rPr lang="en-US" sz="1100" dirty="0" err="1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multidisiplin</a:t>
            </a:r>
            <a:r>
              <a:rPr lang="en-US" sz="11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dan </a:t>
            </a:r>
            <a:r>
              <a:rPr lang="en-US" sz="1100" dirty="0" err="1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Asesmen</a:t>
            </a:r>
            <a:r>
              <a:rPr lang="en-US" sz="11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: psikolog, terapis, guru</a:t>
            </a:r>
            <a:endParaRPr lang="en-US" sz="11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Rencana individual (IEP/PPI)</a:t>
            </a:r>
            <a:endParaRPr lang="en-US" sz="11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Koordinasi keluarga &amp; sekolah</a:t>
            </a:r>
            <a:endParaRPr lang="en-US" sz="11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EB3090C-E1D0-DAFC-81A7-E89A007D7330}"/>
              </a:ext>
            </a:extLst>
          </p:cNvPr>
          <p:cNvSpPr/>
          <p:nvPr/>
        </p:nvSpPr>
        <p:spPr>
          <a:xfrm>
            <a:off x="0" y="4671060"/>
            <a:ext cx="9144000" cy="3886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3550" y="0"/>
            <a:ext cx="3600450" cy="51435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957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30760" y="100000"/>
                </a:lnTo>
                <a:lnTo>
                  <a:pt x="26370" y="95510"/>
                </a:lnTo>
                <a:lnTo>
                  <a:pt x="26370" y="95310"/>
                </a:lnTo>
                <a:lnTo>
                  <a:pt x="25490" y="94530"/>
                </a:lnTo>
                <a:lnTo>
                  <a:pt x="25490" y="94340"/>
                </a:lnTo>
                <a:lnTo>
                  <a:pt x="22660" y="91210"/>
                </a:lnTo>
                <a:lnTo>
                  <a:pt x="18360" y="85550"/>
                </a:lnTo>
                <a:lnTo>
                  <a:pt x="15140" y="80660"/>
                </a:lnTo>
                <a:lnTo>
                  <a:pt x="11910" y="75000"/>
                </a:lnTo>
                <a:lnTo>
                  <a:pt x="9280" y="69530"/>
                </a:lnTo>
                <a:lnTo>
                  <a:pt x="6840" y="63380"/>
                </a:lnTo>
                <a:lnTo>
                  <a:pt x="4790" y="56740"/>
                </a:lnTo>
                <a:lnTo>
                  <a:pt x="3320" y="50200"/>
                </a:lnTo>
                <a:lnTo>
                  <a:pt x="2440" y="44140"/>
                </a:lnTo>
                <a:lnTo>
                  <a:pt x="2050" y="39060"/>
                </a:lnTo>
                <a:lnTo>
                  <a:pt x="2050" y="30860"/>
                </a:lnTo>
                <a:lnTo>
                  <a:pt x="2540" y="25000"/>
                </a:lnTo>
                <a:lnTo>
                  <a:pt x="3320" y="19820"/>
                </a:lnTo>
                <a:lnTo>
                  <a:pt x="4880" y="12890"/>
                </a:lnTo>
                <a:lnTo>
                  <a:pt x="6930" y="635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496119" y="1006450"/>
            <a:ext cx="4722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 err="1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Ringkasan</a:t>
            </a:r>
            <a:endParaRPr lang="en-US" sz="2750" dirty="0"/>
          </a:p>
        </p:txBody>
      </p:sp>
      <p:sp>
        <p:nvSpPr>
          <p:cNvPr id="4" name="Shape 1"/>
          <p:cNvSpPr/>
          <p:nvPr/>
        </p:nvSpPr>
        <p:spPr>
          <a:xfrm>
            <a:off x="496119" y="1662038"/>
            <a:ext cx="2290465" cy="1279996"/>
          </a:xfrm>
          <a:prstGeom prst="roundRect">
            <a:avLst>
              <a:gd name="adj" fmla="val 4652"/>
            </a:avLst>
          </a:prstGeom>
          <a:solidFill>
            <a:srgbClr val="FFFFFF"/>
          </a:solidFill>
          <a:ln w="4763">
            <a:solidFill>
              <a:srgbClr val="F8ECD3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42640" y="1808559"/>
            <a:ext cx="19974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Berbeda, Bukan Sama</a:t>
            </a: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642640" y="2214131"/>
            <a:ext cx="1997422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6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ADHD dan autisme memiliki profil gejala yang </a:t>
            </a:r>
            <a:r>
              <a:rPr lang="en-US" sz="1600" dirty="0" err="1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berbeda</a:t>
            </a:r>
            <a:r>
              <a:rPr lang="en-US" sz="16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meski sering </a:t>
            </a:r>
            <a:r>
              <a:rPr lang="en-US" sz="1600" dirty="0" err="1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tumpang</a:t>
            </a:r>
            <a:r>
              <a:rPr lang="en-US" sz="16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600" dirty="0" err="1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tindih</a:t>
            </a:r>
            <a:r>
              <a:rPr lang="en-US" sz="16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3103602" y="1662038"/>
            <a:ext cx="2290539" cy="1279996"/>
          </a:xfrm>
          <a:prstGeom prst="roundRect">
            <a:avLst>
              <a:gd name="adj" fmla="val 4652"/>
            </a:avLst>
          </a:prstGeom>
          <a:solidFill>
            <a:srgbClr val="FFFFFF"/>
          </a:solidFill>
          <a:ln w="4763">
            <a:solidFill>
              <a:srgbClr val="F8ECD3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57743" y="1808559"/>
            <a:ext cx="1997497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b="1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Deteksi Dini</a:t>
            </a:r>
            <a:endParaRPr lang="en-US" b="1" dirty="0"/>
          </a:p>
        </p:txBody>
      </p:sp>
      <p:sp>
        <p:nvSpPr>
          <p:cNvPr id="9" name="Text 6"/>
          <p:cNvSpPr/>
          <p:nvPr/>
        </p:nvSpPr>
        <p:spPr>
          <a:xfrm>
            <a:off x="3272983" y="2229371"/>
            <a:ext cx="1997497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600" dirty="0" err="1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Skrining</a:t>
            </a:r>
            <a:r>
              <a:rPr lang="en-US" sz="16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600" dirty="0" err="1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multidimensi</a:t>
            </a:r>
            <a:r>
              <a:rPr lang="en-US" sz="16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600" dirty="0" err="1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atau</a:t>
            </a:r>
            <a:r>
              <a:rPr lang="en-US" sz="16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600" dirty="0" err="1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Asesmen</a:t>
            </a:r>
            <a:r>
              <a:rPr lang="en-US" sz="16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sejak dini menentukan kualitas intervensi </a:t>
            </a:r>
            <a:r>
              <a:rPr lang="en-US" sz="1600" dirty="0" err="1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jangka</a:t>
            </a:r>
            <a:r>
              <a:rPr lang="en-US" sz="16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Panjang.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438</Words>
  <Application>Microsoft Office PowerPoint</Application>
  <PresentationFormat>On-screen Show (16:9)</PresentationFormat>
  <Paragraphs>88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Inter Bold</vt:lpstr>
      <vt:lpstr>Bricolage Grotesque SemiBold</vt:lpstr>
      <vt:lpstr>Inter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Digitalisasi</cp:lastModifiedBy>
  <cp:revision>7</cp:revision>
  <dcterms:created xsi:type="dcterms:W3CDTF">2026-08-12T03:53:55Z</dcterms:created>
  <dcterms:modified xsi:type="dcterms:W3CDTF">2026-08-13T02:19:47Z</dcterms:modified>
</cp:coreProperties>
</file>