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134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jpe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57313" y="2081733"/>
            <a:ext cx="6429375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96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Ruang Kolaborasi MGMP pada SIDAKOTA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1428750" y="3076054"/>
            <a:ext cx="62865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Ringkasan Panduan Penggunaan: Pendaftaran, Pengelolaan, dan Pemantauan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3795117" y="4707731"/>
            <a:ext cx="1553766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 Pengelola SIDAKOTA • 2026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5005153" cy="479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Tujuan dan Pengguna Sistem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285750" y="914400"/>
            <a:ext cx="8572500" cy="1755967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914400"/>
            <a:ext cx="8572500" cy="28575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1085850"/>
            <a:ext cx="1676934" cy="3427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Tujuan Utama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57200" y="1428750"/>
            <a:ext cx="8229600" cy="1149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just">
              <a:lnSpc>
                <a:spcPct val="128000"/>
              </a:lnSpc>
              <a:buNone/>
            </a:pPr>
            <a:r>
              <a:rPr lang="en-US" sz="20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Mendukung proses administrasi dan pelaksanaan kegiatan MGMP secara digital dan terintegrasi dalam satu ruang kerja untuk meningkatkan efisiensi, transparansi, dan pemantauan kinerja.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85750" y="2802165"/>
            <a:ext cx="2035969" cy="1948951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2802166"/>
            <a:ext cx="2035969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722" y="2945041"/>
            <a:ext cx="200025" cy="2286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51500" y="3287941"/>
            <a:ext cx="1104470" cy="239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Ketua MGMP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28625" y="3559404"/>
            <a:ext cx="1750219" cy="1086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Mengelola anggota, jadwal, absensi, materi, dan administrasi.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Shape 9"/>
          <p:cNvSpPr/>
          <p:nvPr/>
        </p:nvSpPr>
        <p:spPr>
          <a:xfrm>
            <a:off x="2464594" y="2802165"/>
            <a:ext cx="2035969" cy="1948951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0"/>
          <p:cNvSpPr/>
          <p:nvPr/>
        </p:nvSpPr>
        <p:spPr>
          <a:xfrm>
            <a:off x="2464594" y="2802166"/>
            <a:ext cx="2035969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9703" y="2945041"/>
            <a:ext cx="285750" cy="2286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816531" y="3287941"/>
            <a:ext cx="1332096" cy="239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Anggota MGMP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2607469" y="3559404"/>
            <a:ext cx="1750219" cy="1086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Melakukan absensi, akses materi, dan riwayat kehadiran.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Shape 13"/>
          <p:cNvSpPr/>
          <p:nvPr/>
        </p:nvSpPr>
        <p:spPr>
          <a:xfrm>
            <a:off x="4643438" y="2802165"/>
            <a:ext cx="2035969" cy="1948951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9" name="Shape 14"/>
          <p:cNvSpPr/>
          <p:nvPr/>
        </p:nvSpPr>
        <p:spPr>
          <a:xfrm>
            <a:off x="4643438" y="2802166"/>
            <a:ext cx="2035969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5697" y="2973616"/>
            <a:ext cx="171450" cy="2286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078731" y="3316516"/>
            <a:ext cx="1165384" cy="239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Admin Cabdin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4643439" y="3587979"/>
            <a:ext cx="1893094" cy="11031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Melakukan verifikasi pendaftaran dan aktivasi akun MGMP.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" name="Shape 17"/>
          <p:cNvSpPr/>
          <p:nvPr/>
        </p:nvSpPr>
        <p:spPr>
          <a:xfrm>
            <a:off x="6822281" y="2830741"/>
            <a:ext cx="2035969" cy="190941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4" name="Shape 18"/>
          <p:cNvSpPr/>
          <p:nvPr/>
        </p:nvSpPr>
        <p:spPr>
          <a:xfrm>
            <a:off x="6822281" y="2830741"/>
            <a:ext cx="2035969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7391" y="2973616"/>
            <a:ext cx="285750" cy="2286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437110" y="3316516"/>
            <a:ext cx="806311" cy="239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Pimpinan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6965156" y="3587979"/>
            <a:ext cx="1750219" cy="1086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6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Memantau keaktifan, kinerja, dan pelaksanaan kegiatan.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8797528" y="4929108"/>
            <a:ext cx="60722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5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4414670" cy="5483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2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Alur Utama SIDAKOTA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285750" y="977296"/>
            <a:ext cx="1428750" cy="1620154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977296"/>
            <a:ext cx="1428750" cy="45719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Text 3"/>
          <p:cNvSpPr/>
          <p:nvPr/>
        </p:nvSpPr>
        <p:spPr>
          <a:xfrm>
            <a:off x="782142" y="1072803"/>
            <a:ext cx="227626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D948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25448" y="1403800"/>
            <a:ext cx="1149354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Pendaftaran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04221" y="1755728"/>
            <a:ext cx="991809" cy="759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Calon Ketua mengisi formulir &amp; buat akun.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hape 6"/>
          <p:cNvSpPr/>
          <p:nvPr/>
        </p:nvSpPr>
        <p:spPr>
          <a:xfrm>
            <a:off x="2305433" y="977296"/>
            <a:ext cx="1428750" cy="1620154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7"/>
          <p:cNvSpPr/>
          <p:nvPr/>
        </p:nvSpPr>
        <p:spPr>
          <a:xfrm>
            <a:off x="2305433" y="977296"/>
            <a:ext cx="1428750" cy="45719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2" name="Text 8"/>
          <p:cNvSpPr/>
          <p:nvPr/>
        </p:nvSpPr>
        <p:spPr>
          <a:xfrm>
            <a:off x="2905995" y="1072803"/>
            <a:ext cx="227626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D9770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2606618" y="1403800"/>
            <a:ext cx="826380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Verifikasi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2523904" y="1851748"/>
            <a:ext cx="991809" cy="567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Admin Cabdin menyetujui pengajuan.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Shape 11"/>
          <p:cNvSpPr/>
          <p:nvPr/>
        </p:nvSpPr>
        <p:spPr>
          <a:xfrm>
            <a:off x="4386078" y="977296"/>
            <a:ext cx="1428750" cy="1620154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2"/>
          <p:cNvSpPr/>
          <p:nvPr/>
        </p:nvSpPr>
        <p:spPr>
          <a:xfrm>
            <a:off x="4386078" y="977296"/>
            <a:ext cx="1428750" cy="45719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8" name="Text 13"/>
          <p:cNvSpPr/>
          <p:nvPr/>
        </p:nvSpPr>
        <p:spPr>
          <a:xfrm>
            <a:off x="4986640" y="1072803"/>
            <a:ext cx="227626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D948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03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4734167" y="1403800"/>
            <a:ext cx="732573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Aktivasi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4535703" y="1750522"/>
            <a:ext cx="1129501" cy="759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Ketua login &amp; tambah anggota/jadwal.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Shape 16"/>
          <p:cNvSpPr/>
          <p:nvPr/>
        </p:nvSpPr>
        <p:spPr>
          <a:xfrm>
            <a:off x="6717926" y="2851833"/>
            <a:ext cx="1632550" cy="1642083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17"/>
          <p:cNvSpPr/>
          <p:nvPr/>
        </p:nvSpPr>
        <p:spPr>
          <a:xfrm>
            <a:off x="6712848" y="2818907"/>
            <a:ext cx="1642706" cy="6150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4" name="Text 18"/>
          <p:cNvSpPr/>
          <p:nvPr/>
        </p:nvSpPr>
        <p:spPr>
          <a:xfrm>
            <a:off x="7420388" y="2964950"/>
            <a:ext cx="227626" cy="2741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D948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04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6913839" y="3221206"/>
            <a:ext cx="1240725" cy="2954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Pelaksanaan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7038297" y="3593387"/>
            <a:ext cx="991809" cy="896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Anggota check-in &amp; check-out kegiatan.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9" name="Text 31"/>
          <p:cNvSpPr/>
          <p:nvPr/>
        </p:nvSpPr>
        <p:spPr>
          <a:xfrm>
            <a:off x="8797528" y="4707731"/>
            <a:ext cx="60722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750" dirty="0"/>
          </a:p>
        </p:txBody>
      </p:sp>
      <p:sp>
        <p:nvSpPr>
          <p:cNvPr id="40" name="Right Arrow 39"/>
          <p:cNvSpPr/>
          <p:nvPr/>
        </p:nvSpPr>
        <p:spPr>
          <a:xfrm>
            <a:off x="1838325" y="1403800"/>
            <a:ext cx="420913" cy="81762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3898793" y="1346917"/>
            <a:ext cx="420913" cy="81762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589" y="3437620"/>
            <a:ext cx="107156" cy="171450"/>
          </a:xfrm>
          <a:prstGeom prst="rect">
            <a:avLst/>
          </a:prstGeom>
        </p:spPr>
      </p:pic>
      <p:sp>
        <p:nvSpPr>
          <p:cNvPr id="43" name="Shape 21"/>
          <p:cNvSpPr/>
          <p:nvPr/>
        </p:nvSpPr>
        <p:spPr>
          <a:xfrm>
            <a:off x="3917892" y="2880408"/>
            <a:ext cx="1632550" cy="1642083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22"/>
          <p:cNvSpPr/>
          <p:nvPr/>
        </p:nvSpPr>
        <p:spPr>
          <a:xfrm>
            <a:off x="3912814" y="2847482"/>
            <a:ext cx="1642706" cy="6150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45" name="Text 23"/>
          <p:cNvSpPr/>
          <p:nvPr/>
        </p:nvSpPr>
        <p:spPr>
          <a:xfrm>
            <a:off x="4620354" y="2993525"/>
            <a:ext cx="227626" cy="2954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D948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05</a:t>
            </a:r>
            <a:endParaRPr lang="en-US" sz="1600" dirty="0"/>
          </a:p>
        </p:txBody>
      </p:sp>
      <p:sp>
        <p:nvSpPr>
          <p:cNvPr id="46" name="Text 24"/>
          <p:cNvSpPr/>
          <p:nvPr/>
        </p:nvSpPr>
        <p:spPr>
          <a:xfrm>
            <a:off x="4238839" y="3249781"/>
            <a:ext cx="990656" cy="2954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Pelaporan</a:t>
            </a:r>
            <a:endParaRPr lang="en-US" sz="1600" dirty="0"/>
          </a:p>
        </p:txBody>
      </p:sp>
      <p:sp>
        <p:nvSpPr>
          <p:cNvPr id="47" name="Text 25"/>
          <p:cNvSpPr/>
          <p:nvPr/>
        </p:nvSpPr>
        <p:spPr>
          <a:xfrm>
            <a:off x="4238263" y="3621962"/>
            <a:ext cx="991809" cy="896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Ketua unggah materi &amp; rekap data.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8" name="Shape 26"/>
          <p:cNvSpPr/>
          <p:nvPr/>
        </p:nvSpPr>
        <p:spPr>
          <a:xfrm>
            <a:off x="1682251" y="2880408"/>
            <a:ext cx="1632550" cy="1642083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9" name="Shape 27"/>
          <p:cNvSpPr/>
          <p:nvPr/>
        </p:nvSpPr>
        <p:spPr>
          <a:xfrm>
            <a:off x="1677173" y="2847482"/>
            <a:ext cx="1642706" cy="61502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50" name="Text 28"/>
          <p:cNvSpPr/>
          <p:nvPr/>
        </p:nvSpPr>
        <p:spPr>
          <a:xfrm>
            <a:off x="2384713" y="2993525"/>
            <a:ext cx="227626" cy="2954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D9488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06</a:t>
            </a:r>
            <a:endParaRPr lang="en-US" sz="1600" dirty="0"/>
          </a:p>
        </p:txBody>
      </p:sp>
      <p:sp>
        <p:nvSpPr>
          <p:cNvPr id="51" name="Text 29"/>
          <p:cNvSpPr/>
          <p:nvPr/>
        </p:nvSpPr>
        <p:spPr>
          <a:xfrm>
            <a:off x="2157087" y="3249781"/>
            <a:ext cx="682879" cy="2954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Pantau</a:t>
            </a:r>
            <a:endParaRPr lang="en-US" sz="1600" dirty="0"/>
          </a:p>
        </p:txBody>
      </p:sp>
      <p:sp>
        <p:nvSpPr>
          <p:cNvPr id="52" name="Text 30"/>
          <p:cNvSpPr/>
          <p:nvPr/>
        </p:nvSpPr>
        <p:spPr>
          <a:xfrm>
            <a:off x="2002622" y="3621962"/>
            <a:ext cx="991809" cy="896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Pimpinan memantau kinerja &amp; sebaran.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Right Arrow 52"/>
          <p:cNvSpPr/>
          <p:nvPr/>
        </p:nvSpPr>
        <p:spPr>
          <a:xfrm rot="2022549">
            <a:off x="5967974" y="1816121"/>
            <a:ext cx="1366811" cy="81762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 flipH="1">
            <a:off x="5610677" y="3249781"/>
            <a:ext cx="420913" cy="81762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flipH="1">
            <a:off x="3351629" y="3288991"/>
            <a:ext cx="420913" cy="81762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4204677" cy="479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Pendaftaran Ketua MGMP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285750" y="1272578"/>
            <a:ext cx="4143375" cy="58857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1272578"/>
            <a:ext cx="28575" cy="58857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Shape 3"/>
          <p:cNvSpPr/>
          <p:nvPr/>
        </p:nvSpPr>
        <p:spPr>
          <a:xfrm>
            <a:off x="400050" y="1386878"/>
            <a:ext cx="228600" cy="22860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7" name="Text 4"/>
          <p:cNvSpPr/>
          <p:nvPr/>
        </p:nvSpPr>
        <p:spPr>
          <a:xfrm>
            <a:off x="400050" y="1386878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742950" y="1332732"/>
            <a:ext cx="3571875" cy="468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 </a:t>
            </a:r>
            <a:r>
              <a:rPr lang="en-US" sz="14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SIDAKOTA.com</a:t>
            </a:r>
            <a:r>
              <a:rPr lang="en-US" sz="14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pilih Login &gt; Ruang Kolaborasi MGMP &gt; Ajukan Pendaftaran.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285750" y="1979601"/>
            <a:ext cx="4143375" cy="58857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1975456"/>
            <a:ext cx="28575" cy="58857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1" name="Shape 8"/>
          <p:cNvSpPr/>
          <p:nvPr/>
        </p:nvSpPr>
        <p:spPr>
          <a:xfrm>
            <a:off x="400050" y="2089756"/>
            <a:ext cx="228600" cy="22860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2" name="Text 9"/>
          <p:cNvSpPr/>
          <p:nvPr/>
        </p:nvSpPr>
        <p:spPr>
          <a:xfrm>
            <a:off x="400050" y="2089756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742950" y="2032606"/>
            <a:ext cx="3571875" cy="482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Pilih sumber data (Guru/Kepala Sekolah) dan cari nama dari database.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285750" y="2682479"/>
            <a:ext cx="4143375" cy="58857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2678334"/>
            <a:ext cx="28575" cy="58857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6" name="Shape 13"/>
          <p:cNvSpPr/>
          <p:nvPr/>
        </p:nvSpPr>
        <p:spPr>
          <a:xfrm>
            <a:off x="400050" y="2792634"/>
            <a:ext cx="228600" cy="22860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7" name="Text 14"/>
          <p:cNvSpPr/>
          <p:nvPr/>
        </p:nvSpPr>
        <p:spPr>
          <a:xfrm>
            <a:off x="400050" y="2792634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742950" y="2735484"/>
            <a:ext cx="3571875" cy="482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Lengkapi data MGMP (Jenjang, Mapel, Wilayah) dan unggah dokumen SK.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285750" y="3385357"/>
            <a:ext cx="4143375" cy="58857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3381212"/>
            <a:ext cx="28575" cy="588578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21" name="Shape 18"/>
          <p:cNvSpPr/>
          <p:nvPr/>
        </p:nvSpPr>
        <p:spPr>
          <a:xfrm>
            <a:off x="400050" y="3495512"/>
            <a:ext cx="228600" cy="22860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22" name="Text 19"/>
          <p:cNvSpPr/>
          <p:nvPr/>
        </p:nvSpPr>
        <p:spPr>
          <a:xfrm>
            <a:off x="400050" y="3495512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742950" y="3438362"/>
            <a:ext cx="3571875" cy="482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Buat akun (Username, Email, WA, Password) dan klik Kirim Pendaftaran.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4714875" y="1289447"/>
            <a:ext cx="4143375" cy="2684488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5" name="Shape 22"/>
          <p:cNvSpPr/>
          <p:nvPr/>
        </p:nvSpPr>
        <p:spPr>
          <a:xfrm>
            <a:off x="4714875" y="1289447"/>
            <a:ext cx="4143375" cy="28575"/>
          </a:xfrm>
          <a:prstGeom prst="rect">
            <a:avLst/>
          </a:prstGeom>
          <a:solidFill>
            <a:srgbClr val="D97706"/>
          </a:solidFill>
          <a:ln/>
        </p:spPr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934" y="1500188"/>
            <a:ext cx="239316" cy="239316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5129213" y="1460897"/>
            <a:ext cx="2277868" cy="3084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Data yang Diperlukan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 24"/>
          <p:cNvSpPr/>
          <p:nvPr/>
        </p:nvSpPr>
        <p:spPr>
          <a:xfrm>
            <a:off x="5057775" y="1898341"/>
            <a:ext cx="3225114" cy="147732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171450" indent="-1714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Nama MGMP &amp; Mata </a:t>
            </a:r>
            <a:r>
              <a:rPr lang="en-US" sz="1600" dirty="0" err="1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Pelajaran</a:t>
            </a:r>
            <a:endParaRPr lang="id-ID" sz="1600" dirty="0" smtClean="0">
              <a:solidFill>
                <a:srgbClr val="33415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Nomor</a:t>
            </a: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&amp; </a:t>
            </a:r>
            <a:r>
              <a:rPr lang="en-US" sz="1600" dirty="0" err="1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Tanggal</a:t>
            </a: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</a:t>
            </a:r>
            <a:r>
              <a:rPr lang="id-ID" sz="1600" dirty="0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File </a:t>
            </a:r>
            <a:r>
              <a:rPr lang="en-US" sz="1600" dirty="0" err="1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</a:t>
            </a: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SK (</a:t>
            </a:r>
            <a:r>
              <a:rPr lang="en-US" sz="1600" dirty="0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PDF/</a:t>
            </a:r>
            <a:r>
              <a:rPr lang="en-US" sz="1600" dirty="0" err="1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Imag</a:t>
            </a:r>
            <a:r>
              <a:rPr lang="en-US" sz="1600" dirty="0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</a:t>
            </a:r>
            <a:r>
              <a:rPr lang="id-ID" sz="1600" dirty="0" smtClean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</a:t>
            </a: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Aktif</a:t>
            </a:r>
            <a:r>
              <a:rPr lang="en-US" sz="16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(Email &amp; WhatsApp)</a:t>
            </a:r>
            <a:endParaRPr lang="en-US" sz="1600" dirty="0"/>
          </a:p>
          <a:p>
            <a:pPr>
              <a:lnSpc>
                <a:spcPct val="120000"/>
              </a:lnSpc>
            </a:pPr>
            <a:endParaRPr lang="en-US" sz="1600" dirty="0" smtClean="0"/>
          </a:p>
        </p:txBody>
      </p:sp>
      <p:sp>
        <p:nvSpPr>
          <p:cNvPr id="31" name="Text 25"/>
          <p:cNvSpPr/>
          <p:nvPr/>
        </p:nvSpPr>
        <p:spPr>
          <a:xfrm>
            <a:off x="5057775" y="2089547"/>
            <a:ext cx="65" cy="1636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sz="950" dirty="0"/>
          </a:p>
        </p:txBody>
      </p:sp>
      <p:sp>
        <p:nvSpPr>
          <p:cNvPr id="33" name="Text 26"/>
          <p:cNvSpPr/>
          <p:nvPr/>
        </p:nvSpPr>
        <p:spPr>
          <a:xfrm>
            <a:off x="5057775" y="2368153"/>
            <a:ext cx="65" cy="1636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sz="950" dirty="0"/>
          </a:p>
        </p:txBody>
      </p:sp>
      <p:sp>
        <p:nvSpPr>
          <p:cNvPr id="35" name="Text 27"/>
          <p:cNvSpPr/>
          <p:nvPr/>
        </p:nvSpPr>
        <p:spPr>
          <a:xfrm>
            <a:off x="5057775" y="2646760"/>
            <a:ext cx="65" cy="16369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endParaRPr lang="en-US" sz="950" dirty="0"/>
          </a:p>
        </p:txBody>
      </p:sp>
      <p:sp>
        <p:nvSpPr>
          <p:cNvPr id="36" name="Text 28"/>
          <p:cNvSpPr/>
          <p:nvPr/>
        </p:nvSpPr>
        <p:spPr>
          <a:xfrm>
            <a:off x="4886325" y="3355724"/>
            <a:ext cx="38004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i="1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*Disarankan menggunakan pilihan 'Guru' agar data terintegrasi otomatis.</a:t>
            </a:r>
            <a:endParaRPr lang="en-US" sz="850" dirty="0"/>
          </a:p>
        </p:txBody>
      </p:sp>
      <p:sp>
        <p:nvSpPr>
          <p:cNvPr id="37" name="Text 29"/>
          <p:cNvSpPr/>
          <p:nvPr/>
        </p:nvSpPr>
        <p:spPr>
          <a:xfrm>
            <a:off x="8793956" y="4707731"/>
            <a:ext cx="6429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4205318" cy="4112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F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Verifikasi oleh Cabang Dinas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285750" y="857250"/>
            <a:ext cx="4143375" cy="370760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857250"/>
            <a:ext cx="4143375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067991"/>
            <a:ext cx="157163" cy="1571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00088" y="1028700"/>
            <a:ext cx="1064419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Alur Verifikasi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439466"/>
            <a:ext cx="128588" cy="1285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1506" y="1425178"/>
            <a:ext cx="3350419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Login menggunakan akun Cabdin yang telah dibagikan.</a:t>
            </a:r>
            <a:endParaRPr lang="en-US" sz="9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746647"/>
            <a:ext cx="128588" cy="1285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1506" y="1732359"/>
            <a:ext cx="714375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Buka menu</a:t>
            </a:r>
            <a:endParaRPr lang="en-US" sz="950" dirty="0"/>
          </a:p>
        </p:txBody>
      </p:sp>
      <p:sp>
        <p:nvSpPr>
          <p:cNvPr id="12" name="Text 6"/>
          <p:cNvSpPr/>
          <p:nvPr/>
        </p:nvSpPr>
        <p:spPr>
          <a:xfrm>
            <a:off x="1335881" y="1732359"/>
            <a:ext cx="1050131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Verifikasi MGMP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457200" y="1878806"/>
            <a:ext cx="3175397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untuk melihat daftar pengajuan.</a:t>
            </a:r>
            <a:endParaRPr lang="en-US" sz="9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2246709"/>
            <a:ext cx="96441" cy="12858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89359" y="2232422"/>
            <a:ext cx="3375422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Periksa kelengkapan data dan kesesuaian dokumen SK.</a:t>
            </a:r>
            <a:endParaRPr lang="en-US" sz="950" dirty="0"/>
          </a:p>
        </p:txBody>
      </p:sp>
      <p:sp>
        <p:nvSpPr>
          <p:cNvPr id="16" name="Shape 9"/>
          <p:cNvSpPr/>
          <p:nvPr/>
        </p:nvSpPr>
        <p:spPr>
          <a:xfrm>
            <a:off x="457200" y="2550319"/>
            <a:ext cx="1843088" cy="34290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7" name="Text 10"/>
          <p:cNvSpPr/>
          <p:nvPr/>
        </p:nvSpPr>
        <p:spPr>
          <a:xfrm>
            <a:off x="457200" y="2550319"/>
            <a:ext cx="1843088" cy="342900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Setujui</a:t>
            </a:r>
            <a:endParaRPr lang="en-US" sz="800" dirty="0"/>
          </a:p>
        </p:txBody>
      </p:sp>
      <p:sp>
        <p:nvSpPr>
          <p:cNvPr id="18" name="Shape 11"/>
          <p:cNvSpPr/>
          <p:nvPr/>
        </p:nvSpPr>
        <p:spPr>
          <a:xfrm>
            <a:off x="2414588" y="2550319"/>
            <a:ext cx="1843088" cy="3429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9" name="Text 12"/>
          <p:cNvSpPr/>
          <p:nvPr/>
        </p:nvSpPr>
        <p:spPr>
          <a:xfrm>
            <a:off x="2414588" y="2550319"/>
            <a:ext cx="1843088" cy="342900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Kembalikan</a:t>
            </a:r>
            <a:endParaRPr lang="en-US" sz="800" dirty="0"/>
          </a:p>
        </p:txBody>
      </p:sp>
      <p:sp>
        <p:nvSpPr>
          <p:cNvPr id="20" name="Shape 13"/>
          <p:cNvSpPr/>
          <p:nvPr/>
        </p:nvSpPr>
        <p:spPr>
          <a:xfrm>
            <a:off x="4714875" y="857250"/>
            <a:ext cx="4143375" cy="370760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1" name="Shape 14"/>
          <p:cNvSpPr/>
          <p:nvPr/>
        </p:nvSpPr>
        <p:spPr>
          <a:xfrm>
            <a:off x="4714875" y="857250"/>
            <a:ext cx="4143375" cy="28575"/>
          </a:xfrm>
          <a:prstGeom prst="rect">
            <a:avLst/>
          </a:prstGeom>
          <a:solidFill>
            <a:srgbClr val="D97706"/>
          </a:solidFill>
          <a:ln/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6325" y="1067991"/>
            <a:ext cx="117872" cy="157163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089922" y="1028700"/>
            <a:ext cx="1578769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Kriteria Pemeriksaan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6325" y="1439466"/>
            <a:ext cx="128588" cy="12858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050631" y="1425178"/>
            <a:ext cx="2996803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Kesesuaian identitas Ketua dengan data Guru/KS.</a:t>
            </a:r>
            <a:endParaRPr lang="en-US" sz="950" dirty="0"/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6325" y="1746647"/>
            <a:ext cx="128588" cy="128588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5050631" y="1732359"/>
            <a:ext cx="2661047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Validitas Nomor, Tanggal, dan Dokumen SK.</a:t>
            </a:r>
            <a:endParaRPr lang="en-US" sz="950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6325" y="2053828"/>
            <a:ext cx="128588" cy="128588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5050631" y="2039541"/>
            <a:ext cx="2500313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Kesesuaian Jenjang, Mapel, dan Wilayah.</a:t>
            </a:r>
            <a:endParaRPr lang="en-US" sz="950" dirty="0"/>
          </a:p>
        </p:txBody>
      </p:sp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6325" y="2361009"/>
            <a:ext cx="128588" cy="128588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5050631" y="2346722"/>
            <a:ext cx="2457450" cy="1571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Kelengkapan informasi kontak dan akun.</a:t>
            </a:r>
            <a:endParaRPr lang="en-US" sz="950" dirty="0"/>
          </a:p>
        </p:txBody>
      </p:sp>
      <p:sp>
        <p:nvSpPr>
          <p:cNvPr id="32" name="Text 20"/>
          <p:cNvSpPr/>
          <p:nvPr/>
        </p:nvSpPr>
        <p:spPr>
          <a:xfrm>
            <a:off x="8797528" y="4707731"/>
            <a:ext cx="60722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14630"/>
            <a:ext cx="4195059" cy="47981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Dashboard Ketua MGMP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285750" y="857250"/>
            <a:ext cx="2762231" cy="178236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857250"/>
            <a:ext cx="2762231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1000125"/>
            <a:ext cx="2476481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28625" y="1257300"/>
            <a:ext cx="247648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Pengurus &amp; Anggota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428625" y="1528763"/>
            <a:ext cx="247648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Menambahkan anggota (Guru/KS) dan membagikan akun akses.</a:t>
            </a:r>
            <a:endParaRPr lang="en-US" sz="800" dirty="0"/>
          </a:p>
        </p:txBody>
      </p:sp>
      <p:sp>
        <p:nvSpPr>
          <p:cNvPr id="9" name="Shape 5"/>
          <p:cNvSpPr/>
          <p:nvPr/>
        </p:nvSpPr>
        <p:spPr>
          <a:xfrm>
            <a:off x="3190856" y="857250"/>
            <a:ext cx="2762231" cy="178236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0" name="Shape 6"/>
          <p:cNvSpPr/>
          <p:nvPr/>
        </p:nvSpPr>
        <p:spPr>
          <a:xfrm>
            <a:off x="3190856" y="857250"/>
            <a:ext cx="2762231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31" y="1000125"/>
            <a:ext cx="2476481" cy="1714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333731" y="1257300"/>
            <a:ext cx="247648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Jadwal Kegiatan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3333731" y="1528763"/>
            <a:ext cx="247648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Menyusun jadwal program kerja untuk satu bulan hingga satu semester.</a:t>
            </a:r>
            <a:endParaRPr lang="en-US" sz="800" dirty="0"/>
          </a:p>
        </p:txBody>
      </p:sp>
      <p:sp>
        <p:nvSpPr>
          <p:cNvPr id="14" name="Shape 9"/>
          <p:cNvSpPr/>
          <p:nvPr/>
        </p:nvSpPr>
        <p:spPr>
          <a:xfrm>
            <a:off x="6095963" y="857250"/>
            <a:ext cx="2762231" cy="178236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0"/>
          <p:cNvSpPr/>
          <p:nvPr/>
        </p:nvSpPr>
        <p:spPr>
          <a:xfrm>
            <a:off x="6095963" y="857250"/>
            <a:ext cx="2762231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838" y="1000125"/>
            <a:ext cx="2476481" cy="1714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238838" y="1257300"/>
            <a:ext cx="247648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Rekap Absensi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6238838" y="1528763"/>
            <a:ext cx="247648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Memantau kehadiran anggota (check-in/out) pada setiap kegiatan.</a:t>
            </a:r>
            <a:endParaRPr lang="en-US" sz="800" dirty="0"/>
          </a:p>
        </p:txBody>
      </p:sp>
      <p:sp>
        <p:nvSpPr>
          <p:cNvPr id="19" name="Shape 13"/>
          <p:cNvSpPr/>
          <p:nvPr/>
        </p:nvSpPr>
        <p:spPr>
          <a:xfrm>
            <a:off x="285750" y="2782491"/>
            <a:ext cx="2762231" cy="178236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4"/>
          <p:cNvSpPr/>
          <p:nvPr/>
        </p:nvSpPr>
        <p:spPr>
          <a:xfrm>
            <a:off x="285750" y="2782491"/>
            <a:ext cx="2762231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2925366"/>
            <a:ext cx="2476481" cy="17145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28625" y="3182541"/>
            <a:ext cx="247648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Materi MGMP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428625" y="3454003"/>
            <a:ext cx="247648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Mengunggah materi kegiatan agar dapat diakses oleh seluruh anggota.</a:t>
            </a:r>
            <a:endParaRPr lang="en-US" sz="800" dirty="0"/>
          </a:p>
        </p:txBody>
      </p:sp>
      <p:sp>
        <p:nvSpPr>
          <p:cNvPr id="24" name="Shape 17"/>
          <p:cNvSpPr/>
          <p:nvPr/>
        </p:nvSpPr>
        <p:spPr>
          <a:xfrm>
            <a:off x="3190856" y="2782491"/>
            <a:ext cx="2762231" cy="178236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5" name="Shape 18"/>
          <p:cNvSpPr/>
          <p:nvPr/>
        </p:nvSpPr>
        <p:spPr>
          <a:xfrm>
            <a:off x="3190856" y="2782491"/>
            <a:ext cx="2762231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3731" y="2925366"/>
            <a:ext cx="2476481" cy="17145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3333731" y="3182541"/>
            <a:ext cx="247648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Administrasi &amp; Ekspor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3333731" y="3454003"/>
            <a:ext cx="247648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Mengunduh rekap kehadiran dan laporan pelaksanaan kegiatan.</a:t>
            </a:r>
            <a:endParaRPr lang="en-US" sz="800" dirty="0"/>
          </a:p>
        </p:txBody>
      </p:sp>
      <p:sp>
        <p:nvSpPr>
          <p:cNvPr id="29" name="Shape 21"/>
          <p:cNvSpPr/>
          <p:nvPr/>
        </p:nvSpPr>
        <p:spPr>
          <a:xfrm>
            <a:off x="6095963" y="2782491"/>
            <a:ext cx="2762231" cy="178236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0" name="Shape 22"/>
          <p:cNvSpPr/>
          <p:nvPr/>
        </p:nvSpPr>
        <p:spPr>
          <a:xfrm>
            <a:off x="6095963" y="2782491"/>
            <a:ext cx="2762231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3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8838" y="2925366"/>
            <a:ext cx="2476481" cy="171450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6238838" y="3182541"/>
            <a:ext cx="247648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Chat Pimpinan</a:t>
            </a:r>
            <a:endParaRPr lang="en-US" sz="1000" dirty="0"/>
          </a:p>
        </p:txBody>
      </p:sp>
      <p:sp>
        <p:nvSpPr>
          <p:cNvPr id="33" name="Text 24"/>
          <p:cNvSpPr/>
          <p:nvPr/>
        </p:nvSpPr>
        <p:spPr>
          <a:xfrm>
            <a:off x="6238838" y="3454003"/>
            <a:ext cx="247648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800" dirty="0">
                <a:solidFill>
                  <a:srgbClr val="6474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Komunikasi langsung dengan Cabdin, Bidang, atau Kepala Dinas.</a:t>
            </a:r>
            <a:endParaRPr lang="en-US" sz="800" dirty="0"/>
          </a:p>
        </p:txBody>
      </p:sp>
      <p:sp>
        <p:nvSpPr>
          <p:cNvPr id="34" name="Text 25"/>
          <p:cNvSpPr/>
          <p:nvPr/>
        </p:nvSpPr>
        <p:spPr>
          <a:xfrm>
            <a:off x="8797528" y="4707731"/>
            <a:ext cx="60722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Dashboard Anggota MGMP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85750" y="857250"/>
            <a:ext cx="4143375" cy="370760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857250"/>
            <a:ext cx="4143375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067991"/>
            <a:ext cx="157163" cy="1571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00088" y="1028700"/>
            <a:ext cx="1157288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Langkah Akses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600075" y="1407319"/>
            <a:ext cx="3654028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Login menggunakan akun yang diberikan oleh Ketua MGMP.</a:t>
            </a:r>
            <a:endParaRPr lang="en-US" sz="950" dirty="0"/>
          </a:p>
        </p:txBody>
      </p:sp>
      <p:sp>
        <p:nvSpPr>
          <p:cNvPr id="9" name="Text 5"/>
          <p:cNvSpPr/>
          <p:nvPr/>
        </p:nvSpPr>
        <p:spPr>
          <a:xfrm>
            <a:off x="600075" y="1701608"/>
            <a:ext cx="2857500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Lihat jadwal kegiatan yang telah disusun Ketua.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600075" y="1995897"/>
            <a:ext cx="2457450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Lakukan </a:t>
            </a:r>
            <a:r>
              <a:rPr lang="en-US" sz="9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Check-in</a:t>
            </a: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saat kegiatan dimulai.</a:t>
            </a:r>
            <a:endParaRPr lang="en-US" sz="950" dirty="0"/>
          </a:p>
        </p:txBody>
      </p:sp>
      <p:sp>
        <p:nvSpPr>
          <p:cNvPr id="11" name="Text 7"/>
          <p:cNvSpPr/>
          <p:nvPr/>
        </p:nvSpPr>
        <p:spPr>
          <a:xfrm>
            <a:off x="600075" y="2290186"/>
            <a:ext cx="2718197" cy="17998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Lakukan </a:t>
            </a:r>
            <a:r>
              <a:rPr lang="en-US" sz="9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Check-out</a:t>
            </a:r>
            <a:r>
              <a:rPr lang="en-US" sz="9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setelah kegiatan selesai.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4714875" y="857250"/>
            <a:ext cx="4143375" cy="370760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3" name="Shape 9"/>
          <p:cNvSpPr/>
          <p:nvPr/>
        </p:nvSpPr>
        <p:spPr>
          <a:xfrm>
            <a:off x="4714875" y="857250"/>
            <a:ext cx="4143375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6325" y="1067991"/>
            <a:ext cx="178594" cy="15716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150644" y="1028700"/>
            <a:ext cx="1575197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Fitur Utama Anggota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4886325" y="1407319"/>
            <a:ext cx="3800475" cy="367903"/>
          </a:xfrm>
          <a:prstGeom prst="rect">
            <a:avLst/>
          </a:prstGeom>
          <a:solidFill>
            <a:srgbClr val="FFFFFF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050" y="1512689"/>
            <a:ext cx="171450" cy="1428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257800" y="1493044"/>
            <a:ext cx="1175147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Akses Materi MGMP</a:t>
            </a:r>
            <a:endParaRPr lang="en-US" sz="900" dirty="0"/>
          </a:p>
        </p:txBody>
      </p:sp>
      <p:sp>
        <p:nvSpPr>
          <p:cNvPr id="19" name="Shape 13"/>
          <p:cNvSpPr/>
          <p:nvPr/>
        </p:nvSpPr>
        <p:spPr>
          <a:xfrm>
            <a:off x="4886325" y="1846659"/>
            <a:ext cx="3800475" cy="367903"/>
          </a:xfrm>
          <a:prstGeom prst="rect">
            <a:avLst/>
          </a:prstGeom>
          <a:solidFill>
            <a:srgbClr val="FFFFFF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2050" y="1952030"/>
            <a:ext cx="171450" cy="14287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257800" y="1932384"/>
            <a:ext cx="1500188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Riwayat Kehadiran Pribadi</a:t>
            </a:r>
            <a:endParaRPr lang="en-US" sz="900" dirty="0"/>
          </a:p>
        </p:txBody>
      </p:sp>
      <p:sp>
        <p:nvSpPr>
          <p:cNvPr id="22" name="Shape 15"/>
          <p:cNvSpPr/>
          <p:nvPr/>
        </p:nvSpPr>
        <p:spPr>
          <a:xfrm>
            <a:off x="4886325" y="2286000"/>
            <a:ext cx="3800475" cy="367903"/>
          </a:xfrm>
          <a:prstGeom prst="rect">
            <a:avLst/>
          </a:prstGeom>
          <a:solidFill>
            <a:srgbClr val="FFFFFF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2050" y="2391370"/>
            <a:ext cx="171450" cy="142875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257800" y="2371725"/>
            <a:ext cx="1228725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Ubah Password Akun</a:t>
            </a:r>
            <a:endParaRPr lang="en-US" sz="900" dirty="0"/>
          </a:p>
        </p:txBody>
      </p:sp>
      <p:sp>
        <p:nvSpPr>
          <p:cNvPr id="25" name="Shape 17"/>
          <p:cNvSpPr/>
          <p:nvPr/>
        </p:nvSpPr>
        <p:spPr>
          <a:xfrm>
            <a:off x="4886325" y="2725341"/>
            <a:ext cx="3800475" cy="367903"/>
          </a:xfrm>
          <a:prstGeom prst="rect">
            <a:avLst/>
          </a:prstGeom>
          <a:solidFill>
            <a:srgbClr val="FFFFFF"/>
          </a:solidFill>
          <a:ln w="9144">
            <a:solidFill>
              <a:srgbClr val="E2E8F0"/>
            </a:solidFill>
            <a:prstDash val="solid"/>
          </a:ln>
        </p:spPr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2050" y="2830711"/>
            <a:ext cx="171450" cy="142875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5257800" y="2811066"/>
            <a:ext cx="1125141" cy="1821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Fitur Chat Pimpinan</a:t>
            </a:r>
            <a:endParaRPr lang="en-US" sz="900" dirty="0"/>
          </a:p>
        </p:txBody>
      </p:sp>
      <p:sp>
        <p:nvSpPr>
          <p:cNvPr id="28" name="Text 19"/>
          <p:cNvSpPr/>
          <p:nvPr/>
        </p:nvSpPr>
        <p:spPr>
          <a:xfrm>
            <a:off x="8801100" y="4707731"/>
            <a:ext cx="5715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85725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Dashboard Pimpinan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85750" y="800100"/>
            <a:ext cx="2762231" cy="785813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5" name="Text 2"/>
          <p:cNvSpPr/>
          <p:nvPr/>
        </p:nvSpPr>
        <p:spPr>
          <a:xfrm>
            <a:off x="428625" y="942975"/>
            <a:ext cx="2476481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Dashboard Eksekutif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28625" y="1271588"/>
            <a:ext cx="24764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Ringkasan Kondisi Umum MGMP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3190856" y="800100"/>
            <a:ext cx="2762231" cy="785813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8" name="Text 5"/>
          <p:cNvSpPr/>
          <p:nvPr/>
        </p:nvSpPr>
        <p:spPr>
          <a:xfrm>
            <a:off x="3333731" y="942975"/>
            <a:ext cx="2476481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Peta Sebaran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3333731" y="1271588"/>
            <a:ext cx="24764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Keaktifan per Kabupaten/Kota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6095963" y="800100"/>
            <a:ext cx="2762231" cy="785813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11" name="Text 8"/>
          <p:cNvSpPr/>
          <p:nvPr/>
        </p:nvSpPr>
        <p:spPr>
          <a:xfrm>
            <a:off x="6238838" y="942975"/>
            <a:ext cx="2476481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Peringkat MGMP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238838" y="1271588"/>
            <a:ext cx="24764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8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Kinerja Berdasarkan Aktivitas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285750" y="1757363"/>
            <a:ext cx="4200525" cy="2807494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1757363"/>
            <a:ext cx="4200525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1935956"/>
            <a:ext cx="160734" cy="14287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60797" y="1900238"/>
            <a:ext cx="158234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Pemantauan Langsung</a:t>
            </a:r>
            <a:endParaRPr lang="en-US" sz="100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2257425"/>
            <a:ext cx="100013" cy="10001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00075" y="2228850"/>
            <a:ext cx="23502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Pantau kegiatan yang sedang berlangsung.</a:t>
            </a:r>
            <a:endParaRPr lang="en-US" sz="85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2500313"/>
            <a:ext cx="100013" cy="10001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00075" y="2471738"/>
            <a:ext cx="2386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Fasilitas Video Call untuk komunikasi instan.</a:t>
            </a:r>
            <a:endParaRPr lang="en-US" sz="85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2743200"/>
            <a:ext cx="100013" cy="10001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00075" y="2714625"/>
            <a:ext cx="285392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Rekap status seluruh MGMP (Aktif/Ditolak/Diajukan).</a:t>
            </a:r>
            <a:endParaRPr lang="en-US" sz="850" dirty="0"/>
          </a:p>
        </p:txBody>
      </p:sp>
      <p:sp>
        <p:nvSpPr>
          <p:cNvPr id="23" name="Shape 16"/>
          <p:cNvSpPr/>
          <p:nvPr/>
        </p:nvSpPr>
        <p:spPr>
          <a:xfrm>
            <a:off x="4657725" y="1757363"/>
            <a:ext cx="4200525" cy="2807494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4" name="Shape 17"/>
          <p:cNvSpPr/>
          <p:nvPr/>
        </p:nvSpPr>
        <p:spPr>
          <a:xfrm>
            <a:off x="4657725" y="1757363"/>
            <a:ext cx="4200525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935956"/>
            <a:ext cx="142875" cy="14287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5014913" y="1900238"/>
            <a:ext cx="173235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Komunikasi &amp; Pembinaan</a:t>
            </a:r>
            <a:endParaRPr lang="en-US" sz="1000" dirty="0"/>
          </a:p>
        </p:txBody>
      </p:sp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257425"/>
            <a:ext cx="100013" cy="100013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4972050" y="2228850"/>
            <a:ext cx="250745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Siaran/Chat ke seluruh MGMP atau per Mapel.</a:t>
            </a:r>
            <a:endParaRPr lang="en-US" sz="85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500313"/>
            <a:ext cx="100013" cy="100013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4972050" y="2471738"/>
            <a:ext cx="251102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Peringatan otomatis untuk MGMP kurang aktif.</a:t>
            </a:r>
            <a:endParaRPr lang="en-US" sz="85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2743200"/>
            <a:ext cx="100013" cy="100013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4972050" y="2714625"/>
            <a:ext cx="196095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Pencatatan tindak lanjut pembinaan.</a:t>
            </a:r>
            <a:endParaRPr lang="en-US" sz="850" dirty="0"/>
          </a:p>
        </p:txBody>
      </p:sp>
      <p:sp>
        <p:nvSpPr>
          <p:cNvPr id="33" name="Text 22"/>
          <p:cNvSpPr/>
          <p:nvPr/>
        </p:nvSpPr>
        <p:spPr>
          <a:xfrm>
            <a:off x="8797528" y="4707731"/>
            <a:ext cx="60722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5232202" cy="4112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1A365D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Keamanan dan Praktik Penggunaan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196238" y="889538"/>
            <a:ext cx="4223385" cy="370760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2"/>
          <p:cNvSpPr/>
          <p:nvPr/>
        </p:nvSpPr>
        <p:spPr>
          <a:xfrm>
            <a:off x="205740" y="836716"/>
            <a:ext cx="4223385" cy="49109"/>
          </a:xfrm>
          <a:prstGeom prst="rect">
            <a:avLst/>
          </a:prstGeom>
          <a:solidFill>
            <a:srgbClr val="D97706"/>
          </a:solidFill>
          <a:ln/>
        </p:spPr>
      </p:sp>
      <p:grpSp>
        <p:nvGrpSpPr>
          <p:cNvPr id="33" name="Group 32"/>
          <p:cNvGrpSpPr/>
          <p:nvPr/>
        </p:nvGrpSpPr>
        <p:grpSpPr>
          <a:xfrm>
            <a:off x="469779" y="1087475"/>
            <a:ext cx="2579993" cy="402418"/>
            <a:chOff x="434837" y="938725"/>
            <a:chExt cx="2579993" cy="402418"/>
          </a:xfrm>
        </p:grpSpPr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4837" y="996127"/>
              <a:ext cx="287614" cy="287614"/>
            </a:xfrm>
            <a:prstGeom prst="rect">
              <a:avLst/>
            </a:prstGeom>
          </p:spPr>
        </p:pic>
        <p:sp>
          <p:nvSpPr>
            <p:cNvPr id="7" name="Text 3"/>
            <p:cNvSpPr/>
            <p:nvPr/>
          </p:nvSpPr>
          <p:spPr>
            <a:xfrm>
              <a:off x="855585" y="938725"/>
              <a:ext cx="2159245" cy="402418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ct val="120000"/>
                </a:lnSpc>
                <a:buNone/>
              </a:pPr>
              <a:r>
                <a:rPr lang="en-US" sz="2400" b="1" dirty="0">
                  <a:solidFill>
                    <a:srgbClr val="FF0000"/>
                  </a:solidFill>
                  <a:latin typeface="Inter SemiBold" pitchFamily="34" charset="0"/>
                  <a:ea typeface="Inter SemiBold" pitchFamily="34" charset="-122"/>
                  <a:cs typeface="Inter SemiBold" pitchFamily="34" charset="-120"/>
                </a:rPr>
                <a:t>Keamanan</a:t>
              </a:r>
              <a:r>
                <a:rPr lang="en-US" b="1" dirty="0">
                  <a:solidFill>
                    <a:srgbClr val="FF0000"/>
                  </a:solidFill>
                  <a:latin typeface="Inter SemiBold" pitchFamily="34" charset="0"/>
                  <a:ea typeface="Inter SemiBold" pitchFamily="34" charset="-122"/>
                  <a:cs typeface="Inter SemiBold" pitchFamily="34" charset="-120"/>
                </a:rPr>
                <a:t> Akun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28438" y="1614574"/>
            <a:ext cx="3782979" cy="482568"/>
            <a:chOff x="397782" y="1254419"/>
            <a:chExt cx="3782979" cy="482568"/>
          </a:xfrm>
        </p:grpSpPr>
        <p:pic>
          <p:nvPicPr>
            <p:cNvPr id="8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782" y="1362484"/>
              <a:ext cx="233135" cy="266439"/>
            </a:xfrm>
            <a:prstGeom prst="rect">
              <a:avLst/>
            </a:prstGeom>
          </p:spPr>
        </p:pic>
        <p:sp>
          <p:nvSpPr>
            <p:cNvPr id="9" name="Text 4"/>
            <p:cNvSpPr/>
            <p:nvPr/>
          </p:nvSpPr>
          <p:spPr>
            <a:xfrm>
              <a:off x="855585" y="1254419"/>
              <a:ext cx="3325176" cy="4825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400" dirty="0">
                  <a:solidFill>
                    <a:srgbClr val="33415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Gunakan password kuat dan jangan dibagikan kepada pihak lain.</a:t>
              </a:r>
              <a:endParaRPr lang="en-US" sz="14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09503" y="2218087"/>
            <a:ext cx="3651896" cy="482568"/>
            <a:chOff x="378847" y="1857932"/>
            <a:chExt cx="3651896" cy="482568"/>
          </a:xfrm>
        </p:grpSpPr>
        <p:pic>
          <p:nvPicPr>
            <p:cNvPr id="10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8847" y="1948001"/>
              <a:ext cx="302430" cy="302430"/>
            </a:xfrm>
            <a:prstGeom prst="rect">
              <a:avLst/>
            </a:prstGeom>
          </p:spPr>
        </p:pic>
        <p:sp>
          <p:nvSpPr>
            <p:cNvPr id="11" name="Text 5"/>
            <p:cNvSpPr/>
            <p:nvPr/>
          </p:nvSpPr>
          <p:spPr>
            <a:xfrm>
              <a:off x="855585" y="1857932"/>
              <a:ext cx="3175158" cy="4825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400" dirty="0">
                  <a:solidFill>
                    <a:srgbClr val="33415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Gunakan email dan nomor WhatsApp aktif untuk pemulihan.</a:t>
              </a:r>
              <a:endParaRPr lang="en-US" sz="14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05102" y="3020400"/>
            <a:ext cx="3473654" cy="482568"/>
            <a:chOff x="374446" y="2660245"/>
            <a:chExt cx="3473654" cy="482568"/>
          </a:xfrm>
        </p:grpSpPr>
        <p:pic>
          <p:nvPicPr>
            <p:cNvPr id="12" name="Image 4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4446" y="2713994"/>
              <a:ext cx="375071" cy="375071"/>
            </a:xfrm>
            <a:prstGeom prst="rect">
              <a:avLst/>
            </a:prstGeom>
          </p:spPr>
        </p:pic>
        <p:sp>
          <p:nvSpPr>
            <p:cNvPr id="13" name="Text 6"/>
            <p:cNvSpPr/>
            <p:nvPr/>
          </p:nvSpPr>
          <p:spPr>
            <a:xfrm>
              <a:off x="855585" y="2660245"/>
              <a:ext cx="2992515" cy="4825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400" dirty="0">
                  <a:solidFill>
                    <a:srgbClr val="33415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Ganti password secara berkala untuk menjaga keamanan akses.</a:t>
              </a:r>
              <a:endParaRPr lang="en-US" sz="14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70597" y="3852064"/>
            <a:ext cx="3523654" cy="482568"/>
            <a:chOff x="439941" y="3491909"/>
            <a:chExt cx="3523654" cy="482568"/>
          </a:xfrm>
        </p:grpSpPr>
        <p:pic>
          <p:nvPicPr>
            <p:cNvPr id="14" name="Image 5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39941" y="3590607"/>
              <a:ext cx="285173" cy="285173"/>
            </a:xfrm>
            <a:prstGeom prst="rect">
              <a:avLst/>
            </a:prstGeom>
          </p:spPr>
        </p:pic>
        <p:sp>
          <p:nvSpPr>
            <p:cNvPr id="15" name="Text 7"/>
            <p:cNvSpPr/>
            <p:nvPr/>
          </p:nvSpPr>
          <p:spPr>
            <a:xfrm>
              <a:off x="855585" y="3491909"/>
              <a:ext cx="3108010" cy="4825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>
                <a:lnSpc>
                  <a:spcPct val="112000"/>
                </a:lnSpc>
                <a:buNone/>
              </a:pPr>
              <a:r>
                <a:rPr lang="en-US" sz="1400" dirty="0">
                  <a:solidFill>
                    <a:srgbClr val="33415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Pastikan logout setelah menggunakan perangkat bersama.</a:t>
              </a:r>
              <a:endParaRPr lang="en-US" sz="1400" dirty="0"/>
            </a:p>
          </p:txBody>
        </p:sp>
      </p:grpSp>
      <p:sp>
        <p:nvSpPr>
          <p:cNvPr id="16" name="Shape 8"/>
          <p:cNvSpPr/>
          <p:nvPr/>
        </p:nvSpPr>
        <p:spPr>
          <a:xfrm>
            <a:off x="4714875" y="857250"/>
            <a:ext cx="4143375" cy="3707606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9"/>
          <p:cNvSpPr/>
          <p:nvPr/>
        </p:nvSpPr>
        <p:spPr>
          <a:xfrm>
            <a:off x="4714875" y="857250"/>
            <a:ext cx="4143375" cy="28575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6325" y="1067991"/>
            <a:ext cx="117872" cy="157163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5089922" y="1028700"/>
            <a:ext cx="1135856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365D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Praktik Terbaik</a:t>
            </a:r>
            <a:endParaRPr lang="en-US" sz="110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86325" y="1435894"/>
            <a:ext cx="114300" cy="114300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5036344" y="1418034"/>
            <a:ext cx="3421856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Lengkapi data anggota sebelum memulai kegiatan perdana.</a:t>
            </a:r>
            <a:endParaRPr lang="en-US" sz="90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6325" y="1720193"/>
            <a:ext cx="114300" cy="114300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5036344" y="1702333"/>
            <a:ext cx="3275409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Susun jadwal kegiatan secara rutin sesuai program kerja.</a:t>
            </a:r>
            <a:endParaRPr lang="en-US" sz="900" dirty="0"/>
          </a:p>
        </p:txBody>
      </p:sp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6325" y="2004492"/>
            <a:ext cx="114300" cy="114300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5036344" y="1986632"/>
            <a:ext cx="3500438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Unggah materi segera setelah kegiatan selesai dilaksanakan.</a:t>
            </a:r>
            <a:endParaRPr lang="en-US" sz="90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6325" y="2288791"/>
            <a:ext cx="114300" cy="114300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5036344" y="2270931"/>
            <a:ext cx="3171825" cy="14644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0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Lakukan rekap dan ekspor administrasi secara berkala.</a:t>
            </a:r>
            <a:endParaRPr lang="en-US" sz="900" dirty="0"/>
          </a:p>
        </p:txBody>
      </p:sp>
      <p:sp>
        <p:nvSpPr>
          <p:cNvPr id="28" name="Text 15"/>
          <p:cNvSpPr/>
          <p:nvPr/>
        </p:nvSpPr>
        <p:spPr>
          <a:xfrm>
            <a:off x="8797528" y="4707731"/>
            <a:ext cx="60722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1A365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85750" y="285750"/>
            <a:ext cx="5060681" cy="41126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Ringkasan Peran dan Pesan Kunci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285750" y="857250"/>
            <a:ext cx="8572500" cy="204311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285750" y="857250"/>
            <a:ext cx="1602488" cy="421481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6" name="Text 3"/>
          <p:cNvSpPr/>
          <p:nvPr/>
        </p:nvSpPr>
        <p:spPr>
          <a:xfrm>
            <a:off x="285750" y="857250"/>
            <a:ext cx="1602488" cy="421481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Peran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888238" y="857250"/>
            <a:ext cx="6970012" cy="421481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8" name="Text 5"/>
          <p:cNvSpPr/>
          <p:nvPr/>
        </p:nvSpPr>
        <p:spPr>
          <a:xfrm>
            <a:off x="1888238" y="857250"/>
            <a:ext cx="6970012" cy="421481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Tanggung Jawab Utama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400050" y="1407319"/>
            <a:ext cx="732234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Ketua MGMP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888238" y="1278731"/>
            <a:ext cx="6970012" cy="403622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Mendaftar, mengelola anggota, jadwal, absensi, materi, administrasi, dan komunikasi.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400050" y="1814513"/>
            <a:ext cx="88582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Anggota MGMP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888238" y="1682353"/>
            <a:ext cx="6970012" cy="407194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Login, check-in/out kegiatan, akses materi, dan melihat riwayat kehadiran.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400050" y="2221706"/>
            <a:ext cx="400050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Cabdin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888238" y="2089547"/>
            <a:ext cx="6970012" cy="407194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Memeriksa dan memverifikasi pendaftaran MGMP hingga aktivasi akun Ketua.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400050" y="2628900"/>
            <a:ext cx="525066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33415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Pimpinan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888238" y="2496741"/>
            <a:ext cx="6970012" cy="403622"/>
          </a:xfrm>
          <a:prstGeom prst="rect">
            <a:avLst/>
          </a:prstGeom>
          <a:noFill/>
          <a:ln/>
        </p:spPr>
        <p:txBody>
          <a:bodyPr wrap="square" lIns="136017" tIns="136017" rIns="136017" bIns="136017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3415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Memantau kinerja, sebaran, peringkat, berkomunikasi, dan tindak lanjut pembinaan.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1028434" y="4264819"/>
            <a:ext cx="7087132" cy="2398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b="1" dirty="0">
                <a:solidFill>
                  <a:schemeClr val="bg1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"Kolaborasi Digital untuk MGMP yang Lebih Tertib, Terstruktur, dan Berkelanjutan."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8754666" y="4707731"/>
            <a:ext cx="103584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750" dirty="0">
                <a:solidFill>
                  <a:srgbClr val="E2E8F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683</Words>
  <Application>Microsoft Office PowerPoint</Application>
  <PresentationFormat>On-screen Show (16:9)</PresentationFormat>
  <Paragraphs>143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Inter</vt:lpstr>
      <vt:lpstr>Inter Bold</vt:lpstr>
      <vt:lpstr>Inter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gurugeografi@outlook.com</cp:lastModifiedBy>
  <cp:revision>8</cp:revision>
  <dcterms:created xsi:type="dcterms:W3CDTF">2026-09-08T01:34:56Z</dcterms:created>
  <dcterms:modified xsi:type="dcterms:W3CDTF">2026-09-12T08:01:21Z</dcterms:modified>
</cp:coreProperties>
</file>