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3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5156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D6A64A"/>
                </a:solidFill>
                <a:latin typeface="Aptos Display"/>
              </a:defRPr>
            </a:pPr>
            <a:r>
              <a:t>PERSIAPAN MENGIKUTI</a:t>
            </a:r>
          </a:p>
          <a:p>
            <a:pPr>
              <a:defRPr sz="4000" b="1">
                <a:solidFill>
                  <a:srgbClr val="FFFFFF"/>
                </a:solidFill>
                <a:latin typeface="Aptos Display"/>
              </a:defRPr>
            </a:pPr>
            <a:r>
              <a:t>ANUGERAH GTK BERPRESTASI</a:t>
            </a:r>
          </a:p>
          <a:p>
            <a:pPr>
              <a:spcBef>
                <a:spcPts val="1400"/>
              </a:spcBef>
              <a:defRPr sz="1700">
                <a:solidFill>
                  <a:srgbClr val="D2DCEB"/>
                </a:solidFill>
                <a:latin typeface="Aptos"/>
              </a:defRPr>
            </a:pPr>
            <a:r>
              <a:t>Panduan menyiapkan diri, karya, portofolio, bukti, dan presentasi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3977639"/>
            <a:ext cx="3383280" cy="1247504"/>
          </a:xfrm>
          <a:prstGeom prst="roundRect">
            <a:avLst/>
          </a:prstGeom>
          <a:solidFill>
            <a:srgbClr val="23304B"/>
          </a:solidFill>
          <a:ln>
            <a:solidFill>
              <a:srgbClr val="4655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77240" y="3977639"/>
            <a:ext cx="45719" cy="1247504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4142231"/>
            <a:ext cx="2971800" cy="864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Sari </a:t>
            </a:r>
            <a:r>
              <a:rPr dirty="0" err="1"/>
              <a:t>Muridawati</a:t>
            </a:r>
            <a:r>
              <a:rPr dirty="0"/>
              <a:t>, </a:t>
            </a:r>
            <a:r>
              <a:rPr dirty="0" err="1"/>
              <a:t>S.Si</a:t>
            </a:r>
            <a:endParaRPr dirty="0"/>
          </a:p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SMK Negeri 5 Lhokseumawe</a:t>
            </a:r>
          </a:p>
          <a:p>
            <a:pPr>
              <a:spcBef>
                <a:spcPts val="800"/>
              </a:spcBef>
              <a:defRPr sz="1150">
                <a:solidFill>
                  <a:srgbClr val="CDD5E1"/>
                </a:solidFill>
                <a:latin typeface="Aptos"/>
              </a:defRPr>
            </a:pPr>
            <a:r>
              <a:rPr dirty="0"/>
              <a:t>Materi </a:t>
            </a:r>
            <a:r>
              <a:rPr dirty="0" err="1"/>
              <a:t>sosialisasi</a:t>
            </a:r>
            <a:r>
              <a:rPr dirty="0"/>
              <a:t> •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B4BECD"/>
                </a:solidFill>
                <a:latin typeface="Aptos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Mengapa Perlu Dipersiapkan?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Persiapan yang baik membuat karya lebih mudah dibuktikan dan dikomunikasikan.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51663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508760"/>
            <a:ext cx="73152" cy="160020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73351"/>
            <a:ext cx="475488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sz="2400" dirty="0" err="1"/>
              <a:t>Bukan</a:t>
            </a:r>
            <a:r>
              <a:rPr sz="2400" dirty="0"/>
              <a:t> </a:t>
            </a:r>
            <a:r>
              <a:rPr sz="2400" dirty="0" err="1"/>
              <a:t>Sekadar</a:t>
            </a:r>
            <a:r>
              <a:rPr sz="2400" dirty="0"/>
              <a:t> </a:t>
            </a:r>
            <a:r>
              <a:rPr sz="2400" dirty="0" err="1"/>
              <a:t>Prestasi</a:t>
            </a:r>
            <a:endParaRPr sz="2400" dirty="0"/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2400" dirty="0" err="1"/>
              <a:t>Menampilkan</a:t>
            </a:r>
            <a:r>
              <a:rPr sz="2400" dirty="0"/>
              <a:t> </a:t>
            </a:r>
            <a:r>
              <a:rPr sz="2400" dirty="0" err="1"/>
              <a:t>praktik</a:t>
            </a:r>
            <a:r>
              <a:rPr sz="2400" dirty="0"/>
              <a:t> </a:t>
            </a:r>
            <a:r>
              <a:rPr sz="2400" dirty="0" err="1"/>
              <a:t>baik</a:t>
            </a:r>
            <a:r>
              <a:rPr sz="2400" dirty="0"/>
              <a:t> dan </a:t>
            </a:r>
            <a:r>
              <a:rPr sz="2400" dirty="0" err="1"/>
              <a:t>dampaknya</a:t>
            </a:r>
            <a:r>
              <a:rPr sz="240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508760"/>
            <a:ext cx="51663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63640" y="1508760"/>
            <a:ext cx="73152" cy="160020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2240" y="1673351"/>
            <a:ext cx="475488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sz="2400" dirty="0"/>
              <a:t>Bukti </a:t>
            </a:r>
            <a:r>
              <a:rPr sz="2400" dirty="0" err="1"/>
              <a:t>Nyata</a:t>
            </a:r>
            <a:endParaRPr sz="2400" dirty="0"/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2400" dirty="0" err="1"/>
              <a:t>Setiap</a:t>
            </a:r>
            <a:r>
              <a:rPr sz="2400" dirty="0"/>
              <a:t> </a:t>
            </a:r>
            <a:r>
              <a:rPr sz="2400" dirty="0" err="1"/>
              <a:t>klaim</a:t>
            </a:r>
            <a:r>
              <a:rPr sz="2400" dirty="0"/>
              <a:t> </a:t>
            </a:r>
            <a:r>
              <a:rPr sz="2400" dirty="0" err="1"/>
              <a:t>perlu</a:t>
            </a:r>
            <a:r>
              <a:rPr sz="2400" dirty="0"/>
              <a:t> </a:t>
            </a:r>
            <a:r>
              <a:rPr sz="2400" dirty="0" err="1"/>
              <a:t>didukung</a:t>
            </a:r>
            <a:r>
              <a:rPr sz="2400" dirty="0"/>
              <a:t> data </a:t>
            </a:r>
            <a:r>
              <a:rPr sz="2400" dirty="0" err="1"/>
              <a:t>atau</a:t>
            </a:r>
            <a:r>
              <a:rPr sz="2400" dirty="0"/>
              <a:t> </a:t>
            </a:r>
            <a:r>
              <a:rPr sz="2400" dirty="0" err="1"/>
              <a:t>dokumentasi</a:t>
            </a:r>
            <a:r>
              <a:rPr sz="2400" dirty="0"/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566160"/>
            <a:ext cx="51663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5800" y="3566160"/>
            <a:ext cx="73152" cy="16002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3730752"/>
            <a:ext cx="475488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sz="2400" dirty="0" err="1"/>
              <a:t>Kemampuan</a:t>
            </a:r>
            <a:r>
              <a:rPr sz="2400" dirty="0"/>
              <a:t> </a:t>
            </a:r>
            <a:r>
              <a:rPr sz="2400" dirty="0" err="1"/>
              <a:t>Komunikasi</a:t>
            </a:r>
            <a:endParaRPr sz="2400" dirty="0"/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2400" dirty="0" err="1"/>
              <a:t>Presentasi</a:t>
            </a:r>
            <a:r>
              <a:rPr sz="2400" dirty="0"/>
              <a:t> dan </a:t>
            </a:r>
            <a:r>
              <a:rPr sz="2400" dirty="0" err="1"/>
              <a:t>wawancara</a:t>
            </a:r>
            <a:r>
              <a:rPr sz="2400" dirty="0"/>
              <a:t> </a:t>
            </a:r>
            <a:r>
              <a:rPr sz="2400" dirty="0" err="1"/>
              <a:t>perlu</a:t>
            </a:r>
            <a:r>
              <a:rPr sz="2400" dirty="0"/>
              <a:t> </a:t>
            </a:r>
            <a:r>
              <a:rPr sz="2400" dirty="0" err="1"/>
              <a:t>dilatih</a:t>
            </a:r>
            <a:r>
              <a:rPr sz="2400"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3566160"/>
            <a:ext cx="51663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63640" y="3566160"/>
            <a:ext cx="73152" cy="160020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92240" y="3730752"/>
            <a:ext cx="475488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sz="2400" dirty="0" err="1"/>
              <a:t>Refleksi</a:t>
            </a:r>
            <a:endParaRPr sz="2400" dirty="0"/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2400" dirty="0"/>
              <a:t>Mampu </a:t>
            </a:r>
            <a:r>
              <a:rPr sz="2400" dirty="0" err="1"/>
              <a:t>menjelaskan</a:t>
            </a:r>
            <a:r>
              <a:rPr sz="2400" dirty="0"/>
              <a:t> proses, </a:t>
            </a:r>
            <a:r>
              <a:rPr sz="2400" dirty="0" err="1"/>
              <a:t>kendala</a:t>
            </a:r>
            <a:r>
              <a:rPr sz="2400" dirty="0"/>
              <a:t>, dan </a:t>
            </a:r>
            <a:r>
              <a:rPr sz="2400" dirty="0" err="1"/>
              <a:t>perbaikan</a:t>
            </a:r>
            <a:r>
              <a:rPr sz="2400" dirty="0"/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Kenali Dulu Pedoman Lomba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917007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rPr sz="2400" dirty="0" err="1"/>
              <a:t>Pedoman</a:t>
            </a:r>
            <a:r>
              <a:rPr sz="2400" dirty="0"/>
              <a:t> </a:t>
            </a:r>
            <a:r>
              <a:rPr sz="2400" dirty="0" err="1"/>
              <a:t>resmi</a:t>
            </a:r>
            <a:r>
              <a:rPr sz="2400" dirty="0"/>
              <a:t> </a:t>
            </a:r>
            <a:r>
              <a:rPr sz="2400" dirty="0" err="1"/>
              <a:t>adalah</a:t>
            </a:r>
            <a:r>
              <a:rPr sz="2400" dirty="0"/>
              <a:t> </a:t>
            </a:r>
            <a:r>
              <a:rPr sz="2400" dirty="0" err="1"/>
              <a:t>rujukan</a:t>
            </a:r>
            <a:r>
              <a:rPr sz="2400" dirty="0"/>
              <a:t> </a:t>
            </a:r>
            <a:r>
              <a:rPr sz="2400" dirty="0" err="1"/>
              <a:t>utama</a:t>
            </a:r>
            <a:r>
              <a:rPr sz="2400" dirty="0"/>
              <a:t> </a:t>
            </a:r>
            <a:r>
              <a:rPr sz="2400" dirty="0" err="1"/>
              <a:t>sebelum</a:t>
            </a:r>
            <a:r>
              <a:rPr sz="2400" dirty="0"/>
              <a:t> </a:t>
            </a:r>
            <a:r>
              <a:rPr sz="2400" dirty="0" err="1"/>
              <a:t>menyiapkan</a:t>
            </a:r>
            <a:r>
              <a:rPr sz="2400" dirty="0"/>
              <a:t> </a:t>
            </a:r>
            <a:r>
              <a:rPr sz="2400" dirty="0" err="1"/>
              <a:t>berkas</a:t>
            </a:r>
            <a:r>
              <a:rPr sz="24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1700784"/>
            <a:ext cx="10698480" cy="3013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D3541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Persyaratan</a:t>
            </a:r>
            <a:r>
              <a:rPr sz="2400" dirty="0"/>
              <a:t> </a:t>
            </a:r>
            <a:r>
              <a:rPr sz="2400" dirty="0" err="1"/>
              <a:t>peserta</a:t>
            </a:r>
            <a:r>
              <a:rPr sz="2400" dirty="0"/>
              <a:t> dan </a:t>
            </a:r>
            <a:r>
              <a:rPr sz="2400" dirty="0" err="1"/>
              <a:t>kategori</a:t>
            </a:r>
            <a:endParaRPr sz="2400" dirty="0"/>
          </a:p>
          <a:p>
            <a:pPr>
              <a:spcAft>
                <a:spcPts val="1100"/>
              </a:spcAft>
              <a:defRPr sz="1700">
                <a:solidFill>
                  <a:srgbClr val="2D3541"/>
                </a:solidFill>
                <a:latin typeface="Aptos"/>
              </a:defRPr>
            </a:pPr>
            <a:r>
              <a:rPr sz="2400" dirty="0"/>
              <a:t>• Jadwal </a:t>
            </a:r>
            <a:r>
              <a:rPr sz="2400" dirty="0" err="1"/>
              <a:t>serta</a:t>
            </a:r>
            <a:r>
              <a:rPr sz="2400" dirty="0"/>
              <a:t> </a:t>
            </a:r>
            <a:r>
              <a:rPr sz="2400" dirty="0" err="1"/>
              <a:t>tahapan</a:t>
            </a:r>
            <a:r>
              <a:rPr sz="2400" dirty="0"/>
              <a:t> </a:t>
            </a:r>
            <a:r>
              <a:rPr sz="2400" dirty="0" err="1"/>
              <a:t>seleksi</a:t>
            </a:r>
            <a:endParaRPr sz="2400" dirty="0"/>
          </a:p>
          <a:p>
            <a:pPr>
              <a:spcAft>
                <a:spcPts val="1100"/>
              </a:spcAft>
              <a:defRPr sz="1700">
                <a:solidFill>
                  <a:srgbClr val="2D3541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Ketentuan</a:t>
            </a:r>
            <a:r>
              <a:rPr sz="2400" dirty="0"/>
              <a:t> </a:t>
            </a:r>
            <a:r>
              <a:rPr sz="2400" dirty="0" err="1"/>
              <a:t>karya</a:t>
            </a:r>
            <a:r>
              <a:rPr sz="2400" dirty="0"/>
              <a:t>/</a:t>
            </a:r>
            <a:r>
              <a:rPr sz="2400" dirty="0" err="1"/>
              <a:t>praktik</a:t>
            </a:r>
            <a:r>
              <a:rPr sz="2400" dirty="0"/>
              <a:t> </a:t>
            </a:r>
            <a:r>
              <a:rPr sz="2400" dirty="0" err="1"/>
              <a:t>baik</a:t>
            </a:r>
            <a:endParaRPr sz="2400" dirty="0"/>
          </a:p>
          <a:p>
            <a:pPr>
              <a:spcAft>
                <a:spcPts val="1100"/>
              </a:spcAft>
              <a:defRPr sz="1700">
                <a:solidFill>
                  <a:srgbClr val="2D3541"/>
                </a:solidFill>
                <a:latin typeface="Aptos"/>
              </a:defRPr>
            </a:pPr>
            <a:r>
              <a:rPr sz="2400" dirty="0"/>
              <a:t>• Format dan batas </a:t>
            </a:r>
            <a:r>
              <a:rPr sz="2400" dirty="0" err="1"/>
              <a:t>pengumpulan</a:t>
            </a:r>
            <a:r>
              <a:rPr sz="2400" dirty="0"/>
              <a:t> </a:t>
            </a:r>
            <a:r>
              <a:rPr sz="2400" dirty="0" err="1"/>
              <a:t>dokumen</a:t>
            </a:r>
            <a:endParaRPr sz="2400" dirty="0"/>
          </a:p>
          <a:p>
            <a:pPr>
              <a:spcAft>
                <a:spcPts val="1100"/>
              </a:spcAft>
              <a:defRPr sz="1700">
                <a:solidFill>
                  <a:srgbClr val="2D3541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Komponen</a:t>
            </a:r>
            <a:r>
              <a:rPr sz="2400" dirty="0"/>
              <a:t> dan </a:t>
            </a:r>
            <a:r>
              <a:rPr sz="2400" dirty="0" err="1"/>
              <a:t>kriteria</a:t>
            </a:r>
            <a:r>
              <a:rPr sz="2400" dirty="0"/>
              <a:t> </a:t>
            </a:r>
            <a:r>
              <a:rPr sz="2400" dirty="0" err="1"/>
              <a:t>penilaian</a:t>
            </a:r>
            <a:endParaRPr sz="2400" dirty="0"/>
          </a:p>
          <a:p>
            <a:pPr>
              <a:spcAft>
                <a:spcPts val="1100"/>
              </a:spcAft>
              <a:defRPr sz="1700">
                <a:solidFill>
                  <a:srgbClr val="2D3541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Ketentuan</a:t>
            </a:r>
            <a:r>
              <a:rPr sz="2400" dirty="0"/>
              <a:t> </a:t>
            </a:r>
            <a:r>
              <a:rPr sz="2400" dirty="0" err="1"/>
              <a:t>presentasi</a:t>
            </a:r>
            <a:r>
              <a:rPr sz="2400" dirty="0"/>
              <a:t> dan </a:t>
            </a:r>
            <a:r>
              <a:rPr sz="2400" dirty="0" err="1"/>
              <a:t>wawancara</a:t>
            </a:r>
            <a:endParaRPr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6862354" y="5123274"/>
            <a:ext cx="4092158" cy="1350677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1468" y="5123274"/>
            <a:ext cx="73152" cy="1350676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42632" y="5287867"/>
            <a:ext cx="3429000" cy="105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dirty="0"/>
              <a:t>PRINSIP UTAMA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2000" dirty="0" err="1"/>
              <a:t>Pahami</a:t>
            </a:r>
            <a:r>
              <a:rPr sz="2000" dirty="0"/>
              <a:t> </a:t>
            </a:r>
            <a:r>
              <a:rPr sz="2000" dirty="0" err="1"/>
              <a:t>kriteria</a:t>
            </a:r>
            <a:r>
              <a:rPr sz="2000" dirty="0"/>
              <a:t> → </a:t>
            </a:r>
            <a:r>
              <a:rPr sz="2000" dirty="0" err="1"/>
              <a:t>baru</a:t>
            </a:r>
            <a:r>
              <a:rPr sz="2000" dirty="0"/>
              <a:t> </a:t>
            </a:r>
            <a:r>
              <a:rPr sz="2000" dirty="0" err="1"/>
              <a:t>susun</a:t>
            </a:r>
            <a:r>
              <a:rPr sz="2000" dirty="0"/>
              <a:t> </a:t>
            </a:r>
            <a:r>
              <a:rPr sz="2000" dirty="0" err="1"/>
              <a:t>karya</a:t>
            </a:r>
            <a:r>
              <a:rPr sz="20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Kenali Potensi Diri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Mulailah dari pengalaman yang benar-benar sudah dilakukan.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828800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828800"/>
            <a:ext cx="73152" cy="123444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99339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Inovasi yang pernah dilakukan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1838" y="1828800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821838" y="1828800"/>
            <a:ext cx="73152" cy="12344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050438" y="199339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Masalah yang diselesaikan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49316" y="1828800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049316" y="1828800"/>
            <a:ext cx="73152" cy="123444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77916" y="199339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Prestasi / karya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76795" y="1828800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276795" y="1828800"/>
            <a:ext cx="73152" cy="123444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05395" y="199339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Dampak bagi siswa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504273" y="1828800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504273" y="1828800"/>
            <a:ext cx="73152" cy="12344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732873" y="199339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Keunikan praktik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114799"/>
            <a:ext cx="10241280" cy="1545771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14400" y="4114799"/>
            <a:ext cx="146304" cy="1517903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43000" y="4279392"/>
            <a:ext cx="9829800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dirty="0" err="1"/>
              <a:t>Pertanyaan</a:t>
            </a:r>
            <a:r>
              <a:rPr dirty="0"/>
              <a:t> </a:t>
            </a:r>
            <a:r>
              <a:rPr dirty="0" err="1"/>
              <a:t>kunci</a:t>
            </a:r>
            <a:endParaRPr dirty="0"/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2400" dirty="0"/>
              <a:t>Apa </a:t>
            </a:r>
            <a:r>
              <a:rPr sz="2400" dirty="0" err="1"/>
              <a:t>praktik</a:t>
            </a:r>
            <a:r>
              <a:rPr sz="2400" dirty="0"/>
              <a:t> </a:t>
            </a:r>
            <a:r>
              <a:rPr sz="2400" dirty="0" err="1"/>
              <a:t>baik</a:t>
            </a:r>
            <a:r>
              <a:rPr sz="2400" dirty="0"/>
              <a:t> yang paling </a:t>
            </a:r>
            <a:r>
              <a:rPr sz="2400" dirty="0" err="1"/>
              <a:t>kuat</a:t>
            </a:r>
            <a:r>
              <a:rPr sz="2400" dirty="0"/>
              <a:t>, paling </a:t>
            </a:r>
            <a:r>
              <a:rPr sz="2400" dirty="0" err="1"/>
              <a:t>nyata</a:t>
            </a:r>
            <a:r>
              <a:rPr sz="2400" dirty="0"/>
              <a:t>, dan paling </a:t>
            </a:r>
            <a:r>
              <a:rPr sz="2400" dirty="0" err="1"/>
              <a:t>mudah</a:t>
            </a:r>
            <a:r>
              <a:rPr sz="2400" dirty="0"/>
              <a:t> </a:t>
            </a:r>
            <a:r>
              <a:rPr sz="2400" dirty="0" err="1"/>
              <a:t>dibuktikan</a:t>
            </a:r>
            <a:r>
              <a:rPr sz="2400" dirty="0"/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Tentukan Praktik Baik yang Akan Diangkat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709251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rPr sz="2400" dirty="0" err="1"/>
              <a:t>Pilih</a:t>
            </a:r>
            <a:r>
              <a:rPr sz="2400" dirty="0"/>
              <a:t> </a:t>
            </a:r>
            <a:r>
              <a:rPr sz="2400" dirty="0" err="1"/>
              <a:t>praktik</a:t>
            </a:r>
            <a:r>
              <a:rPr sz="2400" dirty="0"/>
              <a:t> yang </a:t>
            </a:r>
            <a:r>
              <a:rPr sz="2400" dirty="0" err="1"/>
              <a:t>sudah</a:t>
            </a:r>
            <a:r>
              <a:rPr sz="2400" dirty="0"/>
              <a:t> </a:t>
            </a:r>
            <a:r>
              <a:rPr sz="2400" dirty="0" err="1"/>
              <a:t>berjalan</a:t>
            </a:r>
            <a:r>
              <a:rPr sz="2400" dirty="0"/>
              <a:t>, </a:t>
            </a:r>
            <a:r>
              <a:rPr sz="2400" dirty="0" err="1"/>
              <a:t>bukan</a:t>
            </a:r>
            <a:r>
              <a:rPr sz="2400" dirty="0"/>
              <a:t> </a:t>
            </a:r>
            <a:r>
              <a:rPr sz="2400" dirty="0" err="1"/>
              <a:t>sekadar</a:t>
            </a:r>
            <a:r>
              <a:rPr sz="2400" dirty="0"/>
              <a:t> ide.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20240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920240"/>
            <a:ext cx="73152" cy="123444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208483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MASALAH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1838" y="1920240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821838" y="1920240"/>
            <a:ext cx="73152" cy="12344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050438" y="208483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SOLUSI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49316" y="1920240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049316" y="1920240"/>
            <a:ext cx="73152" cy="123444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77916" y="208483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AKSI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76795" y="1920240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276795" y="1920240"/>
            <a:ext cx="73152" cy="123444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05395" y="208483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HASIL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504273" y="1920240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504273" y="1920240"/>
            <a:ext cx="73152" cy="12344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732873" y="208483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DAMPAK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3977639"/>
            <a:ext cx="10058400" cy="2485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400">
                <a:solidFill>
                  <a:srgbClr val="2D3541"/>
                </a:solidFill>
                <a:latin typeface="Aptos"/>
              </a:defRPr>
            </a:pPr>
            <a:r>
              <a:rPr sz="3200" dirty="0"/>
              <a:t>• </a:t>
            </a:r>
            <a:r>
              <a:rPr sz="3200" dirty="0" err="1"/>
              <a:t>Nyata</a:t>
            </a:r>
            <a:r>
              <a:rPr sz="3200" dirty="0"/>
              <a:t> dan </a:t>
            </a:r>
            <a:r>
              <a:rPr sz="3200" dirty="0" err="1"/>
              <a:t>sudah</a:t>
            </a:r>
            <a:r>
              <a:rPr sz="3200" dirty="0"/>
              <a:t> </a:t>
            </a:r>
            <a:r>
              <a:rPr sz="3200" dirty="0" err="1"/>
              <a:t>dilaksanakan</a:t>
            </a:r>
            <a:endParaRPr sz="3200" dirty="0"/>
          </a:p>
          <a:p>
            <a:pPr>
              <a:spcAft>
                <a:spcPts val="1100"/>
              </a:spcAft>
              <a:defRPr sz="1400">
                <a:solidFill>
                  <a:srgbClr val="2D3541"/>
                </a:solidFill>
                <a:latin typeface="Aptos"/>
              </a:defRPr>
            </a:pPr>
            <a:r>
              <a:rPr sz="3200" dirty="0"/>
              <a:t>• </a:t>
            </a:r>
            <a:r>
              <a:rPr sz="3200" dirty="0" err="1"/>
              <a:t>Memiliki</a:t>
            </a:r>
            <a:r>
              <a:rPr sz="3200" dirty="0"/>
              <a:t> </a:t>
            </a:r>
            <a:r>
              <a:rPr sz="3200" dirty="0" err="1"/>
              <a:t>bukti</a:t>
            </a:r>
            <a:r>
              <a:rPr sz="3200" dirty="0"/>
              <a:t> yang valid</a:t>
            </a:r>
          </a:p>
          <a:p>
            <a:pPr>
              <a:spcAft>
                <a:spcPts val="1100"/>
              </a:spcAft>
              <a:defRPr sz="1400">
                <a:solidFill>
                  <a:srgbClr val="2D3541"/>
                </a:solidFill>
                <a:latin typeface="Aptos"/>
              </a:defRPr>
            </a:pPr>
            <a:r>
              <a:rPr sz="3200" dirty="0"/>
              <a:t>• </a:t>
            </a:r>
            <a:r>
              <a:rPr sz="3200" dirty="0" err="1"/>
              <a:t>Memberikan</a:t>
            </a:r>
            <a:r>
              <a:rPr sz="3200" dirty="0"/>
              <a:t> </a:t>
            </a:r>
            <a:r>
              <a:rPr sz="3200" dirty="0" err="1"/>
              <a:t>perubahan</a:t>
            </a:r>
            <a:endParaRPr sz="3200" dirty="0"/>
          </a:p>
          <a:p>
            <a:pPr>
              <a:spcAft>
                <a:spcPts val="1100"/>
              </a:spcAft>
              <a:defRPr sz="1400">
                <a:solidFill>
                  <a:srgbClr val="2D3541"/>
                </a:solidFill>
                <a:latin typeface="Aptos"/>
              </a:defRPr>
            </a:pPr>
            <a:r>
              <a:rPr sz="3200" dirty="0"/>
              <a:t>• </a:t>
            </a:r>
            <a:r>
              <a:rPr sz="3200" dirty="0" err="1"/>
              <a:t>Dapat</a:t>
            </a:r>
            <a:r>
              <a:rPr sz="3200" dirty="0"/>
              <a:t> </a:t>
            </a:r>
            <a:r>
              <a:rPr sz="3200" dirty="0" err="1"/>
              <a:t>direplikasi</a:t>
            </a:r>
            <a:r>
              <a:rPr sz="3200" dirty="0"/>
              <a:t> </a:t>
            </a:r>
            <a:r>
              <a:rPr sz="3200" dirty="0" err="1"/>
              <a:t>atau</a:t>
            </a:r>
            <a:r>
              <a:rPr sz="3200" dirty="0"/>
              <a:t> </a:t>
            </a:r>
            <a:r>
              <a:rPr sz="3200" dirty="0" err="1"/>
              <a:t>dikembangkan</a:t>
            </a:r>
            <a:endParaRPr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Siapkan Portofolio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Kumpulkan bukti secara bertahap dan terstruktur.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25146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73152" cy="150876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81912"/>
            <a:ext cx="2103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SK / surat tugas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417320"/>
            <a:ext cx="25146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474720" y="1417320"/>
            <a:ext cx="73152" cy="150876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03320" y="1581912"/>
            <a:ext cx="2103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Sertifikat penghargaan dan pelatihan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417320"/>
            <a:ext cx="25146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63640" y="1417320"/>
            <a:ext cx="73152" cy="150876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92240" y="1581912"/>
            <a:ext cx="2103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Karya atau inovasi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52559" y="1417320"/>
            <a:ext cx="25146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052559" y="1417320"/>
            <a:ext cx="73152" cy="150876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281159" y="1581912"/>
            <a:ext cx="2103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Modul / perangkat pembelajaran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25146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85800" y="3383280"/>
            <a:ext cx="73152" cy="150876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3547872"/>
            <a:ext cx="2103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Dokumentasi kegiatan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74720" y="3383280"/>
            <a:ext cx="25146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474720" y="3383280"/>
            <a:ext cx="73152" cy="150876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703320" y="3547872"/>
            <a:ext cx="2103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Produk atau karya siswa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3383280"/>
            <a:ext cx="25146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263640" y="3383280"/>
            <a:ext cx="73152" cy="150876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92240" y="3547872"/>
            <a:ext cx="2103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Publikasi dan diseminasi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52559" y="3383280"/>
            <a:ext cx="25146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052559" y="3383280"/>
            <a:ext cx="73152" cy="150876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281159" y="3547872"/>
            <a:ext cx="2103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Bukti prestasi siswa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Dokumentasi adalah Kunci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Jangan menunggu menjelang lomba untuk mengumpulkan bukti.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828800"/>
            <a:ext cx="1691639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828800"/>
            <a:ext cx="73152" cy="123444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993392"/>
            <a:ext cx="128016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Foto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50591" y="1828800"/>
            <a:ext cx="1691639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450591" y="1828800"/>
            <a:ext cx="73152" cy="12344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679191" y="1993392"/>
            <a:ext cx="128016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Video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06824" y="1828800"/>
            <a:ext cx="1691639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06824" y="1828800"/>
            <a:ext cx="73152" cy="123444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35424" y="1993392"/>
            <a:ext cx="128016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Dokumen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63056" y="1828800"/>
            <a:ext cx="1691639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163056" y="1828800"/>
            <a:ext cx="73152" cy="123444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91656" y="1993392"/>
            <a:ext cx="128016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Data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19288" y="1828800"/>
            <a:ext cx="1691639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19288" y="1828800"/>
            <a:ext cx="73152" cy="12344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1993392"/>
            <a:ext cx="128016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Produk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875519" y="1828800"/>
            <a:ext cx="1691639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875519" y="1828800"/>
            <a:ext cx="73152" cy="123444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104119" y="1993392"/>
            <a:ext cx="128016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Testimoni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3977639"/>
            <a:ext cx="10241280" cy="1465218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14400" y="3977639"/>
            <a:ext cx="121920" cy="1465218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143000" y="4142231"/>
            <a:ext cx="10561320" cy="105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dirty="0"/>
              <a:t>Tips </a:t>
            </a:r>
            <a:r>
              <a:rPr dirty="0" err="1"/>
              <a:t>Praktis</a:t>
            </a:r>
            <a:endParaRPr dirty="0"/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2000" dirty="0" err="1"/>
              <a:t>Buat</a:t>
            </a:r>
            <a:r>
              <a:rPr sz="2000" dirty="0"/>
              <a:t> </a:t>
            </a:r>
            <a:r>
              <a:rPr sz="2000" dirty="0" err="1"/>
              <a:t>satu</a:t>
            </a:r>
            <a:r>
              <a:rPr sz="2000" dirty="0"/>
              <a:t> folder </a:t>
            </a:r>
            <a:r>
              <a:rPr sz="2000" dirty="0" err="1"/>
              <a:t>khusus</a:t>
            </a:r>
            <a:r>
              <a:rPr sz="2000" dirty="0"/>
              <a:t> </a:t>
            </a:r>
            <a:r>
              <a:rPr sz="2000" dirty="0" err="1"/>
              <a:t>lomba</a:t>
            </a:r>
            <a:r>
              <a:rPr sz="2000" dirty="0"/>
              <a:t> dan </a:t>
            </a:r>
            <a:r>
              <a:rPr sz="2000" dirty="0" err="1"/>
              <a:t>beri</a:t>
            </a:r>
            <a:r>
              <a:rPr sz="2000" dirty="0"/>
              <a:t> nama file </a:t>
            </a:r>
            <a:r>
              <a:rPr sz="2000" dirty="0" err="1"/>
              <a:t>secara</a:t>
            </a:r>
            <a:r>
              <a:rPr sz="2000" dirty="0"/>
              <a:t> </a:t>
            </a:r>
            <a:r>
              <a:rPr sz="2000" dirty="0" err="1"/>
              <a:t>konsisten</a:t>
            </a:r>
            <a:r>
              <a:rPr sz="2000" dirty="0"/>
              <a:t>: </a:t>
            </a:r>
            <a:r>
              <a:rPr sz="2000" dirty="0" err="1"/>
              <a:t>tanggal_kegiatan_jenis_bukti</a:t>
            </a:r>
            <a:r>
              <a:rPr sz="2000" dirty="0"/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Siapkan Data Sebelum dan Sesudah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Data membantu juri melihat perubahan secara konkret.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07492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554480"/>
            <a:ext cx="73152" cy="310896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719072"/>
            <a:ext cx="4663440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dirty="0"/>
              <a:t>SEBELUM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Motivasi</a:t>
            </a:r>
            <a:r>
              <a:rPr sz="2000" dirty="0"/>
              <a:t> / </a:t>
            </a:r>
            <a:r>
              <a:rPr sz="2000" dirty="0" err="1"/>
              <a:t>partisipasi</a:t>
            </a:r>
            <a:r>
              <a:rPr sz="2000" dirty="0"/>
              <a:t> </a:t>
            </a:r>
            <a:r>
              <a:rPr sz="2000" dirty="0" err="1"/>
              <a:t>belum</a:t>
            </a:r>
            <a:r>
              <a:rPr sz="2000" dirty="0"/>
              <a:t> optimal</a:t>
            </a:r>
            <a:br>
              <a:rPr sz="2000" dirty="0"/>
            </a:br>
            <a:r>
              <a:rPr sz="2000" dirty="0"/>
              <a:t>• Hasil </a:t>
            </a:r>
            <a:r>
              <a:rPr sz="2000" dirty="0" err="1"/>
              <a:t>belajar</a:t>
            </a:r>
            <a:r>
              <a:rPr sz="2000" dirty="0"/>
              <a:t> </a:t>
            </a:r>
            <a:r>
              <a:rPr sz="2000" dirty="0" err="1"/>
              <a:t>belum</a:t>
            </a:r>
            <a:r>
              <a:rPr sz="2000" dirty="0"/>
              <a:t> </a:t>
            </a:r>
            <a:r>
              <a:rPr sz="2000" dirty="0" err="1"/>
              <a:t>sesuai</a:t>
            </a:r>
            <a:r>
              <a:rPr sz="2000" dirty="0"/>
              <a:t> </a:t>
            </a:r>
            <a:r>
              <a:rPr sz="2000" dirty="0" err="1"/>
              <a:t>harapan</a:t>
            </a: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Keterampilan</a:t>
            </a:r>
            <a:r>
              <a:rPr sz="2000" dirty="0"/>
              <a:t> </a:t>
            </a:r>
            <a:r>
              <a:rPr sz="2000" dirty="0" err="1"/>
              <a:t>belum</a:t>
            </a:r>
            <a:r>
              <a:rPr sz="2000" dirty="0"/>
              <a:t> </a:t>
            </a:r>
            <a:r>
              <a:rPr sz="2000" dirty="0" err="1"/>
              <a:t>berkembang</a:t>
            </a:r>
            <a:r>
              <a:rPr sz="2000" dirty="0"/>
              <a:t> optimal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1554480"/>
            <a:ext cx="507492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355080" y="1554480"/>
            <a:ext cx="73152" cy="310896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0" y="1719072"/>
            <a:ext cx="4663440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dirty="0"/>
              <a:t>SETELAH INOVASI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Keterlibatan</a:t>
            </a:r>
            <a:r>
              <a:rPr sz="2000" dirty="0"/>
              <a:t> </a:t>
            </a:r>
            <a:r>
              <a:rPr sz="2000" dirty="0" err="1"/>
              <a:t>meningkat</a:t>
            </a:r>
            <a:br>
              <a:rPr sz="2000" dirty="0"/>
            </a:br>
            <a:r>
              <a:rPr sz="2000" dirty="0"/>
              <a:t>• Hasil </a:t>
            </a:r>
            <a:r>
              <a:rPr sz="2000" dirty="0" err="1"/>
              <a:t>belajar</a:t>
            </a:r>
            <a:r>
              <a:rPr sz="2000" dirty="0"/>
              <a:t> </a:t>
            </a:r>
            <a:r>
              <a:rPr sz="2000" dirty="0" err="1"/>
              <a:t>menunjukkan</a:t>
            </a:r>
            <a:r>
              <a:rPr sz="2000" dirty="0"/>
              <a:t> </a:t>
            </a:r>
            <a:r>
              <a:rPr sz="2000" dirty="0" err="1"/>
              <a:t>perubahan</a:t>
            </a: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Produk</a:t>
            </a:r>
            <a:r>
              <a:rPr sz="2000" dirty="0"/>
              <a:t>/</a:t>
            </a:r>
            <a:r>
              <a:rPr sz="2000" dirty="0" err="1"/>
              <a:t>keterampilan</a:t>
            </a:r>
            <a:r>
              <a:rPr sz="2000" dirty="0"/>
              <a:t> </a:t>
            </a:r>
            <a:r>
              <a:rPr sz="2000" dirty="0" err="1"/>
              <a:t>siswa</a:t>
            </a:r>
            <a:r>
              <a:rPr sz="2000" dirty="0"/>
              <a:t> </a:t>
            </a:r>
            <a:r>
              <a:rPr sz="2000" dirty="0" err="1"/>
              <a:t>berkembang</a:t>
            </a:r>
            <a:endParaRPr sz="2000" dirty="0"/>
          </a:p>
        </p:txBody>
      </p:sp>
      <p:sp>
        <p:nvSpPr>
          <p:cNvPr id="11" name="Rounded Rectangle 10"/>
          <p:cNvSpPr/>
          <p:nvPr/>
        </p:nvSpPr>
        <p:spPr>
          <a:xfrm>
            <a:off x="2103120" y="4983479"/>
            <a:ext cx="7985760" cy="1286691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103120" y="4983480"/>
            <a:ext cx="73152" cy="128669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331720" y="5148072"/>
            <a:ext cx="7543800" cy="810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sz="2000" dirty="0" err="1"/>
              <a:t>Gunakan</a:t>
            </a:r>
            <a:r>
              <a:rPr sz="2000" dirty="0"/>
              <a:t> </a:t>
            </a:r>
            <a:r>
              <a:rPr sz="2000" dirty="0" err="1"/>
              <a:t>angka</a:t>
            </a:r>
            <a:r>
              <a:rPr sz="2000" dirty="0"/>
              <a:t> </a:t>
            </a:r>
            <a:r>
              <a:rPr sz="2000" dirty="0" err="1"/>
              <a:t>jika</a:t>
            </a:r>
            <a:r>
              <a:rPr sz="2000" dirty="0"/>
              <a:t> </a:t>
            </a:r>
            <a:r>
              <a:rPr sz="2000" dirty="0" err="1"/>
              <a:t>tersedia</a:t>
            </a:r>
            <a:endParaRPr sz="2000" dirty="0"/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2000" dirty="0" err="1"/>
              <a:t>Persentase</a:t>
            </a:r>
            <a:r>
              <a:rPr sz="2000" dirty="0"/>
              <a:t>, </a:t>
            </a:r>
            <a:r>
              <a:rPr sz="2000" dirty="0" err="1"/>
              <a:t>jumlah</a:t>
            </a:r>
            <a:r>
              <a:rPr sz="2000" dirty="0"/>
              <a:t> </a:t>
            </a:r>
            <a:r>
              <a:rPr sz="2000" dirty="0" err="1"/>
              <a:t>peserta</a:t>
            </a:r>
            <a:r>
              <a:rPr sz="2000" dirty="0"/>
              <a:t>, </a:t>
            </a:r>
            <a:r>
              <a:rPr sz="2000" dirty="0" err="1"/>
              <a:t>produk</a:t>
            </a:r>
            <a:r>
              <a:rPr sz="2000" dirty="0"/>
              <a:t>, </a:t>
            </a:r>
            <a:r>
              <a:rPr sz="2000" dirty="0" err="1"/>
              <a:t>prestasi</a:t>
            </a:r>
            <a:r>
              <a:rPr sz="2000" dirty="0"/>
              <a:t>, </a:t>
            </a:r>
            <a:r>
              <a:rPr sz="2000" dirty="0" err="1"/>
              <a:t>atau</a:t>
            </a:r>
            <a:r>
              <a:rPr sz="2000" dirty="0"/>
              <a:t> </a:t>
            </a:r>
            <a:r>
              <a:rPr sz="2000" dirty="0" err="1"/>
              <a:t>hasil</a:t>
            </a:r>
            <a:r>
              <a:rPr sz="2000" dirty="0"/>
              <a:t> </a:t>
            </a:r>
            <a:r>
              <a:rPr sz="2000" dirty="0" err="1"/>
              <a:t>asesmen</a:t>
            </a:r>
            <a:r>
              <a:rPr sz="2000" dirty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Tunjukkan Dampak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Dampak tidak harus selalu berupa angka; yang penting dapat dibuktikan.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51663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508760"/>
            <a:ext cx="73152" cy="160020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73351"/>
            <a:ext cx="475488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dirty="0" err="1"/>
              <a:t>Peserta</a:t>
            </a:r>
            <a:r>
              <a:rPr dirty="0"/>
              <a:t> Didik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2800" dirty="0" err="1"/>
              <a:t>Kompetensi</a:t>
            </a:r>
            <a:r>
              <a:rPr sz="2800" dirty="0"/>
              <a:t>, </a:t>
            </a:r>
            <a:r>
              <a:rPr sz="2800" dirty="0" err="1"/>
              <a:t>motivasi</a:t>
            </a:r>
            <a:r>
              <a:rPr sz="2800" dirty="0"/>
              <a:t>, </a:t>
            </a:r>
            <a:r>
              <a:rPr sz="2800" dirty="0" err="1"/>
              <a:t>karya</a:t>
            </a:r>
            <a:r>
              <a:rPr sz="2800" dirty="0"/>
              <a:t>, </a:t>
            </a:r>
            <a:r>
              <a:rPr sz="2800" dirty="0" err="1"/>
              <a:t>prestasi</a:t>
            </a:r>
            <a:endParaRPr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6263640" y="1508760"/>
            <a:ext cx="51663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63640" y="1508760"/>
            <a:ext cx="73152" cy="160020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2240" y="1673351"/>
            <a:ext cx="4754880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dirty="0"/>
              <a:t>Guru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3200" dirty="0" err="1"/>
              <a:t>Perubahan</a:t>
            </a:r>
            <a:r>
              <a:rPr sz="3200" dirty="0"/>
              <a:t> </a:t>
            </a:r>
            <a:r>
              <a:rPr sz="3200" dirty="0" err="1"/>
              <a:t>praktik</a:t>
            </a:r>
            <a:r>
              <a:rPr sz="3200" dirty="0"/>
              <a:t> </a:t>
            </a:r>
            <a:r>
              <a:rPr sz="3200" dirty="0" err="1"/>
              <a:t>pembelajaran</a:t>
            </a:r>
            <a:endParaRPr sz="3200" dirty="0"/>
          </a:p>
        </p:txBody>
      </p:sp>
      <p:sp>
        <p:nvSpPr>
          <p:cNvPr id="11" name="Rounded Rectangle 10"/>
          <p:cNvSpPr/>
          <p:nvPr/>
        </p:nvSpPr>
        <p:spPr>
          <a:xfrm>
            <a:off x="685800" y="3566160"/>
            <a:ext cx="51663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5800" y="3566160"/>
            <a:ext cx="73152" cy="16002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3730752"/>
            <a:ext cx="4754880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dirty="0" err="1"/>
              <a:t>Sekolah</a:t>
            </a:r>
            <a:endParaRPr dirty="0"/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3200" dirty="0" err="1"/>
              <a:t>Budaya</a:t>
            </a:r>
            <a:r>
              <a:rPr sz="3200" dirty="0"/>
              <a:t> </a:t>
            </a:r>
            <a:r>
              <a:rPr sz="3200" dirty="0" err="1"/>
              <a:t>inovasi</a:t>
            </a:r>
            <a:r>
              <a:rPr sz="3200" dirty="0"/>
              <a:t> dan program </a:t>
            </a:r>
            <a:r>
              <a:rPr sz="3200" dirty="0" err="1"/>
              <a:t>sekolah</a:t>
            </a:r>
            <a:endParaRPr sz="3200" dirty="0"/>
          </a:p>
        </p:txBody>
      </p:sp>
      <p:sp>
        <p:nvSpPr>
          <p:cNvPr id="14" name="Rounded Rectangle 13"/>
          <p:cNvSpPr/>
          <p:nvPr/>
        </p:nvSpPr>
        <p:spPr>
          <a:xfrm>
            <a:off x="6263640" y="3566160"/>
            <a:ext cx="51663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63640" y="3566160"/>
            <a:ext cx="73152" cy="160020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92240" y="3730752"/>
            <a:ext cx="4754880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dirty="0"/>
              <a:t>Mitra / </a:t>
            </a:r>
            <a:r>
              <a:rPr dirty="0" err="1"/>
              <a:t>Lingkungan</a:t>
            </a:r>
            <a:endParaRPr dirty="0"/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3200" dirty="0" err="1"/>
              <a:t>Kolaborasi</a:t>
            </a:r>
            <a:r>
              <a:rPr sz="3200" dirty="0"/>
              <a:t> dan </a:t>
            </a:r>
            <a:r>
              <a:rPr sz="3200" dirty="0" err="1"/>
              <a:t>manfaat</a:t>
            </a:r>
            <a:r>
              <a:rPr sz="3200" dirty="0"/>
              <a:t> yang </a:t>
            </a:r>
            <a:r>
              <a:rPr sz="3200" dirty="0" err="1"/>
              <a:t>lebih</a:t>
            </a:r>
            <a:r>
              <a:rPr sz="3200" dirty="0"/>
              <a:t> </a:t>
            </a:r>
            <a:r>
              <a:rPr sz="3200" dirty="0" err="1"/>
              <a:t>luas</a:t>
            </a:r>
            <a:endParaRPr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Siapkan Narasi Praktik Baik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Gunakan alur cerita yang sederhana dan konsisten.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828800"/>
            <a:ext cx="1691639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828800"/>
            <a:ext cx="73152" cy="123444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993392"/>
            <a:ext cx="128016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Apa masalahnya?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50591" y="1828800"/>
            <a:ext cx="1691639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450591" y="1828800"/>
            <a:ext cx="73152" cy="12344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679191" y="1993392"/>
            <a:ext cx="128016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Mengapa penting?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06824" y="1828800"/>
            <a:ext cx="1691639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06824" y="1828800"/>
            <a:ext cx="73152" cy="123444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35424" y="1993392"/>
            <a:ext cx="128016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Apa solusinya?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63056" y="1828800"/>
            <a:ext cx="1691639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163056" y="1828800"/>
            <a:ext cx="73152" cy="123444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91656" y="1993392"/>
            <a:ext cx="128016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Bagaimana aksinya?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19288" y="1828800"/>
            <a:ext cx="1691639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19288" y="1828800"/>
            <a:ext cx="73152" cy="12344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1993392"/>
            <a:ext cx="128016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Apa hasilnya?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875519" y="1828800"/>
            <a:ext cx="1691639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875519" y="1828800"/>
            <a:ext cx="73152" cy="123444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104119" y="1993392"/>
            <a:ext cx="128016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Apa dampaknya?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4069080"/>
            <a:ext cx="102412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14400" y="4069080"/>
            <a:ext cx="73152" cy="105156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143000" y="4233672"/>
            <a:ext cx="9829800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Tambahkan satu pertanyaan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Bagaimana praktik ini akan dilanjutkan atau direplikasi?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Siapkan Bukti, Bukan Sekadar Klaim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Klaim yang kuat selalu punya jejak bukti.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54480"/>
            <a:ext cx="502920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554480"/>
            <a:ext cx="73152" cy="329184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19072"/>
            <a:ext cx="46177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dirty="0"/>
              <a:t>KLAIM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dirty="0"/>
              <a:t>“</a:t>
            </a:r>
            <a:r>
              <a:rPr sz="4000" dirty="0" err="1"/>
              <a:t>Pembelajaran</a:t>
            </a:r>
            <a:r>
              <a:rPr sz="4000" dirty="0"/>
              <a:t> </a:t>
            </a:r>
            <a:r>
              <a:rPr sz="4000" dirty="0" err="1"/>
              <a:t>saya</a:t>
            </a:r>
            <a:r>
              <a:rPr sz="4000" dirty="0"/>
              <a:t> </a:t>
            </a:r>
            <a:r>
              <a:rPr sz="4000" dirty="0" err="1"/>
              <a:t>berhasil</a:t>
            </a:r>
            <a:r>
              <a:rPr sz="4000" dirty="0"/>
              <a:t> </a:t>
            </a:r>
            <a:r>
              <a:rPr sz="4000" dirty="0" err="1"/>
              <a:t>meningkatkan</a:t>
            </a:r>
            <a:r>
              <a:rPr sz="4000" dirty="0"/>
              <a:t> </a:t>
            </a:r>
            <a:r>
              <a:rPr sz="4000" dirty="0" err="1"/>
              <a:t>motivasi</a:t>
            </a:r>
            <a:r>
              <a:rPr sz="4000" dirty="0"/>
              <a:t> </a:t>
            </a:r>
            <a:r>
              <a:rPr sz="4000" dirty="0" err="1"/>
              <a:t>siswa</a:t>
            </a:r>
            <a:r>
              <a:rPr sz="4000" dirty="0"/>
              <a:t>.”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554480"/>
            <a:ext cx="502920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400800" y="1554480"/>
            <a:ext cx="73152" cy="32918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29400" y="1719072"/>
            <a:ext cx="4617720" cy="2410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dirty="0"/>
              <a:t>BUKTI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3200" dirty="0"/>
              <a:t>Data </a:t>
            </a:r>
            <a:r>
              <a:rPr sz="3200" dirty="0" err="1"/>
              <a:t>sebelum</a:t>
            </a:r>
            <a:r>
              <a:rPr sz="3200" dirty="0"/>
              <a:t>–</a:t>
            </a:r>
            <a:r>
              <a:rPr sz="3200" dirty="0" err="1"/>
              <a:t>sesudah</a:t>
            </a:r>
            <a:r>
              <a:rPr sz="3200" dirty="0"/>
              <a:t> + </a:t>
            </a:r>
            <a:r>
              <a:rPr sz="3200" dirty="0" err="1"/>
              <a:t>dokumentasi</a:t>
            </a:r>
            <a:r>
              <a:rPr sz="3200" dirty="0"/>
              <a:t> + </a:t>
            </a:r>
            <a:r>
              <a:rPr sz="3200" dirty="0" err="1"/>
              <a:t>produk</a:t>
            </a:r>
            <a:r>
              <a:rPr sz="3200" dirty="0"/>
              <a:t> + </a:t>
            </a:r>
            <a:r>
              <a:rPr sz="3200" dirty="0" err="1"/>
              <a:t>testimoni</a:t>
            </a:r>
            <a:r>
              <a:rPr sz="3200" dirty="0"/>
              <a:t> + </a:t>
            </a:r>
            <a:r>
              <a:rPr sz="3200" dirty="0" err="1"/>
              <a:t>hasil</a:t>
            </a:r>
            <a:r>
              <a:rPr sz="3200" dirty="0"/>
              <a:t> </a:t>
            </a:r>
            <a:r>
              <a:rPr sz="3200" dirty="0" err="1"/>
              <a:t>asesmen</a:t>
            </a:r>
            <a:endParaRPr sz="3200" dirty="0"/>
          </a:p>
        </p:txBody>
      </p:sp>
      <p:sp>
        <p:nvSpPr>
          <p:cNvPr id="11" name="Rounded Rectangle 10"/>
          <p:cNvSpPr/>
          <p:nvPr/>
        </p:nvSpPr>
        <p:spPr>
          <a:xfrm>
            <a:off x="2011680" y="5166360"/>
            <a:ext cx="813816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011680" y="5166360"/>
            <a:ext cx="73152" cy="73152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240280" y="5330952"/>
            <a:ext cx="7726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Formula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PERNYATAAN → BUKTI → DAMPAK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Persiapkan Presentasi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Latih kemampuan menyampaikan inti karya dengan ringkas.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5989320" cy="3813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100"/>
              </a:spcAft>
              <a:buFont typeface="Arial" panose="020B0604020202020204" pitchFamily="34" charset="0"/>
              <a:buChar char="•"/>
              <a:defRPr sz="1600">
                <a:solidFill>
                  <a:srgbClr val="2D3541"/>
                </a:solidFill>
                <a:latin typeface="Aptos"/>
              </a:defRPr>
            </a:pPr>
            <a:r>
              <a:rPr sz="2800" dirty="0" err="1"/>
              <a:t>Pembukaan</a:t>
            </a:r>
            <a:r>
              <a:rPr sz="2800" dirty="0"/>
              <a:t> yang </a:t>
            </a:r>
            <a:r>
              <a:rPr sz="2800" dirty="0" err="1"/>
              <a:t>menarik</a:t>
            </a:r>
            <a:r>
              <a:rPr sz="2800" dirty="0"/>
              <a:t> dan </a:t>
            </a:r>
            <a:r>
              <a:rPr sz="2800" dirty="0" err="1"/>
              <a:t>relevan</a:t>
            </a:r>
            <a:endParaRPr sz="2800" dirty="0"/>
          </a:p>
          <a:p>
            <a:pPr marL="457200" indent="-457200">
              <a:spcAft>
                <a:spcPts val="1100"/>
              </a:spcAft>
              <a:buFont typeface="Arial" panose="020B0604020202020204" pitchFamily="34" charset="0"/>
              <a:buChar char="•"/>
              <a:defRPr sz="1600">
                <a:solidFill>
                  <a:srgbClr val="2D3541"/>
                </a:solidFill>
                <a:latin typeface="Aptos"/>
              </a:defRPr>
            </a:pPr>
            <a:r>
              <a:rPr sz="2800" dirty="0" err="1"/>
              <a:t>Masalah</a:t>
            </a:r>
            <a:r>
              <a:rPr sz="2800" dirty="0"/>
              <a:t> dan </a:t>
            </a:r>
            <a:r>
              <a:rPr sz="2800" dirty="0" err="1"/>
              <a:t>konteks</a:t>
            </a:r>
            <a:endParaRPr sz="2800" dirty="0"/>
          </a:p>
          <a:p>
            <a:pPr marL="457200" indent="-457200">
              <a:spcAft>
                <a:spcPts val="1100"/>
              </a:spcAft>
              <a:buFont typeface="Arial" panose="020B0604020202020204" pitchFamily="34" charset="0"/>
              <a:buChar char="•"/>
              <a:defRPr sz="1600">
                <a:solidFill>
                  <a:srgbClr val="2D3541"/>
                </a:solidFill>
                <a:latin typeface="Aptos"/>
              </a:defRPr>
            </a:pPr>
            <a:r>
              <a:rPr sz="2800" dirty="0"/>
              <a:t>Solusi / </a:t>
            </a:r>
            <a:r>
              <a:rPr sz="2800" dirty="0" err="1"/>
              <a:t>inovasi</a:t>
            </a:r>
            <a:endParaRPr sz="2800" dirty="0"/>
          </a:p>
          <a:p>
            <a:pPr marL="457200" indent="-457200">
              <a:spcAft>
                <a:spcPts val="1100"/>
              </a:spcAft>
              <a:buFont typeface="Arial" panose="020B0604020202020204" pitchFamily="34" charset="0"/>
              <a:buChar char="•"/>
              <a:defRPr sz="1600">
                <a:solidFill>
                  <a:srgbClr val="2D3541"/>
                </a:solidFill>
                <a:latin typeface="Aptos"/>
              </a:defRPr>
            </a:pPr>
            <a:r>
              <a:rPr sz="2800" dirty="0"/>
              <a:t>Bukti dan data</a:t>
            </a:r>
          </a:p>
          <a:p>
            <a:pPr marL="457200" indent="-457200">
              <a:spcAft>
                <a:spcPts val="1100"/>
              </a:spcAft>
              <a:buFont typeface="Arial" panose="020B0604020202020204" pitchFamily="34" charset="0"/>
              <a:buChar char="•"/>
              <a:defRPr sz="1600">
                <a:solidFill>
                  <a:srgbClr val="2D3541"/>
                </a:solidFill>
                <a:latin typeface="Aptos"/>
              </a:defRPr>
            </a:pPr>
            <a:r>
              <a:rPr sz="2800" dirty="0" err="1"/>
              <a:t>Dampak</a:t>
            </a:r>
            <a:endParaRPr sz="2800" dirty="0"/>
          </a:p>
          <a:p>
            <a:pPr marL="457200" indent="-457200">
              <a:spcAft>
                <a:spcPts val="1100"/>
              </a:spcAft>
              <a:buFont typeface="Arial" panose="020B0604020202020204" pitchFamily="34" charset="0"/>
              <a:buChar char="•"/>
              <a:defRPr sz="1600">
                <a:solidFill>
                  <a:srgbClr val="2D3541"/>
                </a:solidFill>
                <a:latin typeface="Aptos"/>
              </a:defRPr>
            </a:pPr>
            <a:r>
              <a:rPr sz="2800" dirty="0" err="1"/>
              <a:t>Penutup</a:t>
            </a:r>
            <a:r>
              <a:rPr sz="2800" dirty="0"/>
              <a:t> yang </a:t>
            </a:r>
            <a:r>
              <a:rPr sz="2800" dirty="0" err="1"/>
              <a:t>kuat</a:t>
            </a:r>
            <a:endParaRPr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6720840" y="1600200"/>
            <a:ext cx="448056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720840" y="1600200"/>
            <a:ext cx="73152" cy="105156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949440" y="1764792"/>
            <a:ext cx="4069080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LATIHAN 1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Jelaskan karya dalam 60 detik.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20840" y="2971800"/>
            <a:ext cx="448056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720840" y="2971800"/>
            <a:ext cx="73152" cy="105156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949440" y="3136392"/>
            <a:ext cx="4069080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LATIHAN 2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Jelaskan dampak dengan 3 bukti.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20840" y="4343400"/>
            <a:ext cx="448056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720840" y="4343400"/>
            <a:ext cx="73152" cy="105156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949440" y="4507992"/>
            <a:ext cx="4069080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LATIHAN 3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Simulasikan presentasi dengan timer.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Persiapkan Slide Presentasi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Visual membantu juri memahami cerita, bukan menggantikan cerita.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1206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63040"/>
            <a:ext cx="73152" cy="347472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627632"/>
            <a:ext cx="4709159" cy="2595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dirty="0"/>
              <a:t>UTAMAKAN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2800" dirty="0"/>
              <a:t>• Foto </a:t>
            </a:r>
            <a:r>
              <a:rPr sz="2800" dirty="0" err="1"/>
              <a:t>relevan</a:t>
            </a:r>
            <a:br>
              <a:rPr sz="2800" dirty="0"/>
            </a:br>
            <a:r>
              <a:rPr sz="2800" dirty="0"/>
              <a:t>• </a:t>
            </a:r>
            <a:r>
              <a:rPr sz="2800" dirty="0" err="1"/>
              <a:t>Grafik</a:t>
            </a:r>
            <a:r>
              <a:rPr sz="2800" dirty="0"/>
              <a:t> / data</a:t>
            </a:r>
            <a:br>
              <a:rPr sz="2800" dirty="0"/>
            </a:br>
            <a:r>
              <a:rPr sz="2800" dirty="0"/>
              <a:t>• Diagram </a:t>
            </a:r>
            <a:r>
              <a:rPr sz="2800" dirty="0" err="1"/>
              <a:t>alur</a:t>
            </a:r>
            <a:br>
              <a:rPr sz="2800" dirty="0"/>
            </a:br>
            <a:r>
              <a:rPr sz="2800" dirty="0"/>
              <a:t>• Kata </a:t>
            </a:r>
            <a:r>
              <a:rPr sz="2800" dirty="0" err="1"/>
              <a:t>kunci</a:t>
            </a:r>
            <a:br>
              <a:rPr sz="2800" dirty="0"/>
            </a:br>
            <a:r>
              <a:rPr sz="2800" dirty="0"/>
              <a:t>• Bukti </a:t>
            </a:r>
            <a:r>
              <a:rPr sz="2800" dirty="0" err="1"/>
              <a:t>dokumentasi</a:t>
            </a:r>
            <a:endParaRPr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6355080" y="1463040"/>
            <a:ext cx="51206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355080" y="1463040"/>
            <a:ext cx="73152" cy="347472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0" y="1627632"/>
            <a:ext cx="4709159" cy="2410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sz="2400" dirty="0"/>
              <a:t>HINDARI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Paragraf</a:t>
            </a:r>
            <a:r>
              <a:rPr sz="2400" dirty="0"/>
              <a:t> </a:t>
            </a:r>
            <a:r>
              <a:rPr sz="2400" dirty="0" err="1"/>
              <a:t>panjang</a:t>
            </a:r>
            <a:br>
              <a:rPr sz="2400" dirty="0"/>
            </a:br>
            <a:r>
              <a:rPr sz="2400" dirty="0"/>
              <a:t>• Font </a:t>
            </a:r>
            <a:r>
              <a:rPr sz="2400" dirty="0" err="1"/>
              <a:t>terlalu</a:t>
            </a:r>
            <a:r>
              <a:rPr sz="2400" dirty="0"/>
              <a:t> </a:t>
            </a:r>
            <a:r>
              <a:rPr sz="2400" dirty="0" err="1"/>
              <a:t>kecil</a:t>
            </a:r>
            <a:br>
              <a:rPr sz="2400" dirty="0"/>
            </a:br>
            <a:r>
              <a:rPr sz="2400" dirty="0"/>
              <a:t>• </a:t>
            </a:r>
            <a:r>
              <a:rPr sz="2400" dirty="0" err="1"/>
              <a:t>Terlalu</a:t>
            </a:r>
            <a:r>
              <a:rPr sz="2400" dirty="0"/>
              <a:t> </a:t>
            </a:r>
            <a:r>
              <a:rPr sz="2400" dirty="0" err="1"/>
              <a:t>banyak</a:t>
            </a:r>
            <a:r>
              <a:rPr sz="2400" dirty="0"/>
              <a:t> </a:t>
            </a:r>
            <a:r>
              <a:rPr sz="2400" dirty="0" err="1"/>
              <a:t>animasi</a:t>
            </a:r>
            <a:br>
              <a:rPr sz="2400" dirty="0"/>
            </a:br>
            <a:r>
              <a:rPr sz="2400" dirty="0"/>
              <a:t>• </a:t>
            </a:r>
            <a:r>
              <a:rPr sz="2400" dirty="0" err="1"/>
              <a:t>Terlalu</a:t>
            </a:r>
            <a:r>
              <a:rPr sz="2400" dirty="0"/>
              <a:t> </a:t>
            </a:r>
            <a:r>
              <a:rPr sz="2400" dirty="0" err="1"/>
              <a:t>banyak</a:t>
            </a:r>
            <a:r>
              <a:rPr sz="2400" dirty="0"/>
              <a:t> </a:t>
            </a:r>
            <a:r>
              <a:rPr sz="2400" dirty="0" err="1"/>
              <a:t>warna</a:t>
            </a:r>
            <a:br>
              <a:rPr sz="2400" dirty="0"/>
            </a:br>
            <a:r>
              <a:rPr sz="2400" dirty="0"/>
              <a:t>• Slide </a:t>
            </a:r>
            <a:r>
              <a:rPr sz="2400" dirty="0" err="1"/>
              <a:t>penuh</a:t>
            </a:r>
            <a:r>
              <a:rPr sz="2400" dirty="0"/>
              <a:t> </a:t>
            </a:r>
            <a:r>
              <a:rPr sz="2400" dirty="0" err="1"/>
              <a:t>teks</a:t>
            </a:r>
            <a:endParaRPr sz="2400" dirty="0"/>
          </a:p>
        </p:txBody>
      </p:sp>
      <p:sp>
        <p:nvSpPr>
          <p:cNvPr id="11" name="Rounded Rectangle 10"/>
          <p:cNvSpPr/>
          <p:nvPr/>
        </p:nvSpPr>
        <p:spPr>
          <a:xfrm>
            <a:off x="1920240" y="5257800"/>
            <a:ext cx="832104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920240" y="5257800"/>
            <a:ext cx="73152" cy="68580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148840" y="5422392"/>
            <a:ext cx="7909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rPr dirty="0" err="1"/>
              <a:t>Prinsip</a:t>
            </a:r>
            <a:endParaRPr dirty="0"/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rPr dirty="0"/>
              <a:t>SEDIKIT TEKS — BANYAK BUKTI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Persiapkan Diri untuk Wawancara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Siapkan jawaban berdasarkan pengalaman nyata.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3375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73152" cy="160020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81912"/>
            <a:ext cx="2926079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Mengapa memilih inovasi ini?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3375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160020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17720" y="1581912"/>
            <a:ext cx="2926079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Apa masalah yang diselesaikan?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92440" y="1417320"/>
            <a:ext cx="33375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92440" y="1417320"/>
            <a:ext cx="73152" cy="16002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21040" y="1581912"/>
            <a:ext cx="2926079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Apa keunggulannya?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474720"/>
            <a:ext cx="33375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3474720"/>
            <a:ext cx="73152" cy="160020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3639312"/>
            <a:ext cx="2926079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Apa bukti keberhasilannya?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89120" y="3474720"/>
            <a:ext cx="33375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389120" y="3474720"/>
            <a:ext cx="73152" cy="160020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17720" y="3639312"/>
            <a:ext cx="2926079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Apa kendalanya?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92440" y="3474720"/>
            <a:ext cx="33375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092440" y="3474720"/>
            <a:ext cx="73152" cy="16002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21040" y="3639312"/>
            <a:ext cx="2926079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Bagaimana keberlanjutannya?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t>Latihan Menjawab Juri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D6A64A"/>
                </a:solidFill>
                <a:latin typeface="Aptos"/>
              </a:defRPr>
            </a:pPr>
            <a:r>
              <a:t>Gunakan jawaban singkat, spesifik, dan berbasis bukti.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011680"/>
            <a:ext cx="3547872" cy="1234440"/>
          </a:xfrm>
          <a:prstGeom prst="roundRect">
            <a:avLst/>
          </a:prstGeom>
          <a:solidFill>
            <a:srgbClr val="23304B"/>
          </a:solidFill>
          <a:ln>
            <a:solidFill>
              <a:srgbClr val="4655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2011680"/>
            <a:ext cx="73152" cy="123444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2176272"/>
            <a:ext cx="3136392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JAWAB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06824" y="2011680"/>
            <a:ext cx="3547872" cy="1234440"/>
          </a:xfrm>
          <a:prstGeom prst="roundRect">
            <a:avLst/>
          </a:prstGeom>
          <a:solidFill>
            <a:srgbClr val="23304B"/>
          </a:solidFill>
          <a:ln>
            <a:solidFill>
              <a:srgbClr val="4655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06824" y="2011680"/>
            <a:ext cx="73152" cy="12344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35424" y="2176272"/>
            <a:ext cx="3136392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BUKTI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19288" y="2011680"/>
            <a:ext cx="3547872" cy="1234440"/>
          </a:xfrm>
          <a:prstGeom prst="roundRect">
            <a:avLst/>
          </a:prstGeom>
          <a:solidFill>
            <a:srgbClr val="23304B"/>
          </a:solidFill>
          <a:ln>
            <a:solidFill>
              <a:srgbClr val="4655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19288" y="2011680"/>
            <a:ext cx="73152" cy="123444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47888" y="2176272"/>
            <a:ext cx="3136392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DAMPAK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4069080"/>
            <a:ext cx="10241280" cy="1143000"/>
          </a:xfrm>
          <a:prstGeom prst="roundRect">
            <a:avLst/>
          </a:prstGeom>
          <a:solidFill>
            <a:srgbClr val="23304B"/>
          </a:solidFill>
          <a:ln>
            <a:solidFill>
              <a:srgbClr val="4655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14400" y="4069080"/>
            <a:ext cx="73152" cy="1143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43000" y="4233672"/>
            <a:ext cx="9829800" cy="810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rPr sz="2000" dirty="0" err="1"/>
              <a:t>Contoh</a:t>
            </a:r>
            <a:r>
              <a:rPr sz="2000" dirty="0"/>
              <a:t> </a:t>
            </a:r>
            <a:r>
              <a:rPr sz="2000" dirty="0" err="1"/>
              <a:t>pola</a:t>
            </a:r>
            <a:endParaRPr sz="2000" dirty="0"/>
          </a:p>
          <a:p>
            <a:pPr>
              <a:spcBef>
                <a:spcPts val="800"/>
              </a:spcBef>
              <a:defRPr sz="1150">
                <a:solidFill>
                  <a:srgbClr val="CDD5E1"/>
                </a:solidFill>
                <a:latin typeface="Aptos"/>
              </a:defRPr>
            </a:pPr>
            <a:r>
              <a:rPr sz="2000" dirty="0"/>
              <a:t>“Kendala </a:t>
            </a:r>
            <a:r>
              <a:rPr sz="2000" dirty="0" err="1"/>
              <a:t>utama</a:t>
            </a:r>
            <a:r>
              <a:rPr sz="2000" dirty="0"/>
              <a:t> </a:t>
            </a:r>
            <a:r>
              <a:rPr sz="2000" dirty="0" err="1"/>
              <a:t>adalah</a:t>
            </a:r>
            <a:r>
              <a:rPr sz="2000" dirty="0"/>
              <a:t> …. Saya </a:t>
            </a:r>
            <a:r>
              <a:rPr sz="2000" dirty="0" err="1"/>
              <a:t>mengatasinya</a:t>
            </a:r>
            <a:r>
              <a:rPr sz="2000" dirty="0"/>
              <a:t> </a:t>
            </a:r>
            <a:r>
              <a:rPr sz="2000" dirty="0" err="1"/>
              <a:t>dengan</a:t>
            </a:r>
            <a:r>
              <a:rPr sz="2000" dirty="0"/>
              <a:t> …. </a:t>
            </a:r>
            <a:r>
              <a:rPr sz="2000" dirty="0" err="1"/>
              <a:t>Hasilnya</a:t>
            </a:r>
            <a:r>
              <a:rPr sz="2000" dirty="0"/>
              <a:t> </a:t>
            </a:r>
            <a:r>
              <a:rPr sz="2000" dirty="0" err="1"/>
              <a:t>terlihat</a:t>
            </a:r>
            <a:r>
              <a:rPr sz="2000" dirty="0"/>
              <a:t> </a:t>
            </a:r>
            <a:r>
              <a:rPr sz="2000" dirty="0" err="1"/>
              <a:t>dari</a:t>
            </a:r>
            <a:r>
              <a:rPr sz="2000" dirty="0"/>
              <a:t> ….”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B4BECD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Persiapan Administrasi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Gunakan checklist agar tidak ada dokumen yang terlewat.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325880"/>
            <a:ext cx="73152" cy="105156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490472"/>
            <a:ext cx="2148839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☐ Identitas peserta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32588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474720" y="1325880"/>
            <a:ext cx="73152" cy="105156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03320" y="1490472"/>
            <a:ext cx="2148839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☐ Surat tugas / rekomendasi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132588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355080" y="1325880"/>
            <a:ext cx="73152" cy="105156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83680" y="1490472"/>
            <a:ext cx="2148839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☐ Dokumen persyaratan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235440" y="132588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235440" y="1325880"/>
            <a:ext cx="73152" cy="105156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64040" y="1490472"/>
            <a:ext cx="2148839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☐ Karya / praktik baik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274320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94360" y="2743200"/>
            <a:ext cx="73152" cy="105156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" y="2907792"/>
            <a:ext cx="2148839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☐ Portofolio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74720" y="274320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474720" y="2743200"/>
            <a:ext cx="73152" cy="105156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703320" y="2907792"/>
            <a:ext cx="2148839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☐ Sertifikat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55080" y="274320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355080" y="2743200"/>
            <a:ext cx="73152" cy="105156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83680" y="2907792"/>
            <a:ext cx="2148839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☐ Dokumentasi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235440" y="274320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235440" y="2743200"/>
            <a:ext cx="73152" cy="105156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464040" y="2907792"/>
            <a:ext cx="2148839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☐ Data pendukung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4360" y="416052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594360" y="4160520"/>
            <a:ext cx="73152" cy="105156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22960" y="4325112"/>
            <a:ext cx="2148839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☐ Video jika diperlukan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474720" y="416052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3474720" y="4160520"/>
            <a:ext cx="73152" cy="105156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703320" y="4325112"/>
            <a:ext cx="2148839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☐ File presentasi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55080" y="416052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355080" y="4160520"/>
            <a:ext cx="73152" cy="105156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583680" y="4325112"/>
            <a:ext cx="2148839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☐ Backup file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t>Buat Folder Khusus Lomba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D6A64A"/>
                </a:solidFill>
                <a:latin typeface="Aptos"/>
              </a:defRPr>
            </a:pPr>
            <a:r>
              <a:t>Kerapian file menghemat waktu saat tahap finalisasi.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058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FFFFFF"/>
                </a:solidFill>
                <a:latin typeface="Cascadia Mono"/>
              </a:defRPr>
            </a:pPr>
            <a:r>
              <a:t>ANUGERAH GTK 2026</a:t>
            </a:r>
            <a:br/>
            <a:r>
              <a:t>   ├─ 01 Administrasi</a:t>
            </a:r>
            <a:br/>
            <a:r>
              <a:t>   ├─ 02 Praktik Baik</a:t>
            </a:r>
            <a:br/>
            <a:r>
              <a:t>   ├─ 03 Portofolio</a:t>
            </a:r>
            <a:br/>
            <a:r>
              <a:t>   ├─ 04 Dokumentasi</a:t>
            </a:r>
            <a:br/>
            <a:r>
              <a:t>   ├─ 05 Sertifikat</a:t>
            </a:r>
            <a:br/>
            <a:r>
              <a:t>   ├─ 06 Data Dampak</a:t>
            </a:r>
            <a:br/>
            <a:r>
              <a:t>   ├─ 07 Presentasi</a:t>
            </a:r>
            <a:br/>
            <a:r>
              <a:t>   └─ 08 Video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0" y="5074920"/>
            <a:ext cx="3657600" cy="685800"/>
          </a:xfrm>
          <a:prstGeom prst="roundRect">
            <a:avLst/>
          </a:prstGeom>
          <a:solidFill>
            <a:srgbClr val="23304B"/>
          </a:solidFill>
          <a:ln>
            <a:solidFill>
              <a:srgbClr val="4655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132320" y="5074920"/>
            <a:ext cx="73152" cy="6858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60920" y="5239512"/>
            <a:ext cx="3246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Backup</a:t>
            </a:r>
          </a:p>
          <a:p>
            <a:pPr>
              <a:spcBef>
                <a:spcPts val="800"/>
              </a:spcBef>
              <a:defRPr sz="1150">
                <a:solidFill>
                  <a:srgbClr val="CDD5E1"/>
                </a:solidFill>
                <a:latin typeface="Aptos"/>
              </a:defRPr>
            </a:pPr>
            <a:r>
              <a:t>Simpan di perangkat + cloud.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B4BECD"/>
                </a:solidFill>
                <a:latin typeface="Aptos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Persiapan Mental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Tampilkan diri secara percaya diri, jujur, dan reflektif.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874519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874519"/>
            <a:ext cx="73152" cy="123444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203911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Percaya diri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1838" y="1874519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821838" y="1874519"/>
            <a:ext cx="73152" cy="12344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050438" y="203911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Jujur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49316" y="1874519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049316" y="1874519"/>
            <a:ext cx="73152" cy="123444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77916" y="203911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Tidak berlebihan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76795" y="1874519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276795" y="1874519"/>
            <a:ext cx="73152" cy="123444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05395" y="203911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Terbuka terhadap kritik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504273" y="1874519"/>
            <a:ext cx="2062886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504273" y="1874519"/>
            <a:ext cx="73152" cy="12344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732873" y="203911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Siap ditanya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114800"/>
            <a:ext cx="102412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14400" y="4114800"/>
            <a:ext cx="73152" cy="105156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43000" y="4279392"/>
            <a:ext cx="9829800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Ingat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Yang paling kuat adalah pengalaman yang benar-benar Anda pahami dan jalani sendiri.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21F38"/>
                </a:solidFill>
                <a:latin typeface="Aptos Display"/>
              </a:defRPr>
            </a:pPr>
            <a:r>
              <a:t>Timeline Persiapan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97382"/>
                </a:solidFill>
                <a:latin typeface="Aptos"/>
              </a:defRPr>
            </a:pPr>
            <a:r>
              <a:t>Sesuaikan dengan jadwal resmi pada pedoman lomba.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17320"/>
            <a:ext cx="25603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" y="1417320"/>
            <a:ext cx="73152" cy="155448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581912"/>
            <a:ext cx="2148839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H-60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Kenali pedoman &amp; pilih praktik baik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417320"/>
            <a:ext cx="25603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383280" y="1417320"/>
            <a:ext cx="73152" cy="155448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11880" y="1581912"/>
            <a:ext cx="2148839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H-45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Kumpulkan dokumen &amp; bukti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417320"/>
            <a:ext cx="25603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63640" y="1417320"/>
            <a:ext cx="73152" cy="155448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92240" y="1581912"/>
            <a:ext cx="2148839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H-30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Susun portofolio &amp; narasi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0" y="1417320"/>
            <a:ext cx="25603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144000" y="1417320"/>
            <a:ext cx="73152" cy="155448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72600" y="1581912"/>
            <a:ext cx="2148839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H-21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Buat presentasi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429000"/>
            <a:ext cx="25603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02920" y="3429000"/>
            <a:ext cx="73152" cy="155448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3593592"/>
            <a:ext cx="2148839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H-14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Latihan presentasi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83280" y="3429000"/>
            <a:ext cx="25603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383280" y="3429000"/>
            <a:ext cx="73152" cy="155448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611880" y="3593592"/>
            <a:ext cx="2148839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H-7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Simulasi wawancara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3429000"/>
            <a:ext cx="25603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263640" y="3429000"/>
            <a:ext cx="73152" cy="155448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92240" y="3593592"/>
            <a:ext cx="2148839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H-1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Finalisasi &amp; backup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44000" y="3429000"/>
            <a:ext cx="25603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144000" y="3429000"/>
            <a:ext cx="73152" cy="155448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372600" y="3593592"/>
            <a:ext cx="2148839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21F38"/>
                </a:solidFill>
                <a:latin typeface="Aptos Display"/>
              </a:defRPr>
            </a:pPr>
            <a:r>
              <a:t>HARI H</a:t>
            </a:r>
          </a:p>
          <a:p>
            <a:pPr>
              <a:spcBef>
                <a:spcPts val="800"/>
              </a:spcBef>
              <a:defRPr sz="1150">
                <a:solidFill>
                  <a:srgbClr val="697382"/>
                </a:solidFill>
                <a:latin typeface="Aptos"/>
              </a:defRPr>
            </a:pPr>
            <a:r>
              <a:t>Tampil siap &amp; komunikatif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82"/>
                </a:solidFill>
                <a:latin typeface="Aptos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143000"/>
            <a:ext cx="1060704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100" b="1">
                <a:solidFill>
                  <a:srgbClr val="FFFFFF"/>
                </a:solidFill>
                <a:latin typeface="Aptos Display"/>
              </a:defRPr>
            </a:pPr>
            <a:r>
              <a:t>JANGAN MENUNGGU MENJADI HEBAT</a:t>
            </a:r>
          </a:p>
          <a:p>
            <a:pPr algn="ctr">
              <a:defRPr sz="3100" b="1">
                <a:solidFill>
                  <a:srgbClr val="D6A64A"/>
                </a:solidFill>
                <a:latin typeface="Aptos Display"/>
              </a:defRPr>
            </a:pPr>
            <a:r>
              <a:t>UNTUK BERBAGI PRAKTIK BAIK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2971800"/>
            <a:ext cx="2062886" cy="1234440"/>
          </a:xfrm>
          <a:prstGeom prst="roundRect">
            <a:avLst/>
          </a:prstGeom>
          <a:solidFill>
            <a:srgbClr val="23304B"/>
          </a:solidFill>
          <a:ln>
            <a:solidFill>
              <a:srgbClr val="4655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94360" y="2971800"/>
            <a:ext cx="73152" cy="123444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3639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Dokumentasikan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21838" y="2971800"/>
            <a:ext cx="2062886" cy="1234440"/>
          </a:xfrm>
          <a:prstGeom prst="roundRect">
            <a:avLst/>
          </a:prstGeom>
          <a:solidFill>
            <a:srgbClr val="23304B"/>
          </a:solidFill>
          <a:ln>
            <a:solidFill>
              <a:srgbClr val="4655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821838" y="2971800"/>
            <a:ext cx="73152" cy="12344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050438" y="313639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Refleksikan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49316" y="2971800"/>
            <a:ext cx="2062886" cy="1234440"/>
          </a:xfrm>
          <a:prstGeom prst="roundRect">
            <a:avLst/>
          </a:prstGeom>
          <a:solidFill>
            <a:srgbClr val="23304B"/>
          </a:solidFill>
          <a:ln>
            <a:solidFill>
              <a:srgbClr val="4655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049316" y="2971800"/>
            <a:ext cx="73152" cy="1234440"/>
          </a:xfrm>
          <a:prstGeom prst="rect">
            <a:avLst/>
          </a:prstGeom>
          <a:solidFill>
            <a:srgbClr val="D6A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277916" y="313639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Buktikan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76795" y="2971800"/>
            <a:ext cx="2062886" cy="1234440"/>
          </a:xfrm>
          <a:prstGeom prst="roundRect">
            <a:avLst/>
          </a:prstGeom>
          <a:solidFill>
            <a:srgbClr val="23304B"/>
          </a:solidFill>
          <a:ln>
            <a:solidFill>
              <a:srgbClr val="4655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276795" y="2971800"/>
            <a:ext cx="73152" cy="1234440"/>
          </a:xfrm>
          <a:prstGeom prst="rect">
            <a:avLst/>
          </a:prstGeom>
          <a:solidFill>
            <a:srgbClr val="265B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505395" y="313639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Bagikan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504273" y="2971800"/>
            <a:ext cx="2062886" cy="1234440"/>
          </a:xfrm>
          <a:prstGeom prst="roundRect">
            <a:avLst/>
          </a:prstGeom>
          <a:solidFill>
            <a:srgbClr val="23304B"/>
          </a:solidFill>
          <a:ln>
            <a:solidFill>
              <a:srgbClr val="4655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504273" y="2971800"/>
            <a:ext cx="73152" cy="1234440"/>
          </a:xfrm>
          <a:prstGeom prst="rect">
            <a:avLst/>
          </a:prstGeom>
          <a:solidFill>
            <a:srgbClr val="27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732873" y="3136392"/>
            <a:ext cx="165140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Kembangkan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49913" y="4983480"/>
            <a:ext cx="806169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D2DCEB"/>
                </a:solidFill>
                <a:latin typeface="Aptos"/>
              </a:defRPr>
            </a:pPr>
            <a:r>
              <a:rPr sz="2400" dirty="0"/>
              <a:t>Guru </a:t>
            </a:r>
            <a:r>
              <a:rPr sz="2400" dirty="0" err="1"/>
              <a:t>berprestasi</a:t>
            </a:r>
            <a:r>
              <a:rPr sz="2400" dirty="0"/>
              <a:t> </a:t>
            </a:r>
            <a:r>
              <a:rPr sz="2400" dirty="0" err="1"/>
              <a:t>bukan</a:t>
            </a:r>
            <a:r>
              <a:rPr sz="2400" dirty="0"/>
              <a:t> </a:t>
            </a:r>
            <a:r>
              <a:rPr sz="2400" dirty="0" err="1"/>
              <a:t>hanya</a:t>
            </a:r>
            <a:r>
              <a:rPr sz="2400" dirty="0"/>
              <a:t> </a:t>
            </a:r>
            <a:r>
              <a:rPr sz="2400" dirty="0" err="1"/>
              <a:t>tentang</a:t>
            </a:r>
            <a:r>
              <a:rPr sz="2400" dirty="0"/>
              <a:t> </a:t>
            </a:r>
            <a:r>
              <a:rPr sz="2400" dirty="0" err="1"/>
              <a:t>penghargaan</a:t>
            </a:r>
            <a:r>
              <a:rPr sz="2400" dirty="0"/>
              <a:t>, </a:t>
            </a:r>
          </a:p>
          <a:p>
            <a:pPr algn="ctr">
              <a:defRPr sz="1600">
                <a:solidFill>
                  <a:srgbClr val="D2DCEB"/>
                </a:solidFill>
                <a:latin typeface="Aptos"/>
              </a:defRPr>
            </a:pPr>
            <a:r>
              <a:rPr sz="2400" dirty="0" err="1"/>
              <a:t>tetapi</a:t>
            </a:r>
            <a:r>
              <a:rPr sz="2400" dirty="0"/>
              <a:t> </a:t>
            </a:r>
            <a:r>
              <a:rPr sz="2400" dirty="0" err="1"/>
              <a:t>tentang</a:t>
            </a:r>
            <a:r>
              <a:rPr sz="2400" dirty="0"/>
              <a:t> </a:t>
            </a:r>
            <a:r>
              <a:rPr sz="2400" dirty="0" err="1"/>
              <a:t>praktik</a:t>
            </a:r>
            <a:r>
              <a:rPr sz="2400" dirty="0"/>
              <a:t> </a:t>
            </a:r>
            <a:r>
              <a:rPr sz="2400" dirty="0" err="1"/>
              <a:t>baik</a:t>
            </a:r>
            <a:r>
              <a:rPr sz="2400" dirty="0"/>
              <a:t> yang </a:t>
            </a:r>
            <a:r>
              <a:rPr sz="2400" dirty="0" err="1"/>
              <a:t>memberikan</a:t>
            </a:r>
            <a:r>
              <a:rPr sz="2400" dirty="0"/>
              <a:t> </a:t>
            </a:r>
            <a:r>
              <a:rPr sz="2400" dirty="0" err="1"/>
              <a:t>dampak</a:t>
            </a:r>
            <a:r>
              <a:rPr sz="2400" dirty="0"/>
              <a:t> </a:t>
            </a:r>
            <a:r>
              <a:rPr sz="2400" dirty="0" err="1"/>
              <a:t>nyata</a:t>
            </a:r>
            <a:r>
              <a:rPr sz="2400"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B4BECD"/>
                </a:solidFill>
                <a:latin typeface="Aptos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909</Words>
  <Application>Microsoft Office PowerPoint</Application>
  <PresentationFormat>Widescreen</PresentationFormat>
  <Paragraphs>213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hp</cp:lastModifiedBy>
  <cp:revision>4</cp:revision>
  <dcterms:created xsi:type="dcterms:W3CDTF">2013-01-27T09:14:16Z</dcterms:created>
  <dcterms:modified xsi:type="dcterms:W3CDTF">2026-09-22T21:21:50Z</dcterms:modified>
  <cp:category/>
</cp:coreProperties>
</file>