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72" r:id="rId7"/>
    <p:sldId id="273" r:id="rId8"/>
    <p:sldId id="274" r:id="rId9"/>
    <p:sldId id="275" r:id="rId10"/>
    <p:sldId id="276" r:id="rId11"/>
    <p:sldId id="277" r:id="rId12"/>
    <p:sldId id="278" r:id="rId13"/>
    <p:sldId id="261" r:id="rId14"/>
  </p:sldIdLst>
  <p:sldSz cx="18288000" cy="10287000"/>
  <p:notesSz cx="6858000" cy="9144000"/>
  <p:embeddedFontLst>
    <p:embeddedFont>
      <p:font typeface="Calibri" panose="020F0502020204030204" pitchFamily="34" charset="0"/>
      <p:regular r:id="rId15"/>
      <p:bold r:id="rId16"/>
      <p:italic r:id="rId17"/>
      <p:boldItalic r:id="rId18"/>
    </p:embeddedFont>
    <p:embeddedFont>
      <p:font typeface="Montserrat" panose="00000500000000000000" pitchFamily="2" charset="0"/>
      <p:regular r:id="rId19"/>
      <p:bold r:id="rId20"/>
      <p:italic r:id="rId21"/>
      <p:boldItalic r:id="rId22"/>
    </p:embeddedFont>
    <p:embeddedFont>
      <p:font typeface="Montserrat Bold" panose="00000800000000000000" pitchFamily="2" charset="0"/>
      <p:regular r:id="rId23"/>
      <p:bold r:id="rId24"/>
    </p:embeddedFont>
    <p:embeddedFont>
      <p:font typeface="Montserrat Medium" panose="00000600000000000000" pitchFamily="2" charset="0"/>
      <p:regular r:id="rId25"/>
      <p:italic r:id="rId26"/>
    </p:embeddedFont>
    <p:embeddedFont>
      <p:font typeface="Montserrat Ultra-Bold" panose="020B0604020202020204" charset="0"/>
      <p:regular r:id="rId27"/>
    </p:embeddedFont>
    <p:embeddedFont>
      <p:font typeface="Montserrat Ultra-Bold Italics"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77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8.svg"/><Relationship Id="rId7"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3.sv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5.svg"/><Relationship Id="rId10" Type="http://schemas.openxmlformats.org/officeDocument/2006/relationships/image" Target="../media/image23.svg"/><Relationship Id="rId4" Type="http://schemas.openxmlformats.org/officeDocument/2006/relationships/image" Target="../media/image4.png"/><Relationship Id="rId9"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143500"/>
            <a:ext cx="18288000" cy="5143500"/>
            <a:chOff x="0" y="0"/>
            <a:chExt cx="4816593" cy="1354667"/>
          </a:xfrm>
        </p:grpSpPr>
        <p:sp>
          <p:nvSpPr>
            <p:cNvPr id="3" name="Freeform 3"/>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17594A"/>
            </a:solidFill>
          </p:spPr>
        </p:sp>
        <p:sp>
          <p:nvSpPr>
            <p:cNvPr id="4" name="TextBox 4"/>
            <p:cNvSpPr txBox="1"/>
            <p:nvPr/>
          </p:nvSpPr>
          <p:spPr>
            <a:xfrm>
              <a:off x="0" y="38100"/>
              <a:ext cx="4816593" cy="1316567"/>
            </a:xfrm>
            <a:prstGeom prst="rect">
              <a:avLst/>
            </a:prstGeom>
          </p:spPr>
          <p:txBody>
            <a:bodyPr lIns="50800" tIns="50800" rIns="50800" bIns="50800" rtlCol="0" anchor="ctr"/>
            <a:lstStyle/>
            <a:p>
              <a:pPr marL="0" lvl="0" indent="0" algn="ctr">
                <a:lnSpc>
                  <a:spcPts val="2050"/>
                </a:lnSpc>
              </a:pPr>
              <a:endParaRPr/>
            </a:p>
          </p:txBody>
        </p:sp>
      </p:grpSp>
      <p:sp>
        <p:nvSpPr>
          <p:cNvPr id="5" name="Freeform 5"/>
          <p:cNvSpPr/>
          <p:nvPr/>
        </p:nvSpPr>
        <p:spPr>
          <a:xfrm>
            <a:off x="-1044152" y="3980516"/>
            <a:ext cx="18535471" cy="6649600"/>
          </a:xfrm>
          <a:custGeom>
            <a:avLst/>
            <a:gdLst/>
            <a:ahLst/>
            <a:cxnLst/>
            <a:rect l="l" t="t" r="r" b="b"/>
            <a:pathLst>
              <a:path w="18535471" h="6649600">
                <a:moveTo>
                  <a:pt x="0" y="0"/>
                </a:moveTo>
                <a:lnTo>
                  <a:pt x="18535471" y="0"/>
                </a:lnTo>
                <a:lnTo>
                  <a:pt x="18535471" y="6649600"/>
                </a:lnTo>
                <a:lnTo>
                  <a:pt x="0" y="6649600"/>
                </a:lnTo>
                <a:lnTo>
                  <a:pt x="0" y="0"/>
                </a:lnTo>
                <a:close/>
              </a:path>
            </a:pathLst>
          </a:custGeom>
          <a:blipFill>
            <a:blip r:embed="rId2"/>
            <a:stretch>
              <a:fillRect/>
            </a:stretch>
          </a:blipFill>
        </p:spPr>
      </p:sp>
      <p:sp>
        <p:nvSpPr>
          <p:cNvPr id="6" name="TextBox 6"/>
          <p:cNvSpPr txBox="1"/>
          <p:nvPr/>
        </p:nvSpPr>
        <p:spPr>
          <a:xfrm>
            <a:off x="1028700" y="1200150"/>
            <a:ext cx="10198751" cy="2315889"/>
          </a:xfrm>
          <a:prstGeom prst="rect">
            <a:avLst/>
          </a:prstGeom>
        </p:spPr>
        <p:txBody>
          <a:bodyPr lIns="0" tIns="0" rIns="0" bIns="0" rtlCol="0" anchor="t">
            <a:spAutoFit/>
          </a:bodyPr>
          <a:lstStyle/>
          <a:p>
            <a:pPr marL="0" lvl="0" indent="0" algn="l">
              <a:lnSpc>
                <a:spcPts val="5948"/>
              </a:lnSpc>
            </a:pPr>
            <a:r>
              <a:rPr lang="en-US" sz="6465" b="1" i="1">
                <a:solidFill>
                  <a:srgbClr val="17594A"/>
                </a:solidFill>
                <a:latin typeface="Montserrat Ultra-Bold Italics"/>
                <a:ea typeface="Montserrat Ultra-Bold Italics"/>
                <a:cs typeface="Montserrat Ultra-Bold Italics"/>
                <a:sym typeface="Montserrat Ultra-Bold Italics"/>
              </a:rPr>
              <a:t>Penggunaan Aplikasi Ruang Kolaborasi MGMP di Sidakota.com</a:t>
            </a:r>
          </a:p>
        </p:txBody>
      </p:sp>
      <p:sp>
        <p:nvSpPr>
          <p:cNvPr id="7" name="TextBox 7"/>
          <p:cNvSpPr txBox="1"/>
          <p:nvPr/>
        </p:nvSpPr>
        <p:spPr>
          <a:xfrm>
            <a:off x="12193232" y="1047750"/>
            <a:ext cx="5066068" cy="316230"/>
          </a:xfrm>
          <a:prstGeom prst="rect">
            <a:avLst/>
          </a:prstGeom>
        </p:spPr>
        <p:txBody>
          <a:bodyPr lIns="0" tIns="0" rIns="0" bIns="0" rtlCol="0" anchor="t">
            <a:spAutoFit/>
          </a:bodyPr>
          <a:lstStyle/>
          <a:p>
            <a:pPr marL="0" lvl="0" indent="0" algn="r">
              <a:lnSpc>
                <a:spcPts val="1200"/>
              </a:lnSpc>
              <a:spcBef>
                <a:spcPct val="0"/>
              </a:spcBef>
            </a:pPr>
            <a:r>
              <a:rPr lang="en-US" sz="1200" u="none" dirty="0" err="1">
                <a:solidFill>
                  <a:srgbClr val="17594A"/>
                </a:solidFill>
                <a:latin typeface="Montserrat"/>
                <a:ea typeface="Montserrat"/>
                <a:cs typeface="Montserrat"/>
                <a:sym typeface="Montserrat"/>
              </a:rPr>
              <a:t>Mendukung</a:t>
            </a:r>
            <a:r>
              <a:rPr lang="en-US" sz="1200" u="none" dirty="0">
                <a:solidFill>
                  <a:srgbClr val="17594A"/>
                </a:solidFill>
                <a:latin typeface="Montserrat"/>
                <a:ea typeface="Montserrat"/>
                <a:cs typeface="Montserrat"/>
                <a:sym typeface="Montserrat"/>
              </a:rPr>
              <a:t> </a:t>
            </a:r>
            <a:r>
              <a:rPr lang="en-US" sz="1200" u="none" dirty="0" err="1">
                <a:solidFill>
                  <a:srgbClr val="17594A"/>
                </a:solidFill>
                <a:latin typeface="Montserrat"/>
                <a:ea typeface="Montserrat"/>
                <a:cs typeface="Montserrat"/>
                <a:sym typeface="Montserrat"/>
              </a:rPr>
              <a:t>Kolaborasi</a:t>
            </a:r>
            <a:r>
              <a:rPr lang="en-US" sz="1200" u="none" dirty="0">
                <a:solidFill>
                  <a:srgbClr val="17594A"/>
                </a:solidFill>
                <a:latin typeface="Montserrat"/>
                <a:ea typeface="Montserrat"/>
                <a:cs typeface="Montserrat"/>
                <a:sym typeface="Montserrat"/>
              </a:rPr>
              <a:t> dan </a:t>
            </a:r>
            <a:r>
              <a:rPr lang="en-US" sz="1200" u="none" dirty="0" err="1">
                <a:solidFill>
                  <a:srgbClr val="17594A"/>
                </a:solidFill>
                <a:latin typeface="Montserrat"/>
                <a:ea typeface="Montserrat"/>
                <a:cs typeface="Montserrat"/>
                <a:sym typeface="Montserrat"/>
              </a:rPr>
              <a:t>Pengembangan</a:t>
            </a:r>
            <a:r>
              <a:rPr lang="en-US" sz="1200" u="none" dirty="0">
                <a:solidFill>
                  <a:srgbClr val="17594A"/>
                </a:solidFill>
                <a:latin typeface="Montserrat"/>
                <a:ea typeface="Montserrat"/>
                <a:cs typeface="Montserrat"/>
                <a:sym typeface="Montserrat"/>
              </a:rPr>
              <a:t> </a:t>
            </a:r>
            <a:r>
              <a:rPr lang="en-US" sz="1200" u="none" dirty="0" err="1">
                <a:solidFill>
                  <a:srgbClr val="17594A"/>
                </a:solidFill>
                <a:latin typeface="Montserrat"/>
                <a:ea typeface="Montserrat"/>
                <a:cs typeface="Montserrat"/>
                <a:sym typeface="Montserrat"/>
              </a:rPr>
              <a:t>Profesional</a:t>
            </a:r>
            <a:r>
              <a:rPr lang="en-US" sz="1200" u="none" dirty="0">
                <a:solidFill>
                  <a:srgbClr val="17594A"/>
                </a:solidFill>
                <a:latin typeface="Montserrat"/>
                <a:ea typeface="Montserrat"/>
                <a:cs typeface="Montserrat"/>
                <a:sym typeface="Montserrat"/>
              </a:rPr>
              <a:t> Guru | 12 </a:t>
            </a:r>
            <a:r>
              <a:rPr lang="en-US" sz="1200" u="none" dirty="0" err="1">
                <a:solidFill>
                  <a:srgbClr val="17594A"/>
                </a:solidFill>
                <a:latin typeface="Montserrat"/>
                <a:ea typeface="Montserrat"/>
                <a:cs typeface="Montserrat"/>
                <a:sym typeface="Montserrat"/>
              </a:rPr>
              <a:t>Agustus</a:t>
            </a:r>
            <a:r>
              <a:rPr lang="en-US" sz="1200" u="none" dirty="0">
                <a:solidFill>
                  <a:srgbClr val="17594A"/>
                </a:solidFill>
                <a:latin typeface="Montserrat"/>
                <a:ea typeface="Montserrat"/>
                <a:cs typeface="Montserrat"/>
                <a:sym typeface="Montserrat"/>
              </a:rPr>
              <a:t> 2026</a:t>
            </a:r>
          </a:p>
        </p:txBody>
      </p:sp>
      <p:sp>
        <p:nvSpPr>
          <p:cNvPr id="8" name="AutoShape 8"/>
          <p:cNvSpPr/>
          <p:nvPr/>
        </p:nvSpPr>
        <p:spPr>
          <a:xfrm>
            <a:off x="10637738" y="1192855"/>
            <a:ext cx="2265797" cy="0"/>
          </a:xfrm>
          <a:prstGeom prst="line">
            <a:avLst/>
          </a:prstGeom>
          <a:ln w="19050" cap="flat">
            <a:solidFill>
              <a:srgbClr val="17594A"/>
            </a:solidFill>
            <a:prstDash val="solid"/>
            <a:headEnd type="none" w="sm" len="sm"/>
            <a:tailEnd type="none" w="sm" len="sm"/>
          </a:ln>
        </p:spPr>
      </p:sp>
      <p:sp>
        <p:nvSpPr>
          <p:cNvPr id="9" name="Freeform 9"/>
          <p:cNvSpPr/>
          <p:nvPr/>
        </p:nvSpPr>
        <p:spPr>
          <a:xfrm rot="-5400000">
            <a:off x="16731762" y="1906621"/>
            <a:ext cx="844062" cy="211015"/>
          </a:xfrm>
          <a:custGeom>
            <a:avLst/>
            <a:gdLst/>
            <a:ahLst/>
            <a:cxnLst/>
            <a:rect l="l" t="t" r="r" b="b"/>
            <a:pathLst>
              <a:path w="844062" h="211015">
                <a:moveTo>
                  <a:pt x="0" y="0"/>
                </a:moveTo>
                <a:lnTo>
                  <a:pt x="844061" y="0"/>
                </a:lnTo>
                <a:lnTo>
                  <a:pt x="844061" y="211015"/>
                </a:lnTo>
                <a:lnTo>
                  <a:pt x="0" y="2110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0442" y="1307992"/>
            <a:ext cx="3086100" cy="3086100"/>
            <a:chOff x="0" y="0"/>
            <a:chExt cx="812800" cy="812800"/>
          </a:xfrm>
        </p:grpSpPr>
        <p:sp>
          <p:nvSpPr>
            <p:cNvPr id="3" name="Freeform 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17594A"/>
            </a:solidFill>
          </p:spPr>
        </p:sp>
        <p:sp>
          <p:nvSpPr>
            <p:cNvPr id="4" name="TextBox 4"/>
            <p:cNvSpPr txBox="1"/>
            <p:nvPr/>
          </p:nvSpPr>
          <p:spPr>
            <a:xfrm>
              <a:off x="0" y="38100"/>
              <a:ext cx="812800" cy="774700"/>
            </a:xfrm>
            <a:prstGeom prst="rect">
              <a:avLst/>
            </a:prstGeom>
          </p:spPr>
          <p:txBody>
            <a:bodyPr lIns="50800" tIns="50800" rIns="50800" bIns="50800" rtlCol="0" anchor="ctr"/>
            <a:lstStyle/>
            <a:p>
              <a:pPr marL="0" lvl="0" indent="0" algn="ctr">
                <a:lnSpc>
                  <a:spcPts val="2050"/>
                </a:lnSpc>
              </a:pPr>
              <a:endParaRPr/>
            </a:p>
          </p:txBody>
        </p:sp>
      </p:grpSp>
      <p:grpSp>
        <p:nvGrpSpPr>
          <p:cNvPr id="5" name="Group 5"/>
          <p:cNvGrpSpPr/>
          <p:nvPr/>
        </p:nvGrpSpPr>
        <p:grpSpPr>
          <a:xfrm>
            <a:off x="-336394" y="7200900"/>
            <a:ext cx="10641523" cy="3086100"/>
            <a:chOff x="0" y="0"/>
            <a:chExt cx="2802706" cy="812800"/>
          </a:xfrm>
        </p:grpSpPr>
        <p:sp>
          <p:nvSpPr>
            <p:cNvPr id="6" name="Freeform 6"/>
            <p:cNvSpPr/>
            <p:nvPr/>
          </p:nvSpPr>
          <p:spPr>
            <a:xfrm>
              <a:off x="0" y="0"/>
              <a:ext cx="2802706" cy="812800"/>
            </a:xfrm>
            <a:custGeom>
              <a:avLst/>
              <a:gdLst/>
              <a:ahLst/>
              <a:cxnLst/>
              <a:rect l="l" t="t" r="r" b="b"/>
              <a:pathLst>
                <a:path w="2802706" h="812800">
                  <a:moveTo>
                    <a:pt x="0" y="0"/>
                  </a:moveTo>
                  <a:lnTo>
                    <a:pt x="2802706" y="0"/>
                  </a:lnTo>
                  <a:lnTo>
                    <a:pt x="2802706" y="812800"/>
                  </a:lnTo>
                  <a:lnTo>
                    <a:pt x="0" y="812800"/>
                  </a:lnTo>
                  <a:close/>
                </a:path>
              </a:pathLst>
            </a:custGeom>
            <a:solidFill>
              <a:srgbClr val="8EAC50"/>
            </a:solidFill>
          </p:spPr>
        </p:sp>
        <p:sp>
          <p:nvSpPr>
            <p:cNvPr id="7" name="TextBox 7"/>
            <p:cNvSpPr txBox="1"/>
            <p:nvPr/>
          </p:nvSpPr>
          <p:spPr>
            <a:xfrm>
              <a:off x="0" y="38100"/>
              <a:ext cx="2802706" cy="774700"/>
            </a:xfrm>
            <a:prstGeom prst="rect">
              <a:avLst/>
            </a:prstGeom>
          </p:spPr>
          <p:txBody>
            <a:bodyPr lIns="50800" tIns="50800" rIns="50800" bIns="50800" rtlCol="0" anchor="ctr"/>
            <a:lstStyle/>
            <a:p>
              <a:pPr marL="0" lvl="0" indent="0" algn="ctr">
                <a:lnSpc>
                  <a:spcPts val="2050"/>
                </a:lnSpc>
              </a:pPr>
              <a:endParaRPr/>
            </a:p>
          </p:txBody>
        </p:sp>
      </p:grpSp>
      <p:sp>
        <p:nvSpPr>
          <p:cNvPr id="8" name="Freeform 8"/>
          <p:cNvSpPr/>
          <p:nvPr/>
        </p:nvSpPr>
        <p:spPr>
          <a:xfrm>
            <a:off x="367165" y="854667"/>
            <a:ext cx="8642242" cy="8642242"/>
          </a:xfrm>
          <a:custGeom>
            <a:avLst/>
            <a:gdLst/>
            <a:ahLst/>
            <a:cxnLst/>
            <a:rect l="l" t="t" r="r" b="b"/>
            <a:pathLst>
              <a:path w="8642242" h="8642242">
                <a:moveTo>
                  <a:pt x="0" y="0"/>
                </a:moveTo>
                <a:lnTo>
                  <a:pt x="8642242" y="0"/>
                </a:lnTo>
                <a:lnTo>
                  <a:pt x="8642242" y="8642242"/>
                </a:lnTo>
                <a:lnTo>
                  <a:pt x="0" y="86422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1060988" y="1548491"/>
            <a:ext cx="7254595" cy="7254595"/>
            <a:chOff x="0" y="0"/>
            <a:chExt cx="812800" cy="812800"/>
          </a:xfrm>
        </p:grpSpPr>
        <p:sp>
          <p:nvSpPr>
            <p:cNvPr id="10" name="Freeform 10"/>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4"/>
              <a:stretch>
                <a:fillRect/>
              </a:stretch>
            </a:blipFill>
          </p:spPr>
        </p:sp>
      </p:grpSp>
      <p:sp>
        <p:nvSpPr>
          <p:cNvPr id="11" name="AutoShape 11"/>
          <p:cNvSpPr/>
          <p:nvPr/>
        </p:nvSpPr>
        <p:spPr>
          <a:xfrm>
            <a:off x="9144000" y="6532879"/>
            <a:ext cx="9952845" cy="2397208"/>
          </a:xfrm>
          <a:prstGeom prst="rect">
            <a:avLst/>
          </a:prstGeom>
          <a:solidFill>
            <a:srgbClr val="17594A"/>
          </a:solidFill>
        </p:spPr>
      </p:sp>
      <p:sp>
        <p:nvSpPr>
          <p:cNvPr id="12" name="Freeform 12"/>
          <p:cNvSpPr/>
          <p:nvPr/>
        </p:nvSpPr>
        <p:spPr>
          <a:xfrm rot="-5400000">
            <a:off x="16731762" y="1673437"/>
            <a:ext cx="844062" cy="211015"/>
          </a:xfrm>
          <a:custGeom>
            <a:avLst/>
            <a:gdLst/>
            <a:ahLst/>
            <a:cxnLst/>
            <a:rect l="l" t="t" r="r" b="b"/>
            <a:pathLst>
              <a:path w="844062" h="211015">
                <a:moveTo>
                  <a:pt x="0" y="0"/>
                </a:moveTo>
                <a:lnTo>
                  <a:pt x="844061" y="0"/>
                </a:lnTo>
                <a:lnTo>
                  <a:pt x="844061" y="211015"/>
                </a:lnTo>
                <a:lnTo>
                  <a:pt x="0" y="21101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3" name="TextBox 13"/>
          <p:cNvSpPr txBox="1"/>
          <p:nvPr/>
        </p:nvSpPr>
        <p:spPr>
          <a:xfrm>
            <a:off x="12193232" y="9277350"/>
            <a:ext cx="5066068" cy="209594"/>
          </a:xfrm>
          <a:prstGeom prst="rect">
            <a:avLst/>
          </a:prstGeom>
        </p:spPr>
        <p:txBody>
          <a:bodyPr lIns="0" tIns="0" rIns="0" bIns="0" rtlCol="0" anchor="t">
            <a:spAutoFit/>
          </a:bodyPr>
          <a:lstStyle/>
          <a:p>
            <a:pPr marL="0" lvl="0" indent="0" algn="r">
              <a:lnSpc>
                <a:spcPts val="1501"/>
              </a:lnSpc>
              <a:spcBef>
                <a:spcPct val="0"/>
              </a:spcBef>
            </a:pPr>
            <a:r>
              <a:rPr lang="en-US" sz="1501" u="none">
                <a:solidFill>
                  <a:srgbClr val="17594A"/>
                </a:solidFill>
                <a:latin typeface="Montserrat"/>
                <a:ea typeface="Montserrat"/>
                <a:cs typeface="Montserrat"/>
                <a:sym typeface="Montserrat"/>
              </a:rPr>
              <a:t>Presented By : MGMP Geografi Aceh Selatan</a:t>
            </a:r>
          </a:p>
        </p:txBody>
      </p:sp>
      <p:sp>
        <p:nvSpPr>
          <p:cNvPr id="14" name="AutoShape 14"/>
          <p:cNvSpPr/>
          <p:nvPr/>
        </p:nvSpPr>
        <p:spPr>
          <a:xfrm>
            <a:off x="10637738" y="9422455"/>
            <a:ext cx="2265797" cy="0"/>
          </a:xfrm>
          <a:prstGeom prst="line">
            <a:avLst/>
          </a:prstGeom>
          <a:ln w="19050" cap="flat">
            <a:solidFill>
              <a:srgbClr val="17594A"/>
            </a:solidFill>
            <a:prstDash val="solid"/>
            <a:headEnd type="none" w="sm" len="sm"/>
            <a:tailEnd type="none" w="sm" len="sm"/>
          </a:ln>
        </p:spPr>
      </p:sp>
      <p:sp>
        <p:nvSpPr>
          <p:cNvPr id="15" name="TextBox 15"/>
          <p:cNvSpPr txBox="1"/>
          <p:nvPr/>
        </p:nvSpPr>
        <p:spPr>
          <a:xfrm>
            <a:off x="9144000" y="1546925"/>
            <a:ext cx="6787591" cy="1703490"/>
          </a:xfrm>
          <a:prstGeom prst="rect">
            <a:avLst/>
          </a:prstGeom>
        </p:spPr>
        <p:txBody>
          <a:bodyPr lIns="0" tIns="0" rIns="0" bIns="0" rtlCol="0" anchor="t">
            <a:spAutoFit/>
          </a:bodyPr>
          <a:lstStyle/>
          <a:p>
            <a:pPr marL="0" lvl="0" indent="0" algn="l">
              <a:lnSpc>
                <a:spcPts val="6576"/>
              </a:lnSpc>
              <a:spcBef>
                <a:spcPct val="0"/>
              </a:spcBef>
            </a:pPr>
            <a:r>
              <a:rPr lang="en-US" sz="6576" b="1">
                <a:solidFill>
                  <a:srgbClr val="17594A"/>
                </a:solidFill>
                <a:latin typeface="Montserrat Ultra-Bold"/>
                <a:ea typeface="Montserrat Ultra-Bold"/>
                <a:cs typeface="Montserrat Ultra-Bold"/>
                <a:sym typeface="Montserrat Ultra-Bold"/>
              </a:rPr>
              <a:t>Latar Belakang dan Tujuan</a:t>
            </a:r>
          </a:p>
        </p:txBody>
      </p:sp>
      <p:sp>
        <p:nvSpPr>
          <p:cNvPr id="16" name="TextBox 16"/>
          <p:cNvSpPr txBox="1"/>
          <p:nvPr/>
        </p:nvSpPr>
        <p:spPr>
          <a:xfrm>
            <a:off x="9144000" y="3996725"/>
            <a:ext cx="6787591" cy="1934696"/>
          </a:xfrm>
          <a:prstGeom prst="rect">
            <a:avLst/>
          </a:prstGeom>
        </p:spPr>
        <p:txBody>
          <a:bodyPr lIns="0" tIns="0" rIns="0" bIns="0" rtlCol="0" anchor="t">
            <a:spAutoFit/>
          </a:bodyPr>
          <a:lstStyle/>
          <a:p>
            <a:pPr marL="0" lvl="0" indent="0" algn="just">
              <a:lnSpc>
                <a:spcPts val="2563"/>
              </a:lnSpc>
            </a:pPr>
            <a:r>
              <a:rPr lang="en-US" sz="1830">
                <a:solidFill>
                  <a:srgbClr val="2C2E33"/>
                </a:solidFill>
                <a:latin typeface="Montserrat"/>
                <a:ea typeface="Montserrat"/>
                <a:cs typeface="Montserrat"/>
                <a:sym typeface="Montserrat"/>
              </a:rPr>
              <a:t>MGMP (Musyawarah Guru Mata Pelajaran) Geografi Aceh Selatan merupakan wadah kolaborasi profesional bagi guru geografi. Di era digital, kolaborasi online menjadi kebutuhan penting untuk mendukung pengembangan kompetensi guru secara berkelanjutan, efisien, dan merata di seluruh wilayah.</a:t>
            </a:r>
          </a:p>
        </p:txBody>
      </p:sp>
      <p:sp>
        <p:nvSpPr>
          <p:cNvPr id="17" name="TextBox 17"/>
          <p:cNvSpPr txBox="1"/>
          <p:nvPr/>
        </p:nvSpPr>
        <p:spPr>
          <a:xfrm>
            <a:off x="9803428" y="7067907"/>
            <a:ext cx="6128163" cy="1286996"/>
          </a:xfrm>
          <a:prstGeom prst="rect">
            <a:avLst/>
          </a:prstGeom>
        </p:spPr>
        <p:txBody>
          <a:bodyPr lIns="0" tIns="0" rIns="0" bIns="0" rtlCol="0" anchor="t">
            <a:spAutoFit/>
          </a:bodyPr>
          <a:lstStyle/>
          <a:p>
            <a:pPr marL="0" lvl="0" indent="0" algn="just">
              <a:lnSpc>
                <a:spcPts val="2563"/>
              </a:lnSpc>
            </a:pPr>
            <a:r>
              <a:rPr lang="en-US" sz="1830">
                <a:solidFill>
                  <a:srgbClr val="FFFFFF"/>
                </a:solidFill>
                <a:latin typeface="Montserrat"/>
                <a:ea typeface="Montserrat"/>
                <a:cs typeface="Montserrat"/>
                <a:sym typeface="Montserrat"/>
              </a:rPr>
              <a:t>Tujuan: Memanfaatkan ruang kolaborasi sidakota.com untuk mendukung diskusi, berbagi materi pembelajaran, dan koordinasi kegiatan MGMP Geografi se Aceh Selatan.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460523">
            <a:off x="10347223" y="2607284"/>
            <a:ext cx="12481162" cy="5866146"/>
          </a:xfrm>
          <a:custGeom>
            <a:avLst/>
            <a:gdLst/>
            <a:ahLst/>
            <a:cxnLst/>
            <a:rect l="l" t="t" r="r" b="b"/>
            <a:pathLst>
              <a:path w="12481162" h="5866146">
                <a:moveTo>
                  <a:pt x="0" y="0"/>
                </a:moveTo>
                <a:lnTo>
                  <a:pt x="12481162" y="0"/>
                </a:lnTo>
                <a:lnTo>
                  <a:pt x="12481162" y="5866146"/>
                </a:lnTo>
                <a:lnTo>
                  <a:pt x="0" y="58661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9927310" y="1477505"/>
            <a:ext cx="7331990" cy="7331990"/>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594A"/>
            </a:solidFill>
          </p:spPr>
        </p:sp>
        <p:sp>
          <p:nvSpPr>
            <p:cNvPr id="5" name="TextBox 5"/>
            <p:cNvSpPr txBox="1"/>
            <p:nvPr/>
          </p:nvSpPr>
          <p:spPr>
            <a:xfrm>
              <a:off x="76200" y="114300"/>
              <a:ext cx="660400" cy="622300"/>
            </a:xfrm>
            <a:prstGeom prst="rect">
              <a:avLst/>
            </a:prstGeom>
          </p:spPr>
          <p:txBody>
            <a:bodyPr lIns="50800" tIns="50800" rIns="50800" bIns="50800" rtlCol="0" anchor="ctr"/>
            <a:lstStyle/>
            <a:p>
              <a:pPr marL="0" lvl="0" indent="0" algn="ctr">
                <a:lnSpc>
                  <a:spcPts val="2050"/>
                </a:lnSpc>
              </a:pPr>
              <a:endParaRPr/>
            </a:p>
          </p:txBody>
        </p:sp>
      </p:grpSp>
      <p:sp>
        <p:nvSpPr>
          <p:cNvPr id="6" name="Freeform 6"/>
          <p:cNvSpPr/>
          <p:nvPr/>
        </p:nvSpPr>
        <p:spPr>
          <a:xfrm>
            <a:off x="9840778" y="1477505"/>
            <a:ext cx="7505054" cy="7505054"/>
          </a:xfrm>
          <a:custGeom>
            <a:avLst/>
            <a:gdLst/>
            <a:ahLst/>
            <a:cxnLst/>
            <a:rect l="l" t="t" r="r" b="b"/>
            <a:pathLst>
              <a:path w="7505054" h="7505054">
                <a:moveTo>
                  <a:pt x="0" y="0"/>
                </a:moveTo>
                <a:lnTo>
                  <a:pt x="7505054" y="0"/>
                </a:lnTo>
                <a:lnTo>
                  <a:pt x="7505054" y="7505054"/>
                </a:lnTo>
                <a:lnTo>
                  <a:pt x="0" y="75050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7" name="Group 7"/>
          <p:cNvGrpSpPr/>
          <p:nvPr/>
        </p:nvGrpSpPr>
        <p:grpSpPr>
          <a:xfrm>
            <a:off x="10598807" y="2149001"/>
            <a:ext cx="5988997" cy="5988997"/>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p:spPr>
        </p:sp>
      </p:grpSp>
      <p:sp>
        <p:nvSpPr>
          <p:cNvPr id="9" name="Freeform 9"/>
          <p:cNvSpPr/>
          <p:nvPr/>
        </p:nvSpPr>
        <p:spPr>
          <a:xfrm rot="-5400000">
            <a:off x="692102" y="1542076"/>
            <a:ext cx="897595" cy="224399"/>
          </a:xfrm>
          <a:custGeom>
            <a:avLst/>
            <a:gdLst/>
            <a:ahLst/>
            <a:cxnLst/>
            <a:rect l="l" t="t" r="r" b="b"/>
            <a:pathLst>
              <a:path w="897595" h="224399">
                <a:moveTo>
                  <a:pt x="0" y="0"/>
                </a:moveTo>
                <a:lnTo>
                  <a:pt x="897595" y="0"/>
                </a:lnTo>
                <a:lnTo>
                  <a:pt x="897595" y="224398"/>
                </a:lnTo>
                <a:lnTo>
                  <a:pt x="0" y="224398"/>
                </a:lnTo>
                <a:lnTo>
                  <a:pt x="0" y="0"/>
                </a:lnTo>
                <a:close/>
              </a:path>
            </a:pathLst>
          </a:custGeom>
          <a:blipFill>
            <a:blip r:embed="rId7">
              <a:alphaModFix amt="75000"/>
              <a:extLst>
                <a:ext uri="{96DAC541-7B7A-43D3-8B79-37D633B846F1}">
                  <asvg:svgBlip xmlns:asvg="http://schemas.microsoft.com/office/drawing/2016/SVG/main" r:embed="rId8"/>
                </a:ext>
              </a:extLst>
            </a:blip>
            <a:stretch>
              <a:fillRect/>
            </a:stretch>
          </a:blipFill>
        </p:spPr>
      </p:sp>
      <p:grpSp>
        <p:nvGrpSpPr>
          <p:cNvPr id="10" name="Group 10"/>
          <p:cNvGrpSpPr/>
          <p:nvPr/>
        </p:nvGrpSpPr>
        <p:grpSpPr>
          <a:xfrm>
            <a:off x="2112332" y="6025719"/>
            <a:ext cx="614453" cy="614453"/>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7594A"/>
            </a:solidFill>
          </p:spPr>
        </p:sp>
      </p:grpSp>
      <p:grpSp>
        <p:nvGrpSpPr>
          <p:cNvPr id="12" name="Group 12"/>
          <p:cNvGrpSpPr/>
          <p:nvPr/>
        </p:nvGrpSpPr>
        <p:grpSpPr>
          <a:xfrm>
            <a:off x="2112332" y="7751233"/>
            <a:ext cx="614453" cy="614453"/>
            <a:chOff x="0" y="0"/>
            <a:chExt cx="6350000" cy="6350000"/>
          </a:xfrm>
        </p:grpSpPr>
        <p:sp>
          <p:nvSpPr>
            <p:cNvPr id="13" name="Freeform 1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7594A"/>
            </a:solidFill>
          </p:spPr>
        </p:sp>
      </p:grpSp>
      <p:sp>
        <p:nvSpPr>
          <p:cNvPr id="14" name="TextBox 14"/>
          <p:cNvSpPr txBox="1"/>
          <p:nvPr/>
        </p:nvSpPr>
        <p:spPr>
          <a:xfrm>
            <a:off x="12193232" y="9286875"/>
            <a:ext cx="5066068" cy="166041"/>
          </a:xfrm>
          <a:prstGeom prst="rect">
            <a:avLst/>
          </a:prstGeom>
        </p:spPr>
        <p:txBody>
          <a:bodyPr lIns="0" tIns="0" rIns="0" bIns="0" rtlCol="0" anchor="t">
            <a:spAutoFit/>
          </a:bodyPr>
          <a:lstStyle/>
          <a:p>
            <a:pPr marL="0" lvl="0" indent="0" algn="r">
              <a:lnSpc>
                <a:spcPts val="1287"/>
              </a:lnSpc>
              <a:spcBef>
                <a:spcPct val="0"/>
              </a:spcBef>
            </a:pPr>
            <a:r>
              <a:rPr lang="en-US" sz="1287" u="none">
                <a:solidFill>
                  <a:srgbClr val="17594A"/>
                </a:solidFill>
                <a:latin typeface="Montserrat"/>
                <a:ea typeface="Montserrat"/>
                <a:cs typeface="Montserrat"/>
                <a:sym typeface="Montserrat"/>
              </a:rPr>
              <a:t>Presented By : MGMP Geografi Aceh Selatan</a:t>
            </a:r>
          </a:p>
        </p:txBody>
      </p:sp>
      <p:sp>
        <p:nvSpPr>
          <p:cNvPr id="15" name="AutoShape 15"/>
          <p:cNvSpPr/>
          <p:nvPr/>
        </p:nvSpPr>
        <p:spPr>
          <a:xfrm>
            <a:off x="10637738" y="9422455"/>
            <a:ext cx="2265797" cy="0"/>
          </a:xfrm>
          <a:prstGeom prst="line">
            <a:avLst/>
          </a:prstGeom>
          <a:ln w="19050" cap="flat">
            <a:solidFill>
              <a:srgbClr val="17594A"/>
            </a:solidFill>
            <a:prstDash val="solid"/>
            <a:headEnd type="none" w="sm" len="sm"/>
            <a:tailEnd type="none" w="sm" len="sm"/>
          </a:ln>
        </p:spPr>
      </p:sp>
      <p:sp>
        <p:nvSpPr>
          <p:cNvPr id="16" name="TextBox 16"/>
          <p:cNvSpPr txBox="1"/>
          <p:nvPr/>
        </p:nvSpPr>
        <p:spPr>
          <a:xfrm>
            <a:off x="2112332" y="1411544"/>
            <a:ext cx="6708950" cy="2261570"/>
          </a:xfrm>
          <a:prstGeom prst="rect">
            <a:avLst/>
          </a:prstGeom>
        </p:spPr>
        <p:txBody>
          <a:bodyPr lIns="0" tIns="0" rIns="0" bIns="0" rtlCol="0" anchor="t">
            <a:spAutoFit/>
          </a:bodyPr>
          <a:lstStyle/>
          <a:p>
            <a:pPr marL="0" lvl="0" indent="0" algn="l">
              <a:lnSpc>
                <a:spcPts val="5829"/>
              </a:lnSpc>
              <a:spcBef>
                <a:spcPct val="0"/>
              </a:spcBef>
            </a:pPr>
            <a:r>
              <a:rPr lang="en-US" sz="5829" b="1">
                <a:solidFill>
                  <a:srgbClr val="17594A"/>
                </a:solidFill>
                <a:latin typeface="Montserrat Ultra-Bold"/>
                <a:ea typeface="Montserrat Ultra-Bold"/>
                <a:cs typeface="Montserrat Ultra-Bold"/>
                <a:sym typeface="Montserrat Ultra-Bold"/>
              </a:rPr>
              <a:t>Apa Itu Ruang Kolaborasi MGMP?</a:t>
            </a:r>
          </a:p>
        </p:txBody>
      </p:sp>
      <p:sp>
        <p:nvSpPr>
          <p:cNvPr id="17" name="TextBox 17"/>
          <p:cNvSpPr txBox="1"/>
          <p:nvPr/>
        </p:nvSpPr>
        <p:spPr>
          <a:xfrm>
            <a:off x="2112332" y="4115958"/>
            <a:ext cx="7031668" cy="1161167"/>
          </a:xfrm>
          <a:prstGeom prst="rect">
            <a:avLst/>
          </a:prstGeom>
        </p:spPr>
        <p:txBody>
          <a:bodyPr lIns="0" tIns="0" rIns="0" bIns="0" rtlCol="0" anchor="t">
            <a:spAutoFit/>
          </a:bodyPr>
          <a:lstStyle/>
          <a:p>
            <a:pPr marL="0" lvl="0" indent="0" algn="just">
              <a:lnSpc>
                <a:spcPts val="2336"/>
              </a:lnSpc>
            </a:pPr>
            <a:r>
              <a:rPr lang="en-US" sz="1668" b="1" dirty="0">
                <a:solidFill>
                  <a:srgbClr val="000000"/>
                </a:solidFill>
                <a:latin typeface="Montserrat Medium"/>
                <a:ea typeface="Montserrat Medium"/>
                <a:cs typeface="Montserrat Medium"/>
                <a:sym typeface="Montserrat Medium"/>
              </a:rPr>
              <a:t>Ruang </a:t>
            </a:r>
            <a:r>
              <a:rPr lang="en-US" sz="1668" b="1" dirty="0" err="1">
                <a:solidFill>
                  <a:srgbClr val="000000"/>
                </a:solidFill>
                <a:latin typeface="Montserrat Medium"/>
                <a:ea typeface="Montserrat Medium"/>
                <a:cs typeface="Montserrat Medium"/>
                <a:sym typeface="Montserrat Medium"/>
              </a:rPr>
              <a:t>Kolaborasi</a:t>
            </a:r>
            <a:r>
              <a:rPr lang="en-US" sz="1668" b="1" dirty="0">
                <a:solidFill>
                  <a:srgbClr val="000000"/>
                </a:solidFill>
                <a:latin typeface="Montserrat Medium"/>
                <a:ea typeface="Montserrat Medium"/>
                <a:cs typeface="Montserrat Medium"/>
                <a:sym typeface="Montserrat Medium"/>
              </a:rPr>
              <a:t> MGMP di Sidakota.com </a:t>
            </a:r>
            <a:r>
              <a:rPr lang="en-US" sz="1668" b="1" dirty="0" err="1">
                <a:solidFill>
                  <a:srgbClr val="000000"/>
                </a:solidFill>
                <a:latin typeface="Montserrat Medium"/>
                <a:ea typeface="Montserrat Medium"/>
                <a:cs typeface="Montserrat Medium"/>
                <a:sym typeface="Montserrat Medium"/>
              </a:rPr>
              <a:t>adalah</a:t>
            </a:r>
            <a:r>
              <a:rPr lang="en-US" sz="1668" b="1" dirty="0">
                <a:solidFill>
                  <a:srgbClr val="000000"/>
                </a:solidFill>
                <a:latin typeface="Montserrat Medium"/>
                <a:ea typeface="Montserrat Medium"/>
                <a:cs typeface="Montserrat Medium"/>
                <a:sym typeface="Montserrat Medium"/>
              </a:rPr>
              <a:t> platform online yang </a:t>
            </a:r>
            <a:r>
              <a:rPr lang="en-US" sz="1668" b="1" dirty="0" err="1">
                <a:solidFill>
                  <a:srgbClr val="000000"/>
                </a:solidFill>
                <a:latin typeface="Montserrat Medium"/>
                <a:ea typeface="Montserrat Medium"/>
                <a:cs typeface="Montserrat Medium"/>
                <a:sym typeface="Montserrat Medium"/>
              </a:rPr>
              <a:t>dirancang</a:t>
            </a:r>
            <a:r>
              <a:rPr lang="en-US" sz="1668" b="1" dirty="0">
                <a:solidFill>
                  <a:srgbClr val="000000"/>
                </a:solidFill>
                <a:latin typeface="Montserrat Medium"/>
                <a:ea typeface="Montserrat Medium"/>
                <a:cs typeface="Montserrat Medium"/>
                <a:sym typeface="Montserrat Medium"/>
              </a:rPr>
              <a:t> </a:t>
            </a:r>
            <a:r>
              <a:rPr lang="en-US" sz="1668" b="1" dirty="0" err="1">
                <a:solidFill>
                  <a:srgbClr val="000000"/>
                </a:solidFill>
                <a:latin typeface="Montserrat Medium"/>
                <a:ea typeface="Montserrat Medium"/>
                <a:cs typeface="Montserrat Medium"/>
                <a:sym typeface="Montserrat Medium"/>
              </a:rPr>
              <a:t>khusus</a:t>
            </a:r>
            <a:r>
              <a:rPr lang="en-US" sz="1668" b="1" dirty="0">
                <a:solidFill>
                  <a:srgbClr val="000000"/>
                </a:solidFill>
                <a:latin typeface="Montserrat Medium"/>
                <a:ea typeface="Montserrat Medium"/>
                <a:cs typeface="Montserrat Medium"/>
                <a:sym typeface="Montserrat Medium"/>
              </a:rPr>
              <a:t> </a:t>
            </a:r>
            <a:r>
              <a:rPr lang="en-US" sz="1668" b="1" dirty="0" err="1">
                <a:solidFill>
                  <a:srgbClr val="000000"/>
                </a:solidFill>
                <a:latin typeface="Montserrat Medium"/>
                <a:ea typeface="Montserrat Medium"/>
                <a:cs typeface="Montserrat Medium"/>
                <a:sym typeface="Montserrat Medium"/>
              </a:rPr>
              <a:t>untuk</a:t>
            </a:r>
            <a:r>
              <a:rPr lang="en-US" sz="1668" b="1" dirty="0">
                <a:solidFill>
                  <a:srgbClr val="000000"/>
                </a:solidFill>
                <a:latin typeface="Montserrat Medium"/>
                <a:ea typeface="Montserrat Medium"/>
                <a:cs typeface="Montserrat Medium"/>
                <a:sym typeface="Montserrat Medium"/>
              </a:rPr>
              <a:t> guru MGMP se Aceh. Platform </a:t>
            </a:r>
            <a:r>
              <a:rPr lang="en-US" sz="1668" b="1" dirty="0" err="1">
                <a:solidFill>
                  <a:srgbClr val="000000"/>
                </a:solidFill>
                <a:latin typeface="Montserrat Medium"/>
                <a:ea typeface="Montserrat Medium"/>
                <a:cs typeface="Montserrat Medium"/>
                <a:sym typeface="Montserrat Medium"/>
              </a:rPr>
              <a:t>ini</a:t>
            </a:r>
            <a:r>
              <a:rPr lang="en-US" sz="1668" b="1" dirty="0">
                <a:solidFill>
                  <a:srgbClr val="000000"/>
                </a:solidFill>
                <a:latin typeface="Montserrat Medium"/>
                <a:ea typeface="Montserrat Medium"/>
                <a:cs typeface="Montserrat Medium"/>
                <a:sym typeface="Montserrat Medium"/>
              </a:rPr>
              <a:t> </a:t>
            </a:r>
            <a:r>
              <a:rPr lang="en-US" sz="1668" b="1" dirty="0" err="1">
                <a:solidFill>
                  <a:srgbClr val="000000"/>
                </a:solidFill>
                <a:latin typeface="Montserrat Medium"/>
                <a:ea typeface="Montserrat Medium"/>
                <a:cs typeface="Montserrat Medium"/>
                <a:sym typeface="Montserrat Medium"/>
              </a:rPr>
              <a:t>memungkinkan</a:t>
            </a:r>
            <a:r>
              <a:rPr lang="en-US" sz="1668" b="1" dirty="0">
                <a:solidFill>
                  <a:srgbClr val="000000"/>
                </a:solidFill>
                <a:latin typeface="Montserrat Medium"/>
                <a:ea typeface="Montserrat Medium"/>
                <a:cs typeface="Montserrat Medium"/>
                <a:sym typeface="Montserrat Medium"/>
              </a:rPr>
              <a:t> guru </a:t>
            </a:r>
            <a:r>
              <a:rPr lang="en-US" sz="1668" b="1" dirty="0" err="1">
                <a:solidFill>
                  <a:srgbClr val="000000"/>
                </a:solidFill>
                <a:latin typeface="Montserrat Medium"/>
                <a:ea typeface="Montserrat Medium"/>
                <a:cs typeface="Montserrat Medium"/>
                <a:sym typeface="Montserrat Medium"/>
              </a:rPr>
              <a:t>berinteraksi</a:t>
            </a:r>
            <a:r>
              <a:rPr lang="en-US" sz="1668" b="1" dirty="0">
                <a:solidFill>
                  <a:srgbClr val="000000"/>
                </a:solidFill>
                <a:latin typeface="Montserrat Medium"/>
                <a:ea typeface="Montserrat Medium"/>
                <a:cs typeface="Montserrat Medium"/>
                <a:sym typeface="Montserrat Medium"/>
              </a:rPr>
              <a:t>, </a:t>
            </a:r>
            <a:r>
              <a:rPr lang="en-US" sz="1668" b="1" dirty="0" err="1">
                <a:solidFill>
                  <a:srgbClr val="000000"/>
                </a:solidFill>
                <a:latin typeface="Montserrat Medium"/>
                <a:ea typeface="Montserrat Medium"/>
                <a:cs typeface="Montserrat Medium"/>
                <a:sym typeface="Montserrat Medium"/>
              </a:rPr>
              <a:t>berbagi</a:t>
            </a:r>
            <a:r>
              <a:rPr lang="en-US" sz="1668" b="1" dirty="0">
                <a:solidFill>
                  <a:srgbClr val="000000"/>
                </a:solidFill>
                <a:latin typeface="Montserrat Medium"/>
                <a:ea typeface="Montserrat Medium"/>
                <a:cs typeface="Montserrat Medium"/>
                <a:sym typeface="Montserrat Medium"/>
              </a:rPr>
              <a:t>, dan </a:t>
            </a:r>
            <a:r>
              <a:rPr lang="en-US" sz="1668" b="1" dirty="0" err="1">
                <a:solidFill>
                  <a:srgbClr val="000000"/>
                </a:solidFill>
                <a:latin typeface="Montserrat Medium"/>
                <a:ea typeface="Montserrat Medium"/>
                <a:cs typeface="Montserrat Medium"/>
                <a:sym typeface="Montserrat Medium"/>
              </a:rPr>
              <a:t>berkoordinasi</a:t>
            </a:r>
            <a:r>
              <a:rPr lang="en-US" sz="1668" b="1" dirty="0">
                <a:solidFill>
                  <a:srgbClr val="000000"/>
                </a:solidFill>
                <a:latin typeface="Montserrat Medium"/>
                <a:ea typeface="Montserrat Medium"/>
                <a:cs typeface="Montserrat Medium"/>
                <a:sym typeface="Montserrat Medium"/>
              </a:rPr>
              <a:t> </a:t>
            </a:r>
            <a:r>
              <a:rPr lang="en-US" sz="1668" b="1" dirty="0" err="1">
                <a:solidFill>
                  <a:srgbClr val="000000"/>
                </a:solidFill>
                <a:latin typeface="Montserrat Medium"/>
                <a:ea typeface="Montserrat Medium"/>
                <a:cs typeface="Montserrat Medium"/>
                <a:sym typeface="Montserrat Medium"/>
              </a:rPr>
              <a:t>secara</a:t>
            </a:r>
            <a:r>
              <a:rPr lang="en-US" sz="1668" b="1" dirty="0">
                <a:solidFill>
                  <a:srgbClr val="000000"/>
                </a:solidFill>
                <a:latin typeface="Montserrat Medium"/>
                <a:ea typeface="Montserrat Medium"/>
                <a:cs typeface="Montserrat Medium"/>
                <a:sym typeface="Montserrat Medium"/>
              </a:rPr>
              <a:t> digital </a:t>
            </a:r>
            <a:r>
              <a:rPr lang="en-US" sz="1668" b="1" dirty="0" err="1">
                <a:solidFill>
                  <a:srgbClr val="000000"/>
                </a:solidFill>
                <a:latin typeface="Montserrat Medium"/>
                <a:ea typeface="Montserrat Medium"/>
                <a:cs typeface="Montserrat Medium"/>
                <a:sym typeface="Montserrat Medium"/>
              </a:rPr>
              <a:t>tanpa</a:t>
            </a:r>
            <a:r>
              <a:rPr lang="en-US" sz="1668" b="1" dirty="0">
                <a:solidFill>
                  <a:srgbClr val="000000"/>
                </a:solidFill>
                <a:latin typeface="Montserrat Medium"/>
                <a:ea typeface="Montserrat Medium"/>
                <a:cs typeface="Montserrat Medium"/>
                <a:sym typeface="Montserrat Medium"/>
              </a:rPr>
              <a:t> </a:t>
            </a:r>
            <a:r>
              <a:rPr lang="en-US" sz="1668" b="1" dirty="0" err="1">
                <a:solidFill>
                  <a:srgbClr val="000000"/>
                </a:solidFill>
                <a:latin typeface="Montserrat Medium"/>
                <a:ea typeface="Montserrat Medium"/>
                <a:cs typeface="Montserrat Medium"/>
                <a:sym typeface="Montserrat Medium"/>
              </a:rPr>
              <a:t>batas</a:t>
            </a:r>
            <a:r>
              <a:rPr lang="en-US" sz="1668" b="1" dirty="0">
                <a:solidFill>
                  <a:srgbClr val="000000"/>
                </a:solidFill>
                <a:latin typeface="Montserrat Medium"/>
                <a:ea typeface="Montserrat Medium"/>
                <a:cs typeface="Montserrat Medium"/>
                <a:sym typeface="Montserrat Medium"/>
              </a:rPr>
              <a:t> </a:t>
            </a:r>
            <a:r>
              <a:rPr lang="en-US" sz="1668" b="1" dirty="0" err="1">
                <a:solidFill>
                  <a:srgbClr val="000000"/>
                </a:solidFill>
                <a:latin typeface="Montserrat Medium"/>
                <a:ea typeface="Montserrat Medium"/>
                <a:cs typeface="Montserrat Medium"/>
                <a:sym typeface="Montserrat Medium"/>
              </a:rPr>
              <a:t>waktu</a:t>
            </a:r>
            <a:r>
              <a:rPr lang="en-US" sz="1668" b="1" dirty="0">
                <a:solidFill>
                  <a:srgbClr val="000000"/>
                </a:solidFill>
                <a:latin typeface="Montserrat Medium"/>
                <a:ea typeface="Montserrat Medium"/>
                <a:cs typeface="Montserrat Medium"/>
                <a:sym typeface="Montserrat Medium"/>
              </a:rPr>
              <a:t> dan </a:t>
            </a:r>
            <a:r>
              <a:rPr lang="en-US" sz="1668" b="1" dirty="0" err="1">
                <a:solidFill>
                  <a:srgbClr val="000000"/>
                </a:solidFill>
                <a:latin typeface="Montserrat Medium"/>
                <a:ea typeface="Montserrat Medium"/>
                <a:cs typeface="Montserrat Medium"/>
                <a:sym typeface="Montserrat Medium"/>
              </a:rPr>
              <a:t>tempat</a:t>
            </a:r>
            <a:r>
              <a:rPr lang="en-US" sz="1668" b="1" dirty="0">
                <a:solidFill>
                  <a:srgbClr val="000000"/>
                </a:solidFill>
                <a:latin typeface="Montserrat Medium"/>
                <a:ea typeface="Montserrat Medium"/>
                <a:cs typeface="Montserrat Medium"/>
                <a:sym typeface="Montserrat Medium"/>
              </a:rPr>
              <a:t>.</a:t>
            </a:r>
          </a:p>
        </p:txBody>
      </p:sp>
      <p:sp>
        <p:nvSpPr>
          <p:cNvPr id="18" name="TextBox 18"/>
          <p:cNvSpPr txBox="1"/>
          <p:nvPr/>
        </p:nvSpPr>
        <p:spPr>
          <a:xfrm>
            <a:off x="3279859" y="5997144"/>
            <a:ext cx="5275979" cy="756932"/>
          </a:xfrm>
          <a:prstGeom prst="rect">
            <a:avLst/>
          </a:prstGeom>
        </p:spPr>
        <p:txBody>
          <a:bodyPr lIns="0" tIns="0" rIns="0" bIns="0" rtlCol="0" anchor="t">
            <a:spAutoFit/>
          </a:bodyPr>
          <a:lstStyle/>
          <a:p>
            <a:pPr marL="0" lvl="0" indent="0" algn="l">
              <a:lnSpc>
                <a:spcPts val="2028"/>
              </a:lnSpc>
            </a:pPr>
            <a:r>
              <a:rPr lang="en-US" sz="1448" dirty="0">
                <a:solidFill>
                  <a:srgbClr val="000000"/>
                </a:solidFill>
                <a:latin typeface="Montserrat"/>
                <a:ea typeface="Montserrat"/>
                <a:cs typeface="Montserrat"/>
                <a:sym typeface="Montserrat"/>
              </a:rPr>
              <a:t>Fitur </a:t>
            </a:r>
            <a:r>
              <a:rPr lang="en-US" sz="1448" dirty="0" err="1">
                <a:solidFill>
                  <a:srgbClr val="000000"/>
                </a:solidFill>
                <a:latin typeface="Montserrat"/>
                <a:ea typeface="Montserrat"/>
                <a:cs typeface="Montserrat"/>
                <a:sym typeface="Montserrat"/>
              </a:rPr>
              <a:t>utama</a:t>
            </a:r>
            <a:r>
              <a:rPr lang="en-US" sz="1448" dirty="0">
                <a:solidFill>
                  <a:srgbClr val="000000"/>
                </a:solidFill>
                <a:latin typeface="Montserrat"/>
                <a:ea typeface="Montserrat"/>
                <a:cs typeface="Montserrat"/>
                <a:sym typeface="Montserrat"/>
              </a:rPr>
              <a:t> </a:t>
            </a:r>
            <a:r>
              <a:rPr lang="en-US" sz="1448" dirty="0" err="1">
                <a:solidFill>
                  <a:srgbClr val="000000"/>
                </a:solidFill>
                <a:latin typeface="Montserrat"/>
                <a:ea typeface="Montserrat"/>
                <a:cs typeface="Montserrat"/>
                <a:sym typeface="Montserrat"/>
              </a:rPr>
              <a:t>meliputi</a:t>
            </a:r>
            <a:r>
              <a:rPr lang="en-US" sz="1448" dirty="0">
                <a:solidFill>
                  <a:srgbClr val="000000"/>
                </a:solidFill>
                <a:latin typeface="Montserrat"/>
                <a:ea typeface="Montserrat"/>
                <a:cs typeface="Montserrat"/>
                <a:sym typeface="Montserrat"/>
              </a:rPr>
              <a:t>: forum </a:t>
            </a:r>
            <a:r>
              <a:rPr lang="en-US" sz="1448" dirty="0" err="1">
                <a:solidFill>
                  <a:srgbClr val="000000"/>
                </a:solidFill>
                <a:latin typeface="Montserrat"/>
                <a:ea typeface="Montserrat"/>
                <a:cs typeface="Montserrat"/>
                <a:sym typeface="Montserrat"/>
              </a:rPr>
              <a:t>diskusi</a:t>
            </a:r>
            <a:r>
              <a:rPr lang="en-US" sz="1448" dirty="0">
                <a:solidFill>
                  <a:srgbClr val="000000"/>
                </a:solidFill>
                <a:latin typeface="Montserrat"/>
                <a:ea typeface="Montserrat"/>
                <a:cs typeface="Montserrat"/>
                <a:sym typeface="Montserrat"/>
              </a:rPr>
              <a:t> </a:t>
            </a:r>
            <a:r>
              <a:rPr lang="en-US" sz="1448" dirty="0" err="1">
                <a:solidFill>
                  <a:srgbClr val="000000"/>
                </a:solidFill>
                <a:latin typeface="Montserrat"/>
                <a:ea typeface="Montserrat"/>
                <a:cs typeface="Montserrat"/>
                <a:sym typeface="Montserrat"/>
              </a:rPr>
              <a:t>interaktif</a:t>
            </a:r>
            <a:r>
              <a:rPr lang="en-US" sz="1448" dirty="0">
                <a:solidFill>
                  <a:srgbClr val="000000"/>
                </a:solidFill>
                <a:latin typeface="Montserrat"/>
                <a:ea typeface="Montserrat"/>
                <a:cs typeface="Montserrat"/>
                <a:sym typeface="Montserrat"/>
              </a:rPr>
              <a:t> </a:t>
            </a:r>
            <a:r>
              <a:rPr lang="en-US" sz="1448" dirty="0" err="1">
                <a:solidFill>
                  <a:srgbClr val="000000"/>
                </a:solidFill>
                <a:latin typeface="Montserrat"/>
                <a:ea typeface="Montserrat"/>
                <a:cs typeface="Montserrat"/>
                <a:sym typeface="Montserrat"/>
              </a:rPr>
              <a:t>antar</a:t>
            </a:r>
            <a:r>
              <a:rPr lang="en-US" sz="1448" dirty="0">
                <a:solidFill>
                  <a:srgbClr val="000000"/>
                </a:solidFill>
                <a:latin typeface="Montserrat"/>
                <a:ea typeface="Montserrat"/>
                <a:cs typeface="Montserrat"/>
                <a:sym typeface="Montserrat"/>
              </a:rPr>
              <a:t> guru, </a:t>
            </a:r>
            <a:r>
              <a:rPr lang="en-US" sz="1448" dirty="0" err="1">
                <a:solidFill>
                  <a:srgbClr val="000000"/>
                </a:solidFill>
                <a:latin typeface="Montserrat"/>
                <a:ea typeface="Montserrat"/>
                <a:cs typeface="Montserrat"/>
                <a:sym typeface="Montserrat"/>
              </a:rPr>
              <a:t>berbagi</a:t>
            </a:r>
            <a:r>
              <a:rPr lang="en-US" sz="1448" dirty="0">
                <a:solidFill>
                  <a:srgbClr val="000000"/>
                </a:solidFill>
                <a:latin typeface="Montserrat"/>
                <a:ea typeface="Montserrat"/>
                <a:cs typeface="Montserrat"/>
                <a:sym typeface="Montserrat"/>
              </a:rPr>
              <a:t> </a:t>
            </a:r>
            <a:r>
              <a:rPr lang="en-US" sz="1448" dirty="0" err="1">
                <a:solidFill>
                  <a:srgbClr val="000000"/>
                </a:solidFill>
                <a:latin typeface="Montserrat"/>
                <a:ea typeface="Montserrat"/>
                <a:cs typeface="Montserrat"/>
                <a:sym typeface="Montserrat"/>
              </a:rPr>
              <a:t>dokumen</a:t>
            </a:r>
            <a:r>
              <a:rPr lang="en-US" sz="1448" dirty="0">
                <a:solidFill>
                  <a:srgbClr val="000000"/>
                </a:solidFill>
                <a:latin typeface="Montserrat"/>
                <a:ea typeface="Montserrat"/>
                <a:cs typeface="Montserrat"/>
                <a:sym typeface="Montserrat"/>
              </a:rPr>
              <a:t> dan </a:t>
            </a:r>
            <a:r>
              <a:rPr lang="en-US" sz="1448" dirty="0" err="1">
                <a:solidFill>
                  <a:srgbClr val="000000"/>
                </a:solidFill>
                <a:latin typeface="Montserrat"/>
                <a:ea typeface="Montserrat"/>
                <a:cs typeface="Montserrat"/>
                <a:sym typeface="Montserrat"/>
              </a:rPr>
              <a:t>materi</a:t>
            </a:r>
            <a:r>
              <a:rPr lang="en-US" sz="1448" dirty="0">
                <a:solidFill>
                  <a:srgbClr val="000000"/>
                </a:solidFill>
                <a:latin typeface="Montserrat"/>
                <a:ea typeface="Montserrat"/>
                <a:cs typeface="Montserrat"/>
                <a:sym typeface="Montserrat"/>
              </a:rPr>
              <a:t> </a:t>
            </a:r>
            <a:r>
              <a:rPr lang="en-US" sz="1448" dirty="0" err="1">
                <a:solidFill>
                  <a:srgbClr val="000000"/>
                </a:solidFill>
                <a:latin typeface="Montserrat"/>
                <a:ea typeface="Montserrat"/>
                <a:cs typeface="Montserrat"/>
                <a:sym typeface="Montserrat"/>
              </a:rPr>
              <a:t>pembelajaran</a:t>
            </a:r>
            <a:r>
              <a:rPr lang="en-US" sz="1448" dirty="0">
                <a:solidFill>
                  <a:srgbClr val="000000"/>
                </a:solidFill>
                <a:latin typeface="Montserrat"/>
                <a:ea typeface="Montserrat"/>
                <a:cs typeface="Montserrat"/>
                <a:sym typeface="Montserrat"/>
              </a:rPr>
              <a:t>, </a:t>
            </a:r>
            <a:r>
              <a:rPr lang="en-US" sz="1448" dirty="0" err="1">
                <a:solidFill>
                  <a:srgbClr val="000000"/>
                </a:solidFill>
                <a:latin typeface="Montserrat"/>
                <a:ea typeface="Montserrat"/>
                <a:cs typeface="Montserrat"/>
                <a:sym typeface="Montserrat"/>
              </a:rPr>
              <a:t>serta</a:t>
            </a:r>
            <a:r>
              <a:rPr lang="en-US" sz="1448" dirty="0">
                <a:solidFill>
                  <a:srgbClr val="000000"/>
                </a:solidFill>
                <a:latin typeface="Montserrat"/>
                <a:ea typeface="Montserrat"/>
                <a:cs typeface="Montserrat"/>
                <a:sym typeface="Montserrat"/>
              </a:rPr>
              <a:t> </a:t>
            </a:r>
            <a:r>
              <a:rPr lang="en-US" sz="1448" dirty="0" err="1">
                <a:solidFill>
                  <a:srgbClr val="000000"/>
                </a:solidFill>
                <a:latin typeface="Montserrat"/>
                <a:ea typeface="Montserrat"/>
                <a:cs typeface="Montserrat"/>
                <a:sym typeface="Montserrat"/>
              </a:rPr>
              <a:t>papan</a:t>
            </a:r>
            <a:r>
              <a:rPr lang="en-US" sz="1448" dirty="0">
                <a:solidFill>
                  <a:srgbClr val="000000"/>
                </a:solidFill>
                <a:latin typeface="Montserrat"/>
                <a:ea typeface="Montserrat"/>
                <a:cs typeface="Montserrat"/>
                <a:sym typeface="Montserrat"/>
              </a:rPr>
              <a:t> </a:t>
            </a:r>
            <a:r>
              <a:rPr lang="en-US" sz="1448" dirty="0" err="1">
                <a:solidFill>
                  <a:srgbClr val="000000"/>
                </a:solidFill>
                <a:latin typeface="Montserrat"/>
                <a:ea typeface="Montserrat"/>
                <a:cs typeface="Montserrat"/>
                <a:sym typeface="Montserrat"/>
              </a:rPr>
              <a:t>pengumuman</a:t>
            </a:r>
            <a:r>
              <a:rPr lang="en-US" sz="1448" dirty="0">
                <a:solidFill>
                  <a:srgbClr val="000000"/>
                </a:solidFill>
                <a:latin typeface="Montserrat"/>
                <a:ea typeface="Montserrat"/>
                <a:cs typeface="Montserrat"/>
                <a:sym typeface="Montserrat"/>
              </a:rPr>
              <a:t> </a:t>
            </a:r>
            <a:r>
              <a:rPr lang="en-US" sz="1448" dirty="0" err="1">
                <a:solidFill>
                  <a:srgbClr val="000000"/>
                </a:solidFill>
                <a:latin typeface="Montserrat"/>
                <a:ea typeface="Montserrat"/>
                <a:cs typeface="Montserrat"/>
                <a:sym typeface="Montserrat"/>
              </a:rPr>
              <a:t>resmi</a:t>
            </a:r>
            <a:r>
              <a:rPr lang="en-US" sz="1448" dirty="0">
                <a:solidFill>
                  <a:srgbClr val="000000"/>
                </a:solidFill>
                <a:latin typeface="Montserrat"/>
                <a:ea typeface="Montserrat"/>
                <a:cs typeface="Montserrat"/>
                <a:sym typeface="Montserrat"/>
              </a:rPr>
              <a:t> </a:t>
            </a:r>
            <a:r>
              <a:rPr lang="en-US" sz="1448" dirty="0" err="1">
                <a:solidFill>
                  <a:srgbClr val="000000"/>
                </a:solidFill>
                <a:latin typeface="Montserrat"/>
                <a:ea typeface="Montserrat"/>
                <a:cs typeface="Montserrat"/>
                <a:sym typeface="Montserrat"/>
              </a:rPr>
              <a:t>kegiatan</a:t>
            </a:r>
            <a:r>
              <a:rPr lang="en-US" sz="1448" dirty="0">
                <a:solidFill>
                  <a:srgbClr val="000000"/>
                </a:solidFill>
                <a:latin typeface="Montserrat"/>
                <a:ea typeface="Montserrat"/>
                <a:cs typeface="Montserrat"/>
                <a:sym typeface="Montserrat"/>
              </a:rPr>
              <a:t> MGMP.</a:t>
            </a:r>
          </a:p>
        </p:txBody>
      </p:sp>
      <p:grpSp>
        <p:nvGrpSpPr>
          <p:cNvPr id="19" name="Group 19"/>
          <p:cNvGrpSpPr/>
          <p:nvPr/>
        </p:nvGrpSpPr>
        <p:grpSpPr>
          <a:xfrm>
            <a:off x="15973351" y="1205478"/>
            <a:ext cx="1098775" cy="1098775"/>
            <a:chOff x="0" y="0"/>
            <a:chExt cx="6350000" cy="6350000"/>
          </a:xfrm>
        </p:grpSpPr>
        <p:sp>
          <p:nvSpPr>
            <p:cNvPr id="20" name="Freeform 2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7594A"/>
            </a:solidFill>
          </p:spPr>
        </p:sp>
      </p:grpSp>
      <p:grpSp>
        <p:nvGrpSpPr>
          <p:cNvPr id="21" name="Group 21"/>
          <p:cNvGrpSpPr/>
          <p:nvPr/>
        </p:nvGrpSpPr>
        <p:grpSpPr>
          <a:xfrm>
            <a:off x="10330511" y="8058459"/>
            <a:ext cx="614453" cy="614453"/>
            <a:chOff x="0" y="0"/>
            <a:chExt cx="6350000" cy="6350000"/>
          </a:xfrm>
        </p:grpSpPr>
        <p:sp>
          <p:nvSpPr>
            <p:cNvPr id="22" name="Freeform 2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7594A"/>
            </a:solidFill>
          </p:spPr>
        </p:sp>
      </p:grpSp>
      <p:sp>
        <p:nvSpPr>
          <p:cNvPr id="23" name="TextBox 23"/>
          <p:cNvSpPr txBox="1"/>
          <p:nvPr/>
        </p:nvSpPr>
        <p:spPr>
          <a:xfrm>
            <a:off x="3279859" y="7722658"/>
            <a:ext cx="5275979" cy="756932"/>
          </a:xfrm>
          <a:prstGeom prst="rect">
            <a:avLst/>
          </a:prstGeom>
        </p:spPr>
        <p:txBody>
          <a:bodyPr lIns="0" tIns="0" rIns="0" bIns="0" rtlCol="0" anchor="t">
            <a:spAutoFit/>
          </a:bodyPr>
          <a:lstStyle/>
          <a:p>
            <a:pPr marL="0" lvl="0" indent="0" algn="l">
              <a:lnSpc>
                <a:spcPts val="2028"/>
              </a:lnSpc>
            </a:pPr>
            <a:r>
              <a:rPr lang="en-US" sz="1448">
                <a:solidFill>
                  <a:srgbClr val="000000"/>
                </a:solidFill>
                <a:latin typeface="Montserrat"/>
                <a:ea typeface="Montserrat"/>
                <a:cs typeface="Montserrat"/>
                <a:sym typeface="Montserrat"/>
              </a:rPr>
              <a:t>Jadwal kegiatan MGMP tersedia secara terpusat di platform, memudahkan koordinasi dan dokumentasi seluruh aktivitas profesional guru Geografi.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6942777" y="1345223"/>
            <a:ext cx="844062" cy="211015"/>
          </a:xfrm>
          <a:custGeom>
            <a:avLst/>
            <a:gdLst/>
            <a:ahLst/>
            <a:cxnLst/>
            <a:rect l="l" t="t" r="r" b="b"/>
            <a:pathLst>
              <a:path w="844062" h="211015">
                <a:moveTo>
                  <a:pt x="0" y="0"/>
                </a:moveTo>
                <a:lnTo>
                  <a:pt x="844061" y="0"/>
                </a:lnTo>
                <a:lnTo>
                  <a:pt x="844061" y="211015"/>
                </a:lnTo>
                <a:lnTo>
                  <a:pt x="0" y="211015"/>
                </a:lnTo>
                <a:lnTo>
                  <a:pt x="0" y="0"/>
                </a:lnTo>
                <a:close/>
              </a:path>
            </a:pathLst>
          </a:custGeom>
          <a:blipFill>
            <a:blip r:embed="rId2">
              <a:alphaModFix amt="75000"/>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501162" y="2534729"/>
            <a:ext cx="844062" cy="211015"/>
          </a:xfrm>
          <a:custGeom>
            <a:avLst/>
            <a:gdLst/>
            <a:ahLst/>
            <a:cxnLst/>
            <a:rect l="l" t="t" r="r" b="b"/>
            <a:pathLst>
              <a:path w="844062" h="211015">
                <a:moveTo>
                  <a:pt x="0" y="0"/>
                </a:moveTo>
                <a:lnTo>
                  <a:pt x="844061" y="0"/>
                </a:lnTo>
                <a:lnTo>
                  <a:pt x="844061" y="211015"/>
                </a:lnTo>
                <a:lnTo>
                  <a:pt x="0" y="211015"/>
                </a:lnTo>
                <a:lnTo>
                  <a:pt x="0" y="0"/>
                </a:lnTo>
                <a:close/>
              </a:path>
            </a:pathLst>
          </a:custGeom>
          <a:blipFill>
            <a:blip r:embed="rId2">
              <a:alphaModFix amt="75000"/>
              <a:extLst>
                <a:ext uri="{96DAC541-7B7A-43D3-8B79-37D633B846F1}">
                  <asvg:svgBlip xmlns:asvg="http://schemas.microsoft.com/office/drawing/2016/SVG/main" r:embed="rId3"/>
                </a:ext>
              </a:extLst>
            </a:blip>
            <a:stretch>
              <a:fillRect/>
            </a:stretch>
          </a:blipFill>
        </p:spPr>
      </p:sp>
      <p:sp>
        <p:nvSpPr>
          <p:cNvPr id="4" name="AutoShape 4"/>
          <p:cNvSpPr/>
          <p:nvPr/>
        </p:nvSpPr>
        <p:spPr>
          <a:xfrm>
            <a:off x="1548907" y="3566958"/>
            <a:ext cx="7604618" cy="2649358"/>
          </a:xfrm>
          <a:prstGeom prst="rect">
            <a:avLst/>
          </a:prstGeom>
          <a:solidFill>
            <a:srgbClr val="000000">
              <a:alpha val="11765"/>
            </a:srgbClr>
          </a:solidFill>
        </p:spPr>
      </p:sp>
      <p:grpSp>
        <p:nvGrpSpPr>
          <p:cNvPr id="5" name="Group 5"/>
          <p:cNvGrpSpPr/>
          <p:nvPr/>
        </p:nvGrpSpPr>
        <p:grpSpPr>
          <a:xfrm>
            <a:off x="9144000" y="8759825"/>
            <a:ext cx="9808812" cy="1826863"/>
            <a:chOff x="0" y="0"/>
            <a:chExt cx="2583391" cy="481149"/>
          </a:xfrm>
        </p:grpSpPr>
        <p:sp>
          <p:nvSpPr>
            <p:cNvPr id="6" name="Freeform 6"/>
            <p:cNvSpPr/>
            <p:nvPr/>
          </p:nvSpPr>
          <p:spPr>
            <a:xfrm>
              <a:off x="0" y="0"/>
              <a:ext cx="2583391" cy="481149"/>
            </a:xfrm>
            <a:custGeom>
              <a:avLst/>
              <a:gdLst/>
              <a:ahLst/>
              <a:cxnLst/>
              <a:rect l="l" t="t" r="r" b="b"/>
              <a:pathLst>
                <a:path w="2583391" h="481149">
                  <a:moveTo>
                    <a:pt x="0" y="0"/>
                  </a:moveTo>
                  <a:lnTo>
                    <a:pt x="2583391" y="0"/>
                  </a:lnTo>
                  <a:lnTo>
                    <a:pt x="2583391" y="481149"/>
                  </a:lnTo>
                  <a:lnTo>
                    <a:pt x="0" y="481149"/>
                  </a:lnTo>
                  <a:close/>
                </a:path>
              </a:pathLst>
            </a:custGeom>
            <a:solidFill>
              <a:srgbClr val="17594A"/>
            </a:solidFill>
          </p:spPr>
        </p:sp>
        <p:sp>
          <p:nvSpPr>
            <p:cNvPr id="7" name="TextBox 7"/>
            <p:cNvSpPr txBox="1"/>
            <p:nvPr/>
          </p:nvSpPr>
          <p:spPr>
            <a:xfrm>
              <a:off x="0" y="38100"/>
              <a:ext cx="2583391" cy="443049"/>
            </a:xfrm>
            <a:prstGeom prst="rect">
              <a:avLst/>
            </a:prstGeom>
          </p:spPr>
          <p:txBody>
            <a:bodyPr lIns="50800" tIns="50800" rIns="50800" bIns="50800" rtlCol="0" anchor="ctr"/>
            <a:lstStyle/>
            <a:p>
              <a:pPr marL="0" lvl="0" indent="0" algn="ctr">
                <a:lnSpc>
                  <a:spcPts val="2050"/>
                </a:lnSpc>
              </a:pPr>
              <a:endParaRPr/>
            </a:p>
          </p:txBody>
        </p:sp>
      </p:grpSp>
      <p:sp>
        <p:nvSpPr>
          <p:cNvPr id="8" name="TextBox 8"/>
          <p:cNvSpPr txBox="1"/>
          <p:nvPr/>
        </p:nvSpPr>
        <p:spPr>
          <a:xfrm>
            <a:off x="12193232" y="9517541"/>
            <a:ext cx="5066068" cy="226480"/>
          </a:xfrm>
          <a:prstGeom prst="rect">
            <a:avLst/>
          </a:prstGeom>
        </p:spPr>
        <p:txBody>
          <a:bodyPr lIns="0" tIns="0" rIns="0" bIns="0" rtlCol="0" anchor="t">
            <a:spAutoFit/>
          </a:bodyPr>
          <a:lstStyle/>
          <a:p>
            <a:pPr marL="0" lvl="0" indent="0" algn="r">
              <a:lnSpc>
                <a:spcPts val="1791"/>
              </a:lnSpc>
              <a:spcBef>
                <a:spcPct val="0"/>
              </a:spcBef>
            </a:pPr>
            <a:r>
              <a:rPr lang="en-US" sz="1791" u="none">
                <a:solidFill>
                  <a:srgbClr val="FFFFFF"/>
                </a:solidFill>
                <a:latin typeface="Montserrat"/>
                <a:ea typeface="Montserrat"/>
                <a:cs typeface="Montserrat"/>
                <a:sym typeface="Montserrat"/>
              </a:rPr>
              <a:t>Presented By : MGMP Geografi Aceh Selatan</a:t>
            </a:r>
          </a:p>
        </p:txBody>
      </p:sp>
      <p:sp>
        <p:nvSpPr>
          <p:cNvPr id="9" name="AutoShape 9"/>
          <p:cNvSpPr/>
          <p:nvPr/>
        </p:nvSpPr>
        <p:spPr>
          <a:xfrm>
            <a:off x="10637738" y="9643596"/>
            <a:ext cx="2265797" cy="0"/>
          </a:xfrm>
          <a:prstGeom prst="line">
            <a:avLst/>
          </a:prstGeom>
          <a:ln w="19050" cap="flat">
            <a:solidFill>
              <a:srgbClr val="FFFFFF"/>
            </a:solidFill>
            <a:prstDash val="solid"/>
            <a:headEnd type="none" w="sm" len="sm"/>
            <a:tailEnd type="none" w="sm" len="sm"/>
          </a:ln>
        </p:spPr>
      </p:sp>
      <p:grpSp>
        <p:nvGrpSpPr>
          <p:cNvPr id="10" name="Group 10"/>
          <p:cNvGrpSpPr/>
          <p:nvPr/>
        </p:nvGrpSpPr>
        <p:grpSpPr>
          <a:xfrm>
            <a:off x="-512412" y="8759825"/>
            <a:ext cx="9656412" cy="1826863"/>
            <a:chOff x="0" y="0"/>
            <a:chExt cx="2543253" cy="481149"/>
          </a:xfrm>
        </p:grpSpPr>
        <p:sp>
          <p:nvSpPr>
            <p:cNvPr id="11" name="Freeform 11"/>
            <p:cNvSpPr/>
            <p:nvPr/>
          </p:nvSpPr>
          <p:spPr>
            <a:xfrm>
              <a:off x="0" y="0"/>
              <a:ext cx="2543253" cy="481149"/>
            </a:xfrm>
            <a:custGeom>
              <a:avLst/>
              <a:gdLst/>
              <a:ahLst/>
              <a:cxnLst/>
              <a:rect l="l" t="t" r="r" b="b"/>
              <a:pathLst>
                <a:path w="2543253" h="481149">
                  <a:moveTo>
                    <a:pt x="0" y="0"/>
                  </a:moveTo>
                  <a:lnTo>
                    <a:pt x="2543253" y="0"/>
                  </a:lnTo>
                  <a:lnTo>
                    <a:pt x="2543253" y="481149"/>
                  </a:lnTo>
                  <a:lnTo>
                    <a:pt x="0" y="481149"/>
                  </a:lnTo>
                  <a:close/>
                </a:path>
              </a:pathLst>
            </a:custGeom>
            <a:solidFill>
              <a:srgbClr val="8EAC50"/>
            </a:solidFill>
          </p:spPr>
        </p:sp>
        <p:sp>
          <p:nvSpPr>
            <p:cNvPr id="12" name="TextBox 12"/>
            <p:cNvSpPr txBox="1"/>
            <p:nvPr/>
          </p:nvSpPr>
          <p:spPr>
            <a:xfrm>
              <a:off x="0" y="38100"/>
              <a:ext cx="2543253" cy="443049"/>
            </a:xfrm>
            <a:prstGeom prst="rect">
              <a:avLst/>
            </a:prstGeom>
          </p:spPr>
          <p:txBody>
            <a:bodyPr lIns="50800" tIns="50800" rIns="50800" bIns="50800" rtlCol="0" anchor="ctr"/>
            <a:lstStyle/>
            <a:p>
              <a:pPr marL="0" lvl="0" indent="0" algn="ctr">
                <a:lnSpc>
                  <a:spcPts val="2050"/>
                </a:lnSpc>
              </a:pPr>
              <a:endParaRPr/>
            </a:p>
          </p:txBody>
        </p:sp>
      </p:grpSp>
      <p:sp>
        <p:nvSpPr>
          <p:cNvPr id="13" name="AutoShape 13"/>
          <p:cNvSpPr/>
          <p:nvPr/>
        </p:nvSpPr>
        <p:spPr>
          <a:xfrm>
            <a:off x="1548907" y="6515759"/>
            <a:ext cx="7604618" cy="2649358"/>
          </a:xfrm>
          <a:prstGeom prst="rect">
            <a:avLst/>
          </a:prstGeom>
          <a:solidFill>
            <a:srgbClr val="000000">
              <a:alpha val="11765"/>
            </a:srgbClr>
          </a:solidFill>
        </p:spPr>
      </p:sp>
      <p:sp>
        <p:nvSpPr>
          <p:cNvPr id="14" name="AutoShape 14"/>
          <p:cNvSpPr/>
          <p:nvPr/>
        </p:nvSpPr>
        <p:spPr>
          <a:xfrm>
            <a:off x="9396184" y="3566958"/>
            <a:ext cx="7604618" cy="2649358"/>
          </a:xfrm>
          <a:prstGeom prst="rect">
            <a:avLst/>
          </a:prstGeom>
          <a:solidFill>
            <a:srgbClr val="000000">
              <a:alpha val="11765"/>
            </a:srgbClr>
          </a:solidFill>
        </p:spPr>
      </p:sp>
      <p:sp>
        <p:nvSpPr>
          <p:cNvPr id="15" name="AutoShape 15"/>
          <p:cNvSpPr/>
          <p:nvPr/>
        </p:nvSpPr>
        <p:spPr>
          <a:xfrm>
            <a:off x="9396184" y="6515759"/>
            <a:ext cx="7604618" cy="2649358"/>
          </a:xfrm>
          <a:prstGeom prst="rect">
            <a:avLst/>
          </a:prstGeom>
          <a:solidFill>
            <a:srgbClr val="000000">
              <a:alpha val="11765"/>
            </a:srgbClr>
          </a:solidFill>
        </p:spPr>
      </p:sp>
      <p:sp>
        <p:nvSpPr>
          <p:cNvPr id="16" name="AutoShape 16"/>
          <p:cNvSpPr/>
          <p:nvPr/>
        </p:nvSpPr>
        <p:spPr>
          <a:xfrm>
            <a:off x="1418053" y="3445811"/>
            <a:ext cx="7604618" cy="2649358"/>
          </a:xfrm>
          <a:prstGeom prst="rect">
            <a:avLst/>
          </a:prstGeom>
          <a:solidFill>
            <a:srgbClr val="17594A"/>
          </a:solidFill>
        </p:spPr>
      </p:sp>
      <p:sp>
        <p:nvSpPr>
          <p:cNvPr id="17" name="AutoShape 17"/>
          <p:cNvSpPr/>
          <p:nvPr/>
        </p:nvSpPr>
        <p:spPr>
          <a:xfrm>
            <a:off x="1418053" y="6394612"/>
            <a:ext cx="7604618" cy="2649358"/>
          </a:xfrm>
          <a:prstGeom prst="rect">
            <a:avLst/>
          </a:prstGeom>
          <a:solidFill>
            <a:srgbClr val="17594A"/>
          </a:solidFill>
        </p:spPr>
      </p:sp>
      <p:sp>
        <p:nvSpPr>
          <p:cNvPr id="18" name="AutoShape 18"/>
          <p:cNvSpPr/>
          <p:nvPr/>
        </p:nvSpPr>
        <p:spPr>
          <a:xfrm>
            <a:off x="9265329" y="3445811"/>
            <a:ext cx="7604618" cy="2649358"/>
          </a:xfrm>
          <a:prstGeom prst="rect">
            <a:avLst/>
          </a:prstGeom>
          <a:solidFill>
            <a:srgbClr val="17594A"/>
          </a:solidFill>
        </p:spPr>
      </p:sp>
      <p:sp>
        <p:nvSpPr>
          <p:cNvPr id="19" name="AutoShape 19"/>
          <p:cNvSpPr/>
          <p:nvPr/>
        </p:nvSpPr>
        <p:spPr>
          <a:xfrm>
            <a:off x="9265329" y="6394612"/>
            <a:ext cx="7604618" cy="2649358"/>
          </a:xfrm>
          <a:prstGeom prst="rect">
            <a:avLst/>
          </a:prstGeom>
          <a:solidFill>
            <a:srgbClr val="17594A"/>
          </a:solidFill>
        </p:spPr>
      </p:sp>
      <p:sp>
        <p:nvSpPr>
          <p:cNvPr id="20" name="TextBox 20"/>
          <p:cNvSpPr txBox="1"/>
          <p:nvPr/>
        </p:nvSpPr>
        <p:spPr>
          <a:xfrm>
            <a:off x="2724915" y="1171575"/>
            <a:ext cx="12838170" cy="1974660"/>
          </a:xfrm>
          <a:prstGeom prst="rect">
            <a:avLst/>
          </a:prstGeom>
        </p:spPr>
        <p:txBody>
          <a:bodyPr lIns="0" tIns="0" rIns="0" bIns="0" rtlCol="0" anchor="t">
            <a:spAutoFit/>
          </a:bodyPr>
          <a:lstStyle/>
          <a:p>
            <a:pPr marL="0" lvl="0" indent="0" algn="ctr">
              <a:lnSpc>
                <a:spcPts val="7617"/>
              </a:lnSpc>
              <a:spcBef>
                <a:spcPct val="0"/>
              </a:spcBef>
            </a:pPr>
            <a:r>
              <a:rPr lang="en-US" sz="7617" b="1">
                <a:solidFill>
                  <a:srgbClr val="17594A"/>
                </a:solidFill>
                <a:latin typeface="Montserrat Ultra-Bold"/>
                <a:ea typeface="Montserrat Ultra-Bold"/>
                <a:cs typeface="Montserrat Ultra-Bold"/>
                <a:sym typeface="Montserrat Ultra-Bold"/>
              </a:rPr>
              <a:t>Manfaat untuk Guru Geografi di Aceh Selatan</a:t>
            </a:r>
          </a:p>
        </p:txBody>
      </p:sp>
      <p:sp>
        <p:nvSpPr>
          <p:cNvPr id="21" name="TextBox 21"/>
          <p:cNvSpPr txBox="1"/>
          <p:nvPr/>
        </p:nvSpPr>
        <p:spPr>
          <a:xfrm>
            <a:off x="9958907" y="3872863"/>
            <a:ext cx="6217463" cy="638949"/>
          </a:xfrm>
          <a:prstGeom prst="rect">
            <a:avLst/>
          </a:prstGeom>
        </p:spPr>
        <p:txBody>
          <a:bodyPr lIns="0" tIns="0" rIns="0" bIns="0" rtlCol="0" anchor="t">
            <a:spAutoFit/>
          </a:bodyPr>
          <a:lstStyle/>
          <a:p>
            <a:pPr marL="0" lvl="0" indent="0" algn="ctr">
              <a:lnSpc>
                <a:spcPts val="5207"/>
              </a:lnSpc>
              <a:spcBef>
                <a:spcPct val="0"/>
              </a:spcBef>
            </a:pPr>
            <a:r>
              <a:rPr lang="en-US" sz="3719" b="1">
                <a:solidFill>
                  <a:srgbClr val="FFFFFF"/>
                </a:solidFill>
                <a:latin typeface="Montserrat Bold"/>
                <a:ea typeface="Montserrat Bold"/>
                <a:cs typeface="Montserrat Bold"/>
                <a:sym typeface="Montserrat Bold"/>
              </a:rPr>
              <a:t>Akses Materi Terkini</a:t>
            </a:r>
          </a:p>
        </p:txBody>
      </p:sp>
      <p:sp>
        <p:nvSpPr>
          <p:cNvPr id="22" name="TextBox 22"/>
          <p:cNvSpPr txBox="1"/>
          <p:nvPr/>
        </p:nvSpPr>
        <p:spPr>
          <a:xfrm>
            <a:off x="2485490" y="4732390"/>
            <a:ext cx="5469742" cy="935369"/>
          </a:xfrm>
          <a:prstGeom prst="rect">
            <a:avLst/>
          </a:prstGeom>
        </p:spPr>
        <p:txBody>
          <a:bodyPr lIns="0" tIns="0" rIns="0" bIns="0" rtlCol="0" anchor="t">
            <a:spAutoFit/>
          </a:bodyPr>
          <a:lstStyle/>
          <a:p>
            <a:pPr marL="0" lvl="0" indent="0" algn="ctr">
              <a:lnSpc>
                <a:spcPts val="2519"/>
              </a:lnSpc>
              <a:spcBef>
                <a:spcPct val="0"/>
              </a:spcBef>
            </a:pPr>
            <a:r>
              <a:rPr lang="en-US" sz="1799">
                <a:solidFill>
                  <a:srgbClr val="FFFFFF"/>
                </a:solidFill>
                <a:latin typeface="Montserrat"/>
                <a:ea typeface="Montserrat"/>
                <a:cs typeface="Montserrat"/>
                <a:sym typeface="Montserrat"/>
              </a:rPr>
              <a:t>Memudahkan komunikasi antar guru tanpa batas waktu dan tempat melalui platform online.</a:t>
            </a:r>
          </a:p>
        </p:txBody>
      </p:sp>
      <p:sp>
        <p:nvSpPr>
          <p:cNvPr id="23" name="TextBox 23"/>
          <p:cNvSpPr txBox="1"/>
          <p:nvPr/>
        </p:nvSpPr>
        <p:spPr>
          <a:xfrm>
            <a:off x="2111630" y="3872863"/>
            <a:ext cx="6217463" cy="638949"/>
          </a:xfrm>
          <a:prstGeom prst="rect">
            <a:avLst/>
          </a:prstGeom>
        </p:spPr>
        <p:txBody>
          <a:bodyPr lIns="0" tIns="0" rIns="0" bIns="0" rtlCol="0" anchor="t">
            <a:spAutoFit/>
          </a:bodyPr>
          <a:lstStyle/>
          <a:p>
            <a:pPr marL="0" lvl="0" indent="0" algn="ctr">
              <a:lnSpc>
                <a:spcPts val="5207"/>
              </a:lnSpc>
              <a:spcBef>
                <a:spcPct val="0"/>
              </a:spcBef>
            </a:pPr>
            <a:r>
              <a:rPr lang="en-US" sz="3719" b="1" u="none">
                <a:solidFill>
                  <a:srgbClr val="FFFFFF"/>
                </a:solidFill>
                <a:latin typeface="Montserrat Bold"/>
                <a:ea typeface="Montserrat Bold"/>
                <a:cs typeface="Montserrat Bold"/>
                <a:sym typeface="Montserrat Bold"/>
              </a:rPr>
              <a:t>Komunikasi Tanpa Batas</a:t>
            </a:r>
          </a:p>
        </p:txBody>
      </p:sp>
      <p:sp>
        <p:nvSpPr>
          <p:cNvPr id="24" name="TextBox 24"/>
          <p:cNvSpPr txBox="1"/>
          <p:nvPr/>
        </p:nvSpPr>
        <p:spPr>
          <a:xfrm>
            <a:off x="9958907" y="6816902"/>
            <a:ext cx="6217463" cy="638949"/>
          </a:xfrm>
          <a:prstGeom prst="rect">
            <a:avLst/>
          </a:prstGeom>
        </p:spPr>
        <p:txBody>
          <a:bodyPr lIns="0" tIns="0" rIns="0" bIns="0" rtlCol="0" anchor="t">
            <a:spAutoFit/>
          </a:bodyPr>
          <a:lstStyle/>
          <a:p>
            <a:pPr marL="0" lvl="0" indent="0" algn="ctr">
              <a:lnSpc>
                <a:spcPts val="5207"/>
              </a:lnSpc>
              <a:spcBef>
                <a:spcPct val="0"/>
              </a:spcBef>
            </a:pPr>
            <a:r>
              <a:rPr lang="en-US" sz="3719" b="1">
                <a:solidFill>
                  <a:srgbClr val="FFFFFF"/>
                </a:solidFill>
                <a:latin typeface="Montserrat Bold"/>
                <a:ea typeface="Montserrat Bold"/>
                <a:cs typeface="Montserrat Bold"/>
                <a:sym typeface="Montserrat Bold"/>
              </a:rPr>
              <a:t>Koordinasi MGMP Efisien</a:t>
            </a:r>
          </a:p>
        </p:txBody>
      </p:sp>
      <p:sp>
        <p:nvSpPr>
          <p:cNvPr id="25" name="TextBox 25"/>
          <p:cNvSpPr txBox="1"/>
          <p:nvPr/>
        </p:nvSpPr>
        <p:spPr>
          <a:xfrm>
            <a:off x="2111630" y="6826426"/>
            <a:ext cx="6217463" cy="638949"/>
          </a:xfrm>
          <a:prstGeom prst="rect">
            <a:avLst/>
          </a:prstGeom>
        </p:spPr>
        <p:txBody>
          <a:bodyPr lIns="0" tIns="0" rIns="0" bIns="0" rtlCol="0" anchor="t">
            <a:spAutoFit/>
          </a:bodyPr>
          <a:lstStyle/>
          <a:p>
            <a:pPr marL="0" lvl="0" indent="0" algn="ctr">
              <a:lnSpc>
                <a:spcPts val="5207"/>
              </a:lnSpc>
              <a:spcBef>
                <a:spcPct val="0"/>
              </a:spcBef>
            </a:pPr>
            <a:r>
              <a:rPr lang="en-US" sz="3719" b="1" u="none">
                <a:solidFill>
                  <a:srgbClr val="FFFFFF"/>
                </a:solidFill>
                <a:latin typeface="Montserrat Bold"/>
                <a:ea typeface="Montserrat Bold"/>
                <a:cs typeface="Montserrat Bold"/>
                <a:sym typeface="Montserrat Bold"/>
              </a:rPr>
              <a:t>Forum Diskusi Solusi</a:t>
            </a:r>
          </a:p>
        </p:txBody>
      </p:sp>
      <p:sp>
        <p:nvSpPr>
          <p:cNvPr id="26" name="TextBox 26"/>
          <p:cNvSpPr txBox="1"/>
          <p:nvPr/>
        </p:nvSpPr>
        <p:spPr>
          <a:xfrm>
            <a:off x="10332767" y="4732390"/>
            <a:ext cx="5469742" cy="621044"/>
          </a:xfrm>
          <a:prstGeom prst="rect">
            <a:avLst/>
          </a:prstGeom>
        </p:spPr>
        <p:txBody>
          <a:bodyPr lIns="0" tIns="0" rIns="0" bIns="0" rtlCol="0" anchor="t">
            <a:spAutoFit/>
          </a:bodyPr>
          <a:lstStyle/>
          <a:p>
            <a:pPr marL="0" lvl="0" indent="0" algn="ctr">
              <a:lnSpc>
                <a:spcPts val="2519"/>
              </a:lnSpc>
              <a:spcBef>
                <a:spcPct val="0"/>
              </a:spcBef>
            </a:pPr>
            <a:r>
              <a:rPr lang="en-US" sz="1799">
                <a:solidFill>
                  <a:srgbClr val="FFFFFF"/>
                </a:solidFill>
                <a:latin typeface="Montserrat"/>
                <a:ea typeface="Montserrat"/>
                <a:cs typeface="Montserrat"/>
                <a:sym typeface="Montserrat"/>
              </a:rPr>
              <a:t>Akses materi pembelajaran dan sumber daya terkini yang dibagikan sesama guru geografi.</a:t>
            </a:r>
          </a:p>
        </p:txBody>
      </p:sp>
      <p:sp>
        <p:nvSpPr>
          <p:cNvPr id="27" name="TextBox 27"/>
          <p:cNvSpPr txBox="1"/>
          <p:nvPr/>
        </p:nvSpPr>
        <p:spPr>
          <a:xfrm>
            <a:off x="10332767" y="7688190"/>
            <a:ext cx="5469742" cy="935369"/>
          </a:xfrm>
          <a:prstGeom prst="rect">
            <a:avLst/>
          </a:prstGeom>
        </p:spPr>
        <p:txBody>
          <a:bodyPr lIns="0" tIns="0" rIns="0" bIns="0" rtlCol="0" anchor="t">
            <a:spAutoFit/>
          </a:bodyPr>
          <a:lstStyle/>
          <a:p>
            <a:pPr marL="0" lvl="0" indent="0" algn="ctr">
              <a:lnSpc>
                <a:spcPts val="2519"/>
              </a:lnSpc>
              <a:spcBef>
                <a:spcPct val="0"/>
              </a:spcBef>
            </a:pPr>
            <a:r>
              <a:rPr lang="en-US" sz="1799">
                <a:solidFill>
                  <a:srgbClr val="FFFFFF"/>
                </a:solidFill>
                <a:latin typeface="Montserrat"/>
                <a:ea typeface="Montserrat"/>
                <a:cs typeface="Montserrat"/>
                <a:sym typeface="Montserrat"/>
              </a:rPr>
              <a:t>Koordinasi kegiatan MGMP lebih efisien, terdokumentasi, dan mudah dipantau kapan saja.</a:t>
            </a:r>
          </a:p>
        </p:txBody>
      </p:sp>
      <p:sp>
        <p:nvSpPr>
          <p:cNvPr id="28" name="TextBox 28"/>
          <p:cNvSpPr txBox="1"/>
          <p:nvPr/>
        </p:nvSpPr>
        <p:spPr>
          <a:xfrm>
            <a:off x="2485490" y="7688190"/>
            <a:ext cx="5469742" cy="935369"/>
          </a:xfrm>
          <a:prstGeom prst="rect">
            <a:avLst/>
          </a:prstGeom>
        </p:spPr>
        <p:txBody>
          <a:bodyPr lIns="0" tIns="0" rIns="0" bIns="0" rtlCol="0" anchor="t">
            <a:spAutoFit/>
          </a:bodyPr>
          <a:lstStyle/>
          <a:p>
            <a:pPr marL="0" lvl="0" indent="0" algn="ctr">
              <a:lnSpc>
                <a:spcPts val="2519"/>
              </a:lnSpc>
              <a:spcBef>
                <a:spcPct val="0"/>
              </a:spcBef>
            </a:pPr>
            <a:r>
              <a:rPr lang="en-US" sz="1799">
                <a:solidFill>
                  <a:srgbClr val="FFFFFF"/>
                </a:solidFill>
                <a:latin typeface="Montserrat"/>
                <a:ea typeface="Montserrat"/>
                <a:cs typeface="Montserrat"/>
                <a:sym typeface="Montserrat"/>
              </a:rPr>
              <a:t>Forum diskusi masalah pembelajaran dan solusi bersama antar guru geografi se-Aceh Selatan.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15412" y="1249973"/>
            <a:ext cx="844062" cy="211015"/>
          </a:xfrm>
          <a:custGeom>
            <a:avLst/>
            <a:gdLst/>
            <a:ahLst/>
            <a:cxnLst/>
            <a:rect l="l" t="t" r="r" b="b"/>
            <a:pathLst>
              <a:path w="844062" h="211015">
                <a:moveTo>
                  <a:pt x="0" y="0"/>
                </a:moveTo>
                <a:lnTo>
                  <a:pt x="844061" y="0"/>
                </a:lnTo>
                <a:lnTo>
                  <a:pt x="844061" y="211015"/>
                </a:lnTo>
                <a:lnTo>
                  <a:pt x="0" y="211015"/>
                </a:lnTo>
                <a:lnTo>
                  <a:pt x="0" y="0"/>
                </a:lnTo>
                <a:close/>
              </a:path>
            </a:pathLst>
          </a:custGeom>
          <a:blipFill>
            <a:blip r:embed="rId2">
              <a:alphaModFix amt="75000"/>
              <a:extLst>
                <a:ext uri="{96DAC541-7B7A-43D3-8B79-37D633B846F1}">
                  <asvg:svgBlip xmlns:asvg="http://schemas.microsoft.com/office/drawing/2016/SVG/main" r:embed="rId3"/>
                </a:ext>
              </a:extLst>
            </a:blip>
            <a:stretch>
              <a:fillRect/>
            </a:stretch>
          </a:blipFill>
        </p:spPr>
      </p:sp>
      <p:sp>
        <p:nvSpPr>
          <p:cNvPr id="3" name="AutoShape 3"/>
          <p:cNvSpPr/>
          <p:nvPr/>
        </p:nvSpPr>
        <p:spPr>
          <a:xfrm>
            <a:off x="5709788" y="5143500"/>
            <a:ext cx="12578212" cy="0"/>
          </a:xfrm>
          <a:prstGeom prst="line">
            <a:avLst/>
          </a:prstGeom>
          <a:ln w="47625" cap="rnd">
            <a:solidFill>
              <a:srgbClr val="17594A"/>
            </a:solidFill>
            <a:prstDash val="solid"/>
            <a:headEnd type="none" w="sm" len="sm"/>
            <a:tailEnd type="none" w="sm" len="sm"/>
          </a:ln>
        </p:spPr>
      </p:sp>
      <p:sp>
        <p:nvSpPr>
          <p:cNvPr id="4" name="AutoShape 4"/>
          <p:cNvSpPr/>
          <p:nvPr/>
        </p:nvSpPr>
        <p:spPr>
          <a:xfrm rot="-5400000">
            <a:off x="7452490" y="4882553"/>
            <a:ext cx="474268" cy="0"/>
          </a:xfrm>
          <a:prstGeom prst="line">
            <a:avLst/>
          </a:prstGeom>
          <a:ln w="47625" cap="rnd">
            <a:solidFill>
              <a:srgbClr val="17594A"/>
            </a:solidFill>
            <a:prstDash val="solid"/>
            <a:headEnd type="none" w="sm" len="sm"/>
            <a:tailEnd type="none" w="sm" len="sm"/>
          </a:ln>
        </p:spPr>
      </p:sp>
      <p:sp>
        <p:nvSpPr>
          <p:cNvPr id="5" name="AutoShape 5"/>
          <p:cNvSpPr/>
          <p:nvPr/>
        </p:nvSpPr>
        <p:spPr>
          <a:xfrm rot="-5400000">
            <a:off x="11175592" y="5404447"/>
            <a:ext cx="474268" cy="0"/>
          </a:xfrm>
          <a:prstGeom prst="line">
            <a:avLst/>
          </a:prstGeom>
          <a:ln w="47625" cap="rnd">
            <a:solidFill>
              <a:srgbClr val="17594A"/>
            </a:solidFill>
            <a:prstDash val="solid"/>
            <a:headEnd type="none" w="sm" len="sm"/>
            <a:tailEnd type="none" w="sm" len="sm"/>
          </a:ln>
        </p:spPr>
      </p:sp>
      <p:sp>
        <p:nvSpPr>
          <p:cNvPr id="6" name="AutoShape 6"/>
          <p:cNvSpPr/>
          <p:nvPr/>
        </p:nvSpPr>
        <p:spPr>
          <a:xfrm rot="-5400000">
            <a:off x="15374944" y="4882553"/>
            <a:ext cx="474268" cy="0"/>
          </a:xfrm>
          <a:prstGeom prst="line">
            <a:avLst/>
          </a:prstGeom>
          <a:ln w="47625" cap="rnd">
            <a:solidFill>
              <a:srgbClr val="17594A"/>
            </a:solidFill>
            <a:prstDash val="solid"/>
            <a:headEnd type="none" w="sm" len="sm"/>
            <a:tailEnd type="none" w="sm" len="sm"/>
          </a:ln>
        </p:spPr>
      </p:sp>
      <p:grpSp>
        <p:nvGrpSpPr>
          <p:cNvPr id="7" name="Group 7"/>
          <p:cNvGrpSpPr/>
          <p:nvPr/>
        </p:nvGrpSpPr>
        <p:grpSpPr>
          <a:xfrm>
            <a:off x="6128076" y="3720696"/>
            <a:ext cx="3170722" cy="948536"/>
            <a:chOff x="0" y="0"/>
            <a:chExt cx="1072565" cy="320863"/>
          </a:xfrm>
        </p:grpSpPr>
        <p:sp>
          <p:nvSpPr>
            <p:cNvPr id="8" name="Freeform 8"/>
            <p:cNvSpPr/>
            <p:nvPr/>
          </p:nvSpPr>
          <p:spPr>
            <a:xfrm>
              <a:off x="0" y="0"/>
              <a:ext cx="1072565" cy="320863"/>
            </a:xfrm>
            <a:custGeom>
              <a:avLst/>
              <a:gdLst/>
              <a:ahLst/>
              <a:cxnLst/>
              <a:rect l="l" t="t" r="r" b="b"/>
              <a:pathLst>
                <a:path w="1072565" h="320863">
                  <a:moveTo>
                    <a:pt x="0" y="0"/>
                  </a:moveTo>
                  <a:lnTo>
                    <a:pt x="1072565" y="0"/>
                  </a:lnTo>
                  <a:lnTo>
                    <a:pt x="1072565" y="320863"/>
                  </a:lnTo>
                  <a:lnTo>
                    <a:pt x="0" y="320863"/>
                  </a:lnTo>
                  <a:close/>
                </a:path>
              </a:pathLst>
            </a:custGeom>
            <a:solidFill>
              <a:srgbClr val="17594A"/>
            </a:solidFill>
          </p:spPr>
        </p:sp>
      </p:grpSp>
      <p:grpSp>
        <p:nvGrpSpPr>
          <p:cNvPr id="9" name="Group 9"/>
          <p:cNvGrpSpPr/>
          <p:nvPr/>
        </p:nvGrpSpPr>
        <p:grpSpPr>
          <a:xfrm>
            <a:off x="9827365" y="5668067"/>
            <a:ext cx="3170722" cy="948536"/>
            <a:chOff x="0" y="0"/>
            <a:chExt cx="1072565" cy="320863"/>
          </a:xfrm>
        </p:grpSpPr>
        <p:sp>
          <p:nvSpPr>
            <p:cNvPr id="10" name="Freeform 10"/>
            <p:cNvSpPr/>
            <p:nvPr/>
          </p:nvSpPr>
          <p:spPr>
            <a:xfrm>
              <a:off x="0" y="0"/>
              <a:ext cx="1072565" cy="320863"/>
            </a:xfrm>
            <a:custGeom>
              <a:avLst/>
              <a:gdLst/>
              <a:ahLst/>
              <a:cxnLst/>
              <a:rect l="l" t="t" r="r" b="b"/>
              <a:pathLst>
                <a:path w="1072565" h="320863">
                  <a:moveTo>
                    <a:pt x="0" y="0"/>
                  </a:moveTo>
                  <a:lnTo>
                    <a:pt x="1072565" y="0"/>
                  </a:lnTo>
                  <a:lnTo>
                    <a:pt x="1072565" y="320863"/>
                  </a:lnTo>
                  <a:lnTo>
                    <a:pt x="0" y="320863"/>
                  </a:lnTo>
                  <a:close/>
                </a:path>
              </a:pathLst>
            </a:custGeom>
            <a:solidFill>
              <a:srgbClr val="17594A"/>
            </a:solidFill>
          </p:spPr>
        </p:sp>
      </p:grpSp>
      <p:grpSp>
        <p:nvGrpSpPr>
          <p:cNvPr id="11" name="Group 11"/>
          <p:cNvGrpSpPr/>
          <p:nvPr/>
        </p:nvGrpSpPr>
        <p:grpSpPr>
          <a:xfrm>
            <a:off x="14002904" y="3720696"/>
            <a:ext cx="3170722" cy="948536"/>
            <a:chOff x="0" y="0"/>
            <a:chExt cx="1072565" cy="320863"/>
          </a:xfrm>
        </p:grpSpPr>
        <p:sp>
          <p:nvSpPr>
            <p:cNvPr id="12" name="Freeform 12"/>
            <p:cNvSpPr/>
            <p:nvPr/>
          </p:nvSpPr>
          <p:spPr>
            <a:xfrm>
              <a:off x="0" y="0"/>
              <a:ext cx="1072565" cy="320863"/>
            </a:xfrm>
            <a:custGeom>
              <a:avLst/>
              <a:gdLst/>
              <a:ahLst/>
              <a:cxnLst/>
              <a:rect l="l" t="t" r="r" b="b"/>
              <a:pathLst>
                <a:path w="1072565" h="320863">
                  <a:moveTo>
                    <a:pt x="0" y="0"/>
                  </a:moveTo>
                  <a:lnTo>
                    <a:pt x="1072565" y="0"/>
                  </a:lnTo>
                  <a:lnTo>
                    <a:pt x="1072565" y="320863"/>
                  </a:lnTo>
                  <a:lnTo>
                    <a:pt x="0" y="320863"/>
                  </a:lnTo>
                  <a:close/>
                </a:path>
              </a:pathLst>
            </a:custGeom>
            <a:solidFill>
              <a:srgbClr val="17594A"/>
            </a:solidFill>
          </p:spPr>
        </p:sp>
      </p:grpSp>
      <p:sp>
        <p:nvSpPr>
          <p:cNvPr id="13" name="TextBox 13"/>
          <p:cNvSpPr txBox="1"/>
          <p:nvPr/>
        </p:nvSpPr>
        <p:spPr>
          <a:xfrm>
            <a:off x="680848" y="4754957"/>
            <a:ext cx="4349787" cy="1150620"/>
          </a:xfrm>
          <a:prstGeom prst="rect">
            <a:avLst/>
          </a:prstGeom>
        </p:spPr>
        <p:txBody>
          <a:bodyPr lIns="0" tIns="0" rIns="0" bIns="0" rtlCol="0" anchor="t">
            <a:spAutoFit/>
          </a:bodyPr>
          <a:lstStyle/>
          <a:p>
            <a:pPr marL="0" lvl="0" indent="0" algn="ctr">
              <a:lnSpc>
                <a:spcPts val="4425"/>
              </a:lnSpc>
              <a:spcBef>
                <a:spcPct val="0"/>
              </a:spcBef>
            </a:pPr>
            <a:r>
              <a:rPr lang="en-US" sz="4425" b="1">
                <a:solidFill>
                  <a:srgbClr val="17594A"/>
                </a:solidFill>
                <a:latin typeface="Montserrat Ultra-Bold"/>
                <a:ea typeface="Montserrat Ultra-Bold"/>
                <a:cs typeface="Montserrat Ultra-Bold"/>
                <a:sym typeface="Montserrat Ultra-Bold"/>
              </a:rPr>
              <a:t>Cara Menggunakan</a:t>
            </a:r>
          </a:p>
        </p:txBody>
      </p:sp>
      <p:sp>
        <p:nvSpPr>
          <p:cNvPr id="14" name="TextBox 14"/>
          <p:cNvSpPr txBox="1"/>
          <p:nvPr/>
        </p:nvSpPr>
        <p:spPr>
          <a:xfrm>
            <a:off x="6561713" y="3971812"/>
            <a:ext cx="2303446" cy="436763"/>
          </a:xfrm>
          <a:prstGeom prst="rect">
            <a:avLst/>
          </a:prstGeom>
        </p:spPr>
        <p:txBody>
          <a:bodyPr lIns="0" tIns="0" rIns="0" bIns="0" rtlCol="0" anchor="t">
            <a:spAutoFit/>
          </a:bodyPr>
          <a:lstStyle/>
          <a:p>
            <a:pPr marL="0" lvl="0" indent="0" algn="ctr">
              <a:lnSpc>
                <a:spcPts val="3320"/>
              </a:lnSpc>
              <a:spcBef>
                <a:spcPct val="0"/>
              </a:spcBef>
            </a:pPr>
            <a:r>
              <a:rPr lang="en-US" sz="3320" b="1">
                <a:solidFill>
                  <a:srgbClr val="FFFFFF"/>
                </a:solidFill>
                <a:latin typeface="Montserrat Bold"/>
                <a:ea typeface="Montserrat Bold"/>
                <a:cs typeface="Montserrat Bold"/>
                <a:sym typeface="Montserrat Bold"/>
              </a:rPr>
              <a:t>Langkah 1</a:t>
            </a:r>
          </a:p>
        </p:txBody>
      </p:sp>
      <p:sp>
        <p:nvSpPr>
          <p:cNvPr id="15" name="TextBox 15"/>
          <p:cNvSpPr txBox="1"/>
          <p:nvPr/>
        </p:nvSpPr>
        <p:spPr>
          <a:xfrm>
            <a:off x="14436542" y="3971812"/>
            <a:ext cx="2303446" cy="436763"/>
          </a:xfrm>
          <a:prstGeom prst="rect">
            <a:avLst/>
          </a:prstGeom>
        </p:spPr>
        <p:txBody>
          <a:bodyPr lIns="0" tIns="0" rIns="0" bIns="0" rtlCol="0" anchor="t">
            <a:spAutoFit/>
          </a:bodyPr>
          <a:lstStyle/>
          <a:p>
            <a:pPr marL="0" lvl="0" indent="0" algn="ctr">
              <a:lnSpc>
                <a:spcPts val="3320"/>
              </a:lnSpc>
              <a:spcBef>
                <a:spcPct val="0"/>
              </a:spcBef>
            </a:pPr>
            <a:r>
              <a:rPr lang="en-US" sz="3320" b="1">
                <a:solidFill>
                  <a:srgbClr val="FFFFFF"/>
                </a:solidFill>
                <a:latin typeface="Montserrat Bold"/>
                <a:ea typeface="Montserrat Bold"/>
                <a:cs typeface="Montserrat Bold"/>
                <a:sym typeface="Montserrat Bold"/>
              </a:rPr>
              <a:t>Langkah 3</a:t>
            </a:r>
          </a:p>
        </p:txBody>
      </p:sp>
      <p:sp>
        <p:nvSpPr>
          <p:cNvPr id="16" name="TextBox 16"/>
          <p:cNvSpPr txBox="1"/>
          <p:nvPr/>
        </p:nvSpPr>
        <p:spPr>
          <a:xfrm>
            <a:off x="10237190" y="5919183"/>
            <a:ext cx="2303446" cy="436763"/>
          </a:xfrm>
          <a:prstGeom prst="rect">
            <a:avLst/>
          </a:prstGeom>
        </p:spPr>
        <p:txBody>
          <a:bodyPr lIns="0" tIns="0" rIns="0" bIns="0" rtlCol="0" anchor="t">
            <a:spAutoFit/>
          </a:bodyPr>
          <a:lstStyle/>
          <a:p>
            <a:pPr marL="0" lvl="0" indent="0" algn="ctr">
              <a:lnSpc>
                <a:spcPts val="3320"/>
              </a:lnSpc>
              <a:spcBef>
                <a:spcPct val="0"/>
              </a:spcBef>
            </a:pPr>
            <a:r>
              <a:rPr lang="en-US" sz="3320" b="1">
                <a:solidFill>
                  <a:srgbClr val="FFFFFF"/>
                </a:solidFill>
                <a:latin typeface="Montserrat Bold"/>
                <a:ea typeface="Montserrat Bold"/>
                <a:cs typeface="Montserrat Bold"/>
                <a:sym typeface="Montserrat Bold"/>
              </a:rPr>
              <a:t>Langkah 2</a:t>
            </a:r>
          </a:p>
        </p:txBody>
      </p:sp>
      <p:grpSp>
        <p:nvGrpSpPr>
          <p:cNvPr id="17" name="Group 17"/>
          <p:cNvGrpSpPr/>
          <p:nvPr/>
        </p:nvGrpSpPr>
        <p:grpSpPr>
          <a:xfrm>
            <a:off x="-398274" y="8980975"/>
            <a:ext cx="19084548" cy="1826863"/>
            <a:chOff x="0" y="0"/>
            <a:chExt cx="5026383" cy="481149"/>
          </a:xfrm>
        </p:grpSpPr>
        <p:sp>
          <p:nvSpPr>
            <p:cNvPr id="18" name="Freeform 18"/>
            <p:cNvSpPr/>
            <p:nvPr/>
          </p:nvSpPr>
          <p:spPr>
            <a:xfrm>
              <a:off x="0" y="0"/>
              <a:ext cx="5026383" cy="481149"/>
            </a:xfrm>
            <a:custGeom>
              <a:avLst/>
              <a:gdLst/>
              <a:ahLst/>
              <a:cxnLst/>
              <a:rect l="l" t="t" r="r" b="b"/>
              <a:pathLst>
                <a:path w="5026383" h="481149">
                  <a:moveTo>
                    <a:pt x="0" y="0"/>
                  </a:moveTo>
                  <a:lnTo>
                    <a:pt x="5026383" y="0"/>
                  </a:lnTo>
                  <a:lnTo>
                    <a:pt x="5026383" y="481149"/>
                  </a:lnTo>
                  <a:lnTo>
                    <a:pt x="0" y="481149"/>
                  </a:lnTo>
                  <a:close/>
                </a:path>
              </a:pathLst>
            </a:custGeom>
            <a:solidFill>
              <a:srgbClr val="17594A"/>
            </a:solidFill>
          </p:spPr>
        </p:sp>
        <p:sp>
          <p:nvSpPr>
            <p:cNvPr id="19" name="TextBox 19"/>
            <p:cNvSpPr txBox="1"/>
            <p:nvPr/>
          </p:nvSpPr>
          <p:spPr>
            <a:xfrm>
              <a:off x="0" y="38100"/>
              <a:ext cx="5026383" cy="443049"/>
            </a:xfrm>
            <a:prstGeom prst="rect">
              <a:avLst/>
            </a:prstGeom>
          </p:spPr>
          <p:txBody>
            <a:bodyPr lIns="50800" tIns="50800" rIns="50800" bIns="50800" rtlCol="0" anchor="ctr"/>
            <a:lstStyle/>
            <a:p>
              <a:pPr marL="0" lvl="0" indent="0" algn="ctr">
                <a:lnSpc>
                  <a:spcPts val="2050"/>
                </a:lnSpc>
              </a:pPr>
              <a:endParaRPr/>
            </a:p>
          </p:txBody>
        </p:sp>
      </p:grpSp>
      <p:grpSp>
        <p:nvGrpSpPr>
          <p:cNvPr id="20" name="Group 20"/>
          <p:cNvGrpSpPr/>
          <p:nvPr/>
        </p:nvGrpSpPr>
        <p:grpSpPr>
          <a:xfrm>
            <a:off x="-243476" y="8896933"/>
            <a:ext cx="19084548" cy="168085"/>
            <a:chOff x="0" y="0"/>
            <a:chExt cx="5026383" cy="44269"/>
          </a:xfrm>
        </p:grpSpPr>
        <p:sp>
          <p:nvSpPr>
            <p:cNvPr id="21" name="Freeform 21"/>
            <p:cNvSpPr/>
            <p:nvPr/>
          </p:nvSpPr>
          <p:spPr>
            <a:xfrm>
              <a:off x="0" y="0"/>
              <a:ext cx="5026383" cy="44269"/>
            </a:xfrm>
            <a:custGeom>
              <a:avLst/>
              <a:gdLst/>
              <a:ahLst/>
              <a:cxnLst/>
              <a:rect l="l" t="t" r="r" b="b"/>
              <a:pathLst>
                <a:path w="5026383" h="44269">
                  <a:moveTo>
                    <a:pt x="0" y="0"/>
                  </a:moveTo>
                  <a:lnTo>
                    <a:pt x="5026383" y="0"/>
                  </a:lnTo>
                  <a:lnTo>
                    <a:pt x="5026383" y="44269"/>
                  </a:lnTo>
                  <a:lnTo>
                    <a:pt x="0" y="44269"/>
                  </a:lnTo>
                  <a:close/>
                </a:path>
              </a:pathLst>
            </a:custGeom>
            <a:solidFill>
              <a:srgbClr val="8EAC50"/>
            </a:solidFill>
          </p:spPr>
        </p:sp>
        <p:sp>
          <p:nvSpPr>
            <p:cNvPr id="22" name="TextBox 22"/>
            <p:cNvSpPr txBox="1"/>
            <p:nvPr/>
          </p:nvSpPr>
          <p:spPr>
            <a:xfrm>
              <a:off x="0" y="38100"/>
              <a:ext cx="5026383" cy="6169"/>
            </a:xfrm>
            <a:prstGeom prst="rect">
              <a:avLst/>
            </a:prstGeom>
          </p:spPr>
          <p:txBody>
            <a:bodyPr lIns="50800" tIns="50800" rIns="50800" bIns="50800" rtlCol="0" anchor="ctr"/>
            <a:lstStyle/>
            <a:p>
              <a:pPr marL="0" lvl="0" indent="0" algn="ctr">
                <a:lnSpc>
                  <a:spcPts val="2050"/>
                </a:lnSpc>
              </a:pPr>
              <a:endParaRPr/>
            </a:p>
          </p:txBody>
        </p:sp>
      </p:grpSp>
      <p:sp>
        <p:nvSpPr>
          <p:cNvPr id="23" name="TextBox 23"/>
          <p:cNvSpPr txBox="1"/>
          <p:nvPr/>
        </p:nvSpPr>
        <p:spPr>
          <a:xfrm>
            <a:off x="12193232" y="9517541"/>
            <a:ext cx="5066068" cy="226480"/>
          </a:xfrm>
          <a:prstGeom prst="rect">
            <a:avLst/>
          </a:prstGeom>
        </p:spPr>
        <p:txBody>
          <a:bodyPr lIns="0" tIns="0" rIns="0" bIns="0" rtlCol="0" anchor="t">
            <a:spAutoFit/>
          </a:bodyPr>
          <a:lstStyle/>
          <a:p>
            <a:pPr marL="0" lvl="0" indent="0" algn="r">
              <a:lnSpc>
                <a:spcPts val="1791"/>
              </a:lnSpc>
              <a:spcBef>
                <a:spcPct val="0"/>
              </a:spcBef>
            </a:pPr>
            <a:r>
              <a:rPr lang="en-US" sz="1791" u="none">
                <a:solidFill>
                  <a:srgbClr val="FFFFFF"/>
                </a:solidFill>
                <a:latin typeface="Montserrat"/>
                <a:ea typeface="Montserrat"/>
                <a:cs typeface="Montserrat"/>
                <a:sym typeface="Montserrat"/>
              </a:rPr>
              <a:t>Presented By : MGMP Geografi Aceh Selatan</a:t>
            </a:r>
          </a:p>
        </p:txBody>
      </p:sp>
      <p:sp>
        <p:nvSpPr>
          <p:cNvPr id="24" name="AutoShape 24"/>
          <p:cNvSpPr/>
          <p:nvPr/>
        </p:nvSpPr>
        <p:spPr>
          <a:xfrm>
            <a:off x="10637738" y="9643596"/>
            <a:ext cx="2265797" cy="0"/>
          </a:xfrm>
          <a:prstGeom prst="line">
            <a:avLst/>
          </a:prstGeom>
          <a:ln w="19050" cap="flat">
            <a:solidFill>
              <a:srgbClr val="FFFFFF"/>
            </a:solidFill>
            <a:prstDash val="solid"/>
            <a:headEnd type="none" w="sm" len="sm"/>
            <a:tailEnd type="none" w="sm" len="sm"/>
          </a:ln>
        </p:spPr>
      </p:sp>
      <p:sp>
        <p:nvSpPr>
          <p:cNvPr id="25" name="TextBox 25"/>
          <p:cNvSpPr txBox="1"/>
          <p:nvPr/>
        </p:nvSpPr>
        <p:spPr>
          <a:xfrm>
            <a:off x="13271770" y="1517246"/>
            <a:ext cx="4632990" cy="1506622"/>
          </a:xfrm>
          <a:prstGeom prst="rect">
            <a:avLst/>
          </a:prstGeom>
        </p:spPr>
        <p:txBody>
          <a:bodyPr lIns="0" tIns="0" rIns="0" bIns="0" rtlCol="0" anchor="t">
            <a:spAutoFit/>
          </a:bodyPr>
          <a:lstStyle/>
          <a:p>
            <a:pPr marL="0" lvl="0" indent="0" algn="ctr">
              <a:lnSpc>
                <a:spcPts val="3057"/>
              </a:lnSpc>
            </a:pPr>
            <a:r>
              <a:rPr lang="en-US" sz="2184">
                <a:solidFill>
                  <a:srgbClr val="000000"/>
                </a:solidFill>
                <a:latin typeface="Montserrat"/>
                <a:ea typeface="Montserrat"/>
                <a:cs typeface="Montserrat"/>
                <a:sym typeface="Montserrat"/>
              </a:rPr>
              <a:t>Masuk ke menu Ruang Kolaborasi MGMP Geografi, lalu buat atau bergabung dalam forum diskusi sesuai topik.</a:t>
            </a:r>
          </a:p>
        </p:txBody>
      </p:sp>
      <p:sp>
        <p:nvSpPr>
          <p:cNvPr id="26" name="TextBox 26"/>
          <p:cNvSpPr txBox="1"/>
          <p:nvPr/>
        </p:nvSpPr>
        <p:spPr>
          <a:xfrm>
            <a:off x="5396942" y="1517246"/>
            <a:ext cx="4632990" cy="1506622"/>
          </a:xfrm>
          <a:prstGeom prst="rect">
            <a:avLst/>
          </a:prstGeom>
        </p:spPr>
        <p:txBody>
          <a:bodyPr lIns="0" tIns="0" rIns="0" bIns="0" rtlCol="0" anchor="t">
            <a:spAutoFit/>
          </a:bodyPr>
          <a:lstStyle/>
          <a:p>
            <a:pPr marL="0" lvl="0" indent="0" algn="ctr">
              <a:lnSpc>
                <a:spcPts val="3057"/>
              </a:lnSpc>
            </a:pPr>
            <a:r>
              <a:rPr lang="en-US" sz="2184">
                <a:solidFill>
                  <a:srgbClr val="000000"/>
                </a:solidFill>
                <a:latin typeface="Montserrat"/>
                <a:ea typeface="Montserrat"/>
                <a:cs typeface="Montserrat"/>
                <a:sym typeface="Montserrat"/>
              </a:rPr>
              <a:t>Akses situs sidakota.com dan login menggunakan akun MGMP Geografi yang telah terdaftar.</a:t>
            </a:r>
          </a:p>
        </p:txBody>
      </p:sp>
      <p:sp>
        <p:nvSpPr>
          <p:cNvPr id="27" name="TextBox 27"/>
          <p:cNvSpPr txBox="1"/>
          <p:nvPr/>
        </p:nvSpPr>
        <p:spPr>
          <a:xfrm>
            <a:off x="9096231" y="6874118"/>
            <a:ext cx="4632990" cy="1506622"/>
          </a:xfrm>
          <a:prstGeom prst="rect">
            <a:avLst/>
          </a:prstGeom>
        </p:spPr>
        <p:txBody>
          <a:bodyPr lIns="0" tIns="0" rIns="0" bIns="0" rtlCol="0" anchor="t">
            <a:spAutoFit/>
          </a:bodyPr>
          <a:lstStyle/>
          <a:p>
            <a:pPr marL="0" lvl="0" indent="0" algn="ctr">
              <a:lnSpc>
                <a:spcPts val="3057"/>
              </a:lnSpc>
            </a:pPr>
            <a:r>
              <a:rPr lang="en-US" sz="2184">
                <a:solidFill>
                  <a:srgbClr val="000000"/>
                </a:solidFill>
                <a:latin typeface="Montserrat"/>
                <a:ea typeface="Montserrat"/>
                <a:cs typeface="Montserrat"/>
                <a:sym typeface="Montserrat"/>
              </a:rPr>
              <a:t>Unggah atau unduh materi pembelajaran, serta lihat pengumuman dan jadwal kegiatan MGMP terkini.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0A3B6-ED08-4D58-BC07-2AFBA691D0B9}"/>
              </a:ext>
            </a:extLst>
          </p:cNvPr>
          <p:cNvSpPr>
            <a:spLocks noGrp="1"/>
          </p:cNvSpPr>
          <p:nvPr>
            <p:ph type="ctrTitle"/>
          </p:nvPr>
        </p:nvSpPr>
        <p:spPr/>
        <p:txBody>
          <a:bodyPr/>
          <a:lstStyle/>
          <a:p>
            <a:endParaRPr lang="en-ID"/>
          </a:p>
        </p:txBody>
      </p:sp>
      <p:sp>
        <p:nvSpPr>
          <p:cNvPr id="3" name="Subtitle 2">
            <a:extLst>
              <a:ext uri="{FF2B5EF4-FFF2-40B4-BE49-F238E27FC236}">
                <a16:creationId xmlns:a16="http://schemas.microsoft.com/office/drawing/2014/main" id="{92208CB6-D966-452A-8E93-A12F9ED4391E}"/>
              </a:ext>
            </a:extLst>
          </p:cNvPr>
          <p:cNvSpPr>
            <a:spLocks noGrp="1"/>
          </p:cNvSpPr>
          <p:nvPr>
            <p:ph type="subTitle" idx="1"/>
          </p:nvPr>
        </p:nvSpPr>
        <p:spPr/>
        <p:txBody>
          <a:bodyPr/>
          <a:lstStyle/>
          <a:p>
            <a:endParaRPr lang="en-ID"/>
          </a:p>
        </p:txBody>
      </p:sp>
      <p:pic>
        <p:nvPicPr>
          <p:cNvPr id="7" name="Picture 6">
            <a:extLst>
              <a:ext uri="{FF2B5EF4-FFF2-40B4-BE49-F238E27FC236}">
                <a16:creationId xmlns:a16="http://schemas.microsoft.com/office/drawing/2014/main" id="{E18BD3E6-DE81-4305-90EF-EB43A88E512F}"/>
              </a:ext>
            </a:extLst>
          </p:cNvPr>
          <p:cNvPicPr>
            <a:picLocks noChangeAspect="1"/>
          </p:cNvPicPr>
          <p:nvPr/>
        </p:nvPicPr>
        <p:blipFill>
          <a:blip r:embed="rId2"/>
          <a:stretch>
            <a:fillRect/>
          </a:stretch>
        </p:blipFill>
        <p:spPr>
          <a:xfrm>
            <a:off x="-1" y="0"/>
            <a:ext cx="18408314" cy="10287000"/>
          </a:xfrm>
          <a:prstGeom prst="rect">
            <a:avLst/>
          </a:prstGeom>
        </p:spPr>
      </p:pic>
    </p:spTree>
    <p:extLst>
      <p:ext uri="{BB962C8B-B14F-4D97-AF65-F5344CB8AC3E}">
        <p14:creationId xmlns:p14="http://schemas.microsoft.com/office/powerpoint/2010/main" val="3021145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A86EB-6FAD-4336-972D-B9ACA7D8F03F}"/>
              </a:ext>
            </a:extLst>
          </p:cNvPr>
          <p:cNvSpPr>
            <a:spLocks noGrp="1"/>
          </p:cNvSpPr>
          <p:nvPr>
            <p:ph type="title"/>
          </p:nvPr>
        </p:nvSpPr>
        <p:spPr/>
        <p:txBody>
          <a:bodyPr/>
          <a:lstStyle/>
          <a:p>
            <a:endParaRPr lang="en-ID"/>
          </a:p>
        </p:txBody>
      </p:sp>
      <p:sp>
        <p:nvSpPr>
          <p:cNvPr id="3" name="Content Placeholder 2">
            <a:extLst>
              <a:ext uri="{FF2B5EF4-FFF2-40B4-BE49-F238E27FC236}">
                <a16:creationId xmlns:a16="http://schemas.microsoft.com/office/drawing/2014/main" id="{A7DA6D66-AD47-494C-8947-2506DB72A8FC}"/>
              </a:ext>
            </a:extLst>
          </p:cNvPr>
          <p:cNvSpPr>
            <a:spLocks noGrp="1"/>
          </p:cNvSpPr>
          <p:nvPr>
            <p:ph idx="1"/>
          </p:nvPr>
        </p:nvSpPr>
        <p:spPr/>
        <p:txBody>
          <a:bodyPr/>
          <a:lstStyle/>
          <a:p>
            <a:endParaRPr lang="en-ID"/>
          </a:p>
        </p:txBody>
      </p:sp>
      <p:pic>
        <p:nvPicPr>
          <p:cNvPr id="5" name="Picture 4">
            <a:extLst>
              <a:ext uri="{FF2B5EF4-FFF2-40B4-BE49-F238E27FC236}">
                <a16:creationId xmlns:a16="http://schemas.microsoft.com/office/drawing/2014/main" id="{FADCD47C-45CF-4B81-AB67-224594013A36}"/>
              </a:ext>
            </a:extLst>
          </p:cNvPr>
          <p:cNvPicPr>
            <a:picLocks noChangeAspect="1"/>
          </p:cNvPicPr>
          <p:nvPr/>
        </p:nvPicPr>
        <p:blipFill>
          <a:blip r:embed="rId2"/>
          <a:stretch>
            <a:fillRect/>
          </a:stretch>
        </p:blipFill>
        <p:spPr>
          <a:xfrm>
            <a:off x="0" y="755548"/>
            <a:ext cx="18288000" cy="8983766"/>
          </a:xfrm>
          <a:prstGeom prst="rect">
            <a:avLst/>
          </a:prstGeom>
        </p:spPr>
      </p:pic>
    </p:spTree>
    <p:extLst>
      <p:ext uri="{BB962C8B-B14F-4D97-AF65-F5344CB8AC3E}">
        <p14:creationId xmlns:p14="http://schemas.microsoft.com/office/powerpoint/2010/main" val="1389558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E4EA3-03EF-4FB8-9763-351D3CD09D93}"/>
              </a:ext>
            </a:extLst>
          </p:cNvPr>
          <p:cNvSpPr>
            <a:spLocks noGrp="1"/>
          </p:cNvSpPr>
          <p:nvPr>
            <p:ph type="title"/>
          </p:nvPr>
        </p:nvSpPr>
        <p:spPr/>
        <p:txBody>
          <a:bodyPr/>
          <a:lstStyle/>
          <a:p>
            <a:endParaRPr lang="en-ID"/>
          </a:p>
        </p:txBody>
      </p:sp>
      <p:sp>
        <p:nvSpPr>
          <p:cNvPr id="3" name="Content Placeholder 2">
            <a:extLst>
              <a:ext uri="{FF2B5EF4-FFF2-40B4-BE49-F238E27FC236}">
                <a16:creationId xmlns:a16="http://schemas.microsoft.com/office/drawing/2014/main" id="{BA71A8F1-BB89-4F10-B11D-C1C9ED262F0B}"/>
              </a:ext>
            </a:extLst>
          </p:cNvPr>
          <p:cNvSpPr>
            <a:spLocks noGrp="1"/>
          </p:cNvSpPr>
          <p:nvPr>
            <p:ph idx="1"/>
          </p:nvPr>
        </p:nvSpPr>
        <p:spPr/>
        <p:txBody>
          <a:bodyPr/>
          <a:lstStyle/>
          <a:p>
            <a:endParaRPr lang="en-ID"/>
          </a:p>
        </p:txBody>
      </p:sp>
      <p:pic>
        <p:nvPicPr>
          <p:cNvPr id="5" name="Picture 4">
            <a:extLst>
              <a:ext uri="{FF2B5EF4-FFF2-40B4-BE49-F238E27FC236}">
                <a16:creationId xmlns:a16="http://schemas.microsoft.com/office/drawing/2014/main" id="{1BD9B99F-43AD-4414-9515-C51637CFE4BD}"/>
              </a:ext>
            </a:extLst>
          </p:cNvPr>
          <p:cNvPicPr>
            <a:picLocks noChangeAspect="1"/>
          </p:cNvPicPr>
          <p:nvPr/>
        </p:nvPicPr>
        <p:blipFill>
          <a:blip r:embed="rId2"/>
          <a:stretch>
            <a:fillRect/>
          </a:stretch>
        </p:blipFill>
        <p:spPr>
          <a:xfrm>
            <a:off x="0" y="590744"/>
            <a:ext cx="18288000" cy="9105512"/>
          </a:xfrm>
          <a:prstGeom prst="rect">
            <a:avLst/>
          </a:prstGeom>
        </p:spPr>
      </p:pic>
    </p:spTree>
    <p:extLst>
      <p:ext uri="{BB962C8B-B14F-4D97-AF65-F5344CB8AC3E}">
        <p14:creationId xmlns:p14="http://schemas.microsoft.com/office/powerpoint/2010/main" val="2644397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571B7-C5E1-428D-820E-4B91347F1127}"/>
              </a:ext>
            </a:extLst>
          </p:cNvPr>
          <p:cNvSpPr>
            <a:spLocks noGrp="1"/>
          </p:cNvSpPr>
          <p:nvPr>
            <p:ph type="title"/>
          </p:nvPr>
        </p:nvSpPr>
        <p:spPr/>
        <p:txBody>
          <a:bodyPr/>
          <a:lstStyle/>
          <a:p>
            <a:endParaRPr lang="en-ID"/>
          </a:p>
        </p:txBody>
      </p:sp>
      <p:sp>
        <p:nvSpPr>
          <p:cNvPr id="3" name="Content Placeholder 2">
            <a:extLst>
              <a:ext uri="{FF2B5EF4-FFF2-40B4-BE49-F238E27FC236}">
                <a16:creationId xmlns:a16="http://schemas.microsoft.com/office/drawing/2014/main" id="{8053E18F-BB10-4E7F-89BA-CA91E03C722E}"/>
              </a:ext>
            </a:extLst>
          </p:cNvPr>
          <p:cNvSpPr>
            <a:spLocks noGrp="1"/>
          </p:cNvSpPr>
          <p:nvPr>
            <p:ph idx="1"/>
          </p:nvPr>
        </p:nvSpPr>
        <p:spPr/>
        <p:txBody>
          <a:bodyPr/>
          <a:lstStyle/>
          <a:p>
            <a:endParaRPr lang="en-ID"/>
          </a:p>
        </p:txBody>
      </p:sp>
      <p:pic>
        <p:nvPicPr>
          <p:cNvPr id="5" name="Picture 4">
            <a:extLst>
              <a:ext uri="{FF2B5EF4-FFF2-40B4-BE49-F238E27FC236}">
                <a16:creationId xmlns:a16="http://schemas.microsoft.com/office/drawing/2014/main" id="{82486FF1-8189-4822-809B-BEC54DC5C8B8}"/>
              </a:ext>
            </a:extLst>
          </p:cNvPr>
          <p:cNvPicPr>
            <a:picLocks noChangeAspect="1"/>
          </p:cNvPicPr>
          <p:nvPr/>
        </p:nvPicPr>
        <p:blipFill>
          <a:blip r:embed="rId2"/>
          <a:stretch>
            <a:fillRect/>
          </a:stretch>
        </p:blipFill>
        <p:spPr>
          <a:xfrm>
            <a:off x="0" y="197401"/>
            <a:ext cx="18288000" cy="9892199"/>
          </a:xfrm>
          <a:prstGeom prst="rect">
            <a:avLst/>
          </a:prstGeom>
        </p:spPr>
      </p:pic>
    </p:spTree>
    <p:extLst>
      <p:ext uri="{BB962C8B-B14F-4D97-AF65-F5344CB8AC3E}">
        <p14:creationId xmlns:p14="http://schemas.microsoft.com/office/powerpoint/2010/main" val="502050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6438EB-FD5A-402D-AF06-E87BF44AEFFF}"/>
              </a:ext>
            </a:extLst>
          </p:cNvPr>
          <p:cNvPicPr>
            <a:picLocks noChangeAspect="1"/>
          </p:cNvPicPr>
          <p:nvPr/>
        </p:nvPicPr>
        <p:blipFill>
          <a:blip r:embed="rId2"/>
          <a:stretch>
            <a:fillRect/>
          </a:stretch>
        </p:blipFill>
        <p:spPr>
          <a:xfrm>
            <a:off x="2198495" y="143438"/>
            <a:ext cx="13266995" cy="10000124"/>
          </a:xfrm>
          <a:prstGeom prst="rect">
            <a:avLst/>
          </a:prstGeom>
        </p:spPr>
      </p:pic>
    </p:spTree>
    <p:extLst>
      <p:ext uri="{BB962C8B-B14F-4D97-AF65-F5344CB8AC3E}">
        <p14:creationId xmlns:p14="http://schemas.microsoft.com/office/powerpoint/2010/main" val="2945985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7B1F6-E7EC-4768-B8F9-2BC14AD78B3E}"/>
              </a:ext>
            </a:extLst>
          </p:cNvPr>
          <p:cNvSpPr>
            <a:spLocks noGrp="1"/>
          </p:cNvSpPr>
          <p:nvPr>
            <p:ph type="title"/>
          </p:nvPr>
        </p:nvSpPr>
        <p:spPr/>
        <p:txBody>
          <a:bodyPr/>
          <a:lstStyle/>
          <a:p>
            <a:endParaRPr lang="en-ID"/>
          </a:p>
        </p:txBody>
      </p:sp>
      <p:sp>
        <p:nvSpPr>
          <p:cNvPr id="3" name="Content Placeholder 2">
            <a:extLst>
              <a:ext uri="{FF2B5EF4-FFF2-40B4-BE49-F238E27FC236}">
                <a16:creationId xmlns:a16="http://schemas.microsoft.com/office/drawing/2014/main" id="{158A976D-7230-4376-B68B-4760AC21F397}"/>
              </a:ext>
            </a:extLst>
          </p:cNvPr>
          <p:cNvSpPr>
            <a:spLocks noGrp="1"/>
          </p:cNvSpPr>
          <p:nvPr>
            <p:ph idx="1"/>
          </p:nvPr>
        </p:nvSpPr>
        <p:spPr/>
        <p:txBody>
          <a:bodyPr/>
          <a:lstStyle/>
          <a:p>
            <a:endParaRPr lang="en-ID"/>
          </a:p>
        </p:txBody>
      </p:sp>
      <p:pic>
        <p:nvPicPr>
          <p:cNvPr id="5" name="Picture 4">
            <a:extLst>
              <a:ext uri="{FF2B5EF4-FFF2-40B4-BE49-F238E27FC236}">
                <a16:creationId xmlns:a16="http://schemas.microsoft.com/office/drawing/2014/main" id="{A4EFA246-2899-4AA1-BC95-14EAAF6D1BAE}"/>
              </a:ext>
            </a:extLst>
          </p:cNvPr>
          <p:cNvPicPr>
            <a:picLocks noChangeAspect="1"/>
          </p:cNvPicPr>
          <p:nvPr/>
        </p:nvPicPr>
        <p:blipFill>
          <a:blip r:embed="rId2"/>
          <a:stretch>
            <a:fillRect/>
          </a:stretch>
        </p:blipFill>
        <p:spPr>
          <a:xfrm>
            <a:off x="0" y="220553"/>
            <a:ext cx="18288000" cy="8698230"/>
          </a:xfrm>
          <a:prstGeom prst="rect">
            <a:avLst/>
          </a:prstGeom>
        </p:spPr>
      </p:pic>
    </p:spTree>
    <p:extLst>
      <p:ext uri="{BB962C8B-B14F-4D97-AF65-F5344CB8AC3E}">
        <p14:creationId xmlns:p14="http://schemas.microsoft.com/office/powerpoint/2010/main" val="3200198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BD3723-AEFD-4E28-A061-98C69D7339DC}"/>
              </a:ext>
            </a:extLst>
          </p:cNvPr>
          <p:cNvPicPr>
            <a:picLocks noChangeAspect="1"/>
          </p:cNvPicPr>
          <p:nvPr/>
        </p:nvPicPr>
        <p:blipFill>
          <a:blip r:embed="rId2"/>
          <a:stretch>
            <a:fillRect/>
          </a:stretch>
        </p:blipFill>
        <p:spPr>
          <a:xfrm>
            <a:off x="107802" y="2777285"/>
            <a:ext cx="18072396" cy="4732430"/>
          </a:xfrm>
          <a:prstGeom prst="rect">
            <a:avLst/>
          </a:prstGeom>
        </p:spPr>
      </p:pic>
    </p:spTree>
    <p:extLst>
      <p:ext uri="{BB962C8B-B14F-4D97-AF65-F5344CB8AC3E}">
        <p14:creationId xmlns:p14="http://schemas.microsoft.com/office/powerpoint/2010/main" val="2475456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6905215" y="1385687"/>
            <a:ext cx="844062" cy="211015"/>
          </a:xfrm>
          <a:custGeom>
            <a:avLst/>
            <a:gdLst/>
            <a:ahLst/>
            <a:cxnLst/>
            <a:rect l="l" t="t" r="r" b="b"/>
            <a:pathLst>
              <a:path w="844062" h="211015">
                <a:moveTo>
                  <a:pt x="0" y="0"/>
                </a:moveTo>
                <a:lnTo>
                  <a:pt x="844062" y="0"/>
                </a:lnTo>
                <a:lnTo>
                  <a:pt x="844062" y="211015"/>
                </a:lnTo>
                <a:lnTo>
                  <a:pt x="0" y="211015"/>
                </a:lnTo>
                <a:lnTo>
                  <a:pt x="0" y="0"/>
                </a:lnTo>
                <a:close/>
              </a:path>
            </a:pathLst>
          </a:custGeom>
          <a:blipFill>
            <a:blip r:embed="rId2">
              <a:alphaModFix amt="75000"/>
              <a:extLst>
                <a:ext uri="{96DAC541-7B7A-43D3-8B79-37D633B846F1}">
                  <asvg:svgBlip xmlns:asvg="http://schemas.microsoft.com/office/drawing/2016/SVG/main" r:embed="rId3"/>
                </a:ext>
              </a:extLst>
            </a:blip>
            <a:stretch>
              <a:fillRect/>
            </a:stretch>
          </a:blipFill>
        </p:spPr>
      </p:sp>
      <p:sp>
        <p:nvSpPr>
          <p:cNvPr id="3" name="AutoShape 3"/>
          <p:cNvSpPr/>
          <p:nvPr/>
        </p:nvSpPr>
        <p:spPr>
          <a:xfrm>
            <a:off x="246247" y="-20307"/>
            <a:ext cx="2145217" cy="6805228"/>
          </a:xfrm>
          <a:prstGeom prst="rect">
            <a:avLst/>
          </a:prstGeom>
          <a:solidFill>
            <a:srgbClr val="17594A"/>
          </a:solidFill>
        </p:spPr>
      </p:sp>
      <p:sp>
        <p:nvSpPr>
          <p:cNvPr id="4" name="AutoShape 4"/>
          <p:cNvSpPr/>
          <p:nvPr/>
        </p:nvSpPr>
        <p:spPr>
          <a:xfrm>
            <a:off x="6579037" y="3628556"/>
            <a:ext cx="2145217" cy="5545990"/>
          </a:xfrm>
          <a:prstGeom prst="rect">
            <a:avLst/>
          </a:prstGeom>
          <a:solidFill>
            <a:srgbClr val="8EAC50"/>
          </a:solidFill>
        </p:spPr>
      </p:sp>
      <p:sp>
        <p:nvSpPr>
          <p:cNvPr id="5" name="Freeform 5"/>
          <p:cNvSpPr/>
          <p:nvPr/>
        </p:nvSpPr>
        <p:spPr>
          <a:xfrm>
            <a:off x="501758" y="822379"/>
            <a:ext cx="8642242" cy="8642242"/>
          </a:xfrm>
          <a:custGeom>
            <a:avLst/>
            <a:gdLst/>
            <a:ahLst/>
            <a:cxnLst/>
            <a:rect l="l" t="t" r="r" b="b"/>
            <a:pathLst>
              <a:path w="8642242" h="8642242">
                <a:moveTo>
                  <a:pt x="0" y="0"/>
                </a:moveTo>
                <a:lnTo>
                  <a:pt x="8642242" y="0"/>
                </a:lnTo>
                <a:lnTo>
                  <a:pt x="8642242" y="8642242"/>
                </a:lnTo>
                <a:lnTo>
                  <a:pt x="0" y="86422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6" name="Group 6"/>
          <p:cNvGrpSpPr/>
          <p:nvPr/>
        </p:nvGrpSpPr>
        <p:grpSpPr>
          <a:xfrm>
            <a:off x="1195581" y="1516202"/>
            <a:ext cx="7254595" cy="7254595"/>
            <a:chOff x="0" y="0"/>
            <a:chExt cx="812800" cy="812800"/>
          </a:xfrm>
        </p:grpSpPr>
        <p:sp>
          <p:nvSpPr>
            <p:cNvPr id="7" name="Freeform 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6"/>
              <a:stretch>
                <a:fillRect/>
              </a:stretch>
            </a:blipFill>
          </p:spPr>
        </p:sp>
      </p:grpSp>
      <p:grpSp>
        <p:nvGrpSpPr>
          <p:cNvPr id="8" name="Group 8"/>
          <p:cNvGrpSpPr/>
          <p:nvPr/>
        </p:nvGrpSpPr>
        <p:grpSpPr>
          <a:xfrm>
            <a:off x="10637738" y="9479441"/>
            <a:ext cx="6621562" cy="182880"/>
            <a:chOff x="0" y="0"/>
            <a:chExt cx="8828750" cy="243840"/>
          </a:xfrm>
        </p:grpSpPr>
        <p:sp>
          <p:nvSpPr>
            <p:cNvPr id="9" name="TextBox 9"/>
            <p:cNvSpPr txBox="1"/>
            <p:nvPr/>
          </p:nvSpPr>
          <p:spPr>
            <a:xfrm>
              <a:off x="2073992" y="19050"/>
              <a:ext cx="6754758" cy="224790"/>
            </a:xfrm>
            <a:prstGeom prst="rect">
              <a:avLst/>
            </a:prstGeom>
          </p:spPr>
          <p:txBody>
            <a:bodyPr lIns="0" tIns="0" rIns="0" bIns="0" rtlCol="0" anchor="t">
              <a:spAutoFit/>
            </a:bodyPr>
            <a:lstStyle/>
            <a:p>
              <a:pPr marL="0" lvl="0" indent="0" algn="r">
                <a:lnSpc>
                  <a:spcPts val="1200"/>
                </a:lnSpc>
                <a:spcBef>
                  <a:spcPct val="0"/>
                </a:spcBef>
              </a:pPr>
              <a:r>
                <a:rPr lang="en-US" sz="1200" u="none">
                  <a:solidFill>
                    <a:srgbClr val="17594A"/>
                  </a:solidFill>
                  <a:latin typeface="Montserrat"/>
                  <a:ea typeface="Montserrat"/>
                  <a:cs typeface="Montserrat"/>
                  <a:sym typeface="Montserrat"/>
                </a:rPr>
                <a:t>Presented By : MGMP Geografi Aceh Selatan</a:t>
              </a:r>
            </a:p>
          </p:txBody>
        </p:sp>
        <p:sp>
          <p:nvSpPr>
            <p:cNvPr id="10" name="AutoShape 10"/>
            <p:cNvSpPr/>
            <p:nvPr/>
          </p:nvSpPr>
          <p:spPr>
            <a:xfrm>
              <a:off x="0" y="218873"/>
              <a:ext cx="3021063" cy="0"/>
            </a:xfrm>
            <a:prstGeom prst="line">
              <a:avLst/>
            </a:prstGeom>
            <a:ln w="25400" cap="flat">
              <a:solidFill>
                <a:srgbClr val="17594A"/>
              </a:solidFill>
              <a:prstDash val="solid"/>
              <a:headEnd type="none" w="sm" len="sm"/>
              <a:tailEnd type="none" w="sm" len="sm"/>
            </a:ln>
          </p:spPr>
        </p:sp>
      </p:grpSp>
      <p:sp>
        <p:nvSpPr>
          <p:cNvPr id="11" name="Freeform 11"/>
          <p:cNvSpPr/>
          <p:nvPr/>
        </p:nvSpPr>
        <p:spPr>
          <a:xfrm>
            <a:off x="10909973" y="4739310"/>
            <a:ext cx="475448" cy="475448"/>
          </a:xfrm>
          <a:custGeom>
            <a:avLst/>
            <a:gdLst/>
            <a:ahLst/>
            <a:cxnLst/>
            <a:rect l="l" t="t" r="r" b="b"/>
            <a:pathLst>
              <a:path w="475448" h="475448">
                <a:moveTo>
                  <a:pt x="0" y="0"/>
                </a:moveTo>
                <a:lnTo>
                  <a:pt x="475448" y="0"/>
                </a:lnTo>
                <a:lnTo>
                  <a:pt x="475448" y="475448"/>
                </a:lnTo>
                <a:lnTo>
                  <a:pt x="0" y="4754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2" name="Freeform 12"/>
          <p:cNvSpPr/>
          <p:nvPr/>
        </p:nvSpPr>
        <p:spPr>
          <a:xfrm>
            <a:off x="10909973" y="5558157"/>
            <a:ext cx="475448" cy="475448"/>
          </a:xfrm>
          <a:custGeom>
            <a:avLst/>
            <a:gdLst/>
            <a:ahLst/>
            <a:cxnLst/>
            <a:rect l="l" t="t" r="r" b="b"/>
            <a:pathLst>
              <a:path w="475448" h="475448">
                <a:moveTo>
                  <a:pt x="0" y="0"/>
                </a:moveTo>
                <a:lnTo>
                  <a:pt x="475448" y="0"/>
                </a:lnTo>
                <a:lnTo>
                  <a:pt x="475448" y="475448"/>
                </a:lnTo>
                <a:lnTo>
                  <a:pt x="0" y="47544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a:off x="10942416" y="6368908"/>
            <a:ext cx="475448" cy="475448"/>
          </a:xfrm>
          <a:custGeom>
            <a:avLst/>
            <a:gdLst/>
            <a:ahLst/>
            <a:cxnLst/>
            <a:rect l="l" t="t" r="r" b="b"/>
            <a:pathLst>
              <a:path w="475448" h="475448">
                <a:moveTo>
                  <a:pt x="0" y="0"/>
                </a:moveTo>
                <a:lnTo>
                  <a:pt x="475448" y="0"/>
                </a:lnTo>
                <a:lnTo>
                  <a:pt x="475448" y="475448"/>
                </a:lnTo>
                <a:lnTo>
                  <a:pt x="0" y="47544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4" name="TextBox 14"/>
          <p:cNvSpPr txBox="1"/>
          <p:nvPr/>
        </p:nvSpPr>
        <p:spPr>
          <a:xfrm>
            <a:off x="10647932" y="1133475"/>
            <a:ext cx="6191613" cy="1893920"/>
          </a:xfrm>
          <a:prstGeom prst="rect">
            <a:avLst/>
          </a:prstGeom>
        </p:spPr>
        <p:txBody>
          <a:bodyPr lIns="0" tIns="0" rIns="0" bIns="0" rtlCol="0" anchor="t">
            <a:spAutoFit/>
          </a:bodyPr>
          <a:lstStyle/>
          <a:p>
            <a:pPr marL="0" lvl="0" indent="0" algn="l">
              <a:lnSpc>
                <a:spcPts val="4992"/>
              </a:lnSpc>
              <a:spcBef>
                <a:spcPct val="0"/>
              </a:spcBef>
            </a:pPr>
            <a:r>
              <a:rPr lang="en-US" sz="4992" b="1">
                <a:solidFill>
                  <a:srgbClr val="17594A"/>
                </a:solidFill>
                <a:latin typeface="Montserrat Ultra-Bold"/>
                <a:ea typeface="Montserrat Ultra-Bold"/>
                <a:cs typeface="Montserrat Ultra-Bold"/>
                <a:sym typeface="Montserrat Ultra-Bold"/>
              </a:rPr>
              <a:t>Kesimpulan &amp; Langkah Selanjutnya</a:t>
            </a:r>
          </a:p>
        </p:txBody>
      </p:sp>
      <p:sp>
        <p:nvSpPr>
          <p:cNvPr id="15" name="TextBox 15"/>
          <p:cNvSpPr txBox="1"/>
          <p:nvPr/>
        </p:nvSpPr>
        <p:spPr>
          <a:xfrm>
            <a:off x="10647932" y="3933356"/>
            <a:ext cx="6306008" cy="223302"/>
          </a:xfrm>
          <a:prstGeom prst="rect">
            <a:avLst/>
          </a:prstGeom>
        </p:spPr>
        <p:txBody>
          <a:bodyPr lIns="0" tIns="0" rIns="0" bIns="0" rtlCol="0" anchor="t">
            <a:spAutoFit/>
          </a:bodyPr>
          <a:lstStyle/>
          <a:p>
            <a:pPr marL="0" lvl="0" indent="0" algn="l">
              <a:lnSpc>
                <a:spcPts val="1867"/>
              </a:lnSpc>
            </a:pPr>
            <a:r>
              <a:rPr lang="en-US" sz="1333">
                <a:solidFill>
                  <a:srgbClr val="000000"/>
                </a:solidFill>
                <a:latin typeface="Montserrat"/>
                <a:ea typeface="Montserrat"/>
                <a:cs typeface="Montserrat"/>
                <a:sym typeface="Montserrat"/>
              </a:rPr>
              <a:t>Mari tingkatkan kualitas pembelajaran geografi melalui kolaborasi digital!</a:t>
            </a:r>
          </a:p>
        </p:txBody>
      </p:sp>
      <p:sp>
        <p:nvSpPr>
          <p:cNvPr id="16" name="TextBox 16"/>
          <p:cNvSpPr txBox="1"/>
          <p:nvPr/>
        </p:nvSpPr>
        <p:spPr>
          <a:xfrm>
            <a:off x="11633192" y="4761134"/>
            <a:ext cx="5799562" cy="223302"/>
          </a:xfrm>
          <a:prstGeom prst="rect">
            <a:avLst/>
          </a:prstGeom>
        </p:spPr>
        <p:txBody>
          <a:bodyPr lIns="0" tIns="0" rIns="0" bIns="0" rtlCol="0" anchor="t">
            <a:spAutoFit/>
          </a:bodyPr>
          <a:lstStyle/>
          <a:p>
            <a:pPr marL="0" lvl="0" indent="0" algn="l">
              <a:lnSpc>
                <a:spcPts val="1867"/>
              </a:lnSpc>
              <a:spcBef>
                <a:spcPct val="0"/>
              </a:spcBef>
            </a:pPr>
            <a:r>
              <a:rPr lang="en-US" sz="1333" dirty="0">
                <a:solidFill>
                  <a:srgbClr val="000000"/>
                </a:solidFill>
                <a:latin typeface="Montserrat"/>
                <a:ea typeface="Montserrat"/>
                <a:cs typeface="Montserrat"/>
                <a:sym typeface="Montserrat"/>
              </a:rPr>
              <a:t>mgmpgeografiacehselatan@gmail.com</a:t>
            </a:r>
          </a:p>
        </p:txBody>
      </p:sp>
      <p:sp>
        <p:nvSpPr>
          <p:cNvPr id="18" name="TextBox 18"/>
          <p:cNvSpPr txBox="1"/>
          <p:nvPr/>
        </p:nvSpPr>
        <p:spPr>
          <a:xfrm>
            <a:off x="11633192" y="5579981"/>
            <a:ext cx="5722459" cy="223302"/>
          </a:xfrm>
          <a:prstGeom prst="rect">
            <a:avLst/>
          </a:prstGeom>
        </p:spPr>
        <p:txBody>
          <a:bodyPr lIns="0" tIns="0" rIns="0" bIns="0" rtlCol="0" anchor="t">
            <a:spAutoFit/>
          </a:bodyPr>
          <a:lstStyle/>
          <a:p>
            <a:pPr marL="0" lvl="0" indent="0" algn="l">
              <a:lnSpc>
                <a:spcPts val="1867"/>
              </a:lnSpc>
              <a:spcBef>
                <a:spcPct val="0"/>
              </a:spcBef>
            </a:pPr>
            <a:r>
              <a:rPr lang="en-US" sz="1333">
                <a:solidFill>
                  <a:srgbClr val="000000"/>
                </a:solidFill>
                <a:latin typeface="Montserrat"/>
                <a:ea typeface="Montserrat"/>
                <a:cs typeface="Montserrat"/>
                <a:sym typeface="Montserrat"/>
              </a:rPr>
              <a:t>MGMP Geografi Aceh Selatan</a:t>
            </a:r>
          </a:p>
        </p:txBody>
      </p:sp>
      <p:sp>
        <p:nvSpPr>
          <p:cNvPr id="19" name="TextBox 19"/>
          <p:cNvSpPr txBox="1"/>
          <p:nvPr/>
        </p:nvSpPr>
        <p:spPr>
          <a:xfrm>
            <a:off x="11625703" y="6390732"/>
            <a:ext cx="5729948" cy="223302"/>
          </a:xfrm>
          <a:prstGeom prst="rect">
            <a:avLst/>
          </a:prstGeom>
        </p:spPr>
        <p:txBody>
          <a:bodyPr lIns="0" tIns="0" rIns="0" bIns="0" rtlCol="0" anchor="t">
            <a:spAutoFit/>
          </a:bodyPr>
          <a:lstStyle/>
          <a:p>
            <a:pPr marL="0" lvl="0" indent="0" algn="l">
              <a:lnSpc>
                <a:spcPts val="1867"/>
              </a:lnSpc>
              <a:spcBef>
                <a:spcPct val="0"/>
              </a:spcBef>
            </a:pPr>
            <a:r>
              <a:rPr lang="en-US" sz="1333" u="none">
                <a:solidFill>
                  <a:srgbClr val="000000"/>
                </a:solidFill>
                <a:latin typeface="Montserrat"/>
                <a:ea typeface="Montserrat"/>
                <a:cs typeface="Montserrat"/>
                <a:sym typeface="Montserrat"/>
              </a:rPr>
              <a:t>www.sidakota.com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366</Words>
  <Application>Microsoft Office PowerPoint</Application>
  <PresentationFormat>Custom</PresentationFormat>
  <Paragraphs>35</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Montserrat Bold</vt:lpstr>
      <vt:lpstr>Calibri</vt:lpstr>
      <vt:lpstr>Montserrat Ultra-Bold Italics</vt:lpstr>
      <vt:lpstr>Montserrat</vt:lpstr>
      <vt:lpstr>Arial</vt:lpstr>
      <vt:lpstr>Montserrat Ultra-Bold</vt:lpstr>
      <vt:lpstr>Montserrat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Penggunaan Ruang Kolaborasi MGMP Sidakota untuk Geografi Aceh Selatan</dc:title>
  <cp:lastModifiedBy>NOVIARDI ARDHY</cp:lastModifiedBy>
  <cp:revision>5</cp:revision>
  <dcterms:created xsi:type="dcterms:W3CDTF">2006-08-16T00:00:00Z</dcterms:created>
  <dcterms:modified xsi:type="dcterms:W3CDTF">2026-08-13T04:00:13Z</dcterms:modified>
  <dc:identifier>DAHSC83fxAY</dc:identifier>
</cp:coreProperties>
</file>