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8288000" cy="10287000"/>
  <p:notesSz cx="6858000" cy="9144000"/>
  <p:embeddedFontLst>
    <p:embeddedFont>
      <p:font typeface="Bricolage Grotesque Bold" panose="020B0604020202020204" charset="0"/>
      <p:regular r:id="rId31"/>
    </p:embeddedFont>
    <p:embeddedFont>
      <p:font typeface="Nunito Sans" pitchFamily="2" charset="0"/>
      <p:regular r:id="rId32"/>
    </p:embeddedFont>
    <p:embeddedFont>
      <p:font typeface="Nunito Sans Bold"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75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Excel_Worksheet1.xlsx"/><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Excel_Worksheet2.xlsx"/><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Excel_Worksheet3.xlsx"/><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www.kompas.com/skola/read/2023/09/16/090000669/3-peluang-dan-tantangan-letak-"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package" Target="../embeddings/Microsoft_Excel_Worksheet4.xlsx"/><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sp>
        <p:nvSpPr>
          <p:cNvPr id="2" name="Freeform 2"/>
          <p:cNvSpPr/>
          <p:nvPr/>
        </p:nvSpPr>
        <p:spPr>
          <a:xfrm>
            <a:off x="144848" y="0"/>
            <a:ext cx="18143152" cy="10287000"/>
          </a:xfrm>
          <a:custGeom>
            <a:avLst/>
            <a:gdLst/>
            <a:ahLst/>
            <a:cxnLst/>
            <a:rect l="l" t="t" r="r" b="b"/>
            <a:pathLst>
              <a:path w="18143152" h="10287000">
                <a:moveTo>
                  <a:pt x="0" y="0"/>
                </a:moveTo>
                <a:lnTo>
                  <a:pt x="18143152" y="0"/>
                </a:lnTo>
                <a:lnTo>
                  <a:pt x="18143152" y="10287000"/>
                </a:lnTo>
                <a:lnTo>
                  <a:pt x="0" y="10287000"/>
                </a:lnTo>
                <a:lnTo>
                  <a:pt x="0" y="0"/>
                </a:lnTo>
                <a:close/>
              </a:path>
            </a:pathLst>
          </a:custGeom>
          <a:blipFill>
            <a:blip r:embed="rId2"/>
            <a:stretch>
              <a:fillRect l="-3081" t="-3248" r="-1804"/>
            </a:stretch>
          </a:blipFill>
        </p:spPr>
      </p:sp>
      <p:sp>
        <p:nvSpPr>
          <p:cNvPr id="3" name="TextBox 3"/>
          <p:cNvSpPr txBox="1"/>
          <p:nvPr/>
        </p:nvSpPr>
        <p:spPr>
          <a:xfrm>
            <a:off x="6141356" y="8402956"/>
            <a:ext cx="6005288" cy="1884044"/>
          </a:xfrm>
          <a:prstGeom prst="rect">
            <a:avLst/>
          </a:prstGeom>
        </p:spPr>
        <p:txBody>
          <a:bodyPr lIns="0" tIns="0" rIns="0" bIns="0" rtlCol="0" anchor="t">
            <a:spAutoFit/>
          </a:bodyPr>
          <a:lstStyle/>
          <a:p>
            <a:pPr algn="ctr">
              <a:lnSpc>
                <a:spcPts val="2939"/>
              </a:lnSpc>
            </a:pPr>
            <a:r>
              <a:rPr lang="en-US" sz="2999" b="1">
                <a:solidFill>
                  <a:srgbClr val="F6F1E7"/>
                </a:solidFill>
                <a:latin typeface="Bricolage Grotesque Bold"/>
                <a:ea typeface="Bricolage Grotesque Bold"/>
                <a:cs typeface="Bricolage Grotesque Bold"/>
                <a:sym typeface="Bricolage Grotesque Bold"/>
              </a:rPr>
              <a:t>Dewi Julianti, S.Pd</a:t>
            </a:r>
          </a:p>
          <a:p>
            <a:pPr algn="ctr">
              <a:lnSpc>
                <a:spcPts val="2939"/>
              </a:lnSpc>
            </a:pPr>
            <a:r>
              <a:rPr lang="en-US" sz="2999" b="1">
                <a:solidFill>
                  <a:srgbClr val="D7E46D"/>
                </a:solidFill>
                <a:latin typeface="Bricolage Grotesque Bold"/>
                <a:ea typeface="Bricolage Grotesque Bold"/>
                <a:cs typeface="Bricolage Grotesque Bold"/>
                <a:sym typeface="Bricolage Grotesque Bold"/>
              </a:rPr>
              <a:t>Menaldi Rozaik, S.Pd</a:t>
            </a:r>
          </a:p>
          <a:p>
            <a:pPr algn="ctr">
              <a:lnSpc>
                <a:spcPts val="2939"/>
              </a:lnSpc>
            </a:pPr>
            <a:r>
              <a:rPr lang="en-US" sz="2999" b="1">
                <a:solidFill>
                  <a:srgbClr val="F6F1E7"/>
                </a:solidFill>
                <a:latin typeface="Bricolage Grotesque Bold"/>
                <a:ea typeface="Bricolage Grotesque Bold"/>
                <a:cs typeface="Bricolage Grotesque Bold"/>
                <a:sym typeface="Bricolage Grotesque Bold"/>
              </a:rPr>
              <a:t> Faiza, S.Pd</a:t>
            </a:r>
          </a:p>
          <a:p>
            <a:pPr algn="ctr">
              <a:lnSpc>
                <a:spcPts val="2939"/>
              </a:lnSpc>
            </a:pPr>
            <a:endParaRPr lang="en-US" sz="2999" b="1">
              <a:solidFill>
                <a:srgbClr val="F6F1E7"/>
              </a:solidFill>
              <a:latin typeface="Bricolage Grotesque Bold"/>
              <a:ea typeface="Bricolage Grotesque Bold"/>
              <a:cs typeface="Bricolage Grotesque Bold"/>
              <a:sym typeface="Bricolage Grotesque Bold"/>
            </a:endParaRPr>
          </a:p>
          <a:p>
            <a:pPr algn="ctr">
              <a:lnSpc>
                <a:spcPts val="2939"/>
              </a:lnSpc>
            </a:pPr>
            <a:r>
              <a:rPr lang="en-US" sz="2999" b="1">
                <a:solidFill>
                  <a:srgbClr val="72CFA6"/>
                </a:solidFill>
                <a:latin typeface="Bricolage Grotesque Bold"/>
                <a:ea typeface="Bricolage Grotesque Bold"/>
                <a:cs typeface="Bricolage Grotesque Bold"/>
                <a:sym typeface="Bricolage Grotesque Bold"/>
              </a:rPr>
              <a:t>MGMP GEOGRAFI RAYON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419100"/>
            <a:ext cx="16535400" cy="409575"/>
            <a:chOff x="0" y="0"/>
            <a:chExt cx="22047200" cy="54610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01</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53340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400433" y="1343882"/>
            <a:ext cx="9374441" cy="7599235"/>
          </a:xfrm>
          <a:custGeom>
            <a:avLst/>
            <a:gdLst/>
            <a:ahLst/>
            <a:cxnLst/>
            <a:rect l="l" t="t" r="r" b="b"/>
            <a:pathLst>
              <a:path w="9374441" h="7599235">
                <a:moveTo>
                  <a:pt x="0" y="0"/>
                </a:moveTo>
                <a:lnTo>
                  <a:pt x="9374440" y="0"/>
                </a:lnTo>
                <a:lnTo>
                  <a:pt x="9374440" y="7599236"/>
                </a:lnTo>
                <a:lnTo>
                  <a:pt x="0" y="7599236"/>
                </a:lnTo>
                <a:lnTo>
                  <a:pt x="0" y="0"/>
                </a:lnTo>
                <a:close/>
              </a:path>
            </a:pathLst>
          </a:custGeom>
          <a:blipFill>
            <a:blip r:embed="rId2"/>
            <a:stretch>
              <a:fillRect l="-1493" t="-368" r="-51254" b="-2411"/>
            </a:stretch>
          </a:blipFill>
          <a:ln cap="sq">
            <a:noFill/>
            <a:prstDash val="solid"/>
            <a:miter/>
          </a:ln>
        </p:spPr>
      </p:sp>
      <p:sp>
        <p:nvSpPr>
          <p:cNvPr id="7" name="TextBox 7"/>
          <p:cNvSpPr txBox="1"/>
          <p:nvPr/>
        </p:nvSpPr>
        <p:spPr>
          <a:xfrm>
            <a:off x="10454953" y="1991108"/>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1</a:t>
            </a:r>
          </a:p>
        </p:txBody>
      </p:sp>
      <p:sp>
        <p:nvSpPr>
          <p:cNvPr id="8" name="TextBox 8"/>
          <p:cNvSpPr txBox="1"/>
          <p:nvPr/>
        </p:nvSpPr>
        <p:spPr>
          <a:xfrm>
            <a:off x="10287000" y="3152775"/>
            <a:ext cx="7638034" cy="4628770"/>
          </a:xfrm>
          <a:prstGeom prst="rect">
            <a:avLst/>
          </a:prstGeom>
        </p:spPr>
        <p:txBody>
          <a:bodyPr lIns="0" tIns="0" rIns="0" bIns="0" rtlCol="0" anchor="t">
            <a:spAutoFit/>
          </a:bodyPr>
          <a:lstStyle/>
          <a:p>
            <a:pPr algn="l">
              <a:lnSpc>
                <a:spcPts val="3234"/>
              </a:lnSpc>
            </a:pPr>
            <a:r>
              <a:rPr lang="en-US" sz="3300" b="1">
                <a:solidFill>
                  <a:srgbClr val="D7E46D"/>
                </a:solidFill>
                <a:latin typeface="Bricolage Grotesque Bold"/>
                <a:ea typeface="Bricolage Grotesque Bold"/>
                <a:cs typeface="Bricolage Grotesque Bold"/>
                <a:sym typeface="Bricolage Grotesque Bold"/>
              </a:rPr>
              <a:t>🌒Indikator: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Mengidentifikasi dampak aktivitas manusia terhadap kemampuan tanah dalam menyerap air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🔖Bentuk Soal :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Pilihan Ganda tingkat Mudah</a:t>
            </a:r>
          </a:p>
          <a:p>
            <a:pPr algn="l">
              <a:lnSpc>
                <a:spcPts val="6762"/>
              </a:lnSpc>
            </a:pPr>
            <a:endParaRPr lang="en-US" sz="33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10287000" y="5381625"/>
            <a:ext cx="6191250" cy="754380"/>
          </a:xfrm>
          <a:prstGeom prst="rect">
            <a:avLst/>
          </a:prstGeom>
        </p:spPr>
        <p:txBody>
          <a:bodyPr lIns="0" tIns="0" rIns="0" bIns="0" rtlCol="0" anchor="t">
            <a:spAutoFit/>
          </a:bodyPr>
          <a:lstStyle/>
          <a:p>
            <a:pPr algn="l">
              <a:lnSpc>
                <a:spcPts val="3045"/>
              </a:lnSpc>
            </a:pPr>
            <a:r>
              <a:rPr lang="en-US" sz="2175">
                <a:solidFill>
                  <a:srgbClr val="173F3A"/>
                </a:solidFill>
                <a:latin typeface="Nunito Sans"/>
                <a:ea typeface="Nunito Sans"/>
                <a:cs typeface="Nunito Sans"/>
                <a:sym typeface="Nunito Sans"/>
              </a:rPr>
              <a:t>Mengenali wajah kepulauan kita—dari puncak gunung hingga garis pantai.</a:t>
            </a:r>
          </a:p>
        </p:txBody>
      </p:sp>
      <p:sp>
        <p:nvSpPr>
          <p:cNvPr id="10" name="TextBox 10"/>
          <p:cNvSpPr txBox="1"/>
          <p:nvPr/>
        </p:nvSpPr>
        <p:spPr>
          <a:xfrm>
            <a:off x="876300" y="9629775"/>
            <a:ext cx="6660524"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02</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NO 1</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205387" y="1483998"/>
            <a:ext cx="9703728" cy="7319004"/>
          </a:xfrm>
          <a:custGeom>
            <a:avLst/>
            <a:gdLst/>
            <a:ahLst/>
            <a:cxnLst/>
            <a:rect l="l" t="t" r="r" b="b"/>
            <a:pathLst>
              <a:path w="9703728" h="7319004">
                <a:moveTo>
                  <a:pt x="0" y="0"/>
                </a:moveTo>
                <a:lnTo>
                  <a:pt x="9703727" y="0"/>
                </a:lnTo>
                <a:lnTo>
                  <a:pt x="9703727" y="7319004"/>
                </a:lnTo>
                <a:lnTo>
                  <a:pt x="0" y="7319004"/>
                </a:lnTo>
                <a:lnTo>
                  <a:pt x="0" y="0"/>
                </a:lnTo>
                <a:close/>
              </a:path>
            </a:pathLst>
          </a:custGeom>
          <a:blipFill>
            <a:blip r:embed="rId2"/>
            <a:stretch>
              <a:fillRect l="-5049" t="-208" r="-3599"/>
            </a:stretch>
          </a:blipFill>
          <a:ln cap="sq">
            <a:noFill/>
            <a:prstDash val="solid"/>
            <a:miter/>
          </a:ln>
        </p:spPr>
      </p:sp>
      <p:grpSp>
        <p:nvGrpSpPr>
          <p:cNvPr id="7" name="Group 7"/>
          <p:cNvGrpSpPr/>
          <p:nvPr/>
        </p:nvGrpSpPr>
        <p:grpSpPr>
          <a:xfrm>
            <a:off x="10086975" y="1524000"/>
            <a:ext cx="7524750" cy="7274995"/>
            <a:chOff x="0" y="0"/>
            <a:chExt cx="10033000" cy="9699993"/>
          </a:xfrm>
        </p:grpSpPr>
        <p:grpSp>
          <p:nvGrpSpPr>
            <p:cNvPr id="8" name="Group 8"/>
            <p:cNvGrpSpPr/>
            <p:nvPr/>
          </p:nvGrpSpPr>
          <p:grpSpPr>
            <a:xfrm>
              <a:off x="0" y="3349993"/>
              <a:ext cx="10033000" cy="6350000"/>
              <a:chOff x="0" y="0"/>
              <a:chExt cx="10033000" cy="6350000"/>
            </a:xfrm>
          </p:grpSpPr>
          <p:sp>
            <p:nvSpPr>
              <p:cNvPr id="9" name="Freeform 9"/>
              <p:cNvSpPr/>
              <p:nvPr/>
            </p:nvSpPr>
            <p:spPr>
              <a:xfrm>
                <a:off x="0" y="0"/>
                <a:ext cx="10033000" cy="6350000"/>
              </a:xfrm>
              <a:custGeom>
                <a:avLst/>
                <a:gdLst/>
                <a:ahLst/>
                <a:cxnLst/>
                <a:rect l="l" t="t" r="r" b="b"/>
                <a:pathLst>
                  <a:path w="10033000" h="6350000">
                    <a:moveTo>
                      <a:pt x="0" y="0"/>
                    </a:moveTo>
                    <a:lnTo>
                      <a:pt x="10033000" y="0"/>
                    </a:lnTo>
                    <a:lnTo>
                      <a:pt x="10033000" y="6350000"/>
                    </a:lnTo>
                    <a:lnTo>
                      <a:pt x="0" y="6350000"/>
                    </a:lnTo>
                    <a:close/>
                  </a:path>
                </a:pathLst>
              </a:custGeom>
              <a:solidFill>
                <a:srgbClr val="FFFFFF"/>
              </a:solidFill>
              <a:ln cap="sq">
                <a:noFill/>
                <a:prstDash val="solid"/>
                <a:miter/>
              </a:ln>
            </p:spPr>
          </p:sp>
          <p:sp>
            <p:nvSpPr>
              <p:cNvPr id="10" name="TextBox 10"/>
              <p:cNvSpPr txBox="1"/>
              <p:nvPr/>
            </p:nvSpPr>
            <p:spPr>
              <a:xfrm>
                <a:off x="0" y="-57150"/>
                <a:ext cx="10033000" cy="6407150"/>
              </a:xfrm>
              <a:prstGeom prst="rect">
                <a:avLst/>
              </a:prstGeom>
            </p:spPr>
            <p:txBody>
              <a:bodyPr lIns="50800" tIns="50800" rIns="50800" bIns="50800" rtlCol="0" anchor="ctr"/>
              <a:lstStyle/>
              <a:p>
                <a:pPr algn="l">
                  <a:lnSpc>
                    <a:spcPts val="2519"/>
                  </a:lnSpc>
                </a:pPr>
                <a:endParaRPr/>
              </a:p>
            </p:txBody>
          </p:sp>
        </p:grpSp>
        <p:sp>
          <p:nvSpPr>
            <p:cNvPr id="11" name="TextBox 11"/>
            <p:cNvSpPr txBox="1"/>
            <p:nvPr/>
          </p:nvSpPr>
          <p:spPr>
            <a:xfrm>
              <a:off x="0" y="-47625"/>
              <a:ext cx="2159000" cy="492126"/>
            </a:xfrm>
            <a:prstGeom prst="rect">
              <a:avLst/>
            </a:prstGeom>
          </p:spPr>
          <p:txBody>
            <a:bodyPr lIns="0" tIns="0" rIns="0" bIns="0" rtlCol="0" anchor="t">
              <a:spAutoFit/>
            </a:bodyPr>
            <a:lstStyle/>
            <a:p>
              <a:pPr algn="l">
                <a:lnSpc>
                  <a:spcPts val="3149"/>
                </a:lnSpc>
              </a:pPr>
              <a:r>
                <a:rPr lang="en-US" sz="2249" b="1" spc="224">
                  <a:solidFill>
                    <a:srgbClr val="EF8354"/>
                  </a:solidFill>
                  <a:latin typeface="Nunito Sans Bold"/>
                  <a:ea typeface="Nunito Sans Bold"/>
                  <a:cs typeface="Nunito Sans Bold"/>
                  <a:sym typeface="Nunito Sans Bold"/>
                </a:rPr>
                <a:t>SOAL</a:t>
              </a:r>
            </a:p>
          </p:txBody>
        </p:sp>
        <p:sp>
          <p:nvSpPr>
            <p:cNvPr id="12" name="TextBox 12"/>
            <p:cNvSpPr txBox="1"/>
            <p:nvPr/>
          </p:nvSpPr>
          <p:spPr>
            <a:xfrm>
              <a:off x="0" y="771525"/>
              <a:ext cx="10033000" cy="3291205"/>
            </a:xfrm>
            <a:prstGeom prst="rect">
              <a:avLst/>
            </a:prstGeom>
          </p:spPr>
          <p:txBody>
            <a:bodyPr lIns="0" tIns="0" rIns="0" bIns="0" rtlCol="0" anchor="t">
              <a:spAutoFit/>
            </a:bodyPr>
            <a:lstStyle/>
            <a:p>
              <a:pPr algn="l">
                <a:lnSpc>
                  <a:spcPts val="3277"/>
                </a:lnSpc>
              </a:pPr>
              <a:r>
                <a:rPr lang="en-US" sz="2849" b="1">
                  <a:solidFill>
                    <a:srgbClr val="173F3A"/>
                  </a:solidFill>
                  <a:latin typeface="Bricolage Grotesque Bold"/>
                  <a:ea typeface="Bricolage Grotesque Bold"/>
                  <a:cs typeface="Bricolage Grotesque Bold"/>
                  <a:sym typeface="Bricolage Grotesque Bold"/>
                </a:rPr>
                <a:t>Gambar menunjukkan kegiatan pembukaan hutan untuk perkebunan. Kegiatan tersebut dapat mengubah lingkungan fisik, khususnya pada aspek ....</a:t>
              </a:r>
            </a:p>
            <a:p>
              <a:pPr algn="l">
                <a:lnSpc>
                  <a:spcPts val="3277"/>
                </a:lnSpc>
              </a:pPr>
              <a:endParaRPr lang="en-US" sz="2849" b="1">
                <a:solidFill>
                  <a:srgbClr val="173F3A"/>
                </a:solidFill>
                <a:latin typeface="Bricolage Grotesque Bold"/>
                <a:ea typeface="Bricolage Grotesque Bold"/>
                <a:cs typeface="Bricolage Grotesque Bold"/>
                <a:sym typeface="Bricolage Grotesque Bold"/>
              </a:endParaRPr>
            </a:p>
            <a:p>
              <a:pPr algn="l">
                <a:lnSpc>
                  <a:spcPts val="3277"/>
                </a:lnSpc>
              </a:pPr>
              <a:endParaRPr lang="en-US" sz="2849" b="1">
                <a:solidFill>
                  <a:srgbClr val="173F3A"/>
                </a:solidFill>
                <a:latin typeface="Bricolage Grotesque Bold"/>
                <a:ea typeface="Bricolage Grotesque Bold"/>
                <a:cs typeface="Bricolage Grotesque Bold"/>
                <a:sym typeface="Bricolage Grotesque Bold"/>
              </a:endParaRPr>
            </a:p>
          </p:txBody>
        </p:sp>
        <p:sp>
          <p:nvSpPr>
            <p:cNvPr id="13" name="TextBox 13"/>
            <p:cNvSpPr txBox="1"/>
            <p:nvPr/>
          </p:nvSpPr>
          <p:spPr>
            <a:xfrm>
              <a:off x="284062" y="3660241"/>
              <a:ext cx="8890000" cy="4487546"/>
            </a:xfrm>
            <a:prstGeom prst="rect">
              <a:avLst/>
            </a:prstGeom>
          </p:spPr>
          <p:txBody>
            <a:bodyPr lIns="0" tIns="0" rIns="0" bIns="0" rtlCol="0" anchor="t">
              <a:spAutoFit/>
            </a:bodyPr>
            <a:lstStyle/>
            <a:p>
              <a:pPr algn="l">
                <a:lnSpc>
                  <a:spcPts val="3884"/>
                </a:lnSpc>
              </a:pPr>
              <a:r>
                <a:rPr lang="en-US" sz="2774">
                  <a:solidFill>
                    <a:srgbClr val="173F3A"/>
                  </a:solidFill>
                  <a:latin typeface="Nunito Sans"/>
                  <a:ea typeface="Nunito Sans"/>
                  <a:cs typeface="Nunito Sans"/>
                  <a:sym typeface="Nunito Sans"/>
                </a:rPr>
                <a:t>A. menurunnya kualitas udara</a:t>
              </a:r>
            </a:p>
            <a:p>
              <a:pPr algn="l">
                <a:lnSpc>
                  <a:spcPts val="3884"/>
                </a:lnSpc>
              </a:pPr>
              <a:r>
                <a:rPr lang="en-US" sz="2774">
                  <a:solidFill>
                    <a:srgbClr val="173F3A"/>
                  </a:solidFill>
                  <a:latin typeface="Nunito Sans"/>
                  <a:ea typeface="Nunito Sans"/>
                  <a:cs typeface="Nunito Sans"/>
                  <a:sym typeface="Nunito Sans"/>
                </a:rPr>
                <a:t>B. meningkatnya kesuburan tanah</a:t>
              </a:r>
            </a:p>
            <a:p>
              <a:pPr algn="l">
                <a:lnSpc>
                  <a:spcPts val="3884"/>
                </a:lnSpc>
              </a:pPr>
              <a:r>
                <a:rPr lang="en-US" sz="2774">
                  <a:solidFill>
                    <a:srgbClr val="173F3A"/>
                  </a:solidFill>
                  <a:latin typeface="Nunito Sans"/>
                  <a:ea typeface="Nunito Sans"/>
                  <a:cs typeface="Nunito Sans"/>
                  <a:sym typeface="Nunito Sans"/>
                </a:rPr>
                <a:t>C. berkurangnya daya resap air</a:t>
              </a:r>
            </a:p>
            <a:p>
              <a:pPr algn="l">
                <a:lnSpc>
                  <a:spcPts val="3884"/>
                </a:lnSpc>
              </a:pPr>
              <a:r>
                <a:rPr lang="en-US" sz="2774">
                  <a:solidFill>
                    <a:srgbClr val="173F3A"/>
                  </a:solidFill>
                  <a:latin typeface="Nunito Sans"/>
                  <a:ea typeface="Nunito Sans"/>
                  <a:cs typeface="Nunito Sans"/>
                  <a:sym typeface="Nunito Sans"/>
                </a:rPr>
                <a:t>D. bertambahnya keanekaragaman hayati</a:t>
              </a:r>
            </a:p>
            <a:p>
              <a:pPr algn="l">
                <a:lnSpc>
                  <a:spcPts val="3884"/>
                </a:lnSpc>
              </a:pPr>
              <a:r>
                <a:rPr lang="en-US" sz="2774">
                  <a:solidFill>
                    <a:srgbClr val="173F3A"/>
                  </a:solidFill>
                  <a:latin typeface="Nunito Sans"/>
                  <a:ea typeface="Nunito Sans"/>
                  <a:cs typeface="Nunito Sans"/>
                  <a:sym typeface="Nunito Sans"/>
                </a:rPr>
                <a:t>E. menurunnya suhu udara</a:t>
              </a:r>
            </a:p>
            <a:p>
              <a:pPr algn="l">
                <a:lnSpc>
                  <a:spcPts val="3884"/>
                </a:lnSpc>
              </a:pPr>
              <a:endParaRPr lang="en-US" sz="2774">
                <a:solidFill>
                  <a:srgbClr val="173F3A"/>
                </a:solidFill>
                <a:latin typeface="Nunito Sans"/>
                <a:ea typeface="Nunito Sans"/>
                <a:cs typeface="Nunito Sans"/>
                <a:sym typeface="Nunito Sans"/>
              </a:endParaRPr>
            </a:p>
          </p:txBody>
        </p:sp>
      </p:grpSp>
      <p:sp>
        <p:nvSpPr>
          <p:cNvPr id="14" name="TextBox 14"/>
          <p:cNvSpPr txBox="1"/>
          <p:nvPr/>
        </p:nvSpPr>
        <p:spPr>
          <a:xfrm>
            <a:off x="876300" y="9629775"/>
            <a:ext cx="621264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03</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1140869" y="1457325"/>
            <a:ext cx="16677111" cy="8105883"/>
            <a:chOff x="0" y="0"/>
            <a:chExt cx="22236148" cy="10807843"/>
          </a:xfrm>
        </p:grpSpPr>
        <p:grpSp>
          <p:nvGrpSpPr>
            <p:cNvPr id="7" name="Group 7"/>
            <p:cNvGrpSpPr/>
            <p:nvPr/>
          </p:nvGrpSpPr>
          <p:grpSpPr>
            <a:xfrm>
              <a:off x="0" y="0"/>
              <a:ext cx="22236148" cy="10807843"/>
              <a:chOff x="0" y="0"/>
              <a:chExt cx="21694441" cy="10544548"/>
            </a:xfrm>
          </p:grpSpPr>
          <p:sp>
            <p:nvSpPr>
              <p:cNvPr id="8" name="Freeform 8"/>
              <p:cNvSpPr/>
              <p:nvPr/>
            </p:nvSpPr>
            <p:spPr>
              <a:xfrm>
                <a:off x="0" y="0"/>
                <a:ext cx="21694442" cy="10544548"/>
              </a:xfrm>
              <a:custGeom>
                <a:avLst/>
                <a:gdLst/>
                <a:ahLst/>
                <a:cxnLst/>
                <a:rect l="l" t="t" r="r" b="b"/>
                <a:pathLst>
                  <a:path w="21694442" h="10544548">
                    <a:moveTo>
                      <a:pt x="0" y="0"/>
                    </a:moveTo>
                    <a:lnTo>
                      <a:pt x="21694442" y="0"/>
                    </a:lnTo>
                    <a:lnTo>
                      <a:pt x="21694442" y="10544548"/>
                    </a:lnTo>
                    <a:lnTo>
                      <a:pt x="0" y="10544548"/>
                    </a:lnTo>
                    <a:close/>
                  </a:path>
                </a:pathLst>
              </a:custGeom>
              <a:solidFill>
                <a:srgbClr val="FFFFFF"/>
              </a:solidFill>
              <a:ln cap="sq">
                <a:noFill/>
                <a:prstDash val="solid"/>
                <a:miter/>
              </a:ln>
            </p:spPr>
          </p:sp>
          <p:sp>
            <p:nvSpPr>
              <p:cNvPr id="9" name="TextBox 9"/>
              <p:cNvSpPr txBox="1"/>
              <p:nvPr/>
            </p:nvSpPr>
            <p:spPr>
              <a:xfrm>
                <a:off x="0" y="-38100"/>
                <a:ext cx="21694441" cy="10582648"/>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84690" y="427024"/>
              <a:ext cx="7592831" cy="361813"/>
            </a:xfrm>
            <a:prstGeom prst="rect">
              <a:avLst/>
            </a:prstGeom>
          </p:spPr>
          <p:txBody>
            <a:bodyPr lIns="0" tIns="0" rIns="0" bIns="0" rtlCol="0" anchor="t">
              <a:spAutoFit/>
            </a:bodyPr>
            <a:lstStyle/>
            <a:p>
              <a:pPr algn="l">
                <a:lnSpc>
                  <a:spcPts val="2367"/>
                </a:lnSpc>
              </a:pPr>
              <a:endParaRPr/>
            </a:p>
          </p:txBody>
        </p:sp>
        <p:sp>
          <p:nvSpPr>
            <p:cNvPr id="11" name="TextBox 11"/>
            <p:cNvSpPr txBox="1"/>
            <p:nvPr/>
          </p:nvSpPr>
          <p:spPr>
            <a:xfrm>
              <a:off x="1084690" y="1349337"/>
              <a:ext cx="18439732" cy="696954"/>
            </a:xfrm>
            <a:prstGeom prst="rect">
              <a:avLst/>
            </a:prstGeom>
          </p:spPr>
          <p:txBody>
            <a:bodyPr lIns="0" tIns="0" rIns="0" bIns="0" rtlCol="0" anchor="t">
              <a:spAutoFit/>
            </a:bodyPr>
            <a:lstStyle/>
            <a:p>
              <a:pPr algn="l">
                <a:lnSpc>
                  <a:spcPts val="3874"/>
                </a:lnSpc>
              </a:pPr>
              <a:r>
                <a:rPr lang="en-US" sz="3689" b="1">
                  <a:solidFill>
                    <a:srgbClr val="173F3A"/>
                  </a:solidFill>
                  <a:latin typeface="Bricolage Grotesque Bold"/>
                  <a:ea typeface="Bricolage Grotesque Bold"/>
                  <a:cs typeface="Bricolage Grotesque Bold"/>
                  <a:sym typeface="Bricolage Grotesque Bold"/>
                </a:rPr>
                <a:t>JAWABAN • C Berkurangnya daya resap air</a:t>
              </a:r>
            </a:p>
          </p:txBody>
        </p:sp>
        <p:sp>
          <p:nvSpPr>
            <p:cNvPr id="12" name="TextBox 12"/>
            <p:cNvSpPr txBox="1"/>
            <p:nvPr/>
          </p:nvSpPr>
          <p:spPr>
            <a:xfrm>
              <a:off x="260198" y="2751055"/>
              <a:ext cx="21975950" cy="1013495"/>
            </a:xfrm>
            <a:prstGeom prst="rect">
              <a:avLst/>
            </a:prstGeom>
          </p:spPr>
          <p:txBody>
            <a:bodyPr lIns="0" tIns="0" rIns="0" bIns="0" rtlCol="0" anchor="t">
              <a:spAutoFit/>
            </a:bodyPr>
            <a:lstStyle/>
            <a:p>
              <a:pPr algn="l">
                <a:lnSpc>
                  <a:spcPts val="3121"/>
                </a:lnSpc>
              </a:pPr>
              <a:endParaRPr/>
            </a:p>
            <a:p>
              <a:pPr algn="l">
                <a:lnSpc>
                  <a:spcPts val="3121"/>
                </a:lnSpc>
              </a:pPr>
              <a:endParaRPr/>
            </a:p>
          </p:txBody>
        </p:sp>
      </p:grpSp>
      <p:graphicFrame>
        <p:nvGraphicFramePr>
          <p:cNvPr id="13" name="Object 13"/>
          <p:cNvGraphicFramePr/>
          <p:nvPr>
            <p:extLst>
              <p:ext uri="{D42A27DB-BD31-4B8C-83A1-F6EECF244321}">
                <p14:modId xmlns:p14="http://schemas.microsoft.com/office/powerpoint/2010/main" val="3440857767"/>
              </p:ext>
            </p:extLst>
          </p:nvPr>
        </p:nvGraphicFramePr>
        <p:xfrm>
          <a:off x="1974850" y="3201988"/>
          <a:ext cx="12969875" cy="4802187"/>
        </p:xfrm>
        <a:graphic>
          <a:graphicData uri="http://schemas.openxmlformats.org/presentationml/2006/ole">
            <mc:AlternateContent xmlns:mc="http://schemas.openxmlformats.org/markup-compatibility/2006">
              <mc:Choice xmlns:v="urn:schemas-microsoft-com:vml" Requires="v">
                <p:oleObj name="Worksheet" r:id="rId2" imgW="13077680" imgH="5076664" progId="Excel.Sheet.12">
                  <p:embed/>
                </p:oleObj>
              </mc:Choice>
              <mc:Fallback>
                <p:oleObj name="Worksheet" r:id="rId2" imgW="13077680" imgH="5076664" progId="Excel.Sheet.12">
                  <p:embed/>
                  <p:pic>
                    <p:nvPicPr>
                      <p:cNvPr id="0" name=""/>
                      <p:cNvPicPr/>
                      <p:nvPr/>
                    </p:nvPicPr>
                    <p:blipFill>
                      <a:blip r:embed="rId3"/>
                      <a:stretch>
                        <a:fillRect/>
                      </a:stretch>
                    </p:blipFill>
                    <p:spPr>
                      <a:xfrm>
                        <a:off x="1974850" y="3201988"/>
                        <a:ext cx="12969875" cy="4802187"/>
                      </a:xfrm>
                      <a:prstGeom prst="rect">
                        <a:avLst/>
                      </a:prstGeom>
                    </p:spPr>
                  </p:pic>
                </p:oleObj>
              </mc:Fallback>
            </mc:AlternateContent>
          </a:graphicData>
        </a:graphic>
      </p:graphicFrame>
      <p:sp>
        <p:nvSpPr>
          <p:cNvPr id="14" name="TextBox 14"/>
          <p:cNvSpPr txBox="1"/>
          <p:nvPr/>
        </p:nvSpPr>
        <p:spPr>
          <a:xfrm>
            <a:off x="876300" y="9629775"/>
            <a:ext cx="7220368"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04</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400433" y="1343882"/>
            <a:ext cx="9374441" cy="7599235"/>
          </a:xfrm>
          <a:custGeom>
            <a:avLst/>
            <a:gdLst/>
            <a:ahLst/>
            <a:cxnLst/>
            <a:rect l="l" t="t" r="r" b="b"/>
            <a:pathLst>
              <a:path w="9374441" h="7599235">
                <a:moveTo>
                  <a:pt x="0" y="0"/>
                </a:moveTo>
                <a:lnTo>
                  <a:pt x="9374440" y="0"/>
                </a:lnTo>
                <a:lnTo>
                  <a:pt x="9374440" y="7599236"/>
                </a:lnTo>
                <a:lnTo>
                  <a:pt x="0" y="7599236"/>
                </a:lnTo>
                <a:lnTo>
                  <a:pt x="0" y="0"/>
                </a:lnTo>
                <a:close/>
              </a:path>
            </a:pathLst>
          </a:custGeom>
          <a:blipFill>
            <a:blip r:embed="rId2"/>
            <a:stretch>
              <a:fillRect l="-1493" t="-368" r="-51254" b="-2411"/>
            </a:stretch>
          </a:blipFill>
          <a:ln cap="sq">
            <a:noFill/>
            <a:prstDash val="solid"/>
            <a:miter/>
          </a:ln>
        </p:spPr>
      </p:sp>
      <p:sp>
        <p:nvSpPr>
          <p:cNvPr id="7" name="TextBox 7"/>
          <p:cNvSpPr txBox="1"/>
          <p:nvPr/>
        </p:nvSpPr>
        <p:spPr>
          <a:xfrm>
            <a:off x="10287000" y="2466975"/>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2</a:t>
            </a:r>
          </a:p>
        </p:txBody>
      </p:sp>
      <p:sp>
        <p:nvSpPr>
          <p:cNvPr id="8" name="TextBox 8"/>
          <p:cNvSpPr txBox="1"/>
          <p:nvPr/>
        </p:nvSpPr>
        <p:spPr>
          <a:xfrm>
            <a:off x="10287000" y="3152775"/>
            <a:ext cx="7722010" cy="6267070"/>
          </a:xfrm>
          <a:prstGeom prst="rect">
            <a:avLst/>
          </a:prstGeom>
        </p:spPr>
        <p:txBody>
          <a:bodyPr lIns="0" tIns="0" rIns="0" bIns="0" rtlCol="0" anchor="t">
            <a:spAutoFit/>
          </a:bodyPr>
          <a:lstStyle/>
          <a:p>
            <a:pPr algn="l">
              <a:lnSpc>
                <a:spcPts val="3234"/>
              </a:lnSpc>
            </a:pPr>
            <a:r>
              <a:rPr lang="en-US" sz="3300" b="1">
                <a:solidFill>
                  <a:srgbClr val="D7E46D"/>
                </a:solidFill>
                <a:latin typeface="Bricolage Grotesque Bold"/>
                <a:ea typeface="Bricolage Grotesque Bold"/>
                <a:cs typeface="Bricolage Grotesque Bold"/>
                <a:sym typeface="Bricolage Grotesque Bold"/>
              </a:rPr>
              <a:t>🌒Indikator: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Peserta didik dapat menganalisis berbagai aktivitas manusia yang berpotensi mengubah kondisi lingkungan fisik berdasarkan informasi spasial pada peta</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🔖Bentuk Soal :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Pilihan Ganda komplek ( MCMA ) sedang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6762"/>
              </a:lnSpc>
            </a:pPr>
            <a:endParaRPr lang="en-US" sz="33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05</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NO 2</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238125" y="1443996"/>
            <a:ext cx="9395813" cy="7319004"/>
          </a:xfrm>
          <a:custGeom>
            <a:avLst/>
            <a:gdLst/>
            <a:ahLst/>
            <a:cxnLst/>
            <a:rect l="l" t="t" r="r" b="b"/>
            <a:pathLst>
              <a:path w="9395813" h="7319004">
                <a:moveTo>
                  <a:pt x="0" y="0"/>
                </a:moveTo>
                <a:lnTo>
                  <a:pt x="9395813" y="0"/>
                </a:lnTo>
                <a:lnTo>
                  <a:pt x="9395813" y="7319004"/>
                </a:lnTo>
                <a:lnTo>
                  <a:pt x="0" y="7319004"/>
                </a:lnTo>
                <a:lnTo>
                  <a:pt x="0" y="0"/>
                </a:lnTo>
                <a:close/>
              </a:path>
            </a:pathLst>
          </a:custGeom>
          <a:blipFill>
            <a:blip r:embed="rId2"/>
            <a:stretch>
              <a:fillRect l="-76" r="-76"/>
            </a:stretch>
          </a:blipFill>
          <a:ln cap="sq">
            <a:noFill/>
            <a:prstDash val="solid"/>
            <a:miter/>
          </a:ln>
        </p:spPr>
      </p:sp>
      <p:grpSp>
        <p:nvGrpSpPr>
          <p:cNvPr id="7" name="Group 7"/>
          <p:cNvGrpSpPr/>
          <p:nvPr/>
        </p:nvGrpSpPr>
        <p:grpSpPr>
          <a:xfrm>
            <a:off x="9944100" y="1524000"/>
            <a:ext cx="7524750" cy="7165314"/>
            <a:chOff x="0" y="0"/>
            <a:chExt cx="10033000" cy="9553752"/>
          </a:xfrm>
        </p:grpSpPr>
        <p:grpSp>
          <p:nvGrpSpPr>
            <p:cNvPr id="8" name="Group 8"/>
            <p:cNvGrpSpPr/>
            <p:nvPr/>
          </p:nvGrpSpPr>
          <p:grpSpPr>
            <a:xfrm>
              <a:off x="0" y="3203752"/>
              <a:ext cx="10033000" cy="6350000"/>
              <a:chOff x="0" y="0"/>
              <a:chExt cx="10033000" cy="6350000"/>
            </a:xfrm>
          </p:grpSpPr>
          <p:sp>
            <p:nvSpPr>
              <p:cNvPr id="9" name="Freeform 9"/>
              <p:cNvSpPr/>
              <p:nvPr/>
            </p:nvSpPr>
            <p:spPr>
              <a:xfrm>
                <a:off x="0" y="0"/>
                <a:ext cx="10033000" cy="6350000"/>
              </a:xfrm>
              <a:custGeom>
                <a:avLst/>
                <a:gdLst/>
                <a:ahLst/>
                <a:cxnLst/>
                <a:rect l="l" t="t" r="r" b="b"/>
                <a:pathLst>
                  <a:path w="10033000" h="6350000">
                    <a:moveTo>
                      <a:pt x="0" y="0"/>
                    </a:moveTo>
                    <a:lnTo>
                      <a:pt x="10033000" y="0"/>
                    </a:lnTo>
                    <a:lnTo>
                      <a:pt x="10033000" y="6350000"/>
                    </a:lnTo>
                    <a:lnTo>
                      <a:pt x="0" y="6350000"/>
                    </a:lnTo>
                    <a:close/>
                  </a:path>
                </a:pathLst>
              </a:custGeom>
              <a:solidFill>
                <a:srgbClr val="FFFFFF"/>
              </a:solidFill>
              <a:ln cap="sq">
                <a:noFill/>
                <a:prstDash val="solid"/>
                <a:miter/>
              </a:ln>
            </p:spPr>
          </p:sp>
          <p:sp>
            <p:nvSpPr>
              <p:cNvPr id="10" name="TextBox 10"/>
              <p:cNvSpPr txBox="1"/>
              <p:nvPr/>
            </p:nvSpPr>
            <p:spPr>
              <a:xfrm>
                <a:off x="0" y="-57150"/>
                <a:ext cx="10033000" cy="6407150"/>
              </a:xfrm>
              <a:prstGeom prst="rect">
                <a:avLst/>
              </a:prstGeom>
            </p:spPr>
            <p:txBody>
              <a:bodyPr lIns="50800" tIns="50800" rIns="50800" bIns="50800" rtlCol="0" anchor="ctr"/>
              <a:lstStyle/>
              <a:p>
                <a:pPr algn="l">
                  <a:lnSpc>
                    <a:spcPts val="2519"/>
                  </a:lnSpc>
                </a:pPr>
                <a:endParaRPr/>
              </a:p>
            </p:txBody>
          </p:sp>
        </p:grpSp>
        <p:sp>
          <p:nvSpPr>
            <p:cNvPr id="11" name="TextBox 11"/>
            <p:cNvSpPr txBox="1"/>
            <p:nvPr/>
          </p:nvSpPr>
          <p:spPr>
            <a:xfrm>
              <a:off x="0" y="-47625"/>
              <a:ext cx="2159000" cy="492126"/>
            </a:xfrm>
            <a:prstGeom prst="rect">
              <a:avLst/>
            </a:prstGeom>
          </p:spPr>
          <p:txBody>
            <a:bodyPr lIns="0" tIns="0" rIns="0" bIns="0" rtlCol="0" anchor="t">
              <a:spAutoFit/>
            </a:bodyPr>
            <a:lstStyle/>
            <a:p>
              <a:pPr algn="l">
                <a:lnSpc>
                  <a:spcPts val="3149"/>
                </a:lnSpc>
              </a:pPr>
              <a:r>
                <a:rPr lang="en-US" sz="2249" b="1" spc="224">
                  <a:solidFill>
                    <a:srgbClr val="EF8354"/>
                  </a:solidFill>
                  <a:latin typeface="Nunito Sans Bold"/>
                  <a:ea typeface="Nunito Sans Bold"/>
                  <a:cs typeface="Nunito Sans Bold"/>
                  <a:sym typeface="Nunito Sans Bold"/>
                </a:rPr>
                <a:t>SOAL</a:t>
              </a:r>
            </a:p>
          </p:txBody>
        </p:sp>
        <p:sp>
          <p:nvSpPr>
            <p:cNvPr id="12" name="TextBox 12"/>
            <p:cNvSpPr txBox="1"/>
            <p:nvPr/>
          </p:nvSpPr>
          <p:spPr>
            <a:xfrm>
              <a:off x="0" y="771525"/>
              <a:ext cx="10033000" cy="3291205"/>
            </a:xfrm>
            <a:prstGeom prst="rect">
              <a:avLst/>
            </a:prstGeom>
          </p:spPr>
          <p:txBody>
            <a:bodyPr lIns="0" tIns="0" rIns="0" bIns="0" rtlCol="0" anchor="t">
              <a:spAutoFit/>
            </a:bodyPr>
            <a:lstStyle/>
            <a:p>
              <a:pPr algn="l">
                <a:lnSpc>
                  <a:spcPts val="3277"/>
                </a:lnSpc>
              </a:pPr>
              <a:r>
                <a:rPr lang="en-US" sz="2849" b="1">
                  <a:solidFill>
                    <a:srgbClr val="173F3A"/>
                  </a:solidFill>
                  <a:latin typeface="Bricolage Grotesque Bold"/>
                  <a:ea typeface="Bricolage Grotesque Bold"/>
                  <a:cs typeface="Bricolage Grotesque Bold"/>
                  <a:sym typeface="Bricolage Grotesque Bold"/>
                </a:rPr>
                <a:t>Berdasarkan peta, aktivitas manusia yang berpotensi mengubah lingkungan fisik adalah .... (Pilih lebih dari satu jawaban yang benar.)</a:t>
              </a:r>
            </a:p>
            <a:p>
              <a:pPr algn="l">
                <a:lnSpc>
                  <a:spcPts val="3277"/>
                </a:lnSpc>
              </a:pPr>
              <a:endParaRPr lang="en-US" sz="2849" b="1">
                <a:solidFill>
                  <a:srgbClr val="173F3A"/>
                </a:solidFill>
                <a:latin typeface="Bricolage Grotesque Bold"/>
                <a:ea typeface="Bricolage Grotesque Bold"/>
                <a:cs typeface="Bricolage Grotesque Bold"/>
                <a:sym typeface="Bricolage Grotesque Bold"/>
              </a:endParaRPr>
            </a:p>
            <a:p>
              <a:pPr algn="l">
                <a:lnSpc>
                  <a:spcPts val="3277"/>
                </a:lnSpc>
              </a:pPr>
              <a:endParaRPr lang="en-US" sz="2849" b="1">
                <a:solidFill>
                  <a:srgbClr val="173F3A"/>
                </a:solidFill>
                <a:latin typeface="Bricolage Grotesque Bold"/>
                <a:ea typeface="Bricolage Grotesque Bold"/>
                <a:cs typeface="Bricolage Grotesque Bold"/>
                <a:sym typeface="Bricolage Grotesque Bold"/>
              </a:endParaRPr>
            </a:p>
          </p:txBody>
        </p:sp>
        <p:sp>
          <p:nvSpPr>
            <p:cNvPr id="13" name="TextBox 13"/>
            <p:cNvSpPr txBox="1"/>
            <p:nvPr/>
          </p:nvSpPr>
          <p:spPr>
            <a:xfrm>
              <a:off x="246740" y="3436304"/>
              <a:ext cx="9561813" cy="5782946"/>
            </a:xfrm>
            <a:prstGeom prst="rect">
              <a:avLst/>
            </a:prstGeom>
          </p:spPr>
          <p:txBody>
            <a:bodyPr lIns="0" tIns="0" rIns="0" bIns="0" rtlCol="0" anchor="t">
              <a:spAutoFit/>
            </a:bodyPr>
            <a:lstStyle/>
            <a:p>
              <a:pPr algn="l">
                <a:lnSpc>
                  <a:spcPts val="3884"/>
                </a:lnSpc>
              </a:pPr>
              <a:r>
                <a:rPr lang="en-US" sz="2774">
                  <a:solidFill>
                    <a:srgbClr val="173F3A"/>
                  </a:solidFill>
                  <a:latin typeface="Nunito Sans"/>
                  <a:ea typeface="Nunito Sans"/>
                  <a:cs typeface="Nunito Sans"/>
                  <a:sym typeface="Nunito Sans"/>
                </a:rPr>
                <a:t>A. Pembukaan hutan untuk permukiman</a:t>
              </a:r>
            </a:p>
            <a:p>
              <a:pPr algn="l">
                <a:lnSpc>
                  <a:spcPts val="3884"/>
                </a:lnSpc>
              </a:pPr>
              <a:r>
                <a:rPr lang="en-US" sz="2774">
                  <a:solidFill>
                    <a:srgbClr val="173F3A"/>
                  </a:solidFill>
                  <a:latin typeface="Nunito Sans"/>
                  <a:ea typeface="Nunito Sans"/>
                  <a:cs typeface="Nunito Sans"/>
                  <a:sym typeface="Nunito Sans"/>
                </a:rPr>
                <a:t>B. Pembangunan industri di sekitar sungai</a:t>
              </a:r>
            </a:p>
            <a:p>
              <a:pPr algn="l">
                <a:lnSpc>
                  <a:spcPts val="3884"/>
                </a:lnSpc>
              </a:pPr>
              <a:r>
                <a:rPr lang="en-US" sz="2774">
                  <a:solidFill>
                    <a:srgbClr val="173F3A"/>
                  </a:solidFill>
                  <a:latin typeface="Nunito Sans"/>
                  <a:ea typeface="Nunito Sans"/>
                  <a:cs typeface="Nunito Sans"/>
                  <a:sym typeface="Nunito Sans"/>
                </a:rPr>
                <a:t>C. Konversi lahan pertanian menjadi kawasan industri</a:t>
              </a:r>
            </a:p>
            <a:p>
              <a:pPr algn="l">
                <a:lnSpc>
                  <a:spcPts val="3884"/>
                </a:lnSpc>
              </a:pPr>
              <a:r>
                <a:rPr lang="en-US" sz="2774">
                  <a:solidFill>
                    <a:srgbClr val="173F3A"/>
                  </a:solidFill>
                  <a:latin typeface="Nunito Sans"/>
                  <a:ea typeface="Nunito Sans"/>
                  <a:cs typeface="Nunito Sans"/>
                  <a:sym typeface="Nunito Sans"/>
                </a:rPr>
                <a:t>D. Pembangunan jalan yang memotong kawasan hutan</a:t>
              </a:r>
            </a:p>
            <a:p>
              <a:pPr algn="l">
                <a:lnSpc>
                  <a:spcPts val="3884"/>
                </a:lnSpc>
              </a:pPr>
              <a:r>
                <a:rPr lang="en-US" sz="2774">
                  <a:solidFill>
                    <a:srgbClr val="173F3A"/>
                  </a:solidFill>
                  <a:latin typeface="Nunito Sans"/>
                  <a:ea typeface="Nunito Sans"/>
                  <a:cs typeface="Nunito Sans"/>
                  <a:sym typeface="Nunito Sans"/>
                </a:rPr>
                <a:t>E. Pelestarian hutan dengan program reboisasi</a:t>
              </a:r>
            </a:p>
            <a:p>
              <a:pPr algn="l">
                <a:lnSpc>
                  <a:spcPts val="3884"/>
                </a:lnSpc>
              </a:pPr>
              <a:endParaRPr lang="en-US" sz="2774">
                <a:solidFill>
                  <a:srgbClr val="173F3A"/>
                </a:solidFill>
                <a:latin typeface="Nunito Sans"/>
                <a:ea typeface="Nunito Sans"/>
                <a:cs typeface="Nunito Sans"/>
                <a:sym typeface="Nunito Sans"/>
              </a:endParaRPr>
            </a:p>
          </p:txBody>
        </p:sp>
      </p:grpSp>
      <p:sp>
        <p:nvSpPr>
          <p:cNvPr id="14" name="TextBox 14"/>
          <p:cNvSpPr txBox="1"/>
          <p:nvPr/>
        </p:nvSpPr>
        <p:spPr>
          <a:xfrm>
            <a:off x="876300" y="9629775"/>
            <a:ext cx="6492571"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419100"/>
            <a:ext cx="16535400" cy="409575"/>
            <a:chOff x="0" y="0"/>
            <a:chExt cx="22047200" cy="54610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06</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53340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1140869" y="1457325"/>
            <a:ext cx="16677111" cy="8105883"/>
            <a:chOff x="0" y="0"/>
            <a:chExt cx="22236148" cy="10807843"/>
          </a:xfrm>
        </p:grpSpPr>
        <p:grpSp>
          <p:nvGrpSpPr>
            <p:cNvPr id="7" name="Group 7"/>
            <p:cNvGrpSpPr/>
            <p:nvPr/>
          </p:nvGrpSpPr>
          <p:grpSpPr>
            <a:xfrm>
              <a:off x="0" y="0"/>
              <a:ext cx="22236148" cy="10807843"/>
              <a:chOff x="0" y="0"/>
              <a:chExt cx="21694441" cy="10544548"/>
            </a:xfrm>
          </p:grpSpPr>
          <p:sp>
            <p:nvSpPr>
              <p:cNvPr id="8" name="Freeform 8"/>
              <p:cNvSpPr/>
              <p:nvPr/>
            </p:nvSpPr>
            <p:spPr>
              <a:xfrm>
                <a:off x="0" y="0"/>
                <a:ext cx="21694442" cy="10544548"/>
              </a:xfrm>
              <a:custGeom>
                <a:avLst/>
                <a:gdLst/>
                <a:ahLst/>
                <a:cxnLst/>
                <a:rect l="l" t="t" r="r" b="b"/>
                <a:pathLst>
                  <a:path w="21694442" h="10544548">
                    <a:moveTo>
                      <a:pt x="0" y="0"/>
                    </a:moveTo>
                    <a:lnTo>
                      <a:pt x="21694442" y="0"/>
                    </a:lnTo>
                    <a:lnTo>
                      <a:pt x="21694442" y="10544548"/>
                    </a:lnTo>
                    <a:lnTo>
                      <a:pt x="0" y="10544548"/>
                    </a:lnTo>
                    <a:close/>
                  </a:path>
                </a:pathLst>
              </a:custGeom>
              <a:solidFill>
                <a:srgbClr val="FFFFFF"/>
              </a:solidFill>
              <a:ln cap="sq">
                <a:noFill/>
                <a:prstDash val="solid"/>
                <a:miter/>
              </a:ln>
            </p:spPr>
          </p:sp>
          <p:sp>
            <p:nvSpPr>
              <p:cNvPr id="9" name="TextBox 9"/>
              <p:cNvSpPr txBox="1"/>
              <p:nvPr/>
            </p:nvSpPr>
            <p:spPr>
              <a:xfrm>
                <a:off x="0" y="-38100"/>
                <a:ext cx="21694441" cy="10582648"/>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84690" y="427024"/>
              <a:ext cx="7592831" cy="361813"/>
            </a:xfrm>
            <a:prstGeom prst="rect">
              <a:avLst/>
            </a:prstGeom>
          </p:spPr>
          <p:txBody>
            <a:bodyPr lIns="0" tIns="0" rIns="0" bIns="0" rtlCol="0" anchor="t">
              <a:spAutoFit/>
            </a:bodyPr>
            <a:lstStyle/>
            <a:p>
              <a:pPr algn="l">
                <a:lnSpc>
                  <a:spcPts val="2367"/>
                </a:lnSpc>
              </a:pPr>
              <a:endParaRPr/>
            </a:p>
          </p:txBody>
        </p:sp>
        <p:sp>
          <p:nvSpPr>
            <p:cNvPr id="11" name="TextBox 11"/>
            <p:cNvSpPr txBox="1"/>
            <p:nvPr/>
          </p:nvSpPr>
          <p:spPr>
            <a:xfrm>
              <a:off x="260198" y="2751055"/>
              <a:ext cx="21975950" cy="1013495"/>
            </a:xfrm>
            <a:prstGeom prst="rect">
              <a:avLst/>
            </a:prstGeom>
          </p:spPr>
          <p:txBody>
            <a:bodyPr lIns="0" tIns="0" rIns="0" bIns="0" rtlCol="0" anchor="t">
              <a:spAutoFit/>
            </a:bodyPr>
            <a:lstStyle/>
            <a:p>
              <a:pPr algn="l">
                <a:lnSpc>
                  <a:spcPts val="3121"/>
                </a:lnSpc>
              </a:pPr>
              <a:endParaRPr/>
            </a:p>
            <a:p>
              <a:pPr algn="l">
                <a:lnSpc>
                  <a:spcPts val="3121"/>
                </a:lnSpc>
              </a:pPr>
              <a:endParaRPr/>
            </a:p>
          </p:txBody>
        </p:sp>
      </p:grpSp>
      <p:graphicFrame>
        <p:nvGraphicFramePr>
          <p:cNvPr id="12" name="Object 12"/>
          <p:cNvGraphicFramePr/>
          <p:nvPr>
            <p:extLst>
              <p:ext uri="{D42A27DB-BD31-4B8C-83A1-F6EECF244321}">
                <p14:modId xmlns:p14="http://schemas.microsoft.com/office/powerpoint/2010/main" val="4048807070"/>
              </p:ext>
            </p:extLst>
          </p:nvPr>
        </p:nvGraphicFramePr>
        <p:xfrm>
          <a:off x="1665722" y="1777593"/>
          <a:ext cx="15860278" cy="6566307"/>
        </p:xfrm>
        <a:graphic>
          <a:graphicData uri="http://schemas.openxmlformats.org/presentationml/2006/ole">
            <mc:AlternateContent xmlns:mc="http://schemas.openxmlformats.org/markup-compatibility/2006">
              <mc:Choice xmlns:v="urn:schemas-microsoft-com:vml" Requires="v">
                <p:oleObj name="Worksheet" r:id="rId2" imgW="14344688" imgH="5877108" progId="Excel.Sheet.12">
                  <p:embed/>
                </p:oleObj>
              </mc:Choice>
              <mc:Fallback>
                <p:oleObj name="Worksheet" r:id="rId2" imgW="14344688" imgH="5877108" progId="Excel.Sheet.12">
                  <p:embed/>
                  <p:pic>
                    <p:nvPicPr>
                      <p:cNvPr id="0" name=""/>
                      <p:cNvPicPr/>
                      <p:nvPr/>
                    </p:nvPicPr>
                    <p:blipFill>
                      <a:blip r:embed="rId3"/>
                      <a:stretch>
                        <a:fillRect/>
                      </a:stretch>
                    </p:blipFill>
                    <p:spPr>
                      <a:xfrm>
                        <a:off x="1665722" y="1777593"/>
                        <a:ext cx="15860278" cy="6566307"/>
                      </a:xfrm>
                      <a:prstGeom prst="rect">
                        <a:avLst/>
                      </a:prstGeom>
                    </p:spPr>
                  </p:pic>
                </p:oleObj>
              </mc:Fallback>
            </mc:AlternateContent>
          </a:graphicData>
        </a:graphic>
      </p:graphicFrame>
      <p:sp>
        <p:nvSpPr>
          <p:cNvPr id="13" name="TextBox 13"/>
          <p:cNvSpPr txBox="1"/>
          <p:nvPr/>
        </p:nvSpPr>
        <p:spPr>
          <a:xfrm>
            <a:off x="876300" y="9629775"/>
            <a:ext cx="685646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07</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400433" y="1343882"/>
            <a:ext cx="9374441" cy="7599235"/>
          </a:xfrm>
          <a:custGeom>
            <a:avLst/>
            <a:gdLst/>
            <a:ahLst/>
            <a:cxnLst/>
            <a:rect l="l" t="t" r="r" b="b"/>
            <a:pathLst>
              <a:path w="9374441" h="7599235">
                <a:moveTo>
                  <a:pt x="0" y="0"/>
                </a:moveTo>
                <a:lnTo>
                  <a:pt x="9374440" y="0"/>
                </a:lnTo>
                <a:lnTo>
                  <a:pt x="9374440" y="7599236"/>
                </a:lnTo>
                <a:lnTo>
                  <a:pt x="0" y="7599236"/>
                </a:lnTo>
                <a:lnTo>
                  <a:pt x="0" y="0"/>
                </a:lnTo>
                <a:close/>
              </a:path>
            </a:pathLst>
          </a:custGeom>
          <a:blipFill>
            <a:blip r:embed="rId2"/>
            <a:stretch>
              <a:fillRect l="-1493" t="-368" r="-51254" b="-2411"/>
            </a:stretch>
          </a:blipFill>
          <a:ln cap="sq">
            <a:noFill/>
            <a:prstDash val="solid"/>
            <a:miter/>
          </a:ln>
        </p:spPr>
      </p:sp>
      <p:sp>
        <p:nvSpPr>
          <p:cNvPr id="7" name="TextBox 7"/>
          <p:cNvSpPr txBox="1"/>
          <p:nvPr/>
        </p:nvSpPr>
        <p:spPr>
          <a:xfrm>
            <a:off x="10287000" y="2466975"/>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3</a:t>
            </a:r>
          </a:p>
        </p:txBody>
      </p:sp>
      <p:sp>
        <p:nvSpPr>
          <p:cNvPr id="8" name="TextBox 8"/>
          <p:cNvSpPr txBox="1"/>
          <p:nvPr/>
        </p:nvSpPr>
        <p:spPr>
          <a:xfrm>
            <a:off x="10287000" y="3152775"/>
            <a:ext cx="7722010" cy="6267070"/>
          </a:xfrm>
          <a:prstGeom prst="rect">
            <a:avLst/>
          </a:prstGeom>
        </p:spPr>
        <p:txBody>
          <a:bodyPr lIns="0" tIns="0" rIns="0" bIns="0" rtlCol="0" anchor="t">
            <a:spAutoFit/>
          </a:bodyPr>
          <a:lstStyle/>
          <a:p>
            <a:pPr algn="l">
              <a:lnSpc>
                <a:spcPts val="3234"/>
              </a:lnSpc>
            </a:pPr>
            <a:r>
              <a:rPr lang="en-US" sz="3300" b="1">
                <a:solidFill>
                  <a:srgbClr val="D7E46D"/>
                </a:solidFill>
                <a:latin typeface="Bricolage Grotesque Bold"/>
                <a:ea typeface="Bricolage Grotesque Bold"/>
                <a:cs typeface="Bricolage Grotesque Bold"/>
                <a:sym typeface="Bricolage Grotesque Bold"/>
              </a:rPr>
              <a:t>🌒Indikator: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Peserta didik dapat menganalisis dampak menganalisis dampak pembangunan kawasan pesisir terhadap perubahan garis pantai, kondisi lingkungan, lingkungan sosial dan resiko bencana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🔖Bentuk Soal :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Benar - Salah ( Sulit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6762"/>
              </a:lnSpc>
            </a:pPr>
            <a:endParaRPr lang="en-US" sz="33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08</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NO 3</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368139" y="1524000"/>
            <a:ext cx="9252111" cy="7734300"/>
          </a:xfrm>
          <a:custGeom>
            <a:avLst/>
            <a:gdLst/>
            <a:ahLst/>
            <a:cxnLst/>
            <a:rect l="l" t="t" r="r" b="b"/>
            <a:pathLst>
              <a:path w="9252111" h="7734300">
                <a:moveTo>
                  <a:pt x="0" y="0"/>
                </a:moveTo>
                <a:lnTo>
                  <a:pt x="9252111" y="0"/>
                </a:lnTo>
                <a:lnTo>
                  <a:pt x="9252111" y="7734300"/>
                </a:lnTo>
                <a:lnTo>
                  <a:pt x="0" y="7734300"/>
                </a:lnTo>
                <a:lnTo>
                  <a:pt x="0" y="0"/>
                </a:lnTo>
                <a:close/>
              </a:path>
            </a:pathLst>
          </a:custGeom>
          <a:blipFill>
            <a:blip r:embed="rId2"/>
            <a:stretch>
              <a:fillRect l="-17240" t="-19704" r="-93684" b="-13300"/>
            </a:stretch>
          </a:blipFill>
          <a:ln cap="sq">
            <a:noFill/>
            <a:prstDash val="solid"/>
            <a:miter/>
          </a:ln>
        </p:spPr>
      </p:sp>
      <p:grpSp>
        <p:nvGrpSpPr>
          <p:cNvPr id="7" name="Group 7"/>
          <p:cNvGrpSpPr/>
          <p:nvPr/>
        </p:nvGrpSpPr>
        <p:grpSpPr>
          <a:xfrm>
            <a:off x="9886950" y="1244078"/>
            <a:ext cx="7832664" cy="8411052"/>
            <a:chOff x="0" y="0"/>
            <a:chExt cx="10443552" cy="11214735"/>
          </a:xfrm>
        </p:grpSpPr>
        <p:grpSp>
          <p:nvGrpSpPr>
            <p:cNvPr id="8" name="Group 8"/>
            <p:cNvGrpSpPr/>
            <p:nvPr/>
          </p:nvGrpSpPr>
          <p:grpSpPr>
            <a:xfrm>
              <a:off x="0" y="2006628"/>
              <a:ext cx="10443552" cy="8697164"/>
              <a:chOff x="0" y="0"/>
              <a:chExt cx="10443552" cy="8697164"/>
            </a:xfrm>
          </p:grpSpPr>
          <p:sp>
            <p:nvSpPr>
              <p:cNvPr id="9" name="Freeform 9"/>
              <p:cNvSpPr/>
              <p:nvPr/>
            </p:nvSpPr>
            <p:spPr>
              <a:xfrm>
                <a:off x="0" y="0"/>
                <a:ext cx="10443552" cy="8697164"/>
              </a:xfrm>
              <a:custGeom>
                <a:avLst/>
                <a:gdLst/>
                <a:ahLst/>
                <a:cxnLst/>
                <a:rect l="l" t="t" r="r" b="b"/>
                <a:pathLst>
                  <a:path w="10443552" h="8697164">
                    <a:moveTo>
                      <a:pt x="0" y="0"/>
                    </a:moveTo>
                    <a:lnTo>
                      <a:pt x="10443552" y="0"/>
                    </a:lnTo>
                    <a:lnTo>
                      <a:pt x="10443552" y="8697164"/>
                    </a:lnTo>
                    <a:lnTo>
                      <a:pt x="0" y="8697164"/>
                    </a:lnTo>
                    <a:close/>
                  </a:path>
                </a:pathLst>
              </a:custGeom>
              <a:solidFill>
                <a:srgbClr val="FFFFFF"/>
              </a:solidFill>
              <a:ln cap="sq">
                <a:noFill/>
                <a:prstDash val="solid"/>
                <a:miter/>
              </a:ln>
            </p:spPr>
          </p:sp>
          <p:sp>
            <p:nvSpPr>
              <p:cNvPr id="10" name="TextBox 10"/>
              <p:cNvSpPr txBox="1"/>
              <p:nvPr/>
            </p:nvSpPr>
            <p:spPr>
              <a:xfrm>
                <a:off x="0" y="-57150"/>
                <a:ext cx="10443552" cy="8754314"/>
              </a:xfrm>
              <a:prstGeom prst="rect">
                <a:avLst/>
              </a:prstGeom>
            </p:spPr>
            <p:txBody>
              <a:bodyPr lIns="50800" tIns="50800" rIns="50800" bIns="50800" rtlCol="0" anchor="ctr"/>
              <a:lstStyle/>
              <a:p>
                <a:pPr algn="l">
                  <a:lnSpc>
                    <a:spcPts val="2519"/>
                  </a:lnSpc>
                </a:pPr>
                <a:endParaRPr/>
              </a:p>
            </p:txBody>
          </p:sp>
        </p:grpSp>
        <p:sp>
          <p:nvSpPr>
            <p:cNvPr id="11" name="TextBox 11"/>
            <p:cNvSpPr txBox="1"/>
            <p:nvPr/>
          </p:nvSpPr>
          <p:spPr>
            <a:xfrm>
              <a:off x="0" y="-47625"/>
              <a:ext cx="2159000" cy="492126"/>
            </a:xfrm>
            <a:prstGeom prst="rect">
              <a:avLst/>
            </a:prstGeom>
          </p:spPr>
          <p:txBody>
            <a:bodyPr lIns="0" tIns="0" rIns="0" bIns="0" rtlCol="0" anchor="t">
              <a:spAutoFit/>
            </a:bodyPr>
            <a:lstStyle/>
            <a:p>
              <a:pPr algn="l">
                <a:lnSpc>
                  <a:spcPts val="3149"/>
                </a:lnSpc>
              </a:pPr>
              <a:r>
                <a:rPr lang="en-US" sz="2249" b="1" spc="224">
                  <a:solidFill>
                    <a:srgbClr val="EF8354"/>
                  </a:solidFill>
                  <a:latin typeface="Nunito Sans Bold"/>
                  <a:ea typeface="Nunito Sans Bold"/>
                  <a:cs typeface="Nunito Sans Bold"/>
                  <a:sym typeface="Nunito Sans Bold"/>
                </a:rPr>
                <a:t>SOAL</a:t>
              </a:r>
            </a:p>
          </p:txBody>
        </p:sp>
        <p:sp>
          <p:nvSpPr>
            <p:cNvPr id="12" name="TextBox 12"/>
            <p:cNvSpPr txBox="1"/>
            <p:nvPr/>
          </p:nvSpPr>
          <p:spPr>
            <a:xfrm>
              <a:off x="0" y="771525"/>
              <a:ext cx="10033000" cy="1652905"/>
            </a:xfrm>
            <a:prstGeom prst="rect">
              <a:avLst/>
            </a:prstGeom>
          </p:spPr>
          <p:txBody>
            <a:bodyPr lIns="0" tIns="0" rIns="0" bIns="0" rtlCol="0" anchor="t">
              <a:spAutoFit/>
            </a:bodyPr>
            <a:lstStyle/>
            <a:p>
              <a:pPr algn="l">
                <a:lnSpc>
                  <a:spcPts val="3277"/>
                </a:lnSpc>
              </a:pPr>
              <a:r>
                <a:rPr lang="en-US" sz="2849" b="1">
                  <a:solidFill>
                    <a:srgbClr val="173F3A"/>
                  </a:solidFill>
                  <a:latin typeface="Bricolage Grotesque Bold"/>
                  <a:ea typeface="Bricolage Grotesque Bold"/>
                  <a:cs typeface="Bricolage Grotesque Bold"/>
                  <a:sym typeface="Bricolage Grotesque Bold"/>
                </a:rPr>
                <a:t>Tentukan Benar (B) atau Salah (S) pada setiap pernyataan berikut.</a:t>
              </a:r>
            </a:p>
            <a:p>
              <a:pPr algn="l">
                <a:lnSpc>
                  <a:spcPts val="3277"/>
                </a:lnSpc>
              </a:pPr>
              <a:endParaRPr lang="en-US" sz="2849" b="1">
                <a:solidFill>
                  <a:srgbClr val="173F3A"/>
                </a:solidFill>
                <a:latin typeface="Bricolage Grotesque Bold"/>
                <a:ea typeface="Bricolage Grotesque Bold"/>
                <a:cs typeface="Bricolage Grotesque Bold"/>
                <a:sym typeface="Bricolage Grotesque Bold"/>
              </a:endParaRPr>
            </a:p>
          </p:txBody>
        </p:sp>
        <p:sp>
          <p:nvSpPr>
            <p:cNvPr id="13" name="TextBox 13"/>
            <p:cNvSpPr txBox="1"/>
            <p:nvPr/>
          </p:nvSpPr>
          <p:spPr>
            <a:xfrm>
              <a:off x="254000" y="1545590"/>
              <a:ext cx="10189552" cy="9669146"/>
            </a:xfrm>
            <a:prstGeom prst="rect">
              <a:avLst/>
            </a:prstGeom>
          </p:spPr>
          <p:txBody>
            <a:bodyPr lIns="0" tIns="0" rIns="0" bIns="0" rtlCol="0" anchor="t">
              <a:spAutoFit/>
            </a:bodyPr>
            <a:lstStyle/>
            <a:p>
              <a:pPr algn="l">
                <a:lnSpc>
                  <a:spcPts val="3884"/>
                </a:lnSpc>
              </a:pPr>
              <a:endParaRPr/>
            </a:p>
            <a:p>
              <a:pPr algn="l">
                <a:lnSpc>
                  <a:spcPts val="3884"/>
                </a:lnSpc>
              </a:pPr>
              <a:r>
                <a:rPr lang="en-US" sz="2774">
                  <a:solidFill>
                    <a:srgbClr val="173F3A"/>
                  </a:solidFill>
                  <a:latin typeface="Nunito Sans"/>
                  <a:ea typeface="Nunito Sans"/>
                  <a:cs typeface="Nunito Sans"/>
                  <a:sym typeface="Nunito Sans"/>
                </a:rPr>
                <a:t>1. Pembangunan kawasan reklamasi pantai dapat mengubah bentuk garis pantai.</a:t>
              </a:r>
            </a:p>
            <a:p>
              <a:pPr algn="l">
                <a:lnSpc>
                  <a:spcPts val="3884"/>
                </a:lnSpc>
              </a:pPr>
              <a:r>
                <a:rPr lang="en-US" sz="2774">
                  <a:solidFill>
                    <a:srgbClr val="173F3A"/>
                  </a:solidFill>
                  <a:latin typeface="Nunito Sans"/>
                  <a:ea typeface="Nunito Sans"/>
                  <a:cs typeface="Nunito Sans"/>
                  <a:sym typeface="Nunito Sans"/>
                </a:rPr>
                <a:t>2. Aktivitas tersebut selalu meningkatkan perlindungan alami pantai terhadap gelombang.</a:t>
              </a:r>
            </a:p>
            <a:p>
              <a:pPr algn="l">
                <a:lnSpc>
                  <a:spcPts val="3884"/>
                </a:lnSpc>
              </a:pPr>
              <a:r>
                <a:rPr lang="en-US" sz="2774">
                  <a:solidFill>
                    <a:srgbClr val="173F3A"/>
                  </a:solidFill>
                  <a:latin typeface="Nunito Sans"/>
                  <a:ea typeface="Nunito Sans"/>
                  <a:cs typeface="Nunito Sans"/>
                  <a:sym typeface="Nunito Sans"/>
                </a:rPr>
                <a:t>3. Pembangunan kawasan baru di pesisir hanya berdampak pada lingkungan fisik dan tidak berkaitan dengan lingkungan sosial.</a:t>
              </a:r>
            </a:p>
            <a:p>
              <a:pPr algn="l">
                <a:lnSpc>
                  <a:spcPts val="3884"/>
                </a:lnSpc>
              </a:pPr>
              <a:r>
                <a:rPr lang="en-US" sz="2774">
                  <a:solidFill>
                    <a:srgbClr val="173F3A"/>
                  </a:solidFill>
                  <a:latin typeface="Nunito Sans"/>
                  <a:ea typeface="Nunito Sans"/>
                  <a:cs typeface="Nunito Sans"/>
                  <a:sym typeface="Nunito Sans"/>
                </a:rPr>
                <a:t>4. Pembangunan pesisir dapat meningkatkan risiko banjir apabila tidak didukung sistem drainase dan pengelolaan lingkungan yang baik.</a:t>
              </a:r>
            </a:p>
            <a:p>
              <a:pPr algn="l">
                <a:lnSpc>
                  <a:spcPts val="3884"/>
                </a:lnSpc>
              </a:pPr>
              <a:endParaRPr lang="en-US" sz="2774">
                <a:solidFill>
                  <a:srgbClr val="173F3A"/>
                </a:solidFill>
                <a:latin typeface="Nunito Sans"/>
                <a:ea typeface="Nunito Sans"/>
                <a:cs typeface="Nunito Sans"/>
                <a:sym typeface="Nunito Sans"/>
              </a:endParaRPr>
            </a:p>
            <a:p>
              <a:pPr algn="l">
                <a:lnSpc>
                  <a:spcPts val="3884"/>
                </a:lnSpc>
              </a:pPr>
              <a:endParaRPr lang="en-US" sz="2774">
                <a:solidFill>
                  <a:srgbClr val="173F3A"/>
                </a:solidFill>
                <a:latin typeface="Nunito Sans"/>
                <a:ea typeface="Nunito Sans"/>
                <a:cs typeface="Nunito Sans"/>
                <a:sym typeface="Nunito Sans"/>
              </a:endParaRPr>
            </a:p>
          </p:txBody>
        </p:sp>
      </p:grpSp>
      <p:sp>
        <p:nvSpPr>
          <p:cNvPr id="14" name="TextBox 14"/>
          <p:cNvSpPr txBox="1"/>
          <p:nvPr/>
        </p:nvSpPr>
        <p:spPr>
          <a:xfrm>
            <a:off x="876300" y="9629775"/>
            <a:ext cx="6240641"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09</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1140869" y="1457325"/>
            <a:ext cx="16677111" cy="8105883"/>
            <a:chOff x="0" y="0"/>
            <a:chExt cx="22236148" cy="10807843"/>
          </a:xfrm>
        </p:grpSpPr>
        <p:grpSp>
          <p:nvGrpSpPr>
            <p:cNvPr id="7" name="Group 7"/>
            <p:cNvGrpSpPr/>
            <p:nvPr/>
          </p:nvGrpSpPr>
          <p:grpSpPr>
            <a:xfrm>
              <a:off x="0" y="0"/>
              <a:ext cx="22236148" cy="10807843"/>
              <a:chOff x="0" y="0"/>
              <a:chExt cx="21694441" cy="10544548"/>
            </a:xfrm>
          </p:grpSpPr>
          <p:sp>
            <p:nvSpPr>
              <p:cNvPr id="8" name="Freeform 8"/>
              <p:cNvSpPr/>
              <p:nvPr/>
            </p:nvSpPr>
            <p:spPr>
              <a:xfrm>
                <a:off x="0" y="0"/>
                <a:ext cx="21694442" cy="10544548"/>
              </a:xfrm>
              <a:custGeom>
                <a:avLst/>
                <a:gdLst/>
                <a:ahLst/>
                <a:cxnLst/>
                <a:rect l="l" t="t" r="r" b="b"/>
                <a:pathLst>
                  <a:path w="21694442" h="10544548">
                    <a:moveTo>
                      <a:pt x="0" y="0"/>
                    </a:moveTo>
                    <a:lnTo>
                      <a:pt x="21694442" y="0"/>
                    </a:lnTo>
                    <a:lnTo>
                      <a:pt x="21694442" y="10544548"/>
                    </a:lnTo>
                    <a:lnTo>
                      <a:pt x="0" y="10544548"/>
                    </a:lnTo>
                    <a:close/>
                  </a:path>
                </a:pathLst>
              </a:custGeom>
              <a:solidFill>
                <a:srgbClr val="FFFFFF"/>
              </a:solidFill>
              <a:ln cap="sq">
                <a:noFill/>
                <a:prstDash val="solid"/>
                <a:miter/>
              </a:ln>
            </p:spPr>
          </p:sp>
          <p:sp>
            <p:nvSpPr>
              <p:cNvPr id="9" name="TextBox 9"/>
              <p:cNvSpPr txBox="1"/>
              <p:nvPr/>
            </p:nvSpPr>
            <p:spPr>
              <a:xfrm>
                <a:off x="0" y="-38100"/>
                <a:ext cx="21694441" cy="10582648"/>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84690" y="427024"/>
              <a:ext cx="7592831" cy="361813"/>
            </a:xfrm>
            <a:prstGeom prst="rect">
              <a:avLst/>
            </a:prstGeom>
          </p:spPr>
          <p:txBody>
            <a:bodyPr lIns="0" tIns="0" rIns="0" bIns="0" rtlCol="0" anchor="t">
              <a:spAutoFit/>
            </a:bodyPr>
            <a:lstStyle/>
            <a:p>
              <a:pPr algn="l">
                <a:lnSpc>
                  <a:spcPts val="2367"/>
                </a:lnSpc>
              </a:pPr>
              <a:endParaRPr/>
            </a:p>
          </p:txBody>
        </p:sp>
        <p:sp>
          <p:nvSpPr>
            <p:cNvPr id="11" name="TextBox 11"/>
            <p:cNvSpPr txBox="1"/>
            <p:nvPr/>
          </p:nvSpPr>
          <p:spPr>
            <a:xfrm>
              <a:off x="260198" y="2751055"/>
              <a:ext cx="21975950" cy="1013495"/>
            </a:xfrm>
            <a:prstGeom prst="rect">
              <a:avLst/>
            </a:prstGeom>
          </p:spPr>
          <p:txBody>
            <a:bodyPr lIns="0" tIns="0" rIns="0" bIns="0" rtlCol="0" anchor="t">
              <a:spAutoFit/>
            </a:bodyPr>
            <a:lstStyle/>
            <a:p>
              <a:pPr algn="l">
                <a:lnSpc>
                  <a:spcPts val="3121"/>
                </a:lnSpc>
              </a:pPr>
              <a:endParaRPr/>
            </a:p>
            <a:p>
              <a:pPr algn="l">
                <a:lnSpc>
                  <a:spcPts val="3121"/>
                </a:lnSpc>
              </a:pPr>
              <a:endParaRPr/>
            </a:p>
          </p:txBody>
        </p:sp>
      </p:grpSp>
      <p:graphicFrame>
        <p:nvGraphicFramePr>
          <p:cNvPr id="12" name="Object 12"/>
          <p:cNvGraphicFramePr/>
          <p:nvPr>
            <p:extLst>
              <p:ext uri="{D42A27DB-BD31-4B8C-83A1-F6EECF244321}">
                <p14:modId xmlns:p14="http://schemas.microsoft.com/office/powerpoint/2010/main" val="1203759842"/>
              </p:ext>
            </p:extLst>
          </p:nvPr>
        </p:nvGraphicFramePr>
        <p:xfrm>
          <a:off x="1831974" y="2068513"/>
          <a:ext cx="15579725" cy="6440894"/>
        </p:xfrm>
        <a:graphic>
          <a:graphicData uri="http://schemas.openxmlformats.org/presentationml/2006/ole">
            <mc:AlternateContent xmlns:mc="http://schemas.openxmlformats.org/markup-compatibility/2006">
              <mc:Choice xmlns:v="urn:schemas-microsoft-com:vml" Requires="v">
                <p:oleObj name="Worksheet" r:id="rId2" imgW="15430634" imgH="7172279" progId="Excel.Sheet.12">
                  <p:embed/>
                </p:oleObj>
              </mc:Choice>
              <mc:Fallback>
                <p:oleObj name="Worksheet" r:id="rId2" imgW="15430634" imgH="7172279" progId="Excel.Sheet.12">
                  <p:embed/>
                  <p:pic>
                    <p:nvPicPr>
                      <p:cNvPr id="0" name=""/>
                      <p:cNvPicPr/>
                      <p:nvPr/>
                    </p:nvPicPr>
                    <p:blipFill>
                      <a:blip r:embed="rId3"/>
                      <a:stretch>
                        <a:fillRect/>
                      </a:stretch>
                    </p:blipFill>
                    <p:spPr>
                      <a:xfrm>
                        <a:off x="1831974" y="2068513"/>
                        <a:ext cx="15579725" cy="6440894"/>
                      </a:xfrm>
                      <a:prstGeom prst="rect">
                        <a:avLst/>
                      </a:prstGeom>
                    </p:spPr>
                  </p:pic>
                </p:oleObj>
              </mc:Fallback>
            </mc:AlternateContent>
          </a:graphicData>
        </a:graphic>
      </p:graphicFrame>
      <p:sp>
        <p:nvSpPr>
          <p:cNvPr id="13" name="TextBox 13"/>
          <p:cNvSpPr txBox="1"/>
          <p:nvPr/>
        </p:nvSpPr>
        <p:spPr>
          <a:xfrm>
            <a:off x="876300" y="9629775"/>
            <a:ext cx="6296625"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DEWI JULIANTI, S.Pd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10</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1158446" y="541020"/>
            <a:ext cx="7187505" cy="8878825"/>
          </a:xfrm>
          <a:custGeom>
            <a:avLst/>
            <a:gdLst/>
            <a:ahLst/>
            <a:cxnLst/>
            <a:rect l="l" t="t" r="r" b="b"/>
            <a:pathLst>
              <a:path w="7187505" h="8878825">
                <a:moveTo>
                  <a:pt x="0" y="0"/>
                </a:moveTo>
                <a:lnTo>
                  <a:pt x="7187505" y="0"/>
                </a:lnTo>
                <a:lnTo>
                  <a:pt x="7187505" y="8878825"/>
                </a:lnTo>
                <a:lnTo>
                  <a:pt x="0" y="8878825"/>
                </a:lnTo>
                <a:lnTo>
                  <a:pt x="0" y="0"/>
                </a:lnTo>
                <a:close/>
              </a:path>
            </a:pathLst>
          </a:custGeom>
          <a:blipFill>
            <a:blip r:embed="rId2"/>
            <a:stretch>
              <a:fillRect t="-4991" b="-3600"/>
            </a:stretch>
          </a:blipFill>
          <a:ln cap="sq">
            <a:noFill/>
            <a:prstDash val="solid"/>
            <a:miter/>
          </a:ln>
        </p:spPr>
      </p:sp>
      <p:sp>
        <p:nvSpPr>
          <p:cNvPr id="7" name="TextBox 7"/>
          <p:cNvSpPr txBox="1"/>
          <p:nvPr/>
        </p:nvSpPr>
        <p:spPr>
          <a:xfrm>
            <a:off x="9144000" y="1935123"/>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1</a:t>
            </a:r>
          </a:p>
        </p:txBody>
      </p:sp>
      <p:sp>
        <p:nvSpPr>
          <p:cNvPr id="8" name="TextBox 8"/>
          <p:cNvSpPr txBox="1"/>
          <p:nvPr/>
        </p:nvSpPr>
        <p:spPr>
          <a:xfrm>
            <a:off x="9144000" y="3162300"/>
            <a:ext cx="8850376" cy="6734732"/>
          </a:xfrm>
          <a:prstGeom prst="rect">
            <a:avLst/>
          </a:prstGeom>
        </p:spPr>
        <p:txBody>
          <a:bodyPr lIns="0" tIns="0" rIns="0" bIns="0" rtlCol="0" anchor="t">
            <a:spAutoFit/>
          </a:bodyPr>
          <a:lstStyle/>
          <a:p>
            <a:pPr algn="l">
              <a:lnSpc>
                <a:spcPts val="3079"/>
              </a:lnSpc>
            </a:pPr>
            <a:r>
              <a:rPr lang="en-US" sz="3142" b="1">
                <a:solidFill>
                  <a:srgbClr val="D7E46D"/>
                </a:solidFill>
                <a:latin typeface="Bricolage Grotesque Bold"/>
                <a:ea typeface="Bricolage Grotesque Bold"/>
                <a:cs typeface="Bricolage Grotesque Bold"/>
                <a:sym typeface="Bricolage Grotesque Bold"/>
              </a:rPr>
              <a:t>🌒Indikator: </a:t>
            </a:r>
          </a:p>
          <a:p>
            <a:pPr algn="l">
              <a:lnSpc>
                <a:spcPts val="3079"/>
              </a:lnSpc>
            </a:pPr>
            <a:endParaRPr lang="en-US" sz="3142" b="1">
              <a:solidFill>
                <a:srgbClr val="D7E46D"/>
              </a:solidFill>
              <a:latin typeface="Bricolage Grotesque Bold"/>
              <a:ea typeface="Bricolage Grotesque Bold"/>
              <a:cs typeface="Bricolage Grotesque Bold"/>
              <a:sym typeface="Bricolage Grotesque Bold"/>
            </a:endParaRPr>
          </a:p>
          <a:p>
            <a:pPr algn="l">
              <a:lnSpc>
                <a:spcPts val="3079"/>
              </a:lnSpc>
            </a:pPr>
            <a:r>
              <a:rPr lang="en-US" sz="3142" b="1">
                <a:solidFill>
                  <a:srgbClr val="D7E46D"/>
                </a:solidFill>
                <a:latin typeface="Bricolage Grotesque Bold"/>
                <a:ea typeface="Bricolage Grotesque Bold"/>
                <a:cs typeface="Bricolage Grotesque Bold"/>
                <a:sym typeface="Bricolage Grotesque Bold"/>
              </a:rPr>
              <a:t>Disajikan wacana dan gambar fenomena desertifikasi (pergeseran batas bioma) di kawasan Sahel, peserta didik dapat menyintesis implikasi logis dari perubahan lingkungan fisik tersebut terhadap dinamika sosial, tren demografi, dan kebijakan adaptasi ekologis masyarakat setempat dengan tepat.</a:t>
            </a:r>
          </a:p>
          <a:p>
            <a:pPr algn="l">
              <a:lnSpc>
                <a:spcPts val="3079"/>
              </a:lnSpc>
            </a:pPr>
            <a:endParaRPr lang="en-US" sz="3142" b="1">
              <a:solidFill>
                <a:srgbClr val="D7E46D"/>
              </a:solidFill>
              <a:latin typeface="Bricolage Grotesque Bold"/>
              <a:ea typeface="Bricolage Grotesque Bold"/>
              <a:cs typeface="Bricolage Grotesque Bold"/>
              <a:sym typeface="Bricolage Grotesque Bold"/>
            </a:endParaRPr>
          </a:p>
          <a:p>
            <a:pPr algn="l">
              <a:lnSpc>
                <a:spcPts val="3079"/>
              </a:lnSpc>
            </a:pPr>
            <a:r>
              <a:rPr lang="en-US" sz="3142" b="1">
                <a:solidFill>
                  <a:srgbClr val="D7E46D"/>
                </a:solidFill>
                <a:latin typeface="Bricolage Grotesque Bold"/>
                <a:ea typeface="Bricolage Grotesque Bold"/>
                <a:cs typeface="Bricolage Grotesque Bold"/>
                <a:sym typeface="Bricolage Grotesque Bold"/>
              </a:rPr>
              <a:t>🔖Bentuk Soal : </a:t>
            </a:r>
          </a:p>
          <a:p>
            <a:pPr algn="l">
              <a:lnSpc>
                <a:spcPts val="3079"/>
              </a:lnSpc>
            </a:pPr>
            <a:endParaRPr lang="en-US" sz="3142" b="1">
              <a:solidFill>
                <a:srgbClr val="D7E46D"/>
              </a:solidFill>
              <a:latin typeface="Bricolage Grotesque Bold"/>
              <a:ea typeface="Bricolage Grotesque Bold"/>
              <a:cs typeface="Bricolage Grotesque Bold"/>
              <a:sym typeface="Bricolage Grotesque Bold"/>
            </a:endParaRPr>
          </a:p>
          <a:p>
            <a:pPr algn="l">
              <a:lnSpc>
                <a:spcPts val="3079"/>
              </a:lnSpc>
            </a:pPr>
            <a:r>
              <a:rPr lang="en-US" sz="3142" b="1">
                <a:solidFill>
                  <a:srgbClr val="D7E46D"/>
                </a:solidFill>
                <a:latin typeface="Bricolage Grotesque Bold"/>
                <a:ea typeface="Bricolage Grotesque Bold"/>
                <a:cs typeface="Bricolage Grotesque Bold"/>
                <a:sym typeface="Bricolage Grotesque Bold"/>
              </a:rPr>
              <a:t>Pilihan Ganda Kompleks dengan Tingkat Kesulitan Soal Sedang</a:t>
            </a:r>
          </a:p>
          <a:p>
            <a:pPr algn="l">
              <a:lnSpc>
                <a:spcPts val="3079"/>
              </a:lnSpc>
            </a:pPr>
            <a:endParaRPr lang="en-US" sz="3142" b="1">
              <a:solidFill>
                <a:srgbClr val="D7E46D"/>
              </a:solidFill>
              <a:latin typeface="Bricolage Grotesque Bold"/>
              <a:ea typeface="Bricolage Grotesque Bold"/>
              <a:cs typeface="Bricolage Grotesque Bold"/>
              <a:sym typeface="Bricolage Grotesque Bold"/>
            </a:endParaRPr>
          </a:p>
          <a:p>
            <a:pPr algn="l">
              <a:lnSpc>
                <a:spcPts val="6438"/>
              </a:lnSpc>
            </a:pPr>
            <a:endParaRPr lang="en-US" sz="3142"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11</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NO 1</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876300" y="1428750"/>
            <a:ext cx="7810500" cy="7418227"/>
          </a:xfrm>
          <a:custGeom>
            <a:avLst/>
            <a:gdLst/>
            <a:ahLst/>
            <a:cxnLst/>
            <a:rect l="l" t="t" r="r" b="b"/>
            <a:pathLst>
              <a:path w="7810500" h="7418227">
                <a:moveTo>
                  <a:pt x="0" y="0"/>
                </a:moveTo>
                <a:lnTo>
                  <a:pt x="7810500" y="0"/>
                </a:lnTo>
                <a:lnTo>
                  <a:pt x="7810500" y="7418227"/>
                </a:lnTo>
                <a:lnTo>
                  <a:pt x="0" y="7418227"/>
                </a:lnTo>
                <a:lnTo>
                  <a:pt x="0" y="0"/>
                </a:lnTo>
                <a:close/>
              </a:path>
            </a:pathLst>
          </a:custGeom>
          <a:blipFill>
            <a:blip r:embed="rId2"/>
            <a:stretch>
              <a:fillRect l="-5690" r="-5690"/>
            </a:stretch>
          </a:blipFill>
          <a:ln cap="sq">
            <a:noFill/>
            <a:prstDash val="solid"/>
            <a:miter/>
          </a:ln>
        </p:spPr>
      </p:sp>
      <p:grpSp>
        <p:nvGrpSpPr>
          <p:cNvPr id="7" name="Group 7"/>
          <p:cNvGrpSpPr/>
          <p:nvPr/>
        </p:nvGrpSpPr>
        <p:grpSpPr>
          <a:xfrm>
            <a:off x="8953883" y="1476375"/>
            <a:ext cx="8779771" cy="8313420"/>
            <a:chOff x="0" y="0"/>
            <a:chExt cx="11706361" cy="11084560"/>
          </a:xfrm>
        </p:grpSpPr>
        <p:grpSp>
          <p:nvGrpSpPr>
            <p:cNvPr id="8" name="Group 8"/>
            <p:cNvGrpSpPr/>
            <p:nvPr/>
          </p:nvGrpSpPr>
          <p:grpSpPr>
            <a:xfrm>
              <a:off x="0" y="0"/>
              <a:ext cx="11706361" cy="11084560"/>
              <a:chOff x="0" y="0"/>
              <a:chExt cx="32592648" cy="30861442"/>
            </a:xfrm>
          </p:grpSpPr>
          <p:sp>
            <p:nvSpPr>
              <p:cNvPr id="9" name="Freeform 9"/>
              <p:cNvSpPr/>
              <p:nvPr/>
            </p:nvSpPr>
            <p:spPr>
              <a:xfrm>
                <a:off x="0" y="0"/>
                <a:ext cx="32592649" cy="30861440"/>
              </a:xfrm>
              <a:custGeom>
                <a:avLst/>
                <a:gdLst/>
                <a:ahLst/>
                <a:cxnLst/>
                <a:rect l="l" t="t" r="r" b="b"/>
                <a:pathLst>
                  <a:path w="32592649" h="30861440">
                    <a:moveTo>
                      <a:pt x="0" y="0"/>
                    </a:moveTo>
                    <a:lnTo>
                      <a:pt x="32592649" y="0"/>
                    </a:lnTo>
                    <a:lnTo>
                      <a:pt x="32592649" y="30861440"/>
                    </a:lnTo>
                    <a:lnTo>
                      <a:pt x="0" y="30861440"/>
                    </a:lnTo>
                    <a:close/>
                  </a:path>
                </a:pathLst>
              </a:custGeom>
              <a:solidFill>
                <a:srgbClr val="FFFFFF"/>
              </a:solidFill>
              <a:ln cap="sq">
                <a:noFill/>
                <a:prstDash val="solid"/>
                <a:miter/>
              </a:ln>
            </p:spPr>
          </p:sp>
          <p:sp>
            <p:nvSpPr>
              <p:cNvPr id="10" name="TextBox 10"/>
              <p:cNvSpPr txBox="1"/>
              <p:nvPr/>
            </p:nvSpPr>
            <p:spPr>
              <a:xfrm>
                <a:off x="0" y="-38100"/>
                <a:ext cx="32592648" cy="30899542"/>
              </a:xfrm>
              <a:prstGeom prst="rect">
                <a:avLst/>
              </a:prstGeom>
            </p:spPr>
            <p:txBody>
              <a:bodyPr lIns="50800" tIns="50800" rIns="50800" bIns="50800" rtlCol="0" anchor="ctr"/>
              <a:lstStyle/>
              <a:p>
                <a:pPr algn="l">
                  <a:lnSpc>
                    <a:spcPts val="1680"/>
                  </a:lnSpc>
                </a:pPr>
                <a:endParaRPr/>
              </a:p>
            </p:txBody>
          </p:sp>
        </p:grpSp>
        <p:sp>
          <p:nvSpPr>
            <p:cNvPr id="11" name="TextBox 11"/>
            <p:cNvSpPr txBox="1"/>
            <p:nvPr/>
          </p:nvSpPr>
          <p:spPr>
            <a:xfrm>
              <a:off x="306994" y="241284"/>
              <a:ext cx="11092372" cy="4222923"/>
            </a:xfrm>
            <a:prstGeom prst="rect">
              <a:avLst/>
            </a:prstGeom>
          </p:spPr>
          <p:txBody>
            <a:bodyPr lIns="0" tIns="0" rIns="0" bIns="0" rtlCol="0" anchor="t">
              <a:spAutoFit/>
            </a:bodyPr>
            <a:lstStyle/>
            <a:p>
              <a:pPr algn="l">
                <a:lnSpc>
                  <a:spcPts val="1749"/>
                </a:lnSpc>
              </a:pPr>
              <a:r>
                <a:rPr lang="en-US" sz="1520" b="1">
                  <a:solidFill>
                    <a:srgbClr val="173F3A"/>
                  </a:solidFill>
                  <a:latin typeface="Bricolage Grotesque Bold"/>
                  <a:ea typeface="Bricolage Grotesque Bold"/>
                  <a:cs typeface="Bricolage Grotesque Bold"/>
                  <a:sym typeface="Bricolage Grotesque Bold"/>
                </a:rPr>
                <a:t>Dinamika Sosial di Ujung Bioma </a:t>
              </a:r>
            </a:p>
            <a:p>
              <a:pPr algn="just">
                <a:lnSpc>
                  <a:spcPts val="1689"/>
                </a:lnSpc>
              </a:pPr>
              <a:r>
                <a:rPr lang="en-US" sz="1469" b="1">
                  <a:solidFill>
                    <a:srgbClr val="173F3A"/>
                  </a:solidFill>
                  <a:latin typeface="Bricolage Grotesque Bold"/>
                  <a:ea typeface="Bricolage Grotesque Bold"/>
                  <a:cs typeface="Bricolage Grotesque Bold"/>
                  <a:sym typeface="Bricolage Grotesque Bold"/>
                </a:rPr>
                <a:t>Kawasan Sahel di Afrika merupakan zona transisi ekologis antara bioma Gurun Sahara yang gersang di utara dan bioma Sabana tropis di selatan. Selama ribuan tahun, penduduk di kawasan Sahel mengembangkan sistem sosial yang bergantung pada penggembalaan ternak nomaden dan pertanian tadah hujan. Namun, akibat perubahan iklim global dan overgrazing (penggembalaan berlebihan), garis batas bioma gurun terus bergeser ke arah selatan (desertifikasi). Menyusutnya tutupan padang rumput memicu hilangnya sumber air dan lahan penggembalaan. Kondisi lingkungan fisik yang makin keras ini berdampak pada lingkungan sosial, di mana kelompok penggembala nomaden terpaksa bergerak lebih jauh ke selatan dan masuk ke wilayah para petani menetap.</a:t>
              </a:r>
            </a:p>
            <a:p>
              <a:pPr algn="just">
                <a:lnSpc>
                  <a:spcPts val="1689"/>
                </a:lnSpc>
              </a:pPr>
              <a:endParaRPr lang="en-US" sz="1469" b="1">
                <a:solidFill>
                  <a:srgbClr val="173F3A"/>
                </a:solidFill>
                <a:latin typeface="Bricolage Grotesque Bold"/>
                <a:ea typeface="Bricolage Grotesque Bold"/>
                <a:cs typeface="Bricolage Grotesque Bold"/>
                <a:sym typeface="Bricolage Grotesque Bold"/>
              </a:endParaRPr>
            </a:p>
            <a:p>
              <a:pPr algn="l">
                <a:lnSpc>
                  <a:spcPts val="1689"/>
                </a:lnSpc>
              </a:pPr>
              <a:r>
                <a:rPr lang="en-US" sz="1469" b="1">
                  <a:solidFill>
                    <a:srgbClr val="173F3A"/>
                  </a:solidFill>
                  <a:latin typeface="Bricolage Grotesque Bold"/>
                  <a:ea typeface="Bricolage Grotesque Bold"/>
                  <a:cs typeface="Bricolage Grotesque Bold"/>
                  <a:sym typeface="Bricolage Grotesque Bold"/>
                </a:rPr>
                <a:t>Berdasarkan wacana dan interaksi antara lingkungan fisik dan sosial di atas, manakah dari pernyataan berikut yang merupakan dampak lanjutan (implikasi) yang paling logis? (Pilih semua jawaban yang benar! Jawaban benar lebih dari satu)</a:t>
              </a:r>
            </a:p>
            <a:p>
              <a:pPr algn="l">
                <a:lnSpc>
                  <a:spcPts val="1578"/>
                </a:lnSpc>
              </a:pPr>
              <a:endParaRPr lang="en-US" sz="1469" b="1">
                <a:solidFill>
                  <a:srgbClr val="173F3A"/>
                </a:solidFill>
                <a:latin typeface="Bricolage Grotesque Bold"/>
                <a:ea typeface="Bricolage Grotesque Bold"/>
                <a:cs typeface="Bricolage Grotesque Bold"/>
                <a:sym typeface="Bricolage Grotesque Bold"/>
              </a:endParaRPr>
            </a:p>
          </p:txBody>
        </p:sp>
        <p:sp>
          <p:nvSpPr>
            <p:cNvPr id="12" name="TextBox 12"/>
            <p:cNvSpPr txBox="1"/>
            <p:nvPr/>
          </p:nvSpPr>
          <p:spPr>
            <a:xfrm>
              <a:off x="306994" y="4077232"/>
              <a:ext cx="11128141" cy="6667070"/>
            </a:xfrm>
            <a:prstGeom prst="rect">
              <a:avLst/>
            </a:prstGeom>
          </p:spPr>
          <p:txBody>
            <a:bodyPr lIns="0" tIns="0" rIns="0" bIns="0" rtlCol="0" anchor="t">
              <a:spAutoFit/>
            </a:bodyPr>
            <a:lstStyle/>
            <a:p>
              <a:pPr algn="l">
                <a:lnSpc>
                  <a:spcPts val="2080"/>
                </a:lnSpc>
              </a:pPr>
              <a:endParaRPr/>
            </a:p>
            <a:p>
              <a:pPr algn="l">
                <a:lnSpc>
                  <a:spcPts val="2080"/>
                </a:lnSpc>
              </a:pPr>
              <a:r>
                <a:rPr lang="en-US" sz="1485">
                  <a:solidFill>
                    <a:srgbClr val="173F3A"/>
                  </a:solidFill>
                  <a:latin typeface="Nunito Sans"/>
                  <a:ea typeface="Nunito Sans"/>
                  <a:cs typeface="Nunito Sans"/>
                  <a:sym typeface="Nunito Sans"/>
                </a:rPr>
                <a:t>A.Terjadinya eskalasi konflik horizontal (sosial) antara kelompok penggembala nomaden dengan petani menetap akibat perebutan sumber daya lahan dan air yang makin langka.</a:t>
              </a:r>
            </a:p>
            <a:p>
              <a:pPr algn="l">
                <a:lnSpc>
                  <a:spcPts val="2080"/>
                </a:lnSpc>
              </a:pPr>
              <a:endParaRPr lang="en-US" sz="1485">
                <a:solidFill>
                  <a:srgbClr val="173F3A"/>
                </a:solidFill>
                <a:latin typeface="Nunito Sans"/>
                <a:ea typeface="Nunito Sans"/>
                <a:cs typeface="Nunito Sans"/>
                <a:sym typeface="Nunito Sans"/>
              </a:endParaRPr>
            </a:p>
            <a:p>
              <a:pPr algn="l">
                <a:lnSpc>
                  <a:spcPts val="2080"/>
                </a:lnSpc>
              </a:pPr>
              <a:r>
                <a:rPr lang="en-US" sz="1485">
                  <a:solidFill>
                    <a:srgbClr val="173F3A"/>
                  </a:solidFill>
                  <a:latin typeface="Nunito Sans"/>
                  <a:ea typeface="Nunito Sans"/>
                  <a:cs typeface="Nunito Sans"/>
                  <a:sym typeface="Nunito Sans"/>
                </a:rPr>
                <a:t>B.Penduduk kawasan Sahel akan secara massal beralih profesi dari sektor peternakan menjadi nelayan karena pergeseran bioma gurun akan memunculkan oase-oase baru berskala besar</a:t>
              </a:r>
            </a:p>
            <a:p>
              <a:pPr algn="l">
                <a:lnSpc>
                  <a:spcPts val="2080"/>
                </a:lnSpc>
              </a:pPr>
              <a:endParaRPr lang="en-US" sz="1485">
                <a:solidFill>
                  <a:srgbClr val="173F3A"/>
                </a:solidFill>
                <a:latin typeface="Nunito Sans"/>
                <a:ea typeface="Nunito Sans"/>
                <a:cs typeface="Nunito Sans"/>
                <a:sym typeface="Nunito Sans"/>
              </a:endParaRPr>
            </a:p>
            <a:p>
              <a:pPr algn="l">
                <a:lnSpc>
                  <a:spcPts val="2080"/>
                </a:lnSpc>
              </a:pPr>
              <a:r>
                <a:rPr lang="en-US" sz="1485">
                  <a:solidFill>
                    <a:srgbClr val="173F3A"/>
                  </a:solidFill>
                  <a:latin typeface="Nunito Sans"/>
                  <a:ea typeface="Nunito Sans"/>
                  <a:cs typeface="Nunito Sans"/>
                  <a:sym typeface="Nunito Sans"/>
                </a:rPr>
                <a:t>C.Peningkatan laju urbanisasi ke kota-kota besar di wilayah selatan Afrika karena hilangnya mata pencaharian utama penduduk di zona transisi bioma tersebut.</a:t>
              </a:r>
            </a:p>
            <a:p>
              <a:pPr algn="l">
                <a:lnSpc>
                  <a:spcPts val="2080"/>
                </a:lnSpc>
              </a:pPr>
              <a:endParaRPr lang="en-US" sz="1485">
                <a:solidFill>
                  <a:srgbClr val="173F3A"/>
                </a:solidFill>
                <a:latin typeface="Nunito Sans"/>
                <a:ea typeface="Nunito Sans"/>
                <a:cs typeface="Nunito Sans"/>
                <a:sym typeface="Nunito Sans"/>
              </a:endParaRPr>
            </a:p>
            <a:p>
              <a:pPr algn="l">
                <a:lnSpc>
                  <a:spcPts val="2080"/>
                </a:lnSpc>
              </a:pPr>
              <a:r>
                <a:rPr lang="en-US" sz="1485">
                  <a:solidFill>
                    <a:srgbClr val="173F3A"/>
                  </a:solidFill>
                  <a:latin typeface="Nunito Sans"/>
                  <a:ea typeface="Nunito Sans"/>
                  <a:cs typeface="Nunito Sans"/>
                  <a:sym typeface="Nunito Sans"/>
                </a:rPr>
                <a:t>D.Pemerintah negara-negara di kawasan Sahel harus menerapkan rekayasa lingkungan berskala besar, seperti "Tembok Hijau Raya" (Great Green Wall), untuk menahan laju degradasi bioma.</a:t>
              </a:r>
            </a:p>
            <a:p>
              <a:pPr algn="l">
                <a:lnSpc>
                  <a:spcPts val="3089"/>
                </a:lnSpc>
              </a:pPr>
              <a:endParaRPr lang="en-US" sz="1485">
                <a:solidFill>
                  <a:srgbClr val="173F3A"/>
                </a:solidFill>
                <a:latin typeface="Nunito Sans"/>
                <a:ea typeface="Nunito Sans"/>
                <a:cs typeface="Nunito Sans"/>
                <a:sym typeface="Nunito Sans"/>
              </a:endParaRPr>
            </a:p>
            <a:p>
              <a:pPr algn="l">
                <a:lnSpc>
                  <a:spcPts val="2080"/>
                </a:lnSpc>
              </a:pPr>
              <a:r>
                <a:rPr lang="en-US" sz="1485">
                  <a:solidFill>
                    <a:srgbClr val="173F3A"/>
                  </a:solidFill>
                  <a:latin typeface="Nunito Sans"/>
                  <a:ea typeface="Nunito Sans"/>
                  <a:cs typeface="Nunito Sans"/>
                  <a:sym typeface="Nunito Sans"/>
                </a:rPr>
                <a:t>E.Berubahnya status bioma Sahel menjadi Gurun Sahara secara penuh akan meningkatkan produktivitas pertanian gandum dan kapas bagi masyarakat setempat.</a:t>
              </a:r>
            </a:p>
            <a:p>
              <a:pPr algn="l">
                <a:lnSpc>
                  <a:spcPts val="2080"/>
                </a:lnSpc>
              </a:pPr>
              <a:endParaRPr lang="en-US" sz="1485">
                <a:solidFill>
                  <a:srgbClr val="173F3A"/>
                </a:solidFill>
                <a:latin typeface="Nunito Sans"/>
                <a:ea typeface="Nunito Sans"/>
                <a:cs typeface="Nunito Sans"/>
                <a:sym typeface="Nunito Sans"/>
              </a:endParaRPr>
            </a:p>
            <a:p>
              <a:pPr algn="l">
                <a:lnSpc>
                  <a:spcPts val="2080"/>
                </a:lnSpc>
              </a:pPr>
              <a:endParaRPr lang="en-US" sz="1485">
                <a:solidFill>
                  <a:srgbClr val="173F3A"/>
                </a:solidFill>
                <a:latin typeface="Nunito Sans"/>
                <a:ea typeface="Nunito Sans"/>
                <a:cs typeface="Nunito Sans"/>
                <a:sym typeface="Nunito Sans"/>
              </a:endParaRPr>
            </a:p>
          </p:txBody>
        </p:sp>
      </p:grpSp>
      <p:sp>
        <p:nvSpPr>
          <p:cNvPr id="13" name="TextBox 13"/>
          <p:cNvSpPr txBox="1"/>
          <p:nvPr/>
        </p:nvSpPr>
        <p:spPr>
          <a:xfrm>
            <a:off x="876300" y="9629775"/>
            <a:ext cx="7174007"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419100"/>
            <a:ext cx="16535400" cy="409575"/>
            <a:chOff x="0" y="0"/>
            <a:chExt cx="22047200" cy="54610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12</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53340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619125" y="1028700"/>
            <a:ext cx="16792575" cy="8424342"/>
            <a:chOff x="0" y="0"/>
            <a:chExt cx="22390100" cy="11232456"/>
          </a:xfrm>
        </p:grpSpPr>
        <p:grpSp>
          <p:nvGrpSpPr>
            <p:cNvPr id="7" name="Group 7"/>
            <p:cNvGrpSpPr/>
            <p:nvPr/>
          </p:nvGrpSpPr>
          <p:grpSpPr>
            <a:xfrm>
              <a:off x="0" y="0"/>
              <a:ext cx="22390100" cy="11232456"/>
              <a:chOff x="0" y="0"/>
              <a:chExt cx="25464005" cy="12774544"/>
            </a:xfrm>
          </p:grpSpPr>
          <p:sp>
            <p:nvSpPr>
              <p:cNvPr id="8" name="Freeform 8"/>
              <p:cNvSpPr/>
              <p:nvPr/>
            </p:nvSpPr>
            <p:spPr>
              <a:xfrm>
                <a:off x="0" y="0"/>
                <a:ext cx="25464005" cy="12774544"/>
              </a:xfrm>
              <a:custGeom>
                <a:avLst/>
                <a:gdLst/>
                <a:ahLst/>
                <a:cxnLst/>
                <a:rect l="l" t="t" r="r" b="b"/>
                <a:pathLst>
                  <a:path w="25464005" h="12774544">
                    <a:moveTo>
                      <a:pt x="0" y="0"/>
                    </a:moveTo>
                    <a:lnTo>
                      <a:pt x="25464005" y="0"/>
                    </a:lnTo>
                    <a:lnTo>
                      <a:pt x="25464005" y="12774544"/>
                    </a:lnTo>
                    <a:lnTo>
                      <a:pt x="0" y="12774544"/>
                    </a:lnTo>
                    <a:close/>
                  </a:path>
                </a:pathLst>
              </a:custGeom>
              <a:solidFill>
                <a:srgbClr val="FFFFFF"/>
              </a:solidFill>
              <a:ln cap="sq">
                <a:noFill/>
                <a:prstDash val="solid"/>
                <a:miter/>
              </a:ln>
            </p:spPr>
          </p:sp>
          <p:sp>
            <p:nvSpPr>
              <p:cNvPr id="9" name="TextBox 9"/>
              <p:cNvSpPr txBox="1"/>
              <p:nvPr/>
            </p:nvSpPr>
            <p:spPr>
              <a:xfrm>
                <a:off x="0" y="-38100"/>
                <a:ext cx="25464005" cy="12812644"/>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92200" y="352742"/>
              <a:ext cx="20987399" cy="506367"/>
            </a:xfrm>
            <a:prstGeom prst="rect">
              <a:avLst/>
            </a:prstGeom>
          </p:spPr>
          <p:txBody>
            <a:bodyPr lIns="0" tIns="0" rIns="0" bIns="0" rtlCol="0" anchor="t">
              <a:spAutoFit/>
            </a:bodyPr>
            <a:lstStyle/>
            <a:p>
              <a:pPr algn="l">
                <a:lnSpc>
                  <a:spcPts val="3262"/>
                </a:lnSpc>
              </a:pPr>
              <a:r>
                <a:rPr lang="en-US" sz="2330" b="1" spc="233">
                  <a:solidFill>
                    <a:srgbClr val="EF8354"/>
                  </a:solidFill>
                  <a:latin typeface="Nunito Sans Bold"/>
                  <a:ea typeface="Nunito Sans Bold"/>
                  <a:cs typeface="Nunito Sans Bold"/>
                  <a:sym typeface="Nunito Sans Bold"/>
                </a:rPr>
                <a:t>JAWABAN • </a:t>
              </a:r>
            </a:p>
          </p:txBody>
        </p:sp>
        <p:sp>
          <p:nvSpPr>
            <p:cNvPr id="11" name="TextBox 11"/>
            <p:cNvSpPr txBox="1"/>
            <p:nvPr/>
          </p:nvSpPr>
          <p:spPr>
            <a:xfrm>
              <a:off x="1092200" y="1157362"/>
              <a:ext cx="19113500" cy="1158993"/>
            </a:xfrm>
            <a:prstGeom prst="rect">
              <a:avLst/>
            </a:prstGeom>
          </p:spPr>
          <p:txBody>
            <a:bodyPr lIns="0" tIns="0" rIns="0" bIns="0" rtlCol="0" anchor="t">
              <a:spAutoFit/>
            </a:bodyPr>
            <a:lstStyle/>
            <a:p>
              <a:pPr algn="l">
                <a:lnSpc>
                  <a:spcPts val="3323"/>
                </a:lnSpc>
              </a:pPr>
              <a:r>
                <a:rPr lang="en-US" sz="3165" b="1">
                  <a:solidFill>
                    <a:srgbClr val="173F3A"/>
                  </a:solidFill>
                  <a:latin typeface="Bricolage Grotesque Bold"/>
                  <a:ea typeface="Bricolage Grotesque Bold"/>
                  <a:cs typeface="Bricolage Grotesque Bold"/>
                  <a:sym typeface="Bricolage Grotesque Bold"/>
                </a:rPr>
                <a:t>Kunci Jawaban: A, C, dan D </a:t>
              </a:r>
            </a:p>
            <a:p>
              <a:pPr algn="l">
                <a:lnSpc>
                  <a:spcPts val="3323"/>
                </a:lnSpc>
              </a:pPr>
              <a:endParaRPr lang="en-US" sz="3165" b="1">
                <a:solidFill>
                  <a:srgbClr val="173F3A"/>
                </a:solidFill>
                <a:latin typeface="Bricolage Grotesque Bold"/>
                <a:ea typeface="Bricolage Grotesque Bold"/>
                <a:cs typeface="Bricolage Grotesque Bold"/>
                <a:sym typeface="Bricolage Grotesque Bold"/>
              </a:endParaRPr>
            </a:p>
          </p:txBody>
        </p:sp>
        <p:sp>
          <p:nvSpPr>
            <p:cNvPr id="12" name="TextBox 12"/>
            <p:cNvSpPr txBox="1"/>
            <p:nvPr/>
          </p:nvSpPr>
          <p:spPr>
            <a:xfrm>
              <a:off x="416433" y="3849858"/>
              <a:ext cx="21743849" cy="5521624"/>
            </a:xfrm>
            <a:prstGeom prst="rect">
              <a:avLst/>
            </a:prstGeom>
          </p:spPr>
          <p:txBody>
            <a:bodyPr lIns="0" tIns="0" rIns="0" bIns="0" rtlCol="0" anchor="t">
              <a:spAutoFit/>
            </a:bodyPr>
            <a:lstStyle/>
            <a:p>
              <a:pPr marL="596313" lvl="1" indent="-298157" algn="just">
                <a:lnSpc>
                  <a:spcPts val="3866"/>
                </a:lnSpc>
                <a:buFont typeface="Arial"/>
                <a:buChar char="•"/>
              </a:pPr>
              <a:r>
                <a:rPr lang="en-US" sz="2761">
                  <a:solidFill>
                    <a:srgbClr val="173F3A"/>
                  </a:solidFill>
                  <a:latin typeface="Nunito Sans"/>
                  <a:ea typeface="Nunito Sans"/>
                  <a:cs typeface="Nunito Sans"/>
                  <a:sym typeface="Nunito Sans"/>
                </a:rPr>
                <a:t>A Benar: Desertifikasi mempersempit lahan produktif, memaksa penggembala masuk ke lahan petani, memicu konflik (climate-induced conflict).</a:t>
              </a:r>
            </a:p>
            <a:p>
              <a:pPr marL="596313" lvl="1" indent="-298157" algn="just">
                <a:lnSpc>
                  <a:spcPts val="3866"/>
                </a:lnSpc>
                <a:buFont typeface="Arial"/>
                <a:buChar char="•"/>
              </a:pPr>
              <a:r>
                <a:rPr lang="en-US" sz="2761">
                  <a:solidFill>
                    <a:srgbClr val="173F3A"/>
                  </a:solidFill>
                  <a:latin typeface="Nunito Sans"/>
                  <a:ea typeface="Nunito Sans"/>
                  <a:cs typeface="Nunito Sans"/>
                  <a:sym typeface="Nunito Sans"/>
                </a:rPr>
                <a:t>B Salah: Desertifikasi menyebabkan kekeringan, bukan memunculkan oase untuk perikanan.</a:t>
              </a:r>
            </a:p>
            <a:p>
              <a:pPr marL="596313" lvl="1" indent="-298157" algn="just">
                <a:lnSpc>
                  <a:spcPts val="3866"/>
                </a:lnSpc>
                <a:buFont typeface="Arial"/>
                <a:buChar char="•"/>
              </a:pPr>
              <a:r>
                <a:rPr lang="en-US" sz="2761">
                  <a:solidFill>
                    <a:srgbClr val="173F3A"/>
                  </a:solidFill>
                  <a:latin typeface="Nunito Sans"/>
                  <a:ea typeface="Nunito Sans"/>
                  <a:cs typeface="Nunito Sans"/>
                  <a:sym typeface="Nunito Sans"/>
                </a:rPr>
                <a:t>C Benar: Kerusakan lahan (push factor) memaksa penduduk desa bermigrasi ke kota (climate refugees).</a:t>
              </a:r>
            </a:p>
            <a:p>
              <a:pPr marL="596313" lvl="1" indent="-298157" algn="just">
                <a:lnSpc>
                  <a:spcPts val="3866"/>
                </a:lnSpc>
                <a:buFont typeface="Arial"/>
                <a:buChar char="•"/>
              </a:pPr>
              <a:r>
                <a:rPr lang="en-US" sz="2761">
                  <a:solidFill>
                    <a:srgbClr val="173F3A"/>
                  </a:solidFill>
                  <a:latin typeface="Nunito Sans"/>
                  <a:ea typeface="Nunito Sans"/>
                  <a:cs typeface="Nunito Sans"/>
                  <a:sym typeface="Nunito Sans"/>
                </a:rPr>
                <a:t>D Benar: Upaya Great Green Wall (penanaman jutaan pohon melintasi Afrika) adalah mitigasi nyata dari interaksi antroposfer untuk menahan perubahan fisik (bioma).</a:t>
              </a:r>
            </a:p>
            <a:p>
              <a:pPr marL="596313" lvl="1" indent="-298157" algn="just">
                <a:lnSpc>
                  <a:spcPts val="3866"/>
                </a:lnSpc>
                <a:buFont typeface="Arial"/>
                <a:buChar char="•"/>
              </a:pPr>
              <a:r>
                <a:rPr lang="en-US" sz="2761">
                  <a:solidFill>
                    <a:srgbClr val="173F3A"/>
                  </a:solidFill>
                  <a:latin typeface="Nunito Sans"/>
                  <a:ea typeface="Nunito Sans"/>
                  <a:cs typeface="Nunito Sans"/>
                  <a:sym typeface="Nunito Sans"/>
                </a:rPr>
                <a:t>E Salah: Menjadi gurun pasir justru akan mematikan produktivitas pertanian tanpa irigasi masif.</a:t>
              </a:r>
            </a:p>
            <a:p>
              <a:pPr algn="l">
                <a:lnSpc>
                  <a:spcPts val="2146"/>
                </a:lnSpc>
              </a:pPr>
              <a:endParaRPr lang="en-US" sz="2761">
                <a:solidFill>
                  <a:srgbClr val="173F3A"/>
                </a:solidFill>
                <a:latin typeface="Nunito Sans"/>
                <a:ea typeface="Nunito Sans"/>
                <a:cs typeface="Nunito Sans"/>
                <a:sym typeface="Nunito Sans"/>
              </a:endParaRPr>
            </a:p>
          </p:txBody>
        </p:sp>
      </p:grpSp>
      <p:sp>
        <p:nvSpPr>
          <p:cNvPr id="13" name="TextBox 13"/>
          <p:cNvSpPr txBox="1"/>
          <p:nvPr/>
        </p:nvSpPr>
        <p:spPr>
          <a:xfrm>
            <a:off x="876300" y="9629775"/>
            <a:ext cx="7077441"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
        <p:nvSpPr>
          <p:cNvPr id="14" name="TextBox 14"/>
          <p:cNvSpPr txBox="1"/>
          <p:nvPr/>
        </p:nvSpPr>
        <p:spPr>
          <a:xfrm>
            <a:off x="1265669" y="3237334"/>
            <a:ext cx="15499486" cy="473076"/>
          </a:xfrm>
          <a:prstGeom prst="rect">
            <a:avLst/>
          </a:prstGeom>
        </p:spPr>
        <p:txBody>
          <a:bodyPr lIns="0" tIns="0" rIns="0" bIns="0" rtlCol="0" anchor="t">
            <a:spAutoFit/>
          </a:bodyPr>
          <a:lstStyle/>
          <a:p>
            <a:pPr algn="l">
              <a:lnSpc>
                <a:spcPts val="3849"/>
              </a:lnSpc>
            </a:pPr>
            <a:r>
              <a:rPr lang="en-US" sz="2749" b="1" spc="274">
                <a:solidFill>
                  <a:srgbClr val="EF8354"/>
                </a:solidFill>
                <a:latin typeface="Nunito Sans Bold"/>
                <a:ea typeface="Nunito Sans Bold"/>
                <a:cs typeface="Nunito Sans Bold"/>
                <a:sym typeface="Nunito Sans Bold"/>
              </a:rPr>
              <a:t>Pembahasan: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13</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1158446" y="541020"/>
            <a:ext cx="7187505" cy="8878825"/>
          </a:xfrm>
          <a:custGeom>
            <a:avLst/>
            <a:gdLst/>
            <a:ahLst/>
            <a:cxnLst/>
            <a:rect l="l" t="t" r="r" b="b"/>
            <a:pathLst>
              <a:path w="7187505" h="8878825">
                <a:moveTo>
                  <a:pt x="0" y="0"/>
                </a:moveTo>
                <a:lnTo>
                  <a:pt x="7187505" y="0"/>
                </a:lnTo>
                <a:lnTo>
                  <a:pt x="7187505" y="8878825"/>
                </a:lnTo>
                <a:lnTo>
                  <a:pt x="0" y="8878825"/>
                </a:lnTo>
                <a:lnTo>
                  <a:pt x="0" y="0"/>
                </a:lnTo>
                <a:close/>
              </a:path>
            </a:pathLst>
          </a:custGeom>
          <a:blipFill>
            <a:blip r:embed="rId2"/>
            <a:stretch>
              <a:fillRect t="-4991" b="-3600"/>
            </a:stretch>
          </a:blipFill>
          <a:ln cap="sq">
            <a:noFill/>
            <a:prstDash val="solid"/>
            <a:miter/>
          </a:ln>
        </p:spPr>
      </p:sp>
      <p:sp>
        <p:nvSpPr>
          <p:cNvPr id="7" name="TextBox 7"/>
          <p:cNvSpPr txBox="1"/>
          <p:nvPr/>
        </p:nvSpPr>
        <p:spPr>
          <a:xfrm>
            <a:off x="9144000" y="1935123"/>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2</a:t>
            </a:r>
          </a:p>
        </p:txBody>
      </p:sp>
      <p:sp>
        <p:nvSpPr>
          <p:cNvPr id="8" name="TextBox 8"/>
          <p:cNvSpPr txBox="1"/>
          <p:nvPr/>
        </p:nvSpPr>
        <p:spPr>
          <a:xfrm>
            <a:off x="9144000" y="3152775"/>
            <a:ext cx="8716981" cy="6066434"/>
          </a:xfrm>
          <a:prstGeom prst="rect">
            <a:avLst/>
          </a:prstGeom>
        </p:spPr>
        <p:txBody>
          <a:bodyPr lIns="0" tIns="0" rIns="0" bIns="0" rtlCol="0" anchor="t">
            <a:spAutoFit/>
          </a:bodyPr>
          <a:lstStyle/>
          <a:p>
            <a:pPr algn="l">
              <a:lnSpc>
                <a:spcPts val="2940"/>
              </a:lnSpc>
            </a:pPr>
            <a:r>
              <a:rPr lang="en-US" sz="3000" b="1">
                <a:solidFill>
                  <a:srgbClr val="D7E46D"/>
                </a:solidFill>
                <a:latin typeface="Bricolage Grotesque Bold"/>
                <a:ea typeface="Bricolage Grotesque Bold"/>
                <a:cs typeface="Bricolage Grotesque Bold"/>
                <a:sym typeface="Bricolage Grotesque Bold"/>
              </a:rPr>
              <a:t>🌒Indikator: </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r>
              <a:rPr lang="en-US" sz="3000" b="1">
                <a:solidFill>
                  <a:srgbClr val="D7E46D"/>
                </a:solidFill>
                <a:latin typeface="Bricolage Grotesque Bold"/>
                <a:ea typeface="Bricolage Grotesque Bold"/>
                <a:cs typeface="Bricolage Grotesque Bold"/>
                <a:sym typeface="Bricolage Grotesque Bold"/>
              </a:rPr>
              <a:t>Disajikan peta dunia yang memuat persebaran wilayah beriklim Mediterania beserta deskripsi kondisi fisiknya, peserta didik dapat menganalisis bentuk adaptasi sosial-ekonomi (khususnya pada sektor pertanian) yang paling dominan dan sesuai dengan karakteristik bioma tersebut secara tepat. </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r>
              <a:rPr lang="en-US" sz="3000" b="1">
                <a:solidFill>
                  <a:srgbClr val="D7E46D"/>
                </a:solidFill>
                <a:latin typeface="Bricolage Grotesque Bold"/>
                <a:ea typeface="Bricolage Grotesque Bold"/>
                <a:cs typeface="Bricolage Grotesque Bold"/>
                <a:sym typeface="Bricolage Grotesque Bold"/>
              </a:rPr>
              <a:t>🔖Bentuk Soal : </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r>
              <a:rPr lang="en-US" sz="3000" b="1">
                <a:solidFill>
                  <a:srgbClr val="D7E46D"/>
                </a:solidFill>
                <a:latin typeface="Bricolage Grotesque Bold"/>
                <a:ea typeface="Bricolage Grotesque Bold"/>
                <a:cs typeface="Bricolage Grotesque Bold"/>
                <a:sym typeface="Bricolage Grotesque Bold"/>
              </a:rPr>
              <a:t>Pilihan Ganda Tingkat Mudah</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6148"/>
              </a:lnSpc>
            </a:pPr>
            <a:endParaRPr lang="en-US" sz="30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16478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14</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2</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rot="-24000">
            <a:off x="3938198" y="659144"/>
            <a:ext cx="10411604" cy="4520538"/>
          </a:xfrm>
          <a:custGeom>
            <a:avLst/>
            <a:gdLst/>
            <a:ahLst/>
            <a:cxnLst/>
            <a:rect l="l" t="t" r="r" b="b"/>
            <a:pathLst>
              <a:path w="10411604" h="4520538">
                <a:moveTo>
                  <a:pt x="31054" y="0"/>
                </a:moveTo>
                <a:lnTo>
                  <a:pt x="10411604" y="72471"/>
                </a:lnTo>
                <a:lnTo>
                  <a:pt x="10380550" y="4520537"/>
                </a:lnTo>
                <a:lnTo>
                  <a:pt x="0" y="4448066"/>
                </a:lnTo>
                <a:lnTo>
                  <a:pt x="31054" y="0"/>
                </a:lnTo>
                <a:close/>
              </a:path>
            </a:pathLst>
          </a:custGeom>
          <a:blipFill>
            <a:blip r:embed="rId2"/>
            <a:stretch>
              <a:fillRect t="-9805" r="-1" b="-9961"/>
            </a:stretch>
          </a:blipFill>
          <a:ln cap="sq">
            <a:noFill/>
            <a:prstDash val="solid"/>
            <a:miter/>
          </a:ln>
        </p:spPr>
      </p:sp>
      <p:grpSp>
        <p:nvGrpSpPr>
          <p:cNvPr id="7" name="Group 7"/>
          <p:cNvGrpSpPr/>
          <p:nvPr/>
        </p:nvGrpSpPr>
        <p:grpSpPr>
          <a:xfrm>
            <a:off x="289360" y="5221287"/>
            <a:ext cx="17709280" cy="4393901"/>
            <a:chOff x="0" y="0"/>
            <a:chExt cx="23612374" cy="5858534"/>
          </a:xfrm>
        </p:grpSpPr>
        <p:grpSp>
          <p:nvGrpSpPr>
            <p:cNvPr id="8" name="Group 8"/>
            <p:cNvGrpSpPr/>
            <p:nvPr/>
          </p:nvGrpSpPr>
          <p:grpSpPr>
            <a:xfrm>
              <a:off x="0" y="0"/>
              <a:ext cx="23612374" cy="5858534"/>
              <a:chOff x="0" y="0"/>
              <a:chExt cx="65741165" cy="16311231"/>
            </a:xfrm>
          </p:grpSpPr>
          <p:sp>
            <p:nvSpPr>
              <p:cNvPr id="9" name="Freeform 9"/>
              <p:cNvSpPr/>
              <p:nvPr/>
            </p:nvSpPr>
            <p:spPr>
              <a:xfrm>
                <a:off x="0" y="0"/>
                <a:ext cx="65741166" cy="16311231"/>
              </a:xfrm>
              <a:custGeom>
                <a:avLst/>
                <a:gdLst/>
                <a:ahLst/>
                <a:cxnLst/>
                <a:rect l="l" t="t" r="r" b="b"/>
                <a:pathLst>
                  <a:path w="65741166" h="16311231">
                    <a:moveTo>
                      <a:pt x="0" y="0"/>
                    </a:moveTo>
                    <a:lnTo>
                      <a:pt x="65741166" y="0"/>
                    </a:lnTo>
                    <a:lnTo>
                      <a:pt x="65741166" y="16311231"/>
                    </a:lnTo>
                    <a:lnTo>
                      <a:pt x="0" y="16311231"/>
                    </a:lnTo>
                    <a:close/>
                  </a:path>
                </a:pathLst>
              </a:custGeom>
              <a:solidFill>
                <a:srgbClr val="FFFFFF"/>
              </a:solidFill>
              <a:ln cap="sq">
                <a:noFill/>
                <a:prstDash val="solid"/>
                <a:miter/>
              </a:ln>
            </p:spPr>
          </p:sp>
          <p:sp>
            <p:nvSpPr>
              <p:cNvPr id="10" name="TextBox 10"/>
              <p:cNvSpPr txBox="1"/>
              <p:nvPr/>
            </p:nvSpPr>
            <p:spPr>
              <a:xfrm>
                <a:off x="0" y="-38100"/>
                <a:ext cx="65741165" cy="16349331"/>
              </a:xfrm>
              <a:prstGeom prst="rect">
                <a:avLst/>
              </a:prstGeom>
            </p:spPr>
            <p:txBody>
              <a:bodyPr lIns="50800" tIns="50800" rIns="50800" bIns="50800" rtlCol="0" anchor="ctr"/>
              <a:lstStyle/>
              <a:p>
                <a:pPr algn="l">
                  <a:lnSpc>
                    <a:spcPts val="1680"/>
                  </a:lnSpc>
                </a:pPr>
                <a:endParaRPr/>
              </a:p>
            </p:txBody>
          </p:sp>
        </p:grpSp>
        <p:sp>
          <p:nvSpPr>
            <p:cNvPr id="11" name="TextBox 11"/>
            <p:cNvSpPr txBox="1"/>
            <p:nvPr/>
          </p:nvSpPr>
          <p:spPr>
            <a:xfrm>
              <a:off x="452520" y="250025"/>
              <a:ext cx="22993149" cy="1690767"/>
            </a:xfrm>
            <a:prstGeom prst="rect">
              <a:avLst/>
            </a:prstGeom>
          </p:spPr>
          <p:txBody>
            <a:bodyPr lIns="0" tIns="0" rIns="0" bIns="0" rtlCol="0" anchor="t">
              <a:spAutoFit/>
            </a:bodyPr>
            <a:lstStyle/>
            <a:p>
              <a:pPr algn="l">
                <a:lnSpc>
                  <a:spcPts val="2094"/>
                </a:lnSpc>
              </a:pPr>
              <a:r>
                <a:rPr lang="en-US" sz="1820" b="1">
                  <a:solidFill>
                    <a:srgbClr val="173F3A"/>
                  </a:solidFill>
                  <a:latin typeface="Bricolage Grotesque Bold"/>
                  <a:ea typeface="Bricolage Grotesque Bold"/>
                  <a:cs typeface="Bricolage Grotesque Bold"/>
                  <a:sym typeface="Bricolage Grotesque Bold"/>
                </a:rPr>
                <a:t>Berdasarkan analisis keruangan, wilayah-wilayah yang diarsir gelap pada peta di atas memiliki karakteristik iklim yang sangat spesifik, yaitu musim panas yang kering dan hangat, serta musim dingin yang sejuk dan basah. Kondisi fisik ini secara langsung memengaruhi kebudayaan dan sistem pertanian masyarakat setempat selama berabad-abad.</a:t>
              </a:r>
            </a:p>
            <a:p>
              <a:pPr algn="l">
                <a:lnSpc>
                  <a:spcPts val="2094"/>
                </a:lnSpc>
              </a:pPr>
              <a:r>
                <a:rPr lang="en-US" sz="1820" b="1">
                  <a:solidFill>
                    <a:srgbClr val="173F3A"/>
                  </a:solidFill>
                  <a:latin typeface="Bricolage Grotesque Bold"/>
                  <a:ea typeface="Bricolage Grotesque Bold"/>
                  <a:cs typeface="Bricolage Grotesque Bold"/>
                  <a:sym typeface="Bricolage Grotesque Bold"/>
                </a:rPr>
                <a:t>Bentuk adaptasi lingkungan sosial-ekonomi yang paling dominan dan menjadi ciri khas dari kawasan bioma tersebut adalah… </a:t>
              </a:r>
            </a:p>
            <a:p>
              <a:pPr algn="l">
                <a:lnSpc>
                  <a:spcPts val="1808"/>
                </a:lnSpc>
              </a:pPr>
              <a:endParaRPr lang="en-US" sz="1820" b="1">
                <a:solidFill>
                  <a:srgbClr val="173F3A"/>
                </a:solidFill>
                <a:latin typeface="Bricolage Grotesque Bold"/>
                <a:ea typeface="Bricolage Grotesque Bold"/>
                <a:cs typeface="Bricolage Grotesque Bold"/>
                <a:sym typeface="Bricolage Grotesque Bold"/>
              </a:endParaRPr>
            </a:p>
          </p:txBody>
        </p:sp>
        <p:sp>
          <p:nvSpPr>
            <p:cNvPr id="12" name="TextBox 12"/>
            <p:cNvSpPr txBox="1"/>
            <p:nvPr/>
          </p:nvSpPr>
          <p:spPr>
            <a:xfrm>
              <a:off x="452520" y="2159810"/>
              <a:ext cx="22707333" cy="3698724"/>
            </a:xfrm>
            <a:prstGeom prst="rect">
              <a:avLst/>
            </a:prstGeom>
          </p:spPr>
          <p:txBody>
            <a:bodyPr lIns="0" tIns="0" rIns="0" bIns="0" rtlCol="0" anchor="t">
              <a:spAutoFit/>
            </a:bodyPr>
            <a:lstStyle/>
            <a:p>
              <a:pPr algn="l">
                <a:lnSpc>
                  <a:spcPts val="2919"/>
                </a:lnSpc>
              </a:pPr>
              <a:r>
                <a:rPr lang="en-US" sz="2085">
                  <a:solidFill>
                    <a:srgbClr val="173F3A"/>
                  </a:solidFill>
                  <a:latin typeface="Nunito Sans"/>
                  <a:ea typeface="Nunito Sans"/>
                  <a:cs typeface="Nunito Sans"/>
                  <a:sym typeface="Nunito Sans"/>
                </a:rPr>
                <a:t>A.Mengembangkan pertanian subsisten berpindah dengan komoditas utama umbi-umbian karena tingginya tingkat pencucian tanah. </a:t>
              </a:r>
            </a:p>
            <a:p>
              <a:pPr algn="l">
                <a:lnSpc>
                  <a:spcPts val="2919"/>
                </a:lnSpc>
              </a:pPr>
              <a:r>
                <a:rPr lang="en-US" sz="2085">
                  <a:solidFill>
                    <a:srgbClr val="173F3A"/>
                  </a:solidFill>
                  <a:latin typeface="Nunito Sans"/>
                  <a:ea typeface="Nunito Sans"/>
                  <a:cs typeface="Nunito Sans"/>
                  <a:sym typeface="Nunito Sans"/>
                </a:rPr>
                <a:t>B.Mengandalkan sistem peternakan nomaden (penggembalaan hewan) karena curah hujan tidak cukup untuk mendukung pertanian menetap. </a:t>
              </a:r>
            </a:p>
            <a:p>
              <a:pPr algn="l">
                <a:lnSpc>
                  <a:spcPts val="2919"/>
                </a:lnSpc>
              </a:pPr>
              <a:r>
                <a:rPr lang="en-US" sz="2085">
                  <a:solidFill>
                    <a:srgbClr val="173F3A"/>
                  </a:solidFill>
                  <a:latin typeface="Nunito Sans"/>
                  <a:ea typeface="Nunito Sans"/>
                  <a:cs typeface="Nunito Sans"/>
                  <a:sym typeface="Nunito Sans"/>
                </a:rPr>
                <a:t>C.Mengembangkan pertanian hortikultura komersial seperti anggur (vitikultur), zaitun, dan jeruk yang tahan terhadap kekeringan musim panas. </a:t>
              </a:r>
            </a:p>
            <a:p>
              <a:pPr algn="l">
                <a:lnSpc>
                  <a:spcPts val="2919"/>
                </a:lnSpc>
              </a:pPr>
              <a:r>
                <a:rPr lang="en-US" sz="2085">
                  <a:solidFill>
                    <a:srgbClr val="173F3A"/>
                  </a:solidFill>
                  <a:latin typeface="Nunito Sans"/>
                  <a:ea typeface="Nunito Sans"/>
                  <a:cs typeface="Nunito Sans"/>
                  <a:sym typeface="Nunito Sans"/>
                </a:rPr>
                <a:t>D.Membangun lumbung padi berskala besar dengan sistem irigasi teknis yang memanfaatkan lelehan salju pegunungan di musim semi. </a:t>
              </a:r>
            </a:p>
            <a:p>
              <a:pPr algn="l">
                <a:lnSpc>
                  <a:spcPts val="2919"/>
                </a:lnSpc>
              </a:pPr>
              <a:r>
                <a:rPr lang="en-US" sz="2085">
                  <a:solidFill>
                    <a:srgbClr val="173F3A"/>
                  </a:solidFill>
                  <a:latin typeface="Nunito Sans"/>
                  <a:ea typeface="Nunito Sans"/>
                  <a:cs typeface="Nunito Sans"/>
                  <a:sym typeface="Nunito Sans"/>
                </a:rPr>
                <a:t>E.Memfokuskan pada industri ekstraktif kehutanan kayu lunak (konifer) untuk memenuhi kebutuhan pulp dan kertas global.</a:t>
              </a:r>
            </a:p>
            <a:p>
              <a:pPr algn="l">
                <a:lnSpc>
                  <a:spcPts val="2080"/>
                </a:lnSpc>
              </a:pPr>
              <a:endParaRPr lang="en-US" sz="2085">
                <a:solidFill>
                  <a:srgbClr val="173F3A"/>
                </a:solidFill>
                <a:latin typeface="Nunito Sans"/>
                <a:ea typeface="Nunito Sans"/>
                <a:cs typeface="Nunito Sans"/>
                <a:sym typeface="Nunito Sans"/>
              </a:endParaRPr>
            </a:p>
          </p:txBody>
        </p:sp>
      </p:grpSp>
      <p:sp>
        <p:nvSpPr>
          <p:cNvPr id="13" name="TextBox 13"/>
          <p:cNvSpPr txBox="1"/>
          <p:nvPr/>
        </p:nvSpPr>
        <p:spPr>
          <a:xfrm>
            <a:off x="876300" y="9629775"/>
            <a:ext cx="6763603"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15</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619125" y="1028700"/>
            <a:ext cx="16792575" cy="7503207"/>
            <a:chOff x="0" y="0"/>
            <a:chExt cx="22390100" cy="10004277"/>
          </a:xfrm>
        </p:grpSpPr>
        <p:grpSp>
          <p:nvGrpSpPr>
            <p:cNvPr id="7" name="Group 7"/>
            <p:cNvGrpSpPr/>
            <p:nvPr/>
          </p:nvGrpSpPr>
          <p:grpSpPr>
            <a:xfrm>
              <a:off x="0" y="0"/>
              <a:ext cx="22390100" cy="10004277"/>
              <a:chOff x="0" y="0"/>
              <a:chExt cx="25464005" cy="11377749"/>
            </a:xfrm>
          </p:grpSpPr>
          <p:sp>
            <p:nvSpPr>
              <p:cNvPr id="8" name="Freeform 8"/>
              <p:cNvSpPr/>
              <p:nvPr/>
            </p:nvSpPr>
            <p:spPr>
              <a:xfrm>
                <a:off x="0" y="0"/>
                <a:ext cx="25464005" cy="11377750"/>
              </a:xfrm>
              <a:custGeom>
                <a:avLst/>
                <a:gdLst/>
                <a:ahLst/>
                <a:cxnLst/>
                <a:rect l="l" t="t" r="r" b="b"/>
                <a:pathLst>
                  <a:path w="25464005" h="11377750">
                    <a:moveTo>
                      <a:pt x="0" y="0"/>
                    </a:moveTo>
                    <a:lnTo>
                      <a:pt x="25464005" y="0"/>
                    </a:lnTo>
                    <a:lnTo>
                      <a:pt x="25464005" y="11377750"/>
                    </a:lnTo>
                    <a:lnTo>
                      <a:pt x="0" y="11377750"/>
                    </a:lnTo>
                    <a:close/>
                  </a:path>
                </a:pathLst>
              </a:custGeom>
              <a:solidFill>
                <a:srgbClr val="FFFFFF"/>
              </a:solidFill>
              <a:ln cap="sq">
                <a:noFill/>
                <a:prstDash val="solid"/>
                <a:miter/>
              </a:ln>
            </p:spPr>
          </p:sp>
          <p:sp>
            <p:nvSpPr>
              <p:cNvPr id="9" name="TextBox 9"/>
              <p:cNvSpPr txBox="1"/>
              <p:nvPr/>
            </p:nvSpPr>
            <p:spPr>
              <a:xfrm>
                <a:off x="0" y="-38100"/>
                <a:ext cx="25464005" cy="11415849"/>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92200" y="352742"/>
              <a:ext cx="20987399" cy="506367"/>
            </a:xfrm>
            <a:prstGeom prst="rect">
              <a:avLst/>
            </a:prstGeom>
          </p:spPr>
          <p:txBody>
            <a:bodyPr lIns="0" tIns="0" rIns="0" bIns="0" rtlCol="0" anchor="t">
              <a:spAutoFit/>
            </a:bodyPr>
            <a:lstStyle/>
            <a:p>
              <a:pPr algn="l">
                <a:lnSpc>
                  <a:spcPts val="3262"/>
                </a:lnSpc>
              </a:pPr>
              <a:r>
                <a:rPr lang="en-US" sz="2330" b="1" spc="233">
                  <a:solidFill>
                    <a:srgbClr val="EF8354"/>
                  </a:solidFill>
                  <a:latin typeface="Nunito Sans Bold"/>
                  <a:ea typeface="Nunito Sans Bold"/>
                  <a:cs typeface="Nunito Sans Bold"/>
                  <a:sym typeface="Nunito Sans Bold"/>
                </a:rPr>
                <a:t>JAWABAN • </a:t>
              </a:r>
            </a:p>
          </p:txBody>
        </p:sp>
        <p:sp>
          <p:nvSpPr>
            <p:cNvPr id="11" name="TextBox 11"/>
            <p:cNvSpPr txBox="1"/>
            <p:nvPr/>
          </p:nvSpPr>
          <p:spPr>
            <a:xfrm>
              <a:off x="1092200" y="1157362"/>
              <a:ext cx="20718386" cy="2834029"/>
            </a:xfrm>
            <a:prstGeom prst="rect">
              <a:avLst/>
            </a:prstGeom>
          </p:spPr>
          <p:txBody>
            <a:bodyPr lIns="0" tIns="0" rIns="0" bIns="0" rtlCol="0" anchor="t">
              <a:spAutoFit/>
            </a:bodyPr>
            <a:lstStyle/>
            <a:p>
              <a:pPr algn="l">
                <a:lnSpc>
                  <a:spcPts val="3323"/>
                </a:lnSpc>
              </a:pPr>
              <a:r>
                <a:rPr lang="en-US" sz="3165" b="1">
                  <a:solidFill>
                    <a:srgbClr val="173F3A"/>
                  </a:solidFill>
                  <a:latin typeface="Bricolage Grotesque Bold"/>
                  <a:ea typeface="Bricolage Grotesque Bold"/>
                  <a:cs typeface="Bricolage Grotesque Bold"/>
                  <a:sym typeface="Bricolage Grotesque Bold"/>
                </a:rPr>
                <a:t>Kunci Jawaban:</a:t>
              </a:r>
            </a:p>
            <a:p>
              <a:pPr algn="l">
                <a:lnSpc>
                  <a:spcPts val="3323"/>
                </a:lnSpc>
              </a:pPr>
              <a:r>
                <a:rPr lang="en-US" sz="3165" b="1">
                  <a:solidFill>
                    <a:srgbClr val="173F3A"/>
                  </a:solidFill>
                  <a:latin typeface="Bricolage Grotesque Bold"/>
                  <a:ea typeface="Bricolage Grotesque Bold"/>
                  <a:cs typeface="Bricolage Grotesque Bold"/>
                  <a:sym typeface="Bricolage Grotesque Bold"/>
                </a:rPr>
                <a:t>C .Mengembangkan pertanian hortikultura komersial seperti anggur (vitikultur), zaitun, dan jeruk yang tahan terhadap kekeringan musim panas. </a:t>
              </a:r>
            </a:p>
            <a:p>
              <a:pPr algn="l">
                <a:lnSpc>
                  <a:spcPts val="3323"/>
                </a:lnSpc>
              </a:pPr>
              <a:endParaRPr lang="en-US" sz="3165" b="1">
                <a:solidFill>
                  <a:srgbClr val="173F3A"/>
                </a:solidFill>
                <a:latin typeface="Bricolage Grotesque Bold"/>
                <a:ea typeface="Bricolage Grotesque Bold"/>
                <a:cs typeface="Bricolage Grotesque Bold"/>
                <a:sym typeface="Bricolage Grotesque Bold"/>
              </a:endParaRPr>
            </a:p>
            <a:p>
              <a:pPr algn="l">
                <a:lnSpc>
                  <a:spcPts val="3323"/>
                </a:lnSpc>
              </a:pPr>
              <a:endParaRPr lang="en-US" sz="3165" b="1">
                <a:solidFill>
                  <a:srgbClr val="173F3A"/>
                </a:solidFill>
                <a:latin typeface="Bricolage Grotesque Bold"/>
                <a:ea typeface="Bricolage Grotesque Bold"/>
                <a:cs typeface="Bricolage Grotesque Bold"/>
                <a:sym typeface="Bricolage Grotesque Bold"/>
              </a:endParaRPr>
            </a:p>
          </p:txBody>
        </p:sp>
        <p:sp>
          <p:nvSpPr>
            <p:cNvPr id="12" name="TextBox 12"/>
            <p:cNvSpPr txBox="1"/>
            <p:nvPr/>
          </p:nvSpPr>
          <p:spPr>
            <a:xfrm>
              <a:off x="1348465" y="3934241"/>
              <a:ext cx="20474870" cy="2897452"/>
            </a:xfrm>
            <a:prstGeom prst="rect">
              <a:avLst/>
            </a:prstGeom>
          </p:spPr>
          <p:txBody>
            <a:bodyPr lIns="0" tIns="0" rIns="0" bIns="0" rtlCol="0" anchor="t">
              <a:spAutoFit/>
            </a:bodyPr>
            <a:lstStyle/>
            <a:p>
              <a:pPr algn="l">
                <a:lnSpc>
                  <a:spcPts val="4385"/>
                </a:lnSpc>
              </a:pPr>
              <a:r>
                <a:rPr lang="en-US" sz="3132">
                  <a:solidFill>
                    <a:srgbClr val="173F3A"/>
                  </a:solidFill>
                  <a:latin typeface="Nunito Sans"/>
                  <a:ea typeface="Nunito Sans"/>
                  <a:cs typeface="Nunito Sans"/>
                  <a:sym typeface="Nunito Sans"/>
                </a:rPr>
                <a:t>Wilayah yang diarsir adalah bioma/iklim Mediterania (Chaparral). Adaptasi sosial-ekonomi manusia yang paling khas di wilayah ini adalah pertanian hortikultura seperti zaitun, anggur, dan jeruk nipis (pertanian Mediterania) karena tanaman ini mampu bertahan di musim panas yang kering.</a:t>
              </a:r>
            </a:p>
          </p:txBody>
        </p:sp>
      </p:grpSp>
      <p:sp>
        <p:nvSpPr>
          <p:cNvPr id="13" name="TextBox 13"/>
          <p:cNvSpPr txBox="1"/>
          <p:nvPr/>
        </p:nvSpPr>
        <p:spPr>
          <a:xfrm>
            <a:off x="876300" y="9629775"/>
            <a:ext cx="6594614"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
        <p:nvSpPr>
          <p:cNvPr id="14" name="TextBox 14"/>
          <p:cNvSpPr txBox="1"/>
          <p:nvPr/>
        </p:nvSpPr>
        <p:spPr>
          <a:xfrm>
            <a:off x="1573584" y="3377295"/>
            <a:ext cx="15499486" cy="473076"/>
          </a:xfrm>
          <a:prstGeom prst="rect">
            <a:avLst/>
          </a:prstGeom>
        </p:spPr>
        <p:txBody>
          <a:bodyPr lIns="0" tIns="0" rIns="0" bIns="0" rtlCol="0" anchor="t">
            <a:spAutoFit/>
          </a:bodyPr>
          <a:lstStyle/>
          <a:p>
            <a:pPr algn="l">
              <a:lnSpc>
                <a:spcPts val="3849"/>
              </a:lnSpc>
            </a:pPr>
            <a:r>
              <a:rPr lang="en-US" sz="2749" b="1" spc="274">
                <a:solidFill>
                  <a:srgbClr val="EF8354"/>
                </a:solidFill>
                <a:latin typeface="Nunito Sans Bold"/>
                <a:ea typeface="Nunito Sans Bold"/>
                <a:cs typeface="Nunito Sans Bold"/>
                <a:sym typeface="Nunito Sans Bold"/>
              </a:rPr>
              <a:t>Pembahasan: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16</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1158446" y="541020"/>
            <a:ext cx="7187505" cy="8878825"/>
          </a:xfrm>
          <a:custGeom>
            <a:avLst/>
            <a:gdLst/>
            <a:ahLst/>
            <a:cxnLst/>
            <a:rect l="l" t="t" r="r" b="b"/>
            <a:pathLst>
              <a:path w="7187505" h="8878825">
                <a:moveTo>
                  <a:pt x="0" y="0"/>
                </a:moveTo>
                <a:lnTo>
                  <a:pt x="7187505" y="0"/>
                </a:lnTo>
                <a:lnTo>
                  <a:pt x="7187505" y="8878825"/>
                </a:lnTo>
                <a:lnTo>
                  <a:pt x="0" y="8878825"/>
                </a:lnTo>
                <a:lnTo>
                  <a:pt x="0" y="0"/>
                </a:lnTo>
                <a:close/>
              </a:path>
            </a:pathLst>
          </a:custGeom>
          <a:blipFill>
            <a:blip r:embed="rId2"/>
            <a:stretch>
              <a:fillRect t="-4991" b="-3600"/>
            </a:stretch>
          </a:blipFill>
          <a:ln cap="sq">
            <a:noFill/>
            <a:prstDash val="solid"/>
            <a:miter/>
          </a:ln>
        </p:spPr>
      </p:sp>
      <p:sp>
        <p:nvSpPr>
          <p:cNvPr id="7" name="TextBox 7"/>
          <p:cNvSpPr txBox="1"/>
          <p:nvPr/>
        </p:nvSpPr>
        <p:spPr>
          <a:xfrm>
            <a:off x="9144000" y="1935123"/>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3</a:t>
            </a:r>
          </a:p>
        </p:txBody>
      </p:sp>
      <p:sp>
        <p:nvSpPr>
          <p:cNvPr id="8" name="TextBox 8"/>
          <p:cNvSpPr txBox="1"/>
          <p:nvPr/>
        </p:nvSpPr>
        <p:spPr>
          <a:xfrm>
            <a:off x="9144000" y="3152775"/>
            <a:ext cx="8716981" cy="7185198"/>
          </a:xfrm>
          <a:prstGeom prst="rect">
            <a:avLst/>
          </a:prstGeom>
        </p:spPr>
        <p:txBody>
          <a:bodyPr lIns="0" tIns="0" rIns="0" bIns="0" rtlCol="0" anchor="t">
            <a:spAutoFit/>
          </a:bodyPr>
          <a:lstStyle/>
          <a:p>
            <a:pPr algn="l">
              <a:lnSpc>
                <a:spcPts val="2940"/>
              </a:lnSpc>
            </a:pPr>
            <a:r>
              <a:rPr lang="en-US" sz="3000" b="1">
                <a:solidFill>
                  <a:srgbClr val="D7E46D"/>
                </a:solidFill>
                <a:latin typeface="Bricolage Grotesque Bold"/>
                <a:ea typeface="Bricolage Grotesque Bold"/>
                <a:cs typeface="Bricolage Grotesque Bold"/>
                <a:sym typeface="Bricolage Grotesque Bold"/>
              </a:rPr>
              <a:t>🌒Indikator: </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r>
              <a:rPr lang="en-US" sz="3000" b="1">
                <a:solidFill>
                  <a:srgbClr val="D7E46D"/>
                </a:solidFill>
                <a:latin typeface="Bricolage Grotesque Bold"/>
                <a:ea typeface="Bricolage Grotesque Bold"/>
                <a:cs typeface="Bricolage Grotesque Bold"/>
                <a:sym typeface="Bricolage Grotesque Bold"/>
              </a:rPr>
              <a:t>Disajikan tabel perbandingan data klimatologis (suhu dan curah hujan) dan karakteristik bioma di tiga wilayah yang berbeda, peserta didik dapat memvalidasi kebenaran berbagai pernyataan mengenai bentuk adaptasi antroposfer (aktivitas ekonomi, permukiman, dan pola hidup) berdasarkan konsep determinisme lingkungan dengan tepat.  </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r>
              <a:rPr lang="en-US" sz="3000" b="1">
                <a:solidFill>
                  <a:srgbClr val="D7E46D"/>
                </a:solidFill>
                <a:latin typeface="Bricolage Grotesque Bold"/>
                <a:ea typeface="Bricolage Grotesque Bold"/>
                <a:cs typeface="Bricolage Grotesque Bold"/>
                <a:sym typeface="Bricolage Grotesque Bold"/>
              </a:rPr>
              <a:t>🔖Bentuk Soal : </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r>
              <a:rPr lang="en-US" sz="3000" b="1">
                <a:solidFill>
                  <a:srgbClr val="D7E46D"/>
                </a:solidFill>
                <a:latin typeface="Bricolage Grotesque Bold"/>
                <a:ea typeface="Bricolage Grotesque Bold"/>
                <a:cs typeface="Bricolage Grotesque Bold"/>
                <a:sym typeface="Bricolage Grotesque Bold"/>
              </a:rPr>
              <a:t>Benar - Salah ( Sulit )</a:t>
            </a: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2940"/>
              </a:lnSpc>
            </a:pPr>
            <a:endParaRPr lang="en-US" sz="3000" b="1">
              <a:solidFill>
                <a:srgbClr val="D7E46D"/>
              </a:solidFill>
              <a:latin typeface="Bricolage Grotesque Bold"/>
              <a:ea typeface="Bricolage Grotesque Bold"/>
              <a:cs typeface="Bricolage Grotesque Bold"/>
              <a:sym typeface="Bricolage Grotesque Bold"/>
            </a:endParaRPr>
          </a:p>
          <a:p>
            <a:pPr algn="l">
              <a:lnSpc>
                <a:spcPts val="6148"/>
              </a:lnSpc>
            </a:pPr>
            <a:endParaRPr lang="en-US" sz="30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8191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17</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3</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3953598" y="832755"/>
            <a:ext cx="10380803" cy="4644120"/>
          </a:xfrm>
          <a:custGeom>
            <a:avLst/>
            <a:gdLst/>
            <a:ahLst/>
            <a:cxnLst/>
            <a:rect l="l" t="t" r="r" b="b"/>
            <a:pathLst>
              <a:path w="10380803" h="4644120">
                <a:moveTo>
                  <a:pt x="0" y="0"/>
                </a:moveTo>
                <a:lnTo>
                  <a:pt x="10380804" y="0"/>
                </a:lnTo>
                <a:lnTo>
                  <a:pt x="10380804" y="4644120"/>
                </a:lnTo>
                <a:lnTo>
                  <a:pt x="0" y="4644120"/>
                </a:lnTo>
                <a:lnTo>
                  <a:pt x="0" y="0"/>
                </a:lnTo>
                <a:close/>
              </a:path>
            </a:pathLst>
          </a:custGeom>
          <a:blipFill>
            <a:blip r:embed="rId2"/>
            <a:stretch>
              <a:fillRect t="-3771" b="-7991"/>
            </a:stretch>
          </a:blipFill>
          <a:ln cap="sq">
            <a:noFill/>
            <a:prstDash val="solid"/>
            <a:miter/>
          </a:ln>
        </p:spPr>
      </p:sp>
      <p:grpSp>
        <p:nvGrpSpPr>
          <p:cNvPr id="7" name="Group 7"/>
          <p:cNvGrpSpPr/>
          <p:nvPr/>
        </p:nvGrpSpPr>
        <p:grpSpPr>
          <a:xfrm>
            <a:off x="289360" y="5221287"/>
            <a:ext cx="17709280" cy="4071803"/>
            <a:chOff x="0" y="0"/>
            <a:chExt cx="23612374" cy="5429070"/>
          </a:xfrm>
        </p:grpSpPr>
        <p:grpSp>
          <p:nvGrpSpPr>
            <p:cNvPr id="8" name="Group 8"/>
            <p:cNvGrpSpPr/>
            <p:nvPr/>
          </p:nvGrpSpPr>
          <p:grpSpPr>
            <a:xfrm>
              <a:off x="0" y="0"/>
              <a:ext cx="23612374" cy="5429070"/>
              <a:chOff x="0" y="0"/>
              <a:chExt cx="65741165" cy="15115525"/>
            </a:xfrm>
          </p:grpSpPr>
          <p:sp>
            <p:nvSpPr>
              <p:cNvPr id="9" name="Freeform 9"/>
              <p:cNvSpPr/>
              <p:nvPr/>
            </p:nvSpPr>
            <p:spPr>
              <a:xfrm>
                <a:off x="0" y="0"/>
                <a:ext cx="65741166" cy="15115525"/>
              </a:xfrm>
              <a:custGeom>
                <a:avLst/>
                <a:gdLst/>
                <a:ahLst/>
                <a:cxnLst/>
                <a:rect l="l" t="t" r="r" b="b"/>
                <a:pathLst>
                  <a:path w="65741166" h="15115525">
                    <a:moveTo>
                      <a:pt x="0" y="0"/>
                    </a:moveTo>
                    <a:lnTo>
                      <a:pt x="65741166" y="0"/>
                    </a:lnTo>
                    <a:lnTo>
                      <a:pt x="65741166" y="15115525"/>
                    </a:lnTo>
                    <a:lnTo>
                      <a:pt x="0" y="15115525"/>
                    </a:lnTo>
                    <a:close/>
                  </a:path>
                </a:pathLst>
              </a:custGeom>
              <a:solidFill>
                <a:srgbClr val="FFFFFF"/>
              </a:solidFill>
              <a:ln cap="sq">
                <a:noFill/>
                <a:prstDash val="solid"/>
                <a:miter/>
              </a:ln>
            </p:spPr>
          </p:sp>
          <p:sp>
            <p:nvSpPr>
              <p:cNvPr id="10" name="TextBox 10"/>
              <p:cNvSpPr txBox="1"/>
              <p:nvPr/>
            </p:nvSpPr>
            <p:spPr>
              <a:xfrm>
                <a:off x="0" y="-38100"/>
                <a:ext cx="65741165" cy="15153625"/>
              </a:xfrm>
              <a:prstGeom prst="rect">
                <a:avLst/>
              </a:prstGeom>
            </p:spPr>
            <p:txBody>
              <a:bodyPr lIns="50800" tIns="50800" rIns="50800" bIns="50800" rtlCol="0" anchor="ctr"/>
              <a:lstStyle/>
              <a:p>
                <a:pPr algn="l">
                  <a:lnSpc>
                    <a:spcPts val="1680"/>
                  </a:lnSpc>
                </a:pPr>
                <a:endParaRPr/>
              </a:p>
            </p:txBody>
          </p:sp>
        </p:grpSp>
        <p:sp>
          <p:nvSpPr>
            <p:cNvPr id="11" name="TextBox 11"/>
            <p:cNvSpPr txBox="1"/>
            <p:nvPr/>
          </p:nvSpPr>
          <p:spPr>
            <a:xfrm>
              <a:off x="452520" y="259550"/>
              <a:ext cx="22993149" cy="769178"/>
            </a:xfrm>
            <a:prstGeom prst="rect">
              <a:avLst/>
            </a:prstGeom>
          </p:spPr>
          <p:txBody>
            <a:bodyPr lIns="0" tIns="0" rIns="0" bIns="0" rtlCol="0" anchor="t">
              <a:spAutoFit/>
            </a:bodyPr>
            <a:lstStyle/>
            <a:p>
              <a:pPr algn="l">
                <a:lnSpc>
                  <a:spcPts val="2268"/>
                </a:lnSpc>
              </a:pPr>
              <a:r>
                <a:rPr lang="en-US" sz="1972" b="1">
                  <a:solidFill>
                    <a:srgbClr val="173F3A"/>
                  </a:solidFill>
                  <a:latin typeface="Bricolage Grotesque Bold"/>
                  <a:ea typeface="Bricolage Grotesque Bold"/>
                  <a:cs typeface="Bricolage Grotesque Bold"/>
                  <a:sym typeface="Bricolage Grotesque Bold"/>
                </a:rPr>
                <a:t>Berdasarkan tabel di atas dan konsep interaksi antroposfer dengan biosfer, tentukan apakah pernyataan-pernyataan di bawah ini BENAR atau SALAH!</a:t>
              </a:r>
            </a:p>
          </p:txBody>
        </p:sp>
        <p:sp>
          <p:nvSpPr>
            <p:cNvPr id="12" name="TextBox 12"/>
            <p:cNvSpPr txBox="1"/>
            <p:nvPr/>
          </p:nvSpPr>
          <p:spPr>
            <a:xfrm>
              <a:off x="452520" y="1247747"/>
              <a:ext cx="22707333" cy="4181324"/>
            </a:xfrm>
            <a:prstGeom prst="rect">
              <a:avLst/>
            </a:prstGeom>
          </p:spPr>
          <p:txBody>
            <a:bodyPr lIns="0" tIns="0" rIns="0" bIns="0" rtlCol="0" anchor="t">
              <a:spAutoFit/>
            </a:bodyPr>
            <a:lstStyle/>
            <a:p>
              <a:pPr algn="l">
                <a:lnSpc>
                  <a:spcPts val="2919"/>
                </a:lnSpc>
              </a:pPr>
              <a:r>
                <a:rPr lang="en-US" sz="2085">
                  <a:solidFill>
                    <a:srgbClr val="173F3A"/>
                  </a:solidFill>
                  <a:latin typeface="Nunito Sans"/>
                  <a:ea typeface="Nunito Sans"/>
                  <a:cs typeface="Nunito Sans"/>
                  <a:sym typeface="Nunito Sans"/>
                </a:rPr>
                <a:t>o  Pernyataan 1: Rendahnya curah hujan dan tingginya suhu di Kota C memaksa penduduknya untuk beradaptasi dengan pola hidup nomaden guna mencari padang rumput dan sumber air bagi hewan ternak.</a:t>
              </a:r>
            </a:p>
            <a:p>
              <a:pPr algn="l">
                <a:lnSpc>
                  <a:spcPts val="2919"/>
                </a:lnSpc>
              </a:pPr>
              <a:r>
                <a:rPr lang="en-US" sz="2085">
                  <a:solidFill>
                    <a:srgbClr val="173F3A"/>
                  </a:solidFill>
                  <a:latin typeface="Nunito Sans"/>
                  <a:ea typeface="Nunito Sans"/>
                  <a:cs typeface="Nunito Sans"/>
                  <a:sym typeface="Nunito Sans"/>
                </a:rPr>
                <a:t>o  Pernyataan 2: Tingginya curah hujan di Kota B menjamin kesuburan tanah yang permanen, sehingga masyarakatnya dapat mengembangkan pertanian pangan intensif secara menetap tanpa perlu sistem tebang bakar.</a:t>
              </a:r>
            </a:p>
            <a:p>
              <a:pPr algn="l">
                <a:lnSpc>
                  <a:spcPts val="2919"/>
                </a:lnSpc>
              </a:pPr>
              <a:r>
                <a:rPr lang="en-US" sz="2085">
                  <a:solidFill>
                    <a:srgbClr val="173F3A"/>
                  </a:solidFill>
                  <a:latin typeface="Nunito Sans"/>
                  <a:ea typeface="Nunito Sans"/>
                  <a:cs typeface="Nunito Sans"/>
                  <a:sym typeface="Nunito Sans"/>
                </a:rPr>
                <a:t>o  Pernyataan 3: Pemilihan material rumah tradisional dari bongkahan es (igloo) merupakan adaptasi sosial yang paling logis untuk penduduk asli yang bermukim di wilayah pedalaman Kota A.</a:t>
              </a:r>
            </a:p>
            <a:p>
              <a:pPr algn="l">
                <a:lnSpc>
                  <a:spcPts val="2919"/>
                </a:lnSpc>
              </a:pPr>
              <a:r>
                <a:rPr lang="en-US" sz="2085">
                  <a:solidFill>
                    <a:srgbClr val="173F3A"/>
                  </a:solidFill>
                  <a:latin typeface="Nunito Sans"/>
                  <a:ea typeface="Nunito Sans"/>
                  <a:cs typeface="Nunito Sans"/>
                  <a:sym typeface="Nunito Sans"/>
                </a:rPr>
                <a:t>o  Pernyataan 4: Secara determinisme lingkungan, variasi suhu dan curah hujan antara ketiga kota tersebut merupakan faktor penentu (pembatas) utama terhadap jenis komoditas ekonomi yang dapat diproduksi oleh masyarakat setempat.</a:t>
              </a:r>
            </a:p>
            <a:p>
              <a:pPr algn="l">
                <a:lnSpc>
                  <a:spcPts val="2080"/>
                </a:lnSpc>
              </a:pPr>
              <a:endParaRPr lang="en-US" sz="2085">
                <a:solidFill>
                  <a:srgbClr val="173F3A"/>
                </a:solidFill>
                <a:latin typeface="Nunito Sans"/>
                <a:ea typeface="Nunito Sans"/>
                <a:cs typeface="Nunito Sans"/>
                <a:sym typeface="Nunito Sans"/>
              </a:endParaRPr>
            </a:p>
          </p:txBody>
        </p:sp>
      </p:grpSp>
      <p:sp>
        <p:nvSpPr>
          <p:cNvPr id="13" name="TextBox 13"/>
          <p:cNvSpPr txBox="1"/>
          <p:nvPr/>
        </p:nvSpPr>
        <p:spPr>
          <a:xfrm>
            <a:off x="876300" y="9629775"/>
            <a:ext cx="6908452"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18</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1140869" y="1457325"/>
            <a:ext cx="16677111" cy="8105883"/>
            <a:chOff x="0" y="0"/>
            <a:chExt cx="22236148" cy="10807843"/>
          </a:xfrm>
        </p:grpSpPr>
        <p:grpSp>
          <p:nvGrpSpPr>
            <p:cNvPr id="7" name="Group 7"/>
            <p:cNvGrpSpPr/>
            <p:nvPr/>
          </p:nvGrpSpPr>
          <p:grpSpPr>
            <a:xfrm>
              <a:off x="0" y="0"/>
              <a:ext cx="22236148" cy="10807843"/>
              <a:chOff x="0" y="0"/>
              <a:chExt cx="21694441" cy="10544548"/>
            </a:xfrm>
          </p:grpSpPr>
          <p:sp>
            <p:nvSpPr>
              <p:cNvPr id="8" name="Freeform 8"/>
              <p:cNvSpPr/>
              <p:nvPr/>
            </p:nvSpPr>
            <p:spPr>
              <a:xfrm>
                <a:off x="0" y="0"/>
                <a:ext cx="21694442" cy="10544548"/>
              </a:xfrm>
              <a:custGeom>
                <a:avLst/>
                <a:gdLst/>
                <a:ahLst/>
                <a:cxnLst/>
                <a:rect l="l" t="t" r="r" b="b"/>
                <a:pathLst>
                  <a:path w="21694442" h="10544548">
                    <a:moveTo>
                      <a:pt x="0" y="0"/>
                    </a:moveTo>
                    <a:lnTo>
                      <a:pt x="21694442" y="0"/>
                    </a:lnTo>
                    <a:lnTo>
                      <a:pt x="21694442" y="10544548"/>
                    </a:lnTo>
                    <a:lnTo>
                      <a:pt x="0" y="10544548"/>
                    </a:lnTo>
                    <a:close/>
                  </a:path>
                </a:pathLst>
              </a:custGeom>
              <a:solidFill>
                <a:srgbClr val="FFFFFF"/>
              </a:solidFill>
              <a:ln cap="sq">
                <a:noFill/>
                <a:prstDash val="solid"/>
                <a:miter/>
              </a:ln>
            </p:spPr>
          </p:sp>
          <p:sp>
            <p:nvSpPr>
              <p:cNvPr id="9" name="TextBox 9"/>
              <p:cNvSpPr txBox="1"/>
              <p:nvPr/>
            </p:nvSpPr>
            <p:spPr>
              <a:xfrm>
                <a:off x="0" y="-38100"/>
                <a:ext cx="21694441" cy="10582648"/>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84690" y="427024"/>
              <a:ext cx="7592831" cy="361813"/>
            </a:xfrm>
            <a:prstGeom prst="rect">
              <a:avLst/>
            </a:prstGeom>
          </p:spPr>
          <p:txBody>
            <a:bodyPr lIns="0" tIns="0" rIns="0" bIns="0" rtlCol="0" anchor="t">
              <a:spAutoFit/>
            </a:bodyPr>
            <a:lstStyle/>
            <a:p>
              <a:pPr algn="l">
                <a:lnSpc>
                  <a:spcPts val="2367"/>
                </a:lnSpc>
              </a:pPr>
              <a:endParaRPr/>
            </a:p>
          </p:txBody>
        </p:sp>
        <p:sp>
          <p:nvSpPr>
            <p:cNvPr id="11" name="TextBox 11"/>
            <p:cNvSpPr txBox="1"/>
            <p:nvPr/>
          </p:nvSpPr>
          <p:spPr>
            <a:xfrm>
              <a:off x="260198" y="2751055"/>
              <a:ext cx="21975950" cy="1013495"/>
            </a:xfrm>
            <a:prstGeom prst="rect">
              <a:avLst/>
            </a:prstGeom>
          </p:spPr>
          <p:txBody>
            <a:bodyPr lIns="0" tIns="0" rIns="0" bIns="0" rtlCol="0" anchor="t">
              <a:spAutoFit/>
            </a:bodyPr>
            <a:lstStyle/>
            <a:p>
              <a:pPr algn="l">
                <a:lnSpc>
                  <a:spcPts val="3121"/>
                </a:lnSpc>
              </a:pPr>
              <a:endParaRPr/>
            </a:p>
            <a:p>
              <a:pPr algn="l">
                <a:lnSpc>
                  <a:spcPts val="3121"/>
                </a:lnSpc>
              </a:pPr>
              <a:endParaRPr/>
            </a:p>
          </p:txBody>
        </p:sp>
      </p:grpSp>
      <p:graphicFrame>
        <p:nvGraphicFramePr>
          <p:cNvPr id="12" name="Object 12"/>
          <p:cNvGraphicFramePr/>
          <p:nvPr>
            <p:extLst>
              <p:ext uri="{D42A27DB-BD31-4B8C-83A1-F6EECF244321}">
                <p14:modId xmlns:p14="http://schemas.microsoft.com/office/powerpoint/2010/main" val="3646521189"/>
              </p:ext>
            </p:extLst>
          </p:nvPr>
        </p:nvGraphicFramePr>
        <p:xfrm>
          <a:off x="1954213" y="2368550"/>
          <a:ext cx="14897100" cy="5586413"/>
        </p:xfrm>
        <a:graphic>
          <a:graphicData uri="http://schemas.openxmlformats.org/presentationml/2006/ole">
            <mc:AlternateContent xmlns:mc="http://schemas.openxmlformats.org/markup-compatibility/2006">
              <mc:Choice xmlns:v="urn:schemas-microsoft-com:vml" Requires="v">
                <p:oleObj name="Worksheet" r:id="rId2" imgW="13068416" imgH="5562512" progId="Excel.Sheet.12">
                  <p:embed/>
                </p:oleObj>
              </mc:Choice>
              <mc:Fallback>
                <p:oleObj name="Worksheet" r:id="rId2" imgW="13068416" imgH="5562512" progId="Excel.Sheet.12">
                  <p:embed/>
                  <p:pic>
                    <p:nvPicPr>
                      <p:cNvPr id="0" name=""/>
                      <p:cNvPicPr/>
                      <p:nvPr/>
                    </p:nvPicPr>
                    <p:blipFill>
                      <a:blip r:embed="rId3"/>
                      <a:stretch>
                        <a:fillRect/>
                      </a:stretch>
                    </p:blipFill>
                    <p:spPr>
                      <a:xfrm>
                        <a:off x="1954213" y="2368550"/>
                        <a:ext cx="14897100" cy="5586413"/>
                      </a:xfrm>
                      <a:prstGeom prst="rect">
                        <a:avLst/>
                      </a:prstGeom>
                    </p:spPr>
                  </p:pic>
                </p:oleObj>
              </mc:Fallback>
            </mc:AlternateContent>
          </a:graphicData>
        </a:graphic>
      </p:graphicFrame>
      <p:sp>
        <p:nvSpPr>
          <p:cNvPr id="13" name="TextBox 13"/>
          <p:cNvSpPr txBox="1"/>
          <p:nvPr/>
        </p:nvSpPr>
        <p:spPr>
          <a:xfrm>
            <a:off x="876300" y="9629775"/>
            <a:ext cx="702915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MENALDI ROZAIK, S.Pd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19</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400433" y="1343882"/>
            <a:ext cx="9374441" cy="7599235"/>
          </a:xfrm>
          <a:custGeom>
            <a:avLst/>
            <a:gdLst/>
            <a:ahLst/>
            <a:cxnLst/>
            <a:rect l="l" t="t" r="r" b="b"/>
            <a:pathLst>
              <a:path w="9374441" h="7599235">
                <a:moveTo>
                  <a:pt x="0" y="0"/>
                </a:moveTo>
                <a:lnTo>
                  <a:pt x="9374440" y="0"/>
                </a:lnTo>
                <a:lnTo>
                  <a:pt x="9374440" y="7599236"/>
                </a:lnTo>
                <a:lnTo>
                  <a:pt x="0" y="7599236"/>
                </a:lnTo>
                <a:lnTo>
                  <a:pt x="0" y="0"/>
                </a:lnTo>
                <a:close/>
              </a:path>
            </a:pathLst>
          </a:custGeom>
          <a:blipFill>
            <a:blip r:embed="rId2"/>
            <a:stretch>
              <a:fillRect t="-3942" b="-3942"/>
            </a:stretch>
          </a:blipFill>
          <a:ln cap="sq">
            <a:noFill/>
            <a:prstDash val="solid"/>
            <a:miter/>
          </a:ln>
        </p:spPr>
      </p:sp>
      <p:sp>
        <p:nvSpPr>
          <p:cNvPr id="7" name="TextBox 7"/>
          <p:cNvSpPr txBox="1"/>
          <p:nvPr/>
        </p:nvSpPr>
        <p:spPr>
          <a:xfrm>
            <a:off x="10287000" y="2466975"/>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1</a:t>
            </a:r>
          </a:p>
        </p:txBody>
      </p:sp>
      <p:sp>
        <p:nvSpPr>
          <p:cNvPr id="8" name="TextBox 8"/>
          <p:cNvSpPr txBox="1"/>
          <p:nvPr/>
        </p:nvSpPr>
        <p:spPr>
          <a:xfrm>
            <a:off x="10287000" y="3152775"/>
            <a:ext cx="8001000" cy="6267070"/>
          </a:xfrm>
          <a:prstGeom prst="rect">
            <a:avLst/>
          </a:prstGeom>
        </p:spPr>
        <p:txBody>
          <a:bodyPr lIns="0" tIns="0" rIns="0" bIns="0" rtlCol="0" anchor="t">
            <a:spAutoFit/>
          </a:bodyPr>
          <a:lstStyle/>
          <a:p>
            <a:pPr algn="l">
              <a:lnSpc>
                <a:spcPts val="3234"/>
              </a:lnSpc>
            </a:pPr>
            <a:r>
              <a:rPr lang="en-US" sz="3300" b="1">
                <a:solidFill>
                  <a:srgbClr val="D7E46D"/>
                </a:solidFill>
                <a:latin typeface="Bricolage Grotesque Bold"/>
                <a:ea typeface="Bricolage Grotesque Bold"/>
                <a:cs typeface="Bricolage Grotesque Bold"/>
                <a:sym typeface="Bricolage Grotesque Bold"/>
              </a:rPr>
              <a:t>🌒Indikator: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Disajikan dalam bentuk artikel tentang tiga peluang dan tantangan letak geografis Indonesia,peserta didik dapat menganalis apa saja tantangan yang dihadapi oleh indonesia sesuai dengan artikel tersebut dengan tepat.</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🔖Bentuk Soal :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Pilihan Ganda</a:t>
            </a:r>
          </a:p>
          <a:p>
            <a:pPr algn="l">
              <a:lnSpc>
                <a:spcPts val="6762"/>
              </a:lnSpc>
            </a:pPr>
            <a:endParaRPr lang="en-US" sz="33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20</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1</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876300" y="981762"/>
            <a:ext cx="7619728" cy="8158660"/>
            <a:chOff x="0" y="0"/>
            <a:chExt cx="10159637" cy="10878213"/>
          </a:xfrm>
        </p:grpSpPr>
        <p:grpSp>
          <p:nvGrpSpPr>
            <p:cNvPr id="7" name="Group 7"/>
            <p:cNvGrpSpPr/>
            <p:nvPr/>
          </p:nvGrpSpPr>
          <p:grpSpPr>
            <a:xfrm>
              <a:off x="0" y="0"/>
              <a:ext cx="10159637" cy="10878213"/>
              <a:chOff x="0" y="0"/>
              <a:chExt cx="25058448" cy="26830796"/>
            </a:xfrm>
          </p:grpSpPr>
          <p:sp>
            <p:nvSpPr>
              <p:cNvPr id="8" name="Freeform 8"/>
              <p:cNvSpPr/>
              <p:nvPr/>
            </p:nvSpPr>
            <p:spPr>
              <a:xfrm>
                <a:off x="0" y="0"/>
                <a:ext cx="25058449" cy="26830796"/>
              </a:xfrm>
              <a:custGeom>
                <a:avLst/>
                <a:gdLst/>
                <a:ahLst/>
                <a:cxnLst/>
                <a:rect l="l" t="t" r="r" b="b"/>
                <a:pathLst>
                  <a:path w="25058449" h="26830796">
                    <a:moveTo>
                      <a:pt x="0" y="0"/>
                    </a:moveTo>
                    <a:lnTo>
                      <a:pt x="25058449" y="0"/>
                    </a:lnTo>
                    <a:lnTo>
                      <a:pt x="25058449" y="26830796"/>
                    </a:lnTo>
                    <a:lnTo>
                      <a:pt x="0" y="26830796"/>
                    </a:lnTo>
                    <a:close/>
                  </a:path>
                </a:pathLst>
              </a:custGeom>
              <a:solidFill>
                <a:srgbClr val="2F6B57"/>
              </a:solidFill>
              <a:ln cap="sq">
                <a:noFill/>
                <a:prstDash val="solid"/>
                <a:miter/>
              </a:ln>
            </p:spPr>
          </p:sp>
          <p:sp>
            <p:nvSpPr>
              <p:cNvPr id="9" name="TextBox 9"/>
              <p:cNvSpPr txBox="1"/>
              <p:nvPr/>
            </p:nvSpPr>
            <p:spPr>
              <a:xfrm>
                <a:off x="0" y="-38100"/>
                <a:ext cx="25058448" cy="26868896"/>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526901" y="693652"/>
              <a:ext cx="2414961" cy="150866"/>
            </a:xfrm>
            <a:prstGeom prst="rect">
              <a:avLst/>
            </a:prstGeom>
          </p:spPr>
          <p:txBody>
            <a:bodyPr lIns="0" tIns="0" rIns="0" bIns="0" rtlCol="0" anchor="t">
              <a:spAutoFit/>
            </a:bodyPr>
            <a:lstStyle/>
            <a:p>
              <a:pPr algn="l">
                <a:lnSpc>
                  <a:spcPts val="936"/>
                </a:lnSpc>
              </a:pPr>
              <a:r>
                <a:rPr lang="en-US" sz="668" b="1" spc="66">
                  <a:solidFill>
                    <a:srgbClr val="D7E46D"/>
                  </a:solidFill>
                  <a:latin typeface="Nunito Sans Bold"/>
                  <a:ea typeface="Nunito Sans Bold"/>
                  <a:cs typeface="Nunito Sans Bold"/>
                  <a:sym typeface="Nunito Sans Bold"/>
                </a:rPr>
                <a:t>STIMULUS</a:t>
              </a:r>
            </a:p>
          </p:txBody>
        </p:sp>
        <p:sp>
          <p:nvSpPr>
            <p:cNvPr id="11" name="TextBox 11"/>
            <p:cNvSpPr txBox="1"/>
            <p:nvPr/>
          </p:nvSpPr>
          <p:spPr>
            <a:xfrm>
              <a:off x="526901" y="1075965"/>
              <a:ext cx="8959517" cy="734938"/>
            </a:xfrm>
            <a:prstGeom prst="rect">
              <a:avLst/>
            </a:prstGeom>
          </p:spPr>
          <p:txBody>
            <a:bodyPr lIns="0" tIns="0" rIns="0" bIns="0" rtlCol="0" anchor="t">
              <a:spAutoFit/>
            </a:bodyPr>
            <a:lstStyle/>
            <a:p>
              <a:pPr algn="l">
                <a:lnSpc>
                  <a:spcPts val="2162"/>
                </a:lnSpc>
              </a:pPr>
              <a:r>
                <a:rPr lang="en-US" sz="2059" b="1">
                  <a:solidFill>
                    <a:srgbClr val="FFFFFF"/>
                  </a:solidFill>
                  <a:latin typeface="Bricolage Grotesque Bold"/>
                  <a:ea typeface="Bricolage Grotesque Bold"/>
                  <a:cs typeface="Bricolage Grotesque Bold"/>
                  <a:sym typeface="Bricolage Grotesque Bold"/>
                </a:rPr>
                <a:t>Tiga Peluang dan Tantangan Letak Geografis Indonesia</a:t>
              </a:r>
            </a:p>
          </p:txBody>
        </p:sp>
        <p:sp>
          <p:nvSpPr>
            <p:cNvPr id="12" name="TextBox 12"/>
            <p:cNvSpPr txBox="1"/>
            <p:nvPr/>
          </p:nvSpPr>
          <p:spPr>
            <a:xfrm>
              <a:off x="488801" y="1664853"/>
              <a:ext cx="8474319" cy="8201643"/>
            </a:xfrm>
            <a:prstGeom prst="rect">
              <a:avLst/>
            </a:prstGeom>
          </p:spPr>
          <p:txBody>
            <a:bodyPr lIns="0" tIns="0" rIns="0" bIns="0" rtlCol="0" anchor="t">
              <a:spAutoFit/>
            </a:bodyPr>
            <a:lstStyle/>
            <a:p>
              <a:pPr algn="l">
                <a:lnSpc>
                  <a:spcPts val="2392"/>
                </a:lnSpc>
              </a:pPr>
              <a:endParaRPr/>
            </a:p>
            <a:p>
              <a:pPr algn="l">
                <a:lnSpc>
                  <a:spcPts val="2967"/>
                </a:lnSpc>
              </a:pPr>
              <a:r>
                <a:rPr lang="en-US" sz="2119">
                  <a:solidFill>
                    <a:srgbClr val="FFFFFF"/>
                  </a:solidFill>
                  <a:latin typeface="Nunito Sans"/>
                  <a:ea typeface="Nunito Sans"/>
                  <a:cs typeface="Nunito Sans"/>
                  <a:sym typeface="Nunito Sans"/>
                </a:rPr>
                <a:t> Indonesia memiliki letak geografis yang strategis. Hal ini membawa peluang dan tantangan bagi masyarakat Indonesia. Tiga peluang letakgeografis Indonesia, antara lain sebagai jalur utama perdagangan dunia, memiliki sumber daya alam melimpah, serta keanekaragaman hayati dan keragaman budaya. Tantangan letak geografis Indonesia, antara lain masalah sosial, seperti kriminalitas dan kekerasan; wilayah Indonesia rentan terkena bencanaalam; serta munculnyabudaya dan nilai-nilai baru yang bertentangan dengan Pancasila.</a:t>
              </a:r>
            </a:p>
            <a:p>
              <a:pPr algn="l">
                <a:lnSpc>
                  <a:spcPts val="2967"/>
                </a:lnSpc>
              </a:pPr>
              <a:r>
                <a:rPr lang="en-US" sz="2119">
                  <a:solidFill>
                    <a:srgbClr val="FFFFFF"/>
                  </a:solidFill>
                  <a:latin typeface="Nunito Sans"/>
                  <a:ea typeface="Nunito Sans"/>
                  <a:cs typeface="Nunito Sans"/>
                  <a:sym typeface="Nunito Sans"/>
                </a:rPr>
                <a:t>Sumber: </a:t>
              </a:r>
              <a:r>
                <a:rPr lang="en-US" sz="2119" u="sng">
                  <a:solidFill>
                    <a:srgbClr val="FFFFFF"/>
                  </a:solidFill>
                  <a:latin typeface="Nunito Sans"/>
                  <a:ea typeface="Nunito Sans"/>
                  <a:cs typeface="Nunito Sans"/>
                  <a:sym typeface="Nunito Sans"/>
                  <a:hlinkClick r:id="rId2" tooltip="http://www.kompas.com/skola/read/2023/09/16/090000669/3-peluang-dan-tantangan-letak-"/>
                </a:rPr>
                <a:t>https://www.kompas.com/skola/read/2023/09/16/090000669/3-peluang-dan-tantangan-letak-</a:t>
              </a:r>
            </a:p>
            <a:p>
              <a:pPr algn="l">
                <a:lnSpc>
                  <a:spcPts val="2392"/>
                </a:lnSpc>
              </a:pPr>
              <a:endParaRPr lang="en-US" sz="2119" u="sng">
                <a:solidFill>
                  <a:srgbClr val="FFFFFF"/>
                </a:solidFill>
                <a:latin typeface="Nunito Sans"/>
                <a:ea typeface="Nunito Sans"/>
                <a:cs typeface="Nunito Sans"/>
                <a:sym typeface="Nunito Sans"/>
                <a:hlinkClick r:id="rId2" tooltip="http://www.kompas.com/skola/read/2023/09/16/090000669/3-peluang-dan-tantangan-letak-"/>
              </a:endParaRPr>
            </a:p>
          </p:txBody>
        </p:sp>
      </p:grpSp>
      <p:grpSp>
        <p:nvGrpSpPr>
          <p:cNvPr id="13" name="Group 13"/>
          <p:cNvGrpSpPr/>
          <p:nvPr/>
        </p:nvGrpSpPr>
        <p:grpSpPr>
          <a:xfrm>
            <a:off x="8803901" y="981762"/>
            <a:ext cx="8455399" cy="8158660"/>
            <a:chOff x="0" y="0"/>
            <a:chExt cx="11273865" cy="10878213"/>
          </a:xfrm>
        </p:grpSpPr>
        <p:grpSp>
          <p:nvGrpSpPr>
            <p:cNvPr id="14" name="Group 14"/>
            <p:cNvGrpSpPr/>
            <p:nvPr/>
          </p:nvGrpSpPr>
          <p:grpSpPr>
            <a:xfrm>
              <a:off x="0" y="0"/>
              <a:ext cx="11273865" cy="10878213"/>
              <a:chOff x="0" y="0"/>
              <a:chExt cx="13020779" cy="12563820"/>
            </a:xfrm>
          </p:grpSpPr>
          <p:sp>
            <p:nvSpPr>
              <p:cNvPr id="15" name="Freeform 15"/>
              <p:cNvSpPr/>
              <p:nvPr/>
            </p:nvSpPr>
            <p:spPr>
              <a:xfrm>
                <a:off x="0" y="0"/>
                <a:ext cx="13020779" cy="12563820"/>
              </a:xfrm>
              <a:custGeom>
                <a:avLst/>
                <a:gdLst/>
                <a:ahLst/>
                <a:cxnLst/>
                <a:rect l="l" t="t" r="r" b="b"/>
                <a:pathLst>
                  <a:path w="13020779" h="12563820">
                    <a:moveTo>
                      <a:pt x="0" y="0"/>
                    </a:moveTo>
                    <a:lnTo>
                      <a:pt x="13020779" y="0"/>
                    </a:lnTo>
                    <a:lnTo>
                      <a:pt x="13020779" y="12563820"/>
                    </a:lnTo>
                    <a:lnTo>
                      <a:pt x="0" y="12563820"/>
                    </a:lnTo>
                    <a:close/>
                  </a:path>
                </a:pathLst>
              </a:custGeom>
              <a:solidFill>
                <a:srgbClr val="FFFFFF"/>
              </a:solidFill>
              <a:ln cap="sq">
                <a:noFill/>
                <a:prstDash val="solid"/>
                <a:miter/>
              </a:ln>
            </p:spPr>
          </p:sp>
          <p:sp>
            <p:nvSpPr>
              <p:cNvPr id="16" name="TextBox 16"/>
              <p:cNvSpPr txBox="1"/>
              <p:nvPr/>
            </p:nvSpPr>
            <p:spPr>
              <a:xfrm>
                <a:off x="0" y="-38100"/>
                <a:ext cx="13020779" cy="12601920"/>
              </a:xfrm>
              <a:prstGeom prst="rect">
                <a:avLst/>
              </a:prstGeom>
            </p:spPr>
            <p:txBody>
              <a:bodyPr lIns="50800" tIns="50800" rIns="50800" bIns="50800" rtlCol="0" anchor="ctr"/>
              <a:lstStyle/>
              <a:p>
                <a:pPr algn="l">
                  <a:lnSpc>
                    <a:spcPts val="1680"/>
                  </a:lnSpc>
                </a:pPr>
                <a:endParaRPr/>
              </a:p>
            </p:txBody>
          </p:sp>
        </p:grpSp>
        <p:sp>
          <p:nvSpPr>
            <p:cNvPr id="17" name="TextBox 17"/>
            <p:cNvSpPr txBox="1"/>
            <p:nvPr/>
          </p:nvSpPr>
          <p:spPr>
            <a:xfrm>
              <a:off x="440488" y="410363"/>
              <a:ext cx="10360543" cy="2172990"/>
            </a:xfrm>
            <a:prstGeom prst="rect">
              <a:avLst/>
            </a:prstGeom>
          </p:spPr>
          <p:txBody>
            <a:bodyPr lIns="0" tIns="0" rIns="0" bIns="0" rtlCol="0" anchor="t">
              <a:spAutoFit/>
            </a:bodyPr>
            <a:lstStyle/>
            <a:p>
              <a:pPr algn="l">
                <a:lnSpc>
                  <a:spcPts val="3251"/>
                </a:lnSpc>
              </a:pPr>
              <a:r>
                <a:rPr lang="en-US" sz="2827" b="1">
                  <a:solidFill>
                    <a:srgbClr val="173F3A"/>
                  </a:solidFill>
                  <a:latin typeface="Bricolage Grotesque Bold"/>
                  <a:ea typeface="Bricolage Grotesque Bold"/>
                  <a:cs typeface="Bricolage Grotesque Bold"/>
                  <a:sym typeface="Bricolage Grotesque Bold"/>
                </a:rPr>
                <a:t>Berdasarkan informasi di Samping, tantangan yang dihadapi Indonesia akibat letak  geografis adalah....</a:t>
              </a:r>
            </a:p>
            <a:p>
              <a:pPr algn="l">
                <a:lnSpc>
                  <a:spcPts val="3136"/>
                </a:lnSpc>
              </a:pPr>
              <a:endParaRPr lang="en-US" sz="2827" b="1">
                <a:solidFill>
                  <a:srgbClr val="173F3A"/>
                </a:solidFill>
                <a:latin typeface="Bricolage Grotesque Bold"/>
                <a:ea typeface="Bricolage Grotesque Bold"/>
                <a:cs typeface="Bricolage Grotesque Bold"/>
                <a:sym typeface="Bricolage Grotesque Bold"/>
              </a:endParaRPr>
            </a:p>
          </p:txBody>
        </p:sp>
        <p:sp>
          <p:nvSpPr>
            <p:cNvPr id="18" name="TextBox 18"/>
            <p:cNvSpPr txBox="1"/>
            <p:nvPr/>
          </p:nvSpPr>
          <p:spPr>
            <a:xfrm>
              <a:off x="440488" y="2526203"/>
              <a:ext cx="10360543" cy="4542750"/>
            </a:xfrm>
            <a:prstGeom prst="rect">
              <a:avLst/>
            </a:prstGeom>
          </p:spPr>
          <p:txBody>
            <a:bodyPr lIns="0" tIns="0" rIns="0" bIns="0" rtlCol="0" anchor="t">
              <a:spAutoFit/>
            </a:bodyPr>
            <a:lstStyle/>
            <a:p>
              <a:pPr algn="l">
                <a:lnSpc>
                  <a:spcPts val="3456"/>
                </a:lnSpc>
              </a:pPr>
              <a:r>
                <a:rPr lang="en-US" sz="2469">
                  <a:solidFill>
                    <a:srgbClr val="173F3A"/>
                  </a:solidFill>
                  <a:latin typeface="Nunito Sans"/>
                  <a:ea typeface="Nunito Sans"/>
                  <a:cs typeface="Nunito Sans"/>
                  <a:sym typeface="Nunito Sans"/>
                </a:rPr>
                <a:t>A. Indonesia berada pada jalur perdagangan dunia</a:t>
              </a:r>
            </a:p>
            <a:p>
              <a:pPr algn="l">
                <a:lnSpc>
                  <a:spcPts val="3456"/>
                </a:lnSpc>
              </a:pPr>
              <a:r>
                <a:rPr lang="en-US" sz="2469">
                  <a:solidFill>
                    <a:srgbClr val="173F3A"/>
                  </a:solidFill>
                  <a:latin typeface="Nunito Sans"/>
                  <a:ea typeface="Nunito Sans"/>
                  <a:cs typeface="Nunito Sans"/>
                  <a:sym typeface="Nunito Sans"/>
                </a:rPr>
                <a:t>B. letak astronomis menyebabkan Indonesia kaya keanekaragaman hayati</a:t>
              </a:r>
            </a:p>
            <a:p>
              <a:pPr algn="l">
                <a:lnSpc>
                  <a:spcPts val="3456"/>
                </a:lnSpc>
              </a:pPr>
              <a:r>
                <a:rPr lang="en-US" sz="2469">
                  <a:solidFill>
                    <a:srgbClr val="173F3A"/>
                  </a:solidFill>
                  <a:latin typeface="Nunito Sans"/>
                  <a:ea typeface="Nunito Sans"/>
                  <a:cs typeface="Nunito Sans"/>
                  <a:sym typeface="Nunito Sans"/>
                </a:rPr>
                <a:t>C.indonesia memiliki wilayahlaut yang luas</a:t>
              </a:r>
            </a:p>
            <a:p>
              <a:pPr algn="l">
                <a:lnSpc>
                  <a:spcPts val="3590"/>
                </a:lnSpc>
              </a:pPr>
              <a:r>
                <a:rPr lang="en-US" sz="2564">
                  <a:solidFill>
                    <a:srgbClr val="173F3A"/>
                  </a:solidFill>
                  <a:latin typeface="Nunito Sans"/>
                  <a:ea typeface="Nunito Sans"/>
                  <a:cs typeface="Nunito Sans"/>
                  <a:sym typeface="Nunito Sans"/>
                </a:rPr>
                <a:t>D.letak geografis menyebabkan Indonesia rentan terhadap bencana</a:t>
              </a:r>
            </a:p>
            <a:p>
              <a:pPr algn="l">
                <a:lnSpc>
                  <a:spcPts val="3456"/>
                </a:lnSpc>
              </a:pPr>
              <a:r>
                <a:rPr lang="en-US" sz="2469">
                  <a:solidFill>
                    <a:srgbClr val="173F3A"/>
                  </a:solidFill>
                  <a:latin typeface="Nunito Sans"/>
                  <a:ea typeface="Nunito Sans"/>
                  <a:cs typeface="Nunito Sans"/>
                  <a:sym typeface="Nunito Sans"/>
                </a:rPr>
                <a:t>E.Indonesia berpotensi menjadi negara maju</a:t>
              </a:r>
            </a:p>
            <a:p>
              <a:pPr algn="l">
                <a:lnSpc>
                  <a:spcPts val="2636"/>
                </a:lnSpc>
              </a:pPr>
              <a:endParaRPr lang="en-US" sz="2469">
                <a:solidFill>
                  <a:srgbClr val="173F3A"/>
                </a:solidFill>
                <a:latin typeface="Nunito Sans"/>
                <a:ea typeface="Nunito Sans"/>
                <a:cs typeface="Nunito Sans"/>
                <a:sym typeface="Nunito Sans"/>
              </a:endParaRPr>
            </a:p>
          </p:txBody>
        </p:sp>
      </p:grpSp>
      <p:sp>
        <p:nvSpPr>
          <p:cNvPr id="19" name="TextBox 19"/>
          <p:cNvSpPr txBox="1"/>
          <p:nvPr/>
        </p:nvSpPr>
        <p:spPr>
          <a:xfrm>
            <a:off x="876300" y="9629775"/>
            <a:ext cx="6039362"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21</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876300" y="1476375"/>
            <a:ext cx="16535400" cy="8035326"/>
            <a:chOff x="0" y="0"/>
            <a:chExt cx="22047200" cy="10713768"/>
          </a:xfrm>
        </p:grpSpPr>
        <p:grpSp>
          <p:nvGrpSpPr>
            <p:cNvPr id="7" name="Group 7"/>
            <p:cNvGrpSpPr/>
            <p:nvPr/>
          </p:nvGrpSpPr>
          <p:grpSpPr>
            <a:xfrm>
              <a:off x="0" y="0"/>
              <a:ext cx="22047200" cy="10713768"/>
              <a:chOff x="0" y="0"/>
              <a:chExt cx="22047200" cy="10713768"/>
            </a:xfrm>
          </p:grpSpPr>
          <p:sp>
            <p:nvSpPr>
              <p:cNvPr id="8" name="Freeform 8"/>
              <p:cNvSpPr/>
              <p:nvPr/>
            </p:nvSpPr>
            <p:spPr>
              <a:xfrm>
                <a:off x="0" y="0"/>
                <a:ext cx="22047200" cy="10713768"/>
              </a:xfrm>
              <a:custGeom>
                <a:avLst/>
                <a:gdLst/>
                <a:ahLst/>
                <a:cxnLst/>
                <a:rect l="l" t="t" r="r" b="b"/>
                <a:pathLst>
                  <a:path w="22047200" h="10713768">
                    <a:moveTo>
                      <a:pt x="0" y="0"/>
                    </a:moveTo>
                    <a:lnTo>
                      <a:pt x="22047200" y="0"/>
                    </a:lnTo>
                    <a:lnTo>
                      <a:pt x="22047200" y="10713768"/>
                    </a:lnTo>
                    <a:lnTo>
                      <a:pt x="0" y="10713768"/>
                    </a:lnTo>
                    <a:close/>
                  </a:path>
                </a:pathLst>
              </a:custGeom>
              <a:solidFill>
                <a:srgbClr val="FFFFFF"/>
              </a:solidFill>
              <a:ln cap="sq">
                <a:noFill/>
                <a:prstDash val="solid"/>
                <a:miter/>
              </a:ln>
            </p:spPr>
          </p:sp>
          <p:sp>
            <p:nvSpPr>
              <p:cNvPr id="9" name="TextBox 9"/>
              <p:cNvSpPr txBox="1"/>
              <p:nvPr/>
            </p:nvSpPr>
            <p:spPr>
              <a:xfrm>
                <a:off x="0" y="-38100"/>
                <a:ext cx="22047200" cy="10751868"/>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75473" y="387350"/>
              <a:ext cx="20665982" cy="589704"/>
            </a:xfrm>
            <a:prstGeom prst="rect">
              <a:avLst/>
            </a:prstGeom>
          </p:spPr>
          <p:txBody>
            <a:bodyPr lIns="0" tIns="0" rIns="0" bIns="0" rtlCol="0" anchor="t">
              <a:spAutoFit/>
            </a:bodyPr>
            <a:lstStyle/>
            <a:p>
              <a:pPr algn="l">
                <a:lnSpc>
                  <a:spcPts val="3709"/>
                </a:lnSpc>
              </a:pPr>
              <a:r>
                <a:rPr lang="en-US" sz="2649" b="1" spc="264">
                  <a:solidFill>
                    <a:srgbClr val="EF8354"/>
                  </a:solidFill>
                  <a:latin typeface="Nunito Sans Bold"/>
                  <a:ea typeface="Nunito Sans Bold"/>
                  <a:cs typeface="Nunito Sans Bold"/>
                  <a:sym typeface="Nunito Sans Bold"/>
                </a:rPr>
                <a:t>JAWABAN • </a:t>
              </a:r>
            </a:p>
          </p:txBody>
        </p:sp>
        <p:sp>
          <p:nvSpPr>
            <p:cNvPr id="11" name="TextBox 11"/>
            <p:cNvSpPr txBox="1"/>
            <p:nvPr/>
          </p:nvSpPr>
          <p:spPr>
            <a:xfrm>
              <a:off x="1075473" y="1320549"/>
              <a:ext cx="18820780" cy="1313815"/>
            </a:xfrm>
            <a:prstGeom prst="rect">
              <a:avLst/>
            </a:prstGeom>
          </p:spPr>
          <p:txBody>
            <a:bodyPr lIns="0" tIns="0" rIns="0" bIns="0" rtlCol="0" anchor="t">
              <a:spAutoFit/>
            </a:bodyPr>
            <a:lstStyle/>
            <a:p>
              <a:pPr algn="l">
                <a:lnSpc>
                  <a:spcPts val="3780"/>
                </a:lnSpc>
              </a:pPr>
              <a:r>
                <a:rPr lang="en-US" sz="3600" b="1">
                  <a:solidFill>
                    <a:srgbClr val="173F3A"/>
                  </a:solidFill>
                  <a:latin typeface="Bricolage Grotesque Bold"/>
                  <a:ea typeface="Bricolage Grotesque Bold"/>
                  <a:cs typeface="Bricolage Grotesque Bold"/>
                  <a:sym typeface="Bricolage Grotesque Bold"/>
                </a:rPr>
                <a:t>D.  letak geografis menyebabkan Indonesia rentan terhadap bencana</a:t>
              </a:r>
            </a:p>
          </p:txBody>
        </p:sp>
        <p:sp>
          <p:nvSpPr>
            <p:cNvPr id="12" name="TextBox 12"/>
            <p:cNvSpPr txBox="1"/>
            <p:nvPr/>
          </p:nvSpPr>
          <p:spPr>
            <a:xfrm>
              <a:off x="1075473" y="3439584"/>
              <a:ext cx="19715790" cy="5353371"/>
            </a:xfrm>
            <a:prstGeom prst="rect">
              <a:avLst/>
            </a:prstGeom>
          </p:spPr>
          <p:txBody>
            <a:bodyPr lIns="0" tIns="0" rIns="0" bIns="0" rtlCol="0" anchor="t">
              <a:spAutoFit/>
            </a:bodyPr>
            <a:lstStyle/>
            <a:p>
              <a:pPr algn="just">
                <a:lnSpc>
                  <a:spcPts val="4478"/>
                </a:lnSpc>
              </a:pPr>
              <a:r>
                <a:rPr lang="en-US" sz="3199">
                  <a:solidFill>
                    <a:srgbClr val="173F3A"/>
                  </a:solidFill>
                  <a:latin typeface="Nunito Sans"/>
                  <a:ea typeface="Nunito Sans"/>
                  <a:cs typeface="Nunito Sans"/>
                  <a:sym typeface="Nunito Sans"/>
                </a:rPr>
                <a:t>Dengan letak geografis yang strategis, indonesia juga mempunyai peluang atau tantangan terhadap bencana. Indonesia terletak di 3 lempeng besar yaitu lempeng eurasia, lempeng Indo australia dan lempeng pasifik.Posis dua benua dan dua samudera menyebabakan posisi jalur pergerakan angin muson sehingga rentan teekena badai, banjir rob, kekeringan dan gelombang tinggi.</a:t>
              </a:r>
            </a:p>
            <a:p>
              <a:pPr algn="l">
                <a:lnSpc>
                  <a:spcPts val="2580"/>
                </a:lnSpc>
              </a:pPr>
              <a:endParaRPr lang="en-US" sz="3199">
                <a:solidFill>
                  <a:srgbClr val="173F3A"/>
                </a:solidFill>
                <a:latin typeface="Nunito Sans"/>
                <a:ea typeface="Nunito Sans"/>
                <a:cs typeface="Nunito Sans"/>
                <a:sym typeface="Nunito Sans"/>
              </a:endParaRPr>
            </a:p>
            <a:p>
              <a:pPr algn="l">
                <a:lnSpc>
                  <a:spcPts val="2580"/>
                </a:lnSpc>
              </a:pPr>
              <a:endParaRPr lang="en-US" sz="3199">
                <a:solidFill>
                  <a:srgbClr val="173F3A"/>
                </a:solidFill>
                <a:latin typeface="Nunito Sans"/>
                <a:ea typeface="Nunito Sans"/>
                <a:cs typeface="Nunito Sans"/>
                <a:sym typeface="Nunito Sans"/>
              </a:endParaRPr>
            </a:p>
          </p:txBody>
        </p:sp>
      </p:grpSp>
      <p:sp>
        <p:nvSpPr>
          <p:cNvPr id="13" name="TextBox 13"/>
          <p:cNvSpPr txBox="1"/>
          <p:nvPr/>
        </p:nvSpPr>
        <p:spPr>
          <a:xfrm>
            <a:off x="876300" y="9629775"/>
            <a:ext cx="5773807"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22</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400433" y="1343882"/>
            <a:ext cx="9374441" cy="7599235"/>
          </a:xfrm>
          <a:custGeom>
            <a:avLst/>
            <a:gdLst/>
            <a:ahLst/>
            <a:cxnLst/>
            <a:rect l="l" t="t" r="r" b="b"/>
            <a:pathLst>
              <a:path w="9374441" h="7599235">
                <a:moveTo>
                  <a:pt x="0" y="0"/>
                </a:moveTo>
                <a:lnTo>
                  <a:pt x="9374440" y="0"/>
                </a:lnTo>
                <a:lnTo>
                  <a:pt x="9374440" y="7599236"/>
                </a:lnTo>
                <a:lnTo>
                  <a:pt x="0" y="7599236"/>
                </a:lnTo>
                <a:lnTo>
                  <a:pt x="0" y="0"/>
                </a:lnTo>
                <a:close/>
              </a:path>
            </a:pathLst>
          </a:custGeom>
          <a:blipFill>
            <a:blip r:embed="rId2"/>
            <a:stretch>
              <a:fillRect t="-3942" b="-3942"/>
            </a:stretch>
          </a:blipFill>
          <a:ln cap="sq">
            <a:noFill/>
            <a:prstDash val="solid"/>
            <a:miter/>
          </a:ln>
        </p:spPr>
      </p:sp>
      <p:sp>
        <p:nvSpPr>
          <p:cNvPr id="7" name="TextBox 7"/>
          <p:cNvSpPr txBox="1"/>
          <p:nvPr/>
        </p:nvSpPr>
        <p:spPr>
          <a:xfrm>
            <a:off x="10287000" y="2466975"/>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2</a:t>
            </a:r>
          </a:p>
        </p:txBody>
      </p:sp>
      <p:sp>
        <p:nvSpPr>
          <p:cNvPr id="8" name="TextBox 8"/>
          <p:cNvSpPr txBox="1"/>
          <p:nvPr/>
        </p:nvSpPr>
        <p:spPr>
          <a:xfrm>
            <a:off x="10287000" y="3152775"/>
            <a:ext cx="8001000" cy="5447920"/>
          </a:xfrm>
          <a:prstGeom prst="rect">
            <a:avLst/>
          </a:prstGeom>
        </p:spPr>
        <p:txBody>
          <a:bodyPr lIns="0" tIns="0" rIns="0" bIns="0" rtlCol="0" anchor="t">
            <a:spAutoFit/>
          </a:bodyPr>
          <a:lstStyle/>
          <a:p>
            <a:pPr algn="l">
              <a:lnSpc>
                <a:spcPts val="3234"/>
              </a:lnSpc>
            </a:pPr>
            <a:r>
              <a:rPr lang="en-US" sz="3300" b="1">
                <a:solidFill>
                  <a:srgbClr val="D7E46D"/>
                </a:solidFill>
                <a:latin typeface="Bricolage Grotesque Bold"/>
                <a:ea typeface="Bricolage Grotesque Bold"/>
                <a:cs typeface="Bricolage Grotesque Bold"/>
                <a:sym typeface="Bricolage Grotesque Bold"/>
              </a:rPr>
              <a:t>🌒Indikator: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Disajikan infografik Potensi laut Indonesia ,peserta didik dapat menganalis Potensi Laut indonesia dengan tepat.</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🔖Bentuk Soal :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Pilihan Ganda Kompleks MCMA</a:t>
            </a:r>
          </a:p>
          <a:p>
            <a:pPr algn="l">
              <a:lnSpc>
                <a:spcPts val="6762"/>
              </a:lnSpc>
            </a:pPr>
            <a:endParaRPr lang="en-US" sz="33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23</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2</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876300" y="1428750"/>
            <a:ext cx="7810500" cy="7334250"/>
          </a:xfrm>
          <a:custGeom>
            <a:avLst/>
            <a:gdLst/>
            <a:ahLst/>
            <a:cxnLst/>
            <a:rect l="l" t="t" r="r" b="b"/>
            <a:pathLst>
              <a:path w="7810500" h="7334250">
                <a:moveTo>
                  <a:pt x="0" y="0"/>
                </a:moveTo>
                <a:lnTo>
                  <a:pt x="7810500" y="0"/>
                </a:lnTo>
                <a:lnTo>
                  <a:pt x="7810500" y="7334250"/>
                </a:lnTo>
                <a:lnTo>
                  <a:pt x="0" y="7334250"/>
                </a:lnTo>
                <a:lnTo>
                  <a:pt x="0" y="0"/>
                </a:lnTo>
                <a:close/>
              </a:path>
            </a:pathLst>
          </a:custGeom>
          <a:blipFill>
            <a:blip r:embed="rId2"/>
            <a:stretch>
              <a:fillRect t="-3892" b="-3892"/>
            </a:stretch>
          </a:blipFill>
          <a:ln cap="sq">
            <a:noFill/>
            <a:prstDash val="solid"/>
            <a:miter/>
          </a:ln>
        </p:spPr>
      </p:sp>
      <p:grpSp>
        <p:nvGrpSpPr>
          <p:cNvPr id="7" name="Group 7"/>
          <p:cNvGrpSpPr/>
          <p:nvPr/>
        </p:nvGrpSpPr>
        <p:grpSpPr>
          <a:xfrm>
            <a:off x="9620250" y="1524000"/>
            <a:ext cx="8448492" cy="7364413"/>
            <a:chOff x="0" y="0"/>
            <a:chExt cx="11264657" cy="9819217"/>
          </a:xfrm>
        </p:grpSpPr>
        <p:grpSp>
          <p:nvGrpSpPr>
            <p:cNvPr id="8" name="Group 8"/>
            <p:cNvGrpSpPr/>
            <p:nvPr/>
          </p:nvGrpSpPr>
          <p:grpSpPr>
            <a:xfrm>
              <a:off x="0" y="1644650"/>
              <a:ext cx="11264657" cy="7994650"/>
              <a:chOff x="0" y="0"/>
              <a:chExt cx="11264657" cy="7994650"/>
            </a:xfrm>
          </p:grpSpPr>
          <p:sp>
            <p:nvSpPr>
              <p:cNvPr id="9" name="Freeform 9"/>
              <p:cNvSpPr/>
              <p:nvPr/>
            </p:nvSpPr>
            <p:spPr>
              <a:xfrm>
                <a:off x="0" y="0"/>
                <a:ext cx="11264657" cy="7994650"/>
              </a:xfrm>
              <a:custGeom>
                <a:avLst/>
                <a:gdLst/>
                <a:ahLst/>
                <a:cxnLst/>
                <a:rect l="l" t="t" r="r" b="b"/>
                <a:pathLst>
                  <a:path w="11264657" h="7994650">
                    <a:moveTo>
                      <a:pt x="0" y="0"/>
                    </a:moveTo>
                    <a:lnTo>
                      <a:pt x="11264657" y="0"/>
                    </a:lnTo>
                    <a:lnTo>
                      <a:pt x="11264657" y="7994650"/>
                    </a:lnTo>
                    <a:lnTo>
                      <a:pt x="0" y="7994650"/>
                    </a:lnTo>
                    <a:close/>
                  </a:path>
                </a:pathLst>
              </a:custGeom>
              <a:solidFill>
                <a:srgbClr val="FFFFFF"/>
              </a:solidFill>
              <a:ln cap="sq">
                <a:noFill/>
                <a:prstDash val="solid"/>
                <a:miter/>
              </a:ln>
            </p:spPr>
          </p:sp>
          <p:sp>
            <p:nvSpPr>
              <p:cNvPr id="10" name="TextBox 10"/>
              <p:cNvSpPr txBox="1"/>
              <p:nvPr/>
            </p:nvSpPr>
            <p:spPr>
              <a:xfrm>
                <a:off x="0" y="-38100"/>
                <a:ext cx="11264657" cy="803275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0" y="-38100"/>
              <a:ext cx="2424040" cy="363220"/>
            </a:xfrm>
            <a:prstGeom prst="rect">
              <a:avLst/>
            </a:prstGeom>
          </p:spPr>
          <p:txBody>
            <a:bodyPr lIns="0" tIns="0" rIns="0" bIns="0" rtlCol="0" anchor="t">
              <a:spAutoFit/>
            </a:bodyPr>
            <a:lstStyle/>
            <a:p>
              <a:pPr algn="l">
                <a:lnSpc>
                  <a:spcPts val="2310"/>
                </a:lnSpc>
              </a:pPr>
              <a:r>
                <a:rPr lang="en-US" sz="1650" b="1" spc="165">
                  <a:solidFill>
                    <a:srgbClr val="EF8354"/>
                  </a:solidFill>
                  <a:latin typeface="Nunito Sans Bold"/>
                  <a:ea typeface="Nunito Sans Bold"/>
                  <a:cs typeface="Nunito Sans Bold"/>
                  <a:sym typeface="Nunito Sans Bold"/>
                </a:rPr>
                <a:t>SOAL</a:t>
              </a:r>
            </a:p>
          </p:txBody>
        </p:sp>
        <p:sp>
          <p:nvSpPr>
            <p:cNvPr id="12" name="TextBox 12"/>
            <p:cNvSpPr txBox="1"/>
            <p:nvPr/>
          </p:nvSpPr>
          <p:spPr>
            <a:xfrm>
              <a:off x="0" y="771525"/>
              <a:ext cx="11264657" cy="873125"/>
            </a:xfrm>
            <a:prstGeom prst="rect">
              <a:avLst/>
            </a:prstGeom>
          </p:spPr>
          <p:txBody>
            <a:bodyPr lIns="0" tIns="0" rIns="0" bIns="0" rtlCol="0" anchor="t">
              <a:spAutoFit/>
            </a:bodyPr>
            <a:lstStyle/>
            <a:p>
              <a:pPr algn="l">
                <a:lnSpc>
                  <a:spcPts val="2587"/>
                </a:lnSpc>
              </a:pPr>
              <a:r>
                <a:rPr lang="en-US" sz="2250" b="1">
                  <a:solidFill>
                    <a:srgbClr val="173F3A"/>
                  </a:solidFill>
                  <a:latin typeface="Bricolage Grotesque Bold"/>
                  <a:ea typeface="Bricolage Grotesque Bold"/>
                  <a:cs typeface="Bricolage Grotesque Bold"/>
                  <a:sym typeface="Bricolage Grotesque Bold"/>
                </a:rPr>
                <a:t>Potensi laut di Indonesia berdasarkan infografik di atas adalah ....</a:t>
              </a:r>
            </a:p>
          </p:txBody>
        </p:sp>
        <p:sp>
          <p:nvSpPr>
            <p:cNvPr id="13" name="TextBox 13"/>
            <p:cNvSpPr txBox="1"/>
            <p:nvPr/>
          </p:nvSpPr>
          <p:spPr>
            <a:xfrm>
              <a:off x="1212020" y="2028825"/>
              <a:ext cx="9981341" cy="7790392"/>
            </a:xfrm>
            <a:prstGeom prst="rect">
              <a:avLst/>
            </a:prstGeom>
          </p:spPr>
          <p:txBody>
            <a:bodyPr lIns="0" tIns="0" rIns="0" bIns="0" rtlCol="0" anchor="t">
              <a:spAutoFit/>
            </a:bodyPr>
            <a:lstStyle/>
            <a:p>
              <a:pPr algn="l">
                <a:lnSpc>
                  <a:spcPts val="3604"/>
                </a:lnSpc>
              </a:pPr>
              <a:endParaRPr/>
            </a:p>
            <a:p>
              <a:pPr algn="l">
                <a:lnSpc>
                  <a:spcPts val="3604"/>
                </a:lnSpc>
              </a:pPr>
              <a:endParaRPr/>
            </a:p>
            <a:p>
              <a:pPr algn="l">
                <a:lnSpc>
                  <a:spcPts val="3604"/>
                </a:lnSpc>
              </a:pPr>
              <a:r>
                <a:rPr lang="en-US" sz="2574">
                  <a:solidFill>
                    <a:srgbClr val="173F3A"/>
                  </a:solidFill>
                  <a:latin typeface="Nunito Sans"/>
                  <a:ea typeface="Nunito Sans"/>
                  <a:cs typeface="Nunito Sans"/>
                  <a:sym typeface="Nunito Sans"/>
                </a:rPr>
                <a:t>Indonesia pemasok 70% komoditas perikanan dunia</a:t>
              </a:r>
            </a:p>
            <a:p>
              <a:pPr algn="l">
                <a:lnSpc>
                  <a:spcPts val="3604"/>
                </a:lnSpc>
              </a:pPr>
              <a:r>
                <a:rPr lang="en-US" sz="2574">
                  <a:solidFill>
                    <a:srgbClr val="173F3A"/>
                  </a:solidFill>
                  <a:latin typeface="Nunito Sans"/>
                  <a:ea typeface="Nunito Sans"/>
                  <a:cs typeface="Nunito Sans"/>
                  <a:sym typeface="Nunito Sans"/>
                </a:rPr>
                <a:t>potensi budi daya laut lebih besar dari potensi produksi lestari ikan laut tangkap</a:t>
              </a:r>
            </a:p>
            <a:p>
              <a:pPr algn="l">
                <a:lnSpc>
                  <a:spcPts val="3604"/>
                </a:lnSpc>
              </a:pPr>
              <a:r>
                <a:rPr lang="en-US" sz="2574">
                  <a:solidFill>
                    <a:srgbClr val="173F3A"/>
                  </a:solidFill>
                  <a:latin typeface="Nunito Sans"/>
                  <a:ea typeface="Nunito Sans"/>
                  <a:cs typeface="Nunito Sans"/>
                  <a:sym typeface="Nunito Sans"/>
                </a:rPr>
                <a:t>potensi spesies ikan terumbu karang lebih sedikit dari spesies karang dunia</a:t>
              </a:r>
            </a:p>
            <a:p>
              <a:pPr algn="l">
                <a:lnSpc>
                  <a:spcPts val="3604"/>
                </a:lnSpc>
              </a:pPr>
              <a:r>
                <a:rPr lang="en-US" sz="2574">
                  <a:solidFill>
                    <a:srgbClr val="173F3A"/>
                  </a:solidFill>
                  <a:latin typeface="Nunito Sans"/>
                  <a:ea typeface="Nunito Sans"/>
                  <a:cs typeface="Nunito Sans"/>
                  <a:sym typeface="Nunito Sans"/>
                </a:rPr>
                <a:t>potensi kesempatan kerja di sektor maritim mampu menyerap 60 juta orang</a:t>
              </a:r>
            </a:p>
            <a:p>
              <a:pPr algn="l">
                <a:lnSpc>
                  <a:spcPts val="3604"/>
                </a:lnSpc>
              </a:pPr>
              <a:r>
                <a:rPr lang="en-US" sz="2574">
                  <a:solidFill>
                    <a:srgbClr val="173F3A"/>
                  </a:solidFill>
                  <a:latin typeface="Nunito Sans"/>
                  <a:ea typeface="Nunito Sans"/>
                  <a:cs typeface="Nunito Sans"/>
                  <a:sym typeface="Nunito Sans"/>
                </a:rPr>
                <a:t>nilai ekonomis sektor kelautan sebesar 12 triliun per tahun</a:t>
              </a:r>
            </a:p>
            <a:p>
              <a:pPr algn="l">
                <a:lnSpc>
                  <a:spcPts val="3045"/>
                </a:lnSpc>
              </a:pPr>
              <a:endParaRPr lang="en-US" sz="2574">
                <a:solidFill>
                  <a:srgbClr val="173F3A"/>
                </a:solidFill>
                <a:latin typeface="Nunito Sans"/>
                <a:ea typeface="Nunito Sans"/>
                <a:cs typeface="Nunito Sans"/>
                <a:sym typeface="Nunito Sans"/>
              </a:endParaRPr>
            </a:p>
          </p:txBody>
        </p:sp>
      </p:grpSp>
      <p:sp>
        <p:nvSpPr>
          <p:cNvPr id="14" name="Freeform 14"/>
          <p:cNvSpPr/>
          <p:nvPr/>
        </p:nvSpPr>
        <p:spPr>
          <a:xfrm>
            <a:off x="9810750" y="4117732"/>
            <a:ext cx="475815" cy="475815"/>
          </a:xfrm>
          <a:custGeom>
            <a:avLst/>
            <a:gdLst/>
            <a:ahLst/>
            <a:cxnLst/>
            <a:rect l="l" t="t" r="r" b="b"/>
            <a:pathLst>
              <a:path w="475815" h="475815">
                <a:moveTo>
                  <a:pt x="0" y="0"/>
                </a:moveTo>
                <a:lnTo>
                  <a:pt x="475815" y="0"/>
                </a:lnTo>
                <a:lnTo>
                  <a:pt x="475815" y="475814"/>
                </a:lnTo>
                <a:lnTo>
                  <a:pt x="0" y="4758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TextBox 15"/>
          <p:cNvSpPr txBox="1"/>
          <p:nvPr/>
        </p:nvSpPr>
        <p:spPr>
          <a:xfrm>
            <a:off x="876300" y="9629775"/>
            <a:ext cx="616006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
        <p:nvSpPr>
          <p:cNvPr id="16" name="Freeform 16"/>
          <p:cNvSpPr/>
          <p:nvPr/>
        </p:nvSpPr>
        <p:spPr>
          <a:xfrm>
            <a:off x="9810750" y="5073074"/>
            <a:ext cx="475815" cy="475815"/>
          </a:xfrm>
          <a:custGeom>
            <a:avLst/>
            <a:gdLst/>
            <a:ahLst/>
            <a:cxnLst/>
            <a:rect l="l" t="t" r="r" b="b"/>
            <a:pathLst>
              <a:path w="475815" h="475815">
                <a:moveTo>
                  <a:pt x="0" y="0"/>
                </a:moveTo>
                <a:lnTo>
                  <a:pt x="475815" y="0"/>
                </a:lnTo>
                <a:lnTo>
                  <a:pt x="475815" y="475815"/>
                </a:lnTo>
                <a:lnTo>
                  <a:pt x="0" y="4758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Freeform 17"/>
          <p:cNvSpPr/>
          <p:nvPr/>
        </p:nvSpPr>
        <p:spPr>
          <a:xfrm>
            <a:off x="9820275" y="5958464"/>
            <a:ext cx="475815" cy="475815"/>
          </a:xfrm>
          <a:custGeom>
            <a:avLst/>
            <a:gdLst/>
            <a:ahLst/>
            <a:cxnLst/>
            <a:rect l="l" t="t" r="r" b="b"/>
            <a:pathLst>
              <a:path w="475815" h="475815">
                <a:moveTo>
                  <a:pt x="0" y="0"/>
                </a:moveTo>
                <a:lnTo>
                  <a:pt x="475815" y="0"/>
                </a:lnTo>
                <a:lnTo>
                  <a:pt x="475815" y="475815"/>
                </a:lnTo>
                <a:lnTo>
                  <a:pt x="0" y="4758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8" name="Freeform 18"/>
          <p:cNvSpPr/>
          <p:nvPr/>
        </p:nvSpPr>
        <p:spPr>
          <a:xfrm>
            <a:off x="9848850" y="6843854"/>
            <a:ext cx="475815" cy="475815"/>
          </a:xfrm>
          <a:custGeom>
            <a:avLst/>
            <a:gdLst/>
            <a:ahLst/>
            <a:cxnLst/>
            <a:rect l="l" t="t" r="r" b="b"/>
            <a:pathLst>
              <a:path w="475815" h="475815">
                <a:moveTo>
                  <a:pt x="0" y="0"/>
                </a:moveTo>
                <a:lnTo>
                  <a:pt x="475815" y="0"/>
                </a:lnTo>
                <a:lnTo>
                  <a:pt x="475815" y="475815"/>
                </a:lnTo>
                <a:lnTo>
                  <a:pt x="0" y="4758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9" name="Freeform 19"/>
          <p:cNvSpPr/>
          <p:nvPr/>
        </p:nvSpPr>
        <p:spPr>
          <a:xfrm>
            <a:off x="9858375" y="7738769"/>
            <a:ext cx="475815" cy="475815"/>
          </a:xfrm>
          <a:custGeom>
            <a:avLst/>
            <a:gdLst/>
            <a:ahLst/>
            <a:cxnLst/>
            <a:rect l="l" t="t" r="r" b="b"/>
            <a:pathLst>
              <a:path w="475815" h="475815">
                <a:moveTo>
                  <a:pt x="0" y="0"/>
                </a:moveTo>
                <a:lnTo>
                  <a:pt x="475815" y="0"/>
                </a:lnTo>
                <a:lnTo>
                  <a:pt x="475815" y="475814"/>
                </a:lnTo>
                <a:lnTo>
                  <a:pt x="0" y="4758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24</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876300" y="1476375"/>
            <a:ext cx="16535400" cy="7720080"/>
            <a:chOff x="0" y="0"/>
            <a:chExt cx="22047200" cy="10293440"/>
          </a:xfrm>
        </p:grpSpPr>
        <p:grpSp>
          <p:nvGrpSpPr>
            <p:cNvPr id="7" name="Group 7"/>
            <p:cNvGrpSpPr/>
            <p:nvPr/>
          </p:nvGrpSpPr>
          <p:grpSpPr>
            <a:xfrm>
              <a:off x="0" y="0"/>
              <a:ext cx="22047200" cy="10293440"/>
              <a:chOff x="0" y="0"/>
              <a:chExt cx="22047200" cy="10293440"/>
            </a:xfrm>
          </p:grpSpPr>
          <p:sp>
            <p:nvSpPr>
              <p:cNvPr id="8" name="Freeform 8"/>
              <p:cNvSpPr/>
              <p:nvPr/>
            </p:nvSpPr>
            <p:spPr>
              <a:xfrm>
                <a:off x="0" y="0"/>
                <a:ext cx="22047200" cy="10293440"/>
              </a:xfrm>
              <a:custGeom>
                <a:avLst/>
                <a:gdLst/>
                <a:ahLst/>
                <a:cxnLst/>
                <a:rect l="l" t="t" r="r" b="b"/>
                <a:pathLst>
                  <a:path w="22047200" h="10293440">
                    <a:moveTo>
                      <a:pt x="0" y="0"/>
                    </a:moveTo>
                    <a:lnTo>
                      <a:pt x="22047200" y="0"/>
                    </a:lnTo>
                    <a:lnTo>
                      <a:pt x="22047200" y="10293440"/>
                    </a:lnTo>
                    <a:lnTo>
                      <a:pt x="0" y="10293440"/>
                    </a:lnTo>
                    <a:close/>
                  </a:path>
                </a:pathLst>
              </a:custGeom>
              <a:solidFill>
                <a:srgbClr val="FFFFFF"/>
              </a:solidFill>
              <a:ln cap="sq">
                <a:noFill/>
                <a:prstDash val="solid"/>
                <a:miter/>
              </a:ln>
            </p:spPr>
          </p:sp>
          <p:sp>
            <p:nvSpPr>
              <p:cNvPr id="9" name="TextBox 9"/>
              <p:cNvSpPr txBox="1"/>
              <p:nvPr/>
            </p:nvSpPr>
            <p:spPr>
              <a:xfrm>
                <a:off x="0" y="-38100"/>
                <a:ext cx="22047200" cy="10331540"/>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75473" y="387350"/>
              <a:ext cx="20665982" cy="589704"/>
            </a:xfrm>
            <a:prstGeom prst="rect">
              <a:avLst/>
            </a:prstGeom>
          </p:spPr>
          <p:txBody>
            <a:bodyPr lIns="0" tIns="0" rIns="0" bIns="0" rtlCol="0" anchor="t">
              <a:spAutoFit/>
            </a:bodyPr>
            <a:lstStyle/>
            <a:p>
              <a:pPr algn="l">
                <a:lnSpc>
                  <a:spcPts val="3709"/>
                </a:lnSpc>
              </a:pPr>
              <a:r>
                <a:rPr lang="en-US" sz="2649" b="1" spc="264">
                  <a:solidFill>
                    <a:srgbClr val="EF8354"/>
                  </a:solidFill>
                  <a:latin typeface="Nunito Sans Bold"/>
                  <a:ea typeface="Nunito Sans Bold"/>
                  <a:cs typeface="Nunito Sans Bold"/>
                  <a:sym typeface="Nunito Sans Bold"/>
                </a:rPr>
                <a:t>JAWABAN • </a:t>
              </a:r>
            </a:p>
          </p:txBody>
        </p:sp>
        <p:sp>
          <p:nvSpPr>
            <p:cNvPr id="11" name="TextBox 11"/>
            <p:cNvSpPr txBox="1"/>
            <p:nvPr/>
          </p:nvSpPr>
          <p:spPr>
            <a:xfrm>
              <a:off x="1075473" y="1320549"/>
              <a:ext cx="18820780" cy="3853815"/>
            </a:xfrm>
            <a:prstGeom prst="rect">
              <a:avLst/>
            </a:prstGeom>
          </p:spPr>
          <p:txBody>
            <a:bodyPr lIns="0" tIns="0" rIns="0" bIns="0" rtlCol="0" anchor="t">
              <a:spAutoFit/>
            </a:bodyPr>
            <a:lstStyle/>
            <a:p>
              <a:pPr algn="l">
                <a:lnSpc>
                  <a:spcPts val="3780"/>
                </a:lnSpc>
              </a:pPr>
              <a:endParaRPr/>
            </a:p>
            <a:p>
              <a:pPr algn="l">
                <a:lnSpc>
                  <a:spcPts val="3780"/>
                </a:lnSpc>
              </a:pPr>
              <a:r>
                <a:rPr lang="en-US" sz="3600" b="1">
                  <a:solidFill>
                    <a:srgbClr val="173F3A"/>
                  </a:solidFill>
                  <a:latin typeface="Bricolage Grotesque Bold"/>
                  <a:ea typeface="Bricolage Grotesque Bold"/>
                  <a:cs typeface="Bricolage Grotesque Bold"/>
                  <a:sym typeface="Bricolage Grotesque Bold"/>
                </a:rPr>
                <a:t>potensi budi daya laut lebih besar dari potensi produksi lestari ikan laut tangkap</a:t>
              </a:r>
            </a:p>
            <a:p>
              <a:pPr algn="l">
                <a:lnSpc>
                  <a:spcPts val="3780"/>
                </a:lnSpc>
              </a:pPr>
              <a:endParaRPr lang="en-US" sz="3600" b="1">
                <a:solidFill>
                  <a:srgbClr val="173F3A"/>
                </a:solidFill>
                <a:latin typeface="Bricolage Grotesque Bold"/>
                <a:ea typeface="Bricolage Grotesque Bold"/>
                <a:cs typeface="Bricolage Grotesque Bold"/>
                <a:sym typeface="Bricolage Grotesque Bold"/>
              </a:endParaRPr>
            </a:p>
            <a:p>
              <a:pPr algn="l">
                <a:lnSpc>
                  <a:spcPts val="3780"/>
                </a:lnSpc>
              </a:pPr>
              <a:r>
                <a:rPr lang="en-US" sz="3600" b="1">
                  <a:solidFill>
                    <a:srgbClr val="173F3A"/>
                  </a:solidFill>
                  <a:latin typeface="Bricolage Grotesque Bold"/>
                  <a:ea typeface="Bricolage Grotesque Bold"/>
                  <a:cs typeface="Bricolage Grotesque Bold"/>
                  <a:sym typeface="Bricolage Grotesque Bold"/>
                </a:rPr>
                <a:t>nilai ekonomis sektor kelautan sebesar 12 triliun per tahun</a:t>
              </a:r>
            </a:p>
            <a:p>
              <a:pPr algn="l">
                <a:lnSpc>
                  <a:spcPts val="3780"/>
                </a:lnSpc>
              </a:pPr>
              <a:endParaRPr lang="en-US" sz="3600" b="1">
                <a:solidFill>
                  <a:srgbClr val="173F3A"/>
                </a:solidFill>
                <a:latin typeface="Bricolage Grotesque Bold"/>
                <a:ea typeface="Bricolage Grotesque Bold"/>
                <a:cs typeface="Bricolage Grotesque Bold"/>
                <a:sym typeface="Bricolage Grotesque Bold"/>
              </a:endParaRPr>
            </a:p>
          </p:txBody>
        </p:sp>
        <p:sp>
          <p:nvSpPr>
            <p:cNvPr id="12" name="TextBox 12"/>
            <p:cNvSpPr txBox="1"/>
            <p:nvPr/>
          </p:nvSpPr>
          <p:spPr>
            <a:xfrm>
              <a:off x="1075473" y="5979584"/>
              <a:ext cx="19715790" cy="3400762"/>
            </a:xfrm>
            <a:prstGeom prst="rect">
              <a:avLst/>
            </a:prstGeom>
          </p:spPr>
          <p:txBody>
            <a:bodyPr lIns="0" tIns="0" rIns="0" bIns="0" rtlCol="0" anchor="t">
              <a:spAutoFit/>
            </a:bodyPr>
            <a:lstStyle/>
            <a:p>
              <a:pPr marL="690722" lvl="1" indent="-345361" algn="l">
                <a:lnSpc>
                  <a:spcPts val="4478"/>
                </a:lnSpc>
                <a:buFont typeface="Arial"/>
                <a:buChar char="•"/>
              </a:pPr>
              <a:r>
                <a:rPr lang="en-US" sz="3199">
                  <a:solidFill>
                    <a:srgbClr val="173F3A"/>
                  </a:solidFill>
                  <a:latin typeface="Nunito Sans"/>
                  <a:ea typeface="Nunito Sans"/>
                  <a:cs typeface="Nunito Sans"/>
                  <a:sym typeface="Nunito Sans"/>
                </a:rPr>
                <a:t>·Potensi lestari ikan tangkap 6,5 juta ton/ tahun</a:t>
              </a:r>
            </a:p>
            <a:p>
              <a:pPr marL="690722" lvl="1" indent="-345361" algn="l">
                <a:lnSpc>
                  <a:spcPts val="4478"/>
                </a:lnSpc>
                <a:buFont typeface="Arial"/>
                <a:buChar char="•"/>
              </a:pPr>
              <a:r>
                <a:rPr lang="en-US" sz="3199">
                  <a:solidFill>
                    <a:srgbClr val="173F3A"/>
                  </a:solidFill>
                  <a:latin typeface="Nunito Sans"/>
                  <a:ea typeface="Nunito Sans"/>
                  <a:cs typeface="Nunito Sans"/>
                  <a:sym typeface="Nunito Sans"/>
                </a:rPr>
                <a:t>·Potensi budi daya laut 24 juta hektar ini adalah luasan yang sangat luas</a:t>
              </a:r>
            </a:p>
            <a:p>
              <a:pPr marL="690722" lvl="1" indent="-345361" algn="l">
                <a:lnSpc>
                  <a:spcPts val="4478"/>
                </a:lnSpc>
                <a:buFont typeface="Arial"/>
                <a:buChar char="•"/>
              </a:pPr>
              <a:r>
                <a:rPr lang="en-US" sz="3199">
                  <a:solidFill>
                    <a:srgbClr val="173F3A"/>
                  </a:solidFill>
                  <a:latin typeface="Nunito Sans"/>
                  <a:ea typeface="Nunito Sans"/>
                  <a:cs typeface="Nunito Sans"/>
                  <a:sym typeface="Nunito Sans"/>
                </a:rPr>
                <a:t>·Nilai ekonomis sektor kelautan 12 triliun pertahun( didalam teks)</a:t>
              </a:r>
            </a:p>
            <a:p>
              <a:pPr algn="just">
                <a:lnSpc>
                  <a:spcPts val="4478"/>
                </a:lnSpc>
              </a:pPr>
              <a:endParaRPr lang="en-US" sz="3199">
                <a:solidFill>
                  <a:srgbClr val="173F3A"/>
                </a:solidFill>
                <a:latin typeface="Nunito Sans"/>
                <a:ea typeface="Nunito Sans"/>
                <a:cs typeface="Nunito Sans"/>
                <a:sym typeface="Nunito Sans"/>
              </a:endParaRPr>
            </a:p>
            <a:p>
              <a:pPr algn="l">
                <a:lnSpc>
                  <a:spcPts val="2580"/>
                </a:lnSpc>
              </a:pPr>
              <a:endParaRPr lang="en-US" sz="3199">
                <a:solidFill>
                  <a:srgbClr val="173F3A"/>
                </a:solidFill>
                <a:latin typeface="Nunito Sans"/>
                <a:ea typeface="Nunito Sans"/>
                <a:cs typeface="Nunito Sans"/>
                <a:sym typeface="Nunito Sans"/>
              </a:endParaRPr>
            </a:p>
          </p:txBody>
        </p:sp>
      </p:grpSp>
      <p:sp>
        <p:nvSpPr>
          <p:cNvPr id="13" name="TextBox 13"/>
          <p:cNvSpPr txBox="1"/>
          <p:nvPr/>
        </p:nvSpPr>
        <p:spPr>
          <a:xfrm>
            <a:off x="876300" y="9629775"/>
            <a:ext cx="5411686"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25</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BENTANG ALAM</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sp>
        <p:nvSpPr>
          <p:cNvPr id="6" name="Freeform 6"/>
          <p:cNvSpPr/>
          <p:nvPr/>
        </p:nvSpPr>
        <p:spPr>
          <a:xfrm>
            <a:off x="400433" y="1343882"/>
            <a:ext cx="9374441" cy="7599235"/>
          </a:xfrm>
          <a:custGeom>
            <a:avLst/>
            <a:gdLst/>
            <a:ahLst/>
            <a:cxnLst/>
            <a:rect l="l" t="t" r="r" b="b"/>
            <a:pathLst>
              <a:path w="9374441" h="7599235">
                <a:moveTo>
                  <a:pt x="0" y="0"/>
                </a:moveTo>
                <a:lnTo>
                  <a:pt x="9374440" y="0"/>
                </a:lnTo>
                <a:lnTo>
                  <a:pt x="9374440" y="7599236"/>
                </a:lnTo>
                <a:lnTo>
                  <a:pt x="0" y="7599236"/>
                </a:lnTo>
                <a:lnTo>
                  <a:pt x="0" y="0"/>
                </a:lnTo>
                <a:close/>
              </a:path>
            </a:pathLst>
          </a:custGeom>
          <a:blipFill>
            <a:blip r:embed="rId2"/>
            <a:stretch>
              <a:fillRect t="-3942" b="-3942"/>
            </a:stretch>
          </a:blipFill>
          <a:ln cap="sq">
            <a:noFill/>
            <a:prstDash val="solid"/>
            <a:miter/>
          </a:ln>
        </p:spPr>
      </p:sp>
      <p:sp>
        <p:nvSpPr>
          <p:cNvPr id="7" name="TextBox 7"/>
          <p:cNvSpPr txBox="1"/>
          <p:nvPr/>
        </p:nvSpPr>
        <p:spPr>
          <a:xfrm>
            <a:off x="10287000" y="2466975"/>
            <a:ext cx="4762500" cy="440056"/>
          </a:xfrm>
          <a:prstGeom prst="rect">
            <a:avLst/>
          </a:prstGeom>
        </p:spPr>
        <p:txBody>
          <a:bodyPr lIns="0" tIns="0" rIns="0" bIns="0" rtlCol="0" anchor="t">
            <a:spAutoFit/>
          </a:bodyPr>
          <a:lstStyle/>
          <a:p>
            <a:pPr algn="l">
              <a:lnSpc>
                <a:spcPts val="3569"/>
              </a:lnSpc>
            </a:pPr>
            <a:r>
              <a:rPr lang="en-US" sz="2549" b="1" spc="254">
                <a:solidFill>
                  <a:srgbClr val="EF8354"/>
                </a:solidFill>
                <a:latin typeface="Nunito Sans Bold"/>
                <a:ea typeface="Nunito Sans Bold"/>
                <a:cs typeface="Nunito Sans Bold"/>
                <a:sym typeface="Nunito Sans Bold"/>
              </a:rPr>
              <a:t>Soal No 3</a:t>
            </a:r>
          </a:p>
        </p:txBody>
      </p:sp>
      <p:sp>
        <p:nvSpPr>
          <p:cNvPr id="8" name="TextBox 8"/>
          <p:cNvSpPr txBox="1"/>
          <p:nvPr/>
        </p:nvSpPr>
        <p:spPr>
          <a:xfrm>
            <a:off x="10287000" y="3152775"/>
            <a:ext cx="8001000" cy="5447920"/>
          </a:xfrm>
          <a:prstGeom prst="rect">
            <a:avLst/>
          </a:prstGeom>
        </p:spPr>
        <p:txBody>
          <a:bodyPr lIns="0" tIns="0" rIns="0" bIns="0" rtlCol="0" anchor="t">
            <a:spAutoFit/>
          </a:bodyPr>
          <a:lstStyle/>
          <a:p>
            <a:pPr algn="l">
              <a:lnSpc>
                <a:spcPts val="3234"/>
              </a:lnSpc>
            </a:pPr>
            <a:r>
              <a:rPr lang="en-US" sz="3300" b="1">
                <a:solidFill>
                  <a:srgbClr val="D7E46D"/>
                </a:solidFill>
                <a:latin typeface="Bricolage Grotesque Bold"/>
                <a:ea typeface="Bricolage Grotesque Bold"/>
                <a:cs typeface="Bricolage Grotesque Bold"/>
                <a:sym typeface="Bricolage Grotesque Bold"/>
              </a:rPr>
              <a:t>🌒Indikator: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Siswa dapat menganalisis tentang artikel segitiga terumbu karang dan keanekaragaman hayati laut.</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🔖Bentuk Soal : </a:t>
            </a:r>
          </a:p>
          <a:p>
            <a:pPr algn="l">
              <a:lnSpc>
                <a:spcPts val="3234"/>
              </a:lnSpc>
            </a:pPr>
            <a:endParaRPr lang="en-US" sz="3300" b="1">
              <a:solidFill>
                <a:srgbClr val="D7E46D"/>
              </a:solidFill>
              <a:latin typeface="Bricolage Grotesque Bold"/>
              <a:ea typeface="Bricolage Grotesque Bold"/>
              <a:cs typeface="Bricolage Grotesque Bold"/>
              <a:sym typeface="Bricolage Grotesque Bold"/>
            </a:endParaRPr>
          </a:p>
          <a:p>
            <a:pPr algn="l">
              <a:lnSpc>
                <a:spcPts val="3234"/>
              </a:lnSpc>
            </a:pPr>
            <a:r>
              <a:rPr lang="en-US" sz="3300" b="1">
                <a:solidFill>
                  <a:srgbClr val="D7E46D"/>
                </a:solidFill>
                <a:latin typeface="Bricolage Grotesque Bold"/>
                <a:ea typeface="Bricolage Grotesque Bold"/>
                <a:cs typeface="Bricolage Grotesque Bold"/>
                <a:sym typeface="Bricolage Grotesque Bold"/>
              </a:rPr>
              <a:t> Pilihan Ganda Kompleks Kategori</a:t>
            </a:r>
          </a:p>
          <a:p>
            <a:pPr algn="l">
              <a:lnSpc>
                <a:spcPts val="6762"/>
              </a:lnSpc>
            </a:pPr>
            <a:endParaRPr lang="en-US" sz="3300" b="1">
              <a:solidFill>
                <a:srgbClr val="D7E46D"/>
              </a:solidFill>
              <a:latin typeface="Bricolage Grotesque Bold"/>
              <a:ea typeface="Bricolage Grotesque Bold"/>
              <a:cs typeface="Bricolage Grotesque Bold"/>
              <a:sym typeface="Bricolage Grotesque Bold"/>
            </a:endParaRPr>
          </a:p>
        </p:txBody>
      </p:sp>
      <p:sp>
        <p:nvSpPr>
          <p:cNvPr id="9" name="TextBox 9"/>
          <p:cNvSpPr txBox="1"/>
          <p:nvPr/>
        </p:nvSpPr>
        <p:spPr>
          <a:xfrm>
            <a:off x="876300" y="9629775"/>
            <a:ext cx="6604539"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253365"/>
            <a:ext cx="16535400" cy="575310"/>
            <a:chOff x="0" y="0"/>
            <a:chExt cx="22047200" cy="76708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26</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SOAL 3</a:t>
              </a:r>
            </a:p>
          </p:txBody>
        </p:sp>
        <p:sp>
          <p:nvSpPr>
            <p:cNvPr id="5" name="AutoShape 5"/>
            <p:cNvSpPr/>
            <p:nvPr/>
          </p:nvSpPr>
          <p:spPr>
            <a:xfrm>
              <a:off x="0" y="75438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876300" y="981762"/>
            <a:ext cx="7619728" cy="8509660"/>
            <a:chOff x="0" y="0"/>
            <a:chExt cx="10159637" cy="11346213"/>
          </a:xfrm>
        </p:grpSpPr>
        <p:grpSp>
          <p:nvGrpSpPr>
            <p:cNvPr id="7" name="Group 7"/>
            <p:cNvGrpSpPr/>
            <p:nvPr/>
          </p:nvGrpSpPr>
          <p:grpSpPr>
            <a:xfrm>
              <a:off x="0" y="0"/>
              <a:ext cx="10159637" cy="11346213"/>
              <a:chOff x="0" y="0"/>
              <a:chExt cx="25058448" cy="27985104"/>
            </a:xfrm>
          </p:grpSpPr>
          <p:sp>
            <p:nvSpPr>
              <p:cNvPr id="8" name="Freeform 8"/>
              <p:cNvSpPr/>
              <p:nvPr/>
            </p:nvSpPr>
            <p:spPr>
              <a:xfrm>
                <a:off x="0" y="0"/>
                <a:ext cx="25058449" cy="27985104"/>
              </a:xfrm>
              <a:custGeom>
                <a:avLst/>
                <a:gdLst/>
                <a:ahLst/>
                <a:cxnLst/>
                <a:rect l="l" t="t" r="r" b="b"/>
                <a:pathLst>
                  <a:path w="25058449" h="27985104">
                    <a:moveTo>
                      <a:pt x="0" y="0"/>
                    </a:moveTo>
                    <a:lnTo>
                      <a:pt x="25058449" y="0"/>
                    </a:lnTo>
                    <a:lnTo>
                      <a:pt x="25058449" y="27985104"/>
                    </a:lnTo>
                    <a:lnTo>
                      <a:pt x="0" y="27985104"/>
                    </a:lnTo>
                    <a:close/>
                  </a:path>
                </a:pathLst>
              </a:custGeom>
              <a:solidFill>
                <a:srgbClr val="2F6B57"/>
              </a:solidFill>
              <a:ln cap="sq">
                <a:noFill/>
                <a:prstDash val="solid"/>
                <a:miter/>
              </a:ln>
            </p:spPr>
          </p:sp>
          <p:sp>
            <p:nvSpPr>
              <p:cNvPr id="9" name="TextBox 9"/>
              <p:cNvSpPr txBox="1"/>
              <p:nvPr/>
            </p:nvSpPr>
            <p:spPr>
              <a:xfrm>
                <a:off x="0" y="-38100"/>
                <a:ext cx="25058448" cy="28023204"/>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526901" y="693652"/>
              <a:ext cx="2414961" cy="150866"/>
            </a:xfrm>
            <a:prstGeom prst="rect">
              <a:avLst/>
            </a:prstGeom>
          </p:spPr>
          <p:txBody>
            <a:bodyPr lIns="0" tIns="0" rIns="0" bIns="0" rtlCol="0" anchor="t">
              <a:spAutoFit/>
            </a:bodyPr>
            <a:lstStyle/>
            <a:p>
              <a:pPr algn="l">
                <a:lnSpc>
                  <a:spcPts val="936"/>
                </a:lnSpc>
              </a:pPr>
              <a:r>
                <a:rPr lang="en-US" sz="668" b="1" spc="66">
                  <a:solidFill>
                    <a:srgbClr val="D7E46D"/>
                  </a:solidFill>
                  <a:latin typeface="Nunito Sans Bold"/>
                  <a:ea typeface="Nunito Sans Bold"/>
                  <a:cs typeface="Nunito Sans Bold"/>
                  <a:sym typeface="Nunito Sans Bold"/>
                </a:rPr>
                <a:t>STIMULUS</a:t>
              </a:r>
            </a:p>
          </p:txBody>
        </p:sp>
        <p:sp>
          <p:nvSpPr>
            <p:cNvPr id="11" name="TextBox 11"/>
            <p:cNvSpPr txBox="1"/>
            <p:nvPr/>
          </p:nvSpPr>
          <p:spPr>
            <a:xfrm>
              <a:off x="526901" y="1075965"/>
              <a:ext cx="8474319" cy="1322948"/>
            </a:xfrm>
            <a:prstGeom prst="rect">
              <a:avLst/>
            </a:prstGeom>
          </p:spPr>
          <p:txBody>
            <a:bodyPr lIns="0" tIns="0" rIns="0" bIns="0" rtlCol="0" anchor="t">
              <a:spAutoFit/>
            </a:bodyPr>
            <a:lstStyle/>
            <a:p>
              <a:pPr algn="l">
                <a:lnSpc>
                  <a:spcPts val="3107"/>
                </a:lnSpc>
              </a:pPr>
              <a:r>
                <a:rPr lang="en-US" sz="2959" b="1">
                  <a:solidFill>
                    <a:srgbClr val="FFFFFF"/>
                  </a:solidFill>
                  <a:latin typeface="Bricolage Grotesque Bold"/>
                  <a:ea typeface="Bricolage Grotesque Bold"/>
                  <a:cs typeface="Bricolage Grotesque Bold"/>
                  <a:sym typeface="Bricolage Grotesque Bold"/>
                </a:rPr>
                <a:t>Segitiga Terumbu Karang dan Keanekaragaman Hayati Laut</a:t>
              </a:r>
            </a:p>
            <a:p>
              <a:pPr algn="l">
                <a:lnSpc>
                  <a:spcPts val="1532"/>
                </a:lnSpc>
              </a:pPr>
              <a:endParaRPr lang="en-US" sz="2959" b="1">
                <a:solidFill>
                  <a:srgbClr val="FFFFFF"/>
                </a:solidFill>
                <a:latin typeface="Bricolage Grotesque Bold"/>
                <a:ea typeface="Bricolage Grotesque Bold"/>
                <a:cs typeface="Bricolage Grotesque Bold"/>
                <a:sym typeface="Bricolage Grotesque Bold"/>
              </a:endParaRPr>
            </a:p>
          </p:txBody>
        </p:sp>
        <p:sp>
          <p:nvSpPr>
            <p:cNvPr id="12" name="TextBox 12"/>
            <p:cNvSpPr txBox="1"/>
            <p:nvPr/>
          </p:nvSpPr>
          <p:spPr>
            <a:xfrm>
              <a:off x="526901" y="2487813"/>
              <a:ext cx="8772903" cy="6640961"/>
            </a:xfrm>
            <a:prstGeom prst="rect">
              <a:avLst/>
            </a:prstGeom>
          </p:spPr>
          <p:txBody>
            <a:bodyPr lIns="0" tIns="0" rIns="0" bIns="0" rtlCol="0" anchor="t">
              <a:spAutoFit/>
            </a:bodyPr>
            <a:lstStyle/>
            <a:p>
              <a:pPr algn="l">
                <a:lnSpc>
                  <a:spcPts val="2672"/>
                </a:lnSpc>
              </a:pPr>
              <a:r>
                <a:rPr lang="en-US" sz="1908">
                  <a:solidFill>
                    <a:srgbClr val="FFFFFF"/>
                  </a:solidFill>
                  <a:latin typeface="Nunito Sans"/>
                  <a:ea typeface="Nunito Sans"/>
                  <a:cs typeface="Nunito Sans"/>
                  <a:sym typeface="Nunito Sans"/>
                </a:rPr>
                <a:t> Terumbu karang tropis dijuluki hutan hujan tropis karena keanekaragaman hayatinya yang luar biasa. Terumbu karang dianggap sebagaiekosistem laut yang paling beragam secara biologis. Meskipun terumbu karang ada di seluruh daerah tropis, ada satu daerah yang menjadi pusat keanekaragaman hayati laut. SegitigaTerumbu Karang merupakan ekosistem laut yang paling beragamdan kompleks secara biologis. Ekosistem ini membentang di beberapa bagian Indonesia, Malaysia, Filipina, Papua Nugini, Kepulauan Solomon, dan Timor Leste. Luasnya setara dengan kekayaan dan keanekaragaman hutan hujan Amazon. Sumber: https://oceanexplorer.noaa.gov/okeanos/explorations/10index/background/biodiversity/biodiversity.</a:t>
              </a:r>
            </a:p>
            <a:p>
              <a:pPr algn="l">
                <a:lnSpc>
                  <a:spcPts val="2672"/>
                </a:lnSpc>
              </a:pPr>
              <a:endParaRPr lang="en-US" sz="1908">
                <a:solidFill>
                  <a:srgbClr val="FFFFFF"/>
                </a:solidFill>
                <a:latin typeface="Nunito Sans"/>
                <a:ea typeface="Nunito Sans"/>
                <a:cs typeface="Nunito Sans"/>
                <a:sym typeface="Nunito Sans"/>
              </a:endParaRPr>
            </a:p>
          </p:txBody>
        </p:sp>
      </p:grpSp>
      <p:grpSp>
        <p:nvGrpSpPr>
          <p:cNvPr id="13" name="Group 13"/>
          <p:cNvGrpSpPr/>
          <p:nvPr/>
        </p:nvGrpSpPr>
        <p:grpSpPr>
          <a:xfrm>
            <a:off x="8803901" y="981762"/>
            <a:ext cx="8438124" cy="8558843"/>
            <a:chOff x="0" y="0"/>
            <a:chExt cx="11250832" cy="11411791"/>
          </a:xfrm>
        </p:grpSpPr>
        <p:grpSp>
          <p:nvGrpSpPr>
            <p:cNvPr id="14" name="Group 14"/>
            <p:cNvGrpSpPr/>
            <p:nvPr/>
          </p:nvGrpSpPr>
          <p:grpSpPr>
            <a:xfrm>
              <a:off x="0" y="0"/>
              <a:ext cx="11250832" cy="11411791"/>
              <a:chOff x="0" y="0"/>
              <a:chExt cx="12386612" cy="12563820"/>
            </a:xfrm>
          </p:grpSpPr>
          <p:sp>
            <p:nvSpPr>
              <p:cNvPr id="15" name="Freeform 15"/>
              <p:cNvSpPr/>
              <p:nvPr/>
            </p:nvSpPr>
            <p:spPr>
              <a:xfrm>
                <a:off x="0" y="0"/>
                <a:ext cx="12386612" cy="12563820"/>
              </a:xfrm>
              <a:custGeom>
                <a:avLst/>
                <a:gdLst/>
                <a:ahLst/>
                <a:cxnLst/>
                <a:rect l="l" t="t" r="r" b="b"/>
                <a:pathLst>
                  <a:path w="12386612" h="12563820">
                    <a:moveTo>
                      <a:pt x="0" y="0"/>
                    </a:moveTo>
                    <a:lnTo>
                      <a:pt x="12386612" y="0"/>
                    </a:lnTo>
                    <a:lnTo>
                      <a:pt x="12386612" y="12563820"/>
                    </a:lnTo>
                    <a:lnTo>
                      <a:pt x="0" y="12563820"/>
                    </a:lnTo>
                    <a:close/>
                  </a:path>
                </a:pathLst>
              </a:custGeom>
              <a:solidFill>
                <a:srgbClr val="FFFFFF"/>
              </a:solidFill>
              <a:ln cap="sq">
                <a:noFill/>
                <a:prstDash val="solid"/>
                <a:miter/>
              </a:ln>
            </p:spPr>
          </p:sp>
          <p:sp>
            <p:nvSpPr>
              <p:cNvPr id="16" name="TextBox 16"/>
              <p:cNvSpPr txBox="1"/>
              <p:nvPr/>
            </p:nvSpPr>
            <p:spPr>
              <a:xfrm>
                <a:off x="0" y="-38100"/>
                <a:ext cx="12386612" cy="12601920"/>
              </a:xfrm>
              <a:prstGeom prst="rect">
                <a:avLst/>
              </a:prstGeom>
            </p:spPr>
            <p:txBody>
              <a:bodyPr lIns="50800" tIns="50800" rIns="50800" bIns="50800" rtlCol="0" anchor="ctr"/>
              <a:lstStyle/>
              <a:p>
                <a:pPr algn="l">
                  <a:lnSpc>
                    <a:spcPts val="1680"/>
                  </a:lnSpc>
                </a:pPr>
                <a:endParaRPr/>
              </a:p>
            </p:txBody>
          </p:sp>
        </p:grpSp>
        <p:sp>
          <p:nvSpPr>
            <p:cNvPr id="17" name="TextBox 17"/>
            <p:cNvSpPr txBox="1"/>
            <p:nvPr/>
          </p:nvSpPr>
          <p:spPr>
            <a:xfrm>
              <a:off x="568079" y="1105371"/>
              <a:ext cx="9375693" cy="2229512"/>
            </a:xfrm>
            <a:prstGeom prst="rect">
              <a:avLst/>
            </a:prstGeom>
          </p:spPr>
          <p:txBody>
            <a:bodyPr lIns="0" tIns="0" rIns="0" bIns="0" rtlCol="0" anchor="t">
              <a:spAutoFit/>
            </a:bodyPr>
            <a:lstStyle/>
            <a:p>
              <a:pPr algn="l">
                <a:lnSpc>
                  <a:spcPts val="3290"/>
                </a:lnSpc>
              </a:pPr>
              <a:r>
                <a:rPr lang="en-US" sz="2861" b="1">
                  <a:solidFill>
                    <a:srgbClr val="173F3A"/>
                  </a:solidFill>
                  <a:latin typeface="Bricolage Grotesque Bold"/>
                  <a:ea typeface="Bricolage Grotesque Bold"/>
                  <a:cs typeface="Bricolage Grotesque Bold"/>
                  <a:sym typeface="Bricolage Grotesque Bold"/>
                </a:rPr>
                <a:t>Tentukan pernyataan berikut Benar atau Salah terkait informasi yang disajikan pada soal!</a:t>
              </a:r>
            </a:p>
            <a:p>
              <a:pPr algn="l">
                <a:lnSpc>
                  <a:spcPts val="3290"/>
                </a:lnSpc>
              </a:pPr>
              <a:endParaRPr lang="en-US" sz="2861" b="1">
                <a:solidFill>
                  <a:srgbClr val="173F3A"/>
                </a:solidFill>
                <a:latin typeface="Bricolage Grotesque Bold"/>
                <a:ea typeface="Bricolage Grotesque Bold"/>
                <a:cs typeface="Bricolage Grotesque Bold"/>
                <a:sym typeface="Bricolage Grotesque Bold"/>
              </a:endParaRPr>
            </a:p>
          </p:txBody>
        </p:sp>
      </p:grpSp>
      <p:sp>
        <p:nvSpPr>
          <p:cNvPr id="18" name="Freeform 18"/>
          <p:cNvSpPr/>
          <p:nvPr/>
        </p:nvSpPr>
        <p:spPr>
          <a:xfrm>
            <a:off x="9144000" y="3786727"/>
            <a:ext cx="7830296" cy="3939220"/>
          </a:xfrm>
          <a:custGeom>
            <a:avLst/>
            <a:gdLst/>
            <a:ahLst/>
            <a:cxnLst/>
            <a:rect l="l" t="t" r="r" b="b"/>
            <a:pathLst>
              <a:path w="7830296" h="3939220">
                <a:moveTo>
                  <a:pt x="0" y="0"/>
                </a:moveTo>
                <a:lnTo>
                  <a:pt x="7830296" y="0"/>
                </a:lnTo>
                <a:lnTo>
                  <a:pt x="7830296" y="3939220"/>
                </a:lnTo>
                <a:lnTo>
                  <a:pt x="0" y="3939220"/>
                </a:lnTo>
                <a:lnTo>
                  <a:pt x="0" y="0"/>
                </a:lnTo>
                <a:close/>
              </a:path>
            </a:pathLst>
          </a:custGeom>
          <a:blipFill>
            <a:blip r:embed="rId2"/>
            <a:stretch>
              <a:fillRect t="-1811" b="-1811"/>
            </a:stretch>
          </a:blipFill>
        </p:spPr>
      </p:sp>
      <p:sp>
        <p:nvSpPr>
          <p:cNvPr id="19" name="TextBox 19"/>
          <p:cNvSpPr txBox="1"/>
          <p:nvPr/>
        </p:nvSpPr>
        <p:spPr>
          <a:xfrm>
            <a:off x="876300" y="9629775"/>
            <a:ext cx="6232493"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grpSp>
        <p:nvGrpSpPr>
          <p:cNvPr id="2" name="Group 2"/>
          <p:cNvGrpSpPr/>
          <p:nvPr/>
        </p:nvGrpSpPr>
        <p:grpSpPr>
          <a:xfrm>
            <a:off x="876300" y="336232"/>
            <a:ext cx="16535400" cy="492443"/>
            <a:chOff x="0" y="0"/>
            <a:chExt cx="22047200" cy="656590"/>
          </a:xfrm>
        </p:grpSpPr>
        <p:sp>
          <p:nvSpPr>
            <p:cNvPr id="3" name="TextBox 3"/>
            <p:cNvSpPr txBox="1"/>
            <p:nvPr/>
          </p:nvSpPr>
          <p:spPr>
            <a:xfrm>
              <a:off x="0" y="-38100"/>
              <a:ext cx="1143000" cy="363220"/>
            </a:xfrm>
            <a:prstGeom prst="rect">
              <a:avLst/>
            </a:prstGeom>
          </p:spPr>
          <p:txBody>
            <a:bodyPr lIns="0" tIns="0" rIns="0" bIns="0" rtlCol="0" anchor="t">
              <a:spAutoFit/>
            </a:bodyPr>
            <a:lstStyle/>
            <a:p>
              <a:pPr algn="l">
                <a:lnSpc>
                  <a:spcPts val="2310"/>
                </a:lnSpc>
              </a:pPr>
              <a:r>
                <a:rPr lang="en-US" sz="1650" b="1" spc="165">
                  <a:solidFill>
                    <a:srgbClr val="2F6B57"/>
                  </a:solidFill>
                  <a:latin typeface="Nunito Sans Bold"/>
                  <a:ea typeface="Nunito Sans Bold"/>
                  <a:cs typeface="Nunito Sans Bold"/>
                  <a:sym typeface="Nunito Sans Bold"/>
                </a:rPr>
                <a:t>27</a:t>
              </a:r>
            </a:p>
          </p:txBody>
        </p:sp>
        <p:sp>
          <p:nvSpPr>
            <p:cNvPr id="4" name="TextBox 4"/>
            <p:cNvSpPr txBox="1"/>
            <p:nvPr/>
          </p:nvSpPr>
          <p:spPr>
            <a:xfrm>
              <a:off x="1244600" y="-38100"/>
              <a:ext cx="6604000" cy="363220"/>
            </a:xfrm>
            <a:prstGeom prst="rect">
              <a:avLst/>
            </a:prstGeom>
          </p:spPr>
          <p:txBody>
            <a:bodyPr lIns="0" tIns="0" rIns="0" bIns="0" rtlCol="0" anchor="t">
              <a:spAutoFit/>
            </a:bodyPr>
            <a:lstStyle/>
            <a:p>
              <a:pPr algn="l">
                <a:lnSpc>
                  <a:spcPts val="2310"/>
                </a:lnSpc>
              </a:pPr>
              <a:r>
                <a:rPr lang="en-US" sz="1650" b="1" spc="165">
                  <a:solidFill>
                    <a:srgbClr val="173F3A"/>
                  </a:solidFill>
                  <a:latin typeface="Nunito Sans Bold"/>
                  <a:ea typeface="Nunito Sans Bold"/>
                  <a:cs typeface="Nunito Sans Bold"/>
                  <a:sym typeface="Nunito Sans Bold"/>
                </a:rPr>
                <a:t>PEMBAHASAN</a:t>
              </a:r>
            </a:p>
          </p:txBody>
        </p:sp>
        <p:sp>
          <p:nvSpPr>
            <p:cNvPr id="5" name="AutoShape 5"/>
            <p:cNvSpPr/>
            <p:nvPr/>
          </p:nvSpPr>
          <p:spPr>
            <a:xfrm>
              <a:off x="0" y="643890"/>
              <a:ext cx="22047200" cy="0"/>
            </a:xfrm>
            <a:prstGeom prst="line">
              <a:avLst/>
            </a:prstGeom>
            <a:ln w="25400" cap="flat">
              <a:solidFill>
                <a:srgbClr val="173F3A"/>
              </a:solidFill>
              <a:prstDash val="solid"/>
              <a:headEnd type="none" w="sm" len="sm"/>
              <a:tailEnd type="none" w="sm" len="sm"/>
            </a:ln>
          </p:spPr>
        </p:sp>
      </p:grpSp>
      <p:grpSp>
        <p:nvGrpSpPr>
          <p:cNvPr id="6" name="Group 6"/>
          <p:cNvGrpSpPr/>
          <p:nvPr/>
        </p:nvGrpSpPr>
        <p:grpSpPr>
          <a:xfrm>
            <a:off x="1140869" y="1457325"/>
            <a:ext cx="16677111" cy="8105883"/>
            <a:chOff x="0" y="0"/>
            <a:chExt cx="22236148" cy="10807843"/>
          </a:xfrm>
        </p:grpSpPr>
        <p:grpSp>
          <p:nvGrpSpPr>
            <p:cNvPr id="7" name="Group 7"/>
            <p:cNvGrpSpPr/>
            <p:nvPr/>
          </p:nvGrpSpPr>
          <p:grpSpPr>
            <a:xfrm>
              <a:off x="0" y="0"/>
              <a:ext cx="22236148" cy="10807843"/>
              <a:chOff x="0" y="0"/>
              <a:chExt cx="21694441" cy="10544548"/>
            </a:xfrm>
          </p:grpSpPr>
          <p:sp>
            <p:nvSpPr>
              <p:cNvPr id="8" name="Freeform 8"/>
              <p:cNvSpPr/>
              <p:nvPr/>
            </p:nvSpPr>
            <p:spPr>
              <a:xfrm>
                <a:off x="0" y="0"/>
                <a:ext cx="21694442" cy="10544548"/>
              </a:xfrm>
              <a:custGeom>
                <a:avLst/>
                <a:gdLst/>
                <a:ahLst/>
                <a:cxnLst/>
                <a:rect l="l" t="t" r="r" b="b"/>
                <a:pathLst>
                  <a:path w="21694442" h="10544548">
                    <a:moveTo>
                      <a:pt x="0" y="0"/>
                    </a:moveTo>
                    <a:lnTo>
                      <a:pt x="21694442" y="0"/>
                    </a:lnTo>
                    <a:lnTo>
                      <a:pt x="21694442" y="10544548"/>
                    </a:lnTo>
                    <a:lnTo>
                      <a:pt x="0" y="10544548"/>
                    </a:lnTo>
                    <a:close/>
                  </a:path>
                </a:pathLst>
              </a:custGeom>
              <a:solidFill>
                <a:srgbClr val="FFFFFF"/>
              </a:solidFill>
              <a:ln cap="sq">
                <a:noFill/>
                <a:prstDash val="solid"/>
                <a:miter/>
              </a:ln>
            </p:spPr>
          </p:sp>
          <p:sp>
            <p:nvSpPr>
              <p:cNvPr id="9" name="TextBox 9"/>
              <p:cNvSpPr txBox="1"/>
              <p:nvPr/>
            </p:nvSpPr>
            <p:spPr>
              <a:xfrm>
                <a:off x="0" y="-38100"/>
                <a:ext cx="21694441" cy="10582648"/>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84690" y="427024"/>
              <a:ext cx="7592831" cy="361813"/>
            </a:xfrm>
            <a:prstGeom prst="rect">
              <a:avLst/>
            </a:prstGeom>
          </p:spPr>
          <p:txBody>
            <a:bodyPr lIns="0" tIns="0" rIns="0" bIns="0" rtlCol="0" anchor="t">
              <a:spAutoFit/>
            </a:bodyPr>
            <a:lstStyle/>
            <a:p>
              <a:pPr algn="l">
                <a:lnSpc>
                  <a:spcPts val="2367"/>
                </a:lnSpc>
              </a:pPr>
              <a:endParaRPr/>
            </a:p>
          </p:txBody>
        </p:sp>
        <p:sp>
          <p:nvSpPr>
            <p:cNvPr id="11" name="TextBox 11"/>
            <p:cNvSpPr txBox="1"/>
            <p:nvPr/>
          </p:nvSpPr>
          <p:spPr>
            <a:xfrm>
              <a:off x="260198" y="2751055"/>
              <a:ext cx="21975950" cy="1013495"/>
            </a:xfrm>
            <a:prstGeom prst="rect">
              <a:avLst/>
            </a:prstGeom>
          </p:spPr>
          <p:txBody>
            <a:bodyPr lIns="0" tIns="0" rIns="0" bIns="0" rtlCol="0" anchor="t">
              <a:spAutoFit/>
            </a:bodyPr>
            <a:lstStyle/>
            <a:p>
              <a:pPr algn="l">
                <a:lnSpc>
                  <a:spcPts val="3121"/>
                </a:lnSpc>
              </a:pPr>
              <a:endParaRPr/>
            </a:p>
            <a:p>
              <a:pPr algn="l">
                <a:lnSpc>
                  <a:spcPts val="3121"/>
                </a:lnSpc>
              </a:pPr>
              <a:endParaRPr/>
            </a:p>
          </p:txBody>
        </p:sp>
      </p:grpSp>
      <p:graphicFrame>
        <p:nvGraphicFramePr>
          <p:cNvPr id="12" name="Object 12"/>
          <p:cNvGraphicFramePr/>
          <p:nvPr>
            <p:extLst>
              <p:ext uri="{D42A27DB-BD31-4B8C-83A1-F6EECF244321}">
                <p14:modId xmlns:p14="http://schemas.microsoft.com/office/powerpoint/2010/main" val="2698723449"/>
              </p:ext>
            </p:extLst>
          </p:nvPr>
        </p:nvGraphicFramePr>
        <p:xfrm>
          <a:off x="1809750" y="2604134"/>
          <a:ext cx="14398625" cy="4762500"/>
        </p:xfrm>
        <a:graphic>
          <a:graphicData uri="http://schemas.openxmlformats.org/presentationml/2006/ole">
            <mc:AlternateContent xmlns:mc="http://schemas.openxmlformats.org/markup-compatibility/2006">
              <mc:Choice xmlns:v="urn:schemas-microsoft-com:vml" Requires="v">
                <p:oleObj name="Worksheet" r:id="rId2" imgW="15439898" imgH="6191281" progId="Excel.Sheet.12">
                  <p:embed/>
                </p:oleObj>
              </mc:Choice>
              <mc:Fallback>
                <p:oleObj name="Worksheet" r:id="rId2" imgW="15439898" imgH="6191281" progId="Excel.Sheet.12">
                  <p:embed/>
                  <p:pic>
                    <p:nvPicPr>
                      <p:cNvPr id="0" name=""/>
                      <p:cNvPicPr/>
                      <p:nvPr/>
                    </p:nvPicPr>
                    <p:blipFill>
                      <a:blip r:embed="rId3"/>
                      <a:stretch>
                        <a:fillRect/>
                      </a:stretch>
                    </p:blipFill>
                    <p:spPr>
                      <a:xfrm>
                        <a:off x="1809750" y="2604134"/>
                        <a:ext cx="14398625" cy="4762500"/>
                      </a:xfrm>
                      <a:prstGeom prst="rect">
                        <a:avLst/>
                      </a:prstGeom>
                    </p:spPr>
                  </p:pic>
                </p:oleObj>
              </mc:Fallback>
            </mc:AlternateContent>
          </a:graphicData>
        </a:graphic>
      </p:graphicFrame>
      <p:sp>
        <p:nvSpPr>
          <p:cNvPr id="13" name="TextBox 13"/>
          <p:cNvSpPr txBox="1"/>
          <p:nvPr/>
        </p:nvSpPr>
        <p:spPr>
          <a:xfrm>
            <a:off x="876300" y="9629775"/>
            <a:ext cx="7005017" cy="281940"/>
          </a:xfrm>
          <a:prstGeom prst="rect">
            <a:avLst/>
          </a:prstGeom>
        </p:spPr>
        <p:txBody>
          <a:bodyPr lIns="0" tIns="0" rIns="0" bIns="0" rtlCol="0" anchor="t">
            <a:spAutoFit/>
          </a:bodyPr>
          <a:lstStyle/>
          <a:p>
            <a:pPr algn="l">
              <a:lnSpc>
                <a:spcPts val="2310"/>
              </a:lnSpc>
            </a:pPr>
            <a:r>
              <a:rPr lang="en-US" sz="1650" b="1" spc="165">
                <a:solidFill>
                  <a:srgbClr val="6B756F"/>
                </a:solidFill>
                <a:latin typeface="Nunito Sans Bold"/>
                <a:ea typeface="Nunito Sans Bold"/>
                <a:cs typeface="Nunito Sans Bold"/>
                <a:sym typeface="Nunito Sans Bold"/>
              </a:rPr>
              <a:t>MGMP GEOGRAFI RAYON 1 • FAIZA, S.Pd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3F3A"/>
        </a:solidFill>
        <a:effectLst/>
      </p:bgPr>
    </p:bg>
    <p:spTree>
      <p:nvGrpSpPr>
        <p:cNvPr id="1" name=""/>
        <p:cNvGrpSpPr/>
        <p:nvPr/>
      </p:nvGrpSpPr>
      <p:grpSpPr>
        <a:xfrm>
          <a:off x="0" y="0"/>
          <a:ext cx="0" cy="0"/>
          <a:chOff x="0" y="0"/>
          <a:chExt cx="0" cy="0"/>
        </a:xfrm>
      </p:grpSpPr>
      <p:sp>
        <p:nvSpPr>
          <p:cNvPr id="2" name="Freeform 2"/>
          <p:cNvSpPr/>
          <p:nvPr/>
        </p:nvSpPr>
        <p:spPr>
          <a:xfrm>
            <a:off x="0" y="0"/>
            <a:ext cx="18090061" cy="10287000"/>
          </a:xfrm>
          <a:custGeom>
            <a:avLst/>
            <a:gdLst/>
            <a:ahLst/>
            <a:cxnLst/>
            <a:rect l="l" t="t" r="r" b="b"/>
            <a:pathLst>
              <a:path w="18090061" h="10287000">
                <a:moveTo>
                  <a:pt x="0" y="0"/>
                </a:moveTo>
                <a:lnTo>
                  <a:pt x="18090061" y="0"/>
                </a:lnTo>
                <a:lnTo>
                  <a:pt x="18090061" y="10287000"/>
                </a:lnTo>
                <a:lnTo>
                  <a:pt x="0" y="10287000"/>
                </a:lnTo>
                <a:lnTo>
                  <a:pt x="0" y="0"/>
                </a:lnTo>
                <a:close/>
              </a:path>
            </a:pathLst>
          </a:custGeom>
          <a:blipFill>
            <a:blip r:embed="rId2"/>
            <a:stretch>
              <a:fillRect l="-2126" r="-2126"/>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2221</Words>
  <Application>Microsoft Office PowerPoint</Application>
  <PresentationFormat>Kustom</PresentationFormat>
  <Paragraphs>261</Paragraphs>
  <Slides>29</Slides>
  <Notes>0</Notes>
  <HiddenSlides>0</HiddenSlides>
  <MMClips>0</MMClips>
  <ScaleCrop>false</ScaleCrop>
  <HeadingPairs>
    <vt:vector size="8" baseType="variant">
      <vt:variant>
        <vt:lpstr>Font Dipakai</vt:lpstr>
      </vt:variant>
      <vt:variant>
        <vt:i4>5</vt:i4>
      </vt:variant>
      <vt:variant>
        <vt:lpstr>Tema</vt:lpstr>
      </vt:variant>
      <vt:variant>
        <vt:i4>1</vt:i4>
      </vt:variant>
      <vt:variant>
        <vt:lpstr>Server OLE Tertanam</vt:lpstr>
      </vt:variant>
      <vt:variant>
        <vt:i4>2</vt:i4>
      </vt:variant>
      <vt:variant>
        <vt:lpstr>Judul Slide</vt:lpstr>
      </vt:variant>
      <vt:variant>
        <vt:i4>29</vt:i4>
      </vt:variant>
    </vt:vector>
  </HeadingPairs>
  <TitlesOfParts>
    <vt:vector size="37" baseType="lpstr">
      <vt:lpstr>Bricolage Grotesque Bold</vt:lpstr>
      <vt:lpstr>Calibri</vt:lpstr>
      <vt:lpstr>Nunito Sans</vt:lpstr>
      <vt:lpstr>Arial</vt:lpstr>
      <vt:lpstr>Nunito Sans Bold</vt:lpstr>
      <vt:lpstr>Office Theme</vt:lpstr>
      <vt:lpstr>Microsoft Excel Worksheet</vt:lpstr>
      <vt:lpstr>Worksheet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Bentang Alam Indonesia</dc:title>
  <cp:lastModifiedBy>SMA 2 TAPAKTUAN</cp:lastModifiedBy>
  <cp:revision>3</cp:revision>
  <dcterms:created xsi:type="dcterms:W3CDTF">2006-08-16T00:00:00Z</dcterms:created>
  <dcterms:modified xsi:type="dcterms:W3CDTF">2026-10-08T06:20:03Z</dcterms:modified>
  <dc:identifier>DAHXYbVGmJI</dc:identifier>
</cp:coreProperties>
</file>