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3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3636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  <a:defRPr sz="3200" b="1">
                <a:solidFill>
                  <a:srgbClr val="0F2240"/>
                </a:solidFill>
                <a:latin typeface="Trebuchet MS"/>
              </a:defRPr>
            </a:pPr>
            <a:r>
              <a:rPr dirty="0"/>
              <a:t>PENINGKATAN PEMAHAMAN </a:t>
            </a:r>
            <a:r>
              <a:rPr lang="en-US" dirty="0"/>
              <a:t>READING </a:t>
            </a:r>
            <a:r>
              <a:rPr dirty="0"/>
              <a:t>SOAL TKA</a:t>
            </a:r>
            <a:r>
              <a:rPr lang="en-US" dirty="0"/>
              <a:t> DENGAN JENIS TEKS </a:t>
            </a:r>
            <a:r>
              <a:rPr dirty="0"/>
              <a:t>HORTATORY EXPOSITION</a:t>
            </a:r>
            <a:r>
              <a:rPr lang="en-US" dirty="0"/>
              <a:t> BERBASIS MEDIA INFOGRAFIS PADA SISWA KELAS XII SMKN 1 LHOKSEUMAWE</a:t>
            </a:r>
            <a:endParaRPr dirty="0"/>
          </a:p>
          <a:p>
            <a:pPr>
              <a:spcAft>
                <a:spcPts val="4000"/>
              </a:spcAft>
              <a:defRPr sz="1800">
                <a:solidFill>
                  <a:srgbClr val="2B2D42"/>
                </a:solidFill>
                <a:latin typeface="Arial"/>
              </a:defRPr>
            </a:pPr>
            <a:r>
              <a:rPr dirty="0"/>
              <a:t>Model Problem-Based Learning (PBL) </a:t>
            </a:r>
            <a:r>
              <a:rPr dirty="0" err="1"/>
              <a:t>Berbasis</a:t>
            </a:r>
            <a:r>
              <a:rPr dirty="0"/>
              <a:t> Media </a:t>
            </a:r>
            <a:r>
              <a:rPr dirty="0" err="1"/>
              <a:t>Infografis</a:t>
            </a:r>
            <a:r>
              <a:rPr dirty="0"/>
              <a:t> Visual</a:t>
            </a:r>
            <a:br>
              <a:rPr dirty="0"/>
            </a:br>
            <a:r>
              <a:rPr dirty="0" err="1"/>
              <a:t>Berprinsip</a:t>
            </a:r>
            <a:r>
              <a:rPr dirty="0"/>
              <a:t> </a:t>
            </a:r>
            <a:r>
              <a:rPr dirty="0" err="1"/>
              <a:t>Kurikulum</a:t>
            </a:r>
            <a:r>
              <a:rPr dirty="0"/>
              <a:t> </a:t>
            </a: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Mendalam</a:t>
            </a:r>
            <a:r>
              <a:rPr dirty="0"/>
              <a:t> (Deep Learning)</a:t>
            </a:r>
          </a:p>
          <a:p>
            <a:pPr>
              <a:defRPr sz="1300" b="1">
                <a:solidFill>
                  <a:srgbClr val="00A896"/>
                </a:solidFill>
                <a:latin typeface="Arial"/>
              </a:defRPr>
            </a:pPr>
            <a:r>
              <a:rPr dirty="0" err="1"/>
              <a:t>Disajikan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Forum MGMP Bahasa </a:t>
            </a:r>
            <a:r>
              <a:rPr dirty="0" err="1"/>
              <a:t>Inggris</a:t>
            </a:r>
            <a:r>
              <a:rPr dirty="0"/>
              <a:t> SMK | </a:t>
            </a:r>
            <a:r>
              <a:rPr dirty="0" err="1"/>
              <a:t>Fase</a:t>
            </a:r>
            <a:r>
              <a:rPr dirty="0"/>
              <a:t> F (</a:t>
            </a:r>
            <a:r>
              <a:rPr dirty="0" err="1"/>
              <a:t>Kelas</a:t>
            </a:r>
            <a:r>
              <a:rPr dirty="0"/>
              <a:t> XI/XII)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6 Pilar Kurikulum Pembelajaran Mendalam (Deep Learning)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2918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1. Berkesadaran (Mindful)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Siswa memahami tujuan belajar secara utuh, menyadari strategi membaca, dan refleksi kritis terhadap opsi soal TKA.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97680" y="1645920"/>
            <a:ext cx="32918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2. Bermakna (Meaningful)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Topik infografis berakar pada realitas riil (sarapan, istirahat, limbah). Bahasa sebagai alat pemecahan masalah nyata.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1645920"/>
            <a:ext cx="32918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3. Menggembirakan (Joyful)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Media visual berwarna, kerja kelompok investigatif, dan tantangan membedah distractor memicu atmosfer kelas aktif.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23360"/>
            <a:ext cx="32918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4. Pembelajaran Melalui HOTS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Siswa bergeser dari low-level matching literal menuju evaluasi struktur teks (Thesis-Arguments-Recommendation).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4023360"/>
            <a:ext cx="32918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5. Kolaborasi &amp; Komunikasi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Kelompok heterogen menjadi wadah bertukar pikiran, menyusun argumen tertulis, dan melakukan peer-feedback.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4023360"/>
            <a:ext cx="32918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6. Refleksi &amp; Transfer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Siswa mampu memformulasikan strategi membaca cepat untuk diaplikasikan ke jenis teks argumentatif lainnya.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1. SITUASI: Latar Belakang &amp; Akar Permasalahan Kelas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45920"/>
            <a:ext cx="4114800" cy="4572000"/>
          </a:xfrm>
          <a:prstGeom prst="rect">
            <a:avLst/>
          </a:prstGeom>
          <a:solidFill>
            <a:srgbClr val="0F22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365760" rIns="274320" rtlCol="0" anchor="ctr"/>
          <a:lstStyle/>
          <a:p>
            <a:pPr algn="ctr">
              <a:spcAft>
                <a:spcPts val="1200"/>
              </a:spcAft>
              <a:defRPr sz="1200" b="1">
                <a:solidFill>
                  <a:srgbClr val="00A896"/>
                </a:solidFill>
                <a:latin typeface="Arial"/>
              </a:defRPr>
            </a:pPr>
            <a:r>
              <a:t>KONDISI UTAMA</a:t>
            </a:r>
          </a:p>
          <a:p>
            <a:pPr>
              <a:spcAft>
                <a:spcPts val="1600"/>
              </a:spcAft>
              <a:defRPr sz="2000" b="1">
                <a:solidFill>
                  <a:srgbClr val="FFFFFF"/>
                </a:solidFill>
                <a:latin typeface="Trebuchet MS"/>
              </a:defRPr>
            </a:pPr>
            <a:r>
              <a:t>Rendahnya kemampuan reading comprehension siswa SMK dalam menyelesaikan soal Pilihan Ganda Kompleks (PGK) berstandar UTBK-TKA.</a:t>
            </a:r>
          </a:p>
          <a:p>
            <a:pPr>
              <a:defRPr sz="1300">
                <a:solidFill>
                  <a:srgbClr val="D2D7E1"/>
                </a:solidFill>
                <a:latin typeface="Arial"/>
              </a:defRPr>
            </a:pPr>
            <a:r>
              <a:t>Siswa kebingungan menganalisis validitas beberapa klaim sekaligus dan gagal memisahkan argumen dengan rekomendasi penulis.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303520" y="1719072"/>
            <a:ext cx="137160" cy="36576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577840" y="1645920"/>
            <a:ext cx="5852160" cy="100584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Rendahnya Critical Reading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Siswa terkecoh distractor literal tanpa memahami implikasi utuh argumen.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520" y="2862072"/>
            <a:ext cx="137160" cy="36576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577840" y="2788920"/>
            <a:ext cx="5852160" cy="100584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Kejenuhan Teks Padat (Text-Heavy)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Format narasi panjang konvensional menurunkan fokus siswa SMK secara drastis.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3520" y="4005072"/>
            <a:ext cx="137160" cy="36576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77840" y="3931920"/>
            <a:ext cx="5852160" cy="100584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Dilema Identifikasi Karakteristik Teks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Gagal mendeteksi elemen 'Recommendation' sebagai pembeda utama Hortatory.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03520" y="5148072"/>
            <a:ext cx="137160" cy="365760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577840" y="5074920"/>
            <a:ext cx="5852160" cy="100584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defRPr sz="1500" b="1">
                <a:solidFill>
                  <a:srgbClr val="0F2240"/>
                </a:solidFill>
                <a:latin typeface="Trebuchet MS"/>
              </a:defRPr>
            </a:pPr>
            <a:r>
              <a:t>Metode Latihan Monoton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Pola drill-and-practice konvensional membuat partisipasi siswa pasif.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1. SITUASI: Transformasi Stimulus Visual Multimodal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D42"/>
                </a:solidFill>
                <a:latin typeface="Arial"/>
              </a:defRPr>
            </a:pPr>
            <a:r>
              <a:t>Mengganti teks naratif panjang dengan 3 media infografis autentik kontekstual: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291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0A896"/>
                </a:solidFill>
                <a:latin typeface="Arial"/>
              </a:defRPr>
            </a:pPr>
            <a:r>
              <a:t>INFOGRAFIS 1</a:t>
            </a:r>
            <a:br/>
            <a:r>
              <a:t>Breakfast Habit</a:t>
            </a:r>
          </a:p>
          <a:p>
            <a:pPr>
              <a:spcAft>
                <a:spcPts val="1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"Breakfast: The Most Important Meal of the Day"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Menganalisis alasan melewatkan sarapan, pasokan energi otak, konsentrasi belajar, serta rekomendasi aksi nyata kolaborasi keluarga-sekolah.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828800"/>
            <a:ext cx="3291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0A896"/>
                </a:solidFill>
                <a:latin typeface="Arial"/>
              </a:defRPr>
            </a:pPr>
            <a:r>
              <a:t>INFOGRAFIS 2</a:t>
            </a:r>
            <a:br/>
            <a:r>
              <a:t>Protect Recess</a:t>
            </a:r>
          </a:p>
          <a:p>
            <a:pPr>
              <a:spcAft>
                <a:spcPts val="1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"Why Schools Should Protect Recess"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Mengevaluasi korelasi jam istirahat dengan performa akademik, bahaya pemangkasan waktu bermain, dan rekomendasi perlindungan hak anak.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63840" y="1828800"/>
            <a:ext cx="3291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800"/>
              </a:spcAft>
              <a:defRPr sz="1100" b="1">
                <a:solidFill>
                  <a:srgbClr val="00A896"/>
                </a:solidFill>
                <a:latin typeface="Arial"/>
              </a:defRPr>
            </a:pPr>
            <a:r>
              <a:t>INFOGRAFIS 3</a:t>
            </a:r>
            <a:br/>
            <a:r>
              <a:t>Plastic's Journey</a:t>
            </a:r>
          </a:p>
          <a:p>
            <a:pPr>
              <a:spcAft>
                <a:spcPts val="1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"Plastic's Journey: From Bottle to New Product"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Membedah alur daur ulang limbah global, data statistik 25% plastik thermoset tidak bisa didaur ulang, dan ajakan penerapan prinsip 3R.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2. TANTANGAN: Hambatan Multi-Dimensi di Lapangan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0F2240"/>
                </a:solidFill>
                <a:latin typeface="Trebuchet MS"/>
              </a:defRPr>
            </a:pPr>
            <a:r>
              <a:t>DARI SISI KOMPETENSI SISWA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• Integrasi Multimodal: Kesulitan menyatukan data grafik/persentase visual dengan klausa teks tertulis.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• Kosakata Formal &amp; Modalitas: Keterbatasan penguasaan kata kunci ekspositori (should, ought to, must).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• Analisis Inferensi: Rentan terjebak pada variasi klaim implisit di soal Pilihan Ganda Kompleks.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97680" y="1645920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00A896"/>
                </a:solidFill>
                <a:latin typeface="Trebuchet MS"/>
              </a:defRPr>
            </a:pPr>
            <a:r>
              <a:t>DARI SISI DESAIN &amp; GURU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• Konstruksi Soal HOTS: Sulit merumuskan butir soal PG Kompleks standar TKA dengan opsi pengecoh logis.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• Manajemen Waktu: Mengelola jalannya 5 sintaks PBL agar tidak memotong porsi investigasi kelompok mandiri.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0" y="1645920"/>
            <a:ext cx="3291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 b="1">
                <a:solidFill>
                  <a:srgbClr val="F26419"/>
                </a:solidFill>
                <a:latin typeface="Trebuchet MS"/>
              </a:defRPr>
            </a:pPr>
            <a:r>
              <a:t>DARI SISI SARANA PENDUKUNG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• Kebutuhan Resolusi Media: Memerlukan cetakan atau proyektor beresolusi tinggi agar detail data infografis terbaca jelas.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3. AKSI: Implementasi 5 Sintaks Problem-Based Learning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463040"/>
          <a:ext cx="1069848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Trebuchet MS"/>
                        </a:defRPr>
                      </a:pPr>
                      <a:r>
                        <a:t>Tahapan Sintaks PBL</a:t>
                      </a:r>
                    </a:p>
                  </a:txBody>
                  <a:tcPr>
                    <a:solidFill>
                      <a:srgbClr val="0F224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Trebuchet MS"/>
                        </a:defRPr>
                      </a:pPr>
                      <a:r>
                        <a:t>Aktivitas Pembelajaran Mendalam (Deep Learning)</a:t>
                      </a:r>
                    </a:p>
                  </a:txBody>
                  <a:tcPr>
                    <a:solidFill>
                      <a:srgbClr val="0F2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2240"/>
                          </a:solidFill>
                          <a:latin typeface="Trebuchet MS"/>
                        </a:defRPr>
                      </a:pPr>
                      <a:r>
                        <a:t>Fase 1:</a:t>
                      </a:r>
                    </a:p>
                    <a:p>
                      <a:r>
                        <a:t>Orientasi pada Masalah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2B2D42"/>
                          </a:solidFill>
                          <a:latin typeface="Arial"/>
                        </a:defRPr>
                      </a:pPr>
                      <a:r>
                        <a:t>Guru menayangkan contoh soal PG Kompleks standar UTBK-TKA via proyektor. Memberikan stimulus Infografis 1 &amp; memicu konflik kognitif lewat pertanyaan pemantik HOTS terkait penemuan rekomendasi penulis.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2240"/>
                          </a:solidFill>
                          <a:latin typeface="Trebuchet MS"/>
                        </a:defRPr>
                      </a:pPr>
                      <a:r>
                        <a:t>Fase 2:</a:t>
                      </a:r>
                    </a:p>
                    <a:p>
                      <a:r>
                        <a:t>Mengorganisasi Siswa</a:t>
                      </a:r>
                    </a:p>
                  </a:txBody>
                  <a:tcPr>
                    <a:solidFill>
                      <a:srgbClr val="EE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2B2D42"/>
                          </a:solidFill>
                          <a:latin typeface="Arial"/>
                        </a:defRPr>
                      </a:pPr>
                      <a:r>
                        <a:t>Siswa dibagi menjadi kelompok heterogen (4-5 siswa) lintas tingkat kompetensi. Setiap kelompok dibagikan LKPD berisi cetak Infografis 2 atau 3 beserta instrumen soal PGK standar TKA.</a:t>
                      </a:r>
                    </a:p>
                  </a:txBody>
                  <a:tcPr>
                    <a:solidFill>
                      <a:srgbClr val="EE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2240"/>
                          </a:solidFill>
                          <a:latin typeface="Trebuchet MS"/>
                        </a:defRPr>
                      </a:pPr>
                      <a:r>
                        <a:t>Fase 3:</a:t>
                      </a:r>
                    </a:p>
                    <a:p>
                      <a:r>
                        <a:t>Membimbing Penyelidikan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2B2D42"/>
                          </a:solidFill>
                          <a:latin typeface="Arial"/>
                        </a:defRPr>
                      </a:pPr>
                      <a:r>
                        <a:t>Diskusi aktif membedah struktur generik hortatori (Thesis-Arguments-Recommendation) dan modalitas teks. Siswa mencocokkan opsi klaim dengan bukti visual. Guru memberikan scaffolding teknik 'Anatomi Soal TKA'.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2240"/>
                          </a:solidFill>
                          <a:latin typeface="Trebuchet MS"/>
                        </a:defRPr>
                      </a:pPr>
                      <a:r>
                        <a:t>Fase 4:</a:t>
                      </a:r>
                    </a:p>
                    <a:p>
                      <a:r>
                        <a:t>Mengembangkan Karya</a:t>
                      </a:r>
                    </a:p>
                  </a:txBody>
                  <a:tcPr>
                    <a:solidFill>
                      <a:srgbClr val="EEF2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2B2D42"/>
                          </a:solidFill>
                          <a:latin typeface="Arial"/>
                        </a:defRPr>
                      </a:pPr>
                      <a:r>
                        <a:t>Perwakilan kelompok mempresentasikan hasil bedah teks di depan kelas. Menjabarkan rasionalisasi logis pemilihan opsi jawaban: mengapa berstatus Benar/Salah &amp; membedah pengecoh.</a:t>
                      </a:r>
                    </a:p>
                  </a:txBody>
                  <a:tcPr>
                    <a:solidFill>
                      <a:srgbClr val="EEF2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>
                        <a:defRPr sz="1150" b="1">
                          <a:solidFill>
                            <a:srgbClr val="0F2240"/>
                          </a:solidFill>
                          <a:latin typeface="Trebuchet MS"/>
                        </a:defRPr>
                      </a:pPr>
                      <a:r>
                        <a:t>Fase 5:</a:t>
                      </a:r>
                    </a:p>
                    <a:p>
                      <a:r>
                        <a:t>Evaluasi Proses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2B2D42"/>
                          </a:solidFill>
                          <a:latin typeface="Arial"/>
                        </a:defRPr>
                      </a:pPr>
                      <a:r>
                        <a:t>Guru memberikan konfirmasi materi, penguatan akademik, dan merumuskan smart strategies bersama siswa untuk menaklukkan variasi pilihan ganda kompleks ekspositori hortatori.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4. REFLEKSI: Dampak Positif &amp; Indikator Keberhasilan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41148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457200" rtlCol="0" anchor="ctr"/>
          <a:lstStyle/>
          <a:p>
            <a:pPr algn="ctr">
              <a:spcAft>
                <a:spcPts val="2000"/>
              </a:spcAft>
              <a:defRPr sz="1100" b="1">
                <a:solidFill>
                  <a:srgbClr val="00A896"/>
                </a:solidFill>
                <a:latin typeface="Arial"/>
              </a:defRPr>
            </a:pPr>
            <a:r>
              <a:t>LONJAKAN KETUNTASAN SKOR TKA</a:t>
            </a:r>
          </a:p>
          <a:p>
            <a:pPr>
              <a:spcAft>
                <a:spcPts val="2000"/>
              </a:spcAft>
              <a:defRPr sz="4600" b="1">
                <a:solidFill>
                  <a:srgbClr val="F26419"/>
                </a:solidFill>
                <a:latin typeface="Trebuchet MS"/>
              </a:defRPr>
            </a:pPr>
            <a:r>
              <a:t>42% → 86%</a:t>
            </a:r>
          </a:p>
          <a:p>
            <a:pPr>
              <a:defRPr sz="1200">
                <a:solidFill>
                  <a:srgbClr val="2B2D42"/>
                </a:solidFill>
                <a:latin typeface="Arial"/>
              </a:defRPr>
            </a:pPr>
            <a:r>
              <a:t>Persentase kelulusan siswa dalam menyelesaikan instrumen soal Pilihan Ganda Kompleks Hortatory Exposition meningkat drastis setelah intervensi model PBL berbasis infografis visual.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0" y="1645920"/>
            <a:ext cx="6126480" cy="128016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Ketahanan Membaca Meningkat</a:t>
            </a:r>
          </a:p>
          <a:p>
            <a:pPr>
              <a:defRPr sz="1250">
                <a:solidFill>
                  <a:srgbClr val="2B2D42"/>
                </a:solidFill>
                <a:latin typeface="Arial"/>
              </a:defRPr>
            </a:pPr>
            <a:r>
              <a:t>Visualisasi infografis bernuansa segar mematahkan kejenuhan membaca siswa SMK dibandingkan dengan teks paragraf polos konvensional.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0" y="3108960"/>
            <a:ext cx="6126480" cy="128016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Ketajaman HOTS Terbentuk</a:t>
            </a:r>
          </a:p>
          <a:p>
            <a:pPr>
              <a:defRPr sz="1250">
                <a:solidFill>
                  <a:srgbClr val="2B2D42"/>
                </a:solidFill>
                <a:latin typeface="Arial"/>
              </a:defRPr>
            </a:pPr>
            <a:r>
              <a:t>Siswa mampu mengidentifikasi rekomendasi tersirat, membedakan argumen berlapis, dan mengeliminasi distractor (tidak sekadar mencocokkan kata literal).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0" y="4572000"/>
            <a:ext cx="6126480" cy="1280160"/>
          </a:xfrm>
          <a:prstGeom prst="rect">
            <a:avLst/>
          </a:prstGeom>
          <a:noFill/>
        </p:spPr>
        <p:txBody>
          <a:bodyPr wrap="square" tIns="0">
            <a:spAutoFit/>
          </a:bodyPr>
          <a:lstStyle/>
          <a:p>
            <a:pPr>
              <a:spcAft>
                <a:spcPts val="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Penguatan Kolaborasi Sosial</a:t>
            </a:r>
          </a:p>
          <a:p>
            <a:pPr>
              <a:defRPr sz="1250">
                <a:solidFill>
                  <a:srgbClr val="2B2D42"/>
                </a:solidFill>
                <a:latin typeface="Arial"/>
              </a:defRPr>
            </a:pPr>
            <a:r>
              <a:t>Kerja kelompok heterogen memicu transfer pengetahuan antarsiswa secara mandiri dan melatih rasa percaya diri memaparkan penalaran logis.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0A896"/>
                </a:solidFill>
                <a:latin typeface="Arial"/>
              </a:defRPr>
            </a:pPr>
            <a:r>
              <a:t>BEST PRACTICE SHARING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2240"/>
                </a:solidFill>
                <a:latin typeface="Trebuchet MS"/>
              </a:defRPr>
            </a:pPr>
            <a:r>
              <a:t>4. REFLEKSI: Keberlanjutan &amp; Faktor Penentu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645920"/>
            <a:ext cx="5120640" cy="4389120"/>
          </a:xfrm>
          <a:prstGeom prst="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0F2240"/>
                </a:solidFill>
                <a:latin typeface="Trebuchet MS"/>
              </a:defRPr>
            </a:pPr>
            <a:r>
              <a:t>FAKTOR KUNCI KEBERHASILAN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✔ Topik infografis (Breakfast, Recess, Plastic Journey) sangat dekat dan relevan dengan realitas kehidupan komunitatif siswa SMK.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✔ Alur kerja penyelesaian masalah PBL mengondisikan siswa untuk berpikir sistematis, teratur, dan solutif secara mandiri.</a:t>
            </a:r>
          </a:p>
          <a:p>
            <a:pPr>
              <a:spcAft>
                <a:spcPts val="1000"/>
              </a:spcAft>
              <a:defRPr sz="1200">
                <a:solidFill>
                  <a:srgbClr val="2B2D42"/>
                </a:solidFill>
                <a:latin typeface="Arial"/>
              </a:defRPr>
            </a:pPr>
            <a:r>
              <a:t>✔ Scaffolding taktis berupa rumus trik analisis anatomi soal dari guru membantu mengurai kebingungan kelompok dengan instan.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309360" y="1645920"/>
            <a:ext cx="5120640" cy="4389120"/>
          </a:xfrm>
          <a:prstGeom prst="rect">
            <a:avLst/>
          </a:prstGeom>
          <a:solidFill>
            <a:srgbClr val="0F22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FFFFFF"/>
                </a:solidFill>
                <a:latin typeface="Trebuchet MS"/>
              </a:defRPr>
            </a:pPr>
            <a:r>
              <a:t>RENCANA TINDAK LANJUT (FOLLOW-UP)</a:t>
            </a:r>
          </a:p>
          <a:p>
            <a:pPr>
              <a:spcAft>
                <a:spcPts val="1000"/>
              </a:spcAft>
              <a:defRPr sz="1200">
                <a:solidFill>
                  <a:srgbClr val="DCE1EB"/>
                </a:solidFill>
                <a:latin typeface="Arial"/>
              </a:defRPr>
            </a:pPr>
            <a:r>
              <a:t>➔ Mengembangkan dan mengadaptasi media infografis visual interaktif pada jenis teks argumentatif ekspositori lainnya (Analytical Exposition &amp; Discussion Text).</a:t>
            </a:r>
          </a:p>
          <a:p>
            <a:pPr>
              <a:spcAft>
                <a:spcPts val="1000"/>
              </a:spcAft>
              <a:defRPr sz="1200">
                <a:solidFill>
                  <a:srgbClr val="DCE1EB"/>
                </a:solidFill>
                <a:latin typeface="Arial"/>
              </a:defRPr>
            </a:pPr>
            <a:r>
              <a:t>➔ Mendokumentasikan kumpulan bank soal HOTS Pilihan Ganda Kompleks berbasis visual ke dalam Modul Digital.</a:t>
            </a:r>
          </a:p>
          <a:p>
            <a:pPr>
              <a:spcAft>
                <a:spcPts val="1000"/>
              </a:spcAft>
              <a:defRPr sz="1200">
                <a:solidFill>
                  <a:srgbClr val="DCE1EB"/>
                </a:solidFill>
                <a:latin typeface="Arial"/>
              </a:defRPr>
            </a:pPr>
            <a:r>
              <a:t>➔ Menyebarluaskan dan mendiseminasikan hasil prakt baik ini dalam forum MGMP Bahasa Inggris SMK tingkat wilayah demi skala dampak yang lebih luas.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286000"/>
            <a:ext cx="85039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4400" b="1">
                <a:solidFill>
                  <a:srgbClr val="0F2240"/>
                </a:solidFill>
                <a:latin typeface="Trebuchet MS"/>
              </a:defRPr>
            </a:pPr>
            <a:r>
              <a:t>THANK YOU!</a:t>
            </a:r>
          </a:p>
          <a:p>
            <a:pPr algn="ctr">
              <a:spcAft>
                <a:spcPts val="2000"/>
              </a:spcAft>
              <a:defRPr sz="1600" b="1">
                <a:solidFill>
                  <a:srgbClr val="00A896"/>
                </a:solidFill>
                <a:latin typeface="Arial"/>
              </a:defRPr>
            </a:pPr>
            <a:r>
              <a:t>Mari Terapkan Deep Learning untuk Generasi SMK yang Kritis &amp; Kompeten</a:t>
            </a:r>
          </a:p>
          <a:p>
            <a:pPr algn="ctr">
              <a:defRPr sz="1300">
                <a:solidFill>
                  <a:srgbClr val="2B2D42"/>
                </a:solidFill>
                <a:latin typeface="Arial"/>
              </a:defRPr>
            </a:pPr>
            <a:r>
              <a:t>Sesi Tanya Jawab &amp; Diskusi MGMP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1005</Words>
  <Application>Microsoft Office PowerPoint</Application>
  <PresentationFormat>Widescreen</PresentationFormat>
  <Paragraphs>96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raidul annadhif</cp:lastModifiedBy>
  <cp:revision>2</cp:revision>
  <dcterms:created xsi:type="dcterms:W3CDTF">2013-01-27T09:14:16Z</dcterms:created>
  <dcterms:modified xsi:type="dcterms:W3CDTF">2026-09-17T14:12:29Z</dcterms:modified>
  <cp:category/>
</cp:coreProperties>
</file>