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63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109728" cy="5120640"/>
          </a:xfrm>
          <a:prstGeom prst="rect">
            <a:avLst/>
          </a:prstGeom>
          <a:solidFill>
            <a:srgbClr val="B38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026674"/>
            <a:ext cx="1041753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B38B4D"/>
                </a:solidFill>
              </a:defRPr>
            </a:pPr>
            <a:r>
              <a:rPr dirty="0"/>
              <a:t>DISKUSI &amp; DIALOG BUDAYA</a:t>
            </a:r>
          </a:p>
          <a:p>
            <a:pPr>
              <a:defRPr sz="4200" b="1">
                <a:solidFill>
                  <a:srgbClr val="FFFDF8"/>
                </a:solidFill>
              </a:defRPr>
            </a:pPr>
            <a:r>
              <a:rPr dirty="0"/>
              <a:t>PERTAHANAN RAKYAT BIREUEN</a:t>
            </a:r>
          </a:p>
          <a:p>
            <a:pPr>
              <a:defRPr sz="2400">
                <a:solidFill>
                  <a:srgbClr val="FFFDF8"/>
                </a:solidFill>
              </a:defRPr>
            </a:pPr>
            <a:r>
              <a:rPr dirty="0" err="1"/>
              <a:t>Dua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Sejarah</a:t>
            </a:r>
            <a:r>
              <a:rPr dirty="0"/>
              <a:t> yang </a:t>
            </a:r>
            <a:r>
              <a:rPr dirty="0" err="1"/>
              <a:t>Mulai</a:t>
            </a:r>
            <a:r>
              <a:rPr dirty="0"/>
              <a:t> </a:t>
            </a:r>
            <a:r>
              <a:rPr dirty="0" err="1"/>
              <a:t>Terabaikan</a:t>
            </a:r>
            <a:endParaRPr dirty="0"/>
          </a:p>
          <a:p>
            <a:pPr>
              <a:defRPr sz="2800" b="1">
                <a:solidFill>
                  <a:srgbClr val="B38B4D"/>
                </a:solidFill>
              </a:defRPr>
            </a:pPr>
            <a:r>
              <a:rPr dirty="0" err="1"/>
              <a:t>Benteng</a:t>
            </a:r>
            <a:r>
              <a:rPr dirty="0"/>
              <a:t> </a:t>
            </a:r>
            <a:r>
              <a:rPr dirty="0" err="1"/>
              <a:t>Pulo</a:t>
            </a:r>
            <a:r>
              <a:rPr dirty="0"/>
              <a:t> </a:t>
            </a:r>
            <a:r>
              <a:rPr dirty="0" err="1"/>
              <a:t>Iboeh</a:t>
            </a:r>
            <a:r>
              <a:rPr dirty="0"/>
              <a:t> • </a:t>
            </a:r>
            <a:r>
              <a:rPr dirty="0" err="1"/>
              <a:t>Jangka</a:t>
            </a:r>
            <a:endParaRPr dirty="0"/>
          </a:p>
          <a:p>
            <a:pPr>
              <a:defRPr sz="1800">
                <a:solidFill>
                  <a:srgbClr val="FFFDF8"/>
                </a:solidFill>
              </a:defRPr>
            </a:pPr>
            <a:r>
              <a:rPr dirty="0"/>
              <a:t>Forum MGMP </a:t>
            </a:r>
            <a:r>
              <a:rPr dirty="0" err="1"/>
              <a:t>Sejarah</a:t>
            </a:r>
            <a:r>
              <a:rPr dirty="0"/>
              <a:t> </a:t>
            </a:r>
            <a:endParaRPr lang="en-US" dirty="0" smtClean="0"/>
          </a:p>
          <a:p>
            <a:pPr>
              <a:defRPr sz="1800">
                <a:solidFill>
                  <a:srgbClr val="FFFDF8"/>
                </a:solidFill>
              </a:defRPr>
            </a:pPr>
            <a:endParaRPr lang="en-US" dirty="0"/>
          </a:p>
          <a:p>
            <a:pPr>
              <a:defRPr sz="1800">
                <a:solidFill>
                  <a:srgbClr val="FFFDF8"/>
                </a:solidFill>
              </a:defRPr>
            </a:pPr>
            <a:endParaRPr lang="en-US" dirty="0" smtClean="0"/>
          </a:p>
          <a:p>
            <a:pPr>
              <a:defRPr sz="1800">
                <a:solidFill>
                  <a:srgbClr val="FFFDF8"/>
                </a:solidFill>
              </a:defRPr>
            </a:pPr>
            <a:endParaRPr lang="en-US" dirty="0"/>
          </a:p>
          <a:p>
            <a:pPr>
              <a:defRPr sz="1800">
                <a:solidFill>
                  <a:srgbClr val="FFFDF8"/>
                </a:solidFill>
              </a:defRPr>
            </a:pPr>
            <a:endParaRPr lang="en-US" dirty="0" smtClean="0"/>
          </a:p>
          <a:p>
            <a:pPr>
              <a:defRPr sz="1800">
                <a:solidFill>
                  <a:srgbClr val="FFFDF8"/>
                </a:solidFill>
              </a:defRPr>
            </a:pPr>
            <a:endParaRPr lang="en-US" dirty="0"/>
          </a:p>
          <a:p>
            <a:pPr>
              <a:defRPr sz="1800">
                <a:solidFill>
                  <a:srgbClr val="FFFDF8"/>
                </a:solidFill>
              </a:defRPr>
            </a:pPr>
            <a:r>
              <a:rPr lang="en-US" dirty="0" err="1" smtClean="0"/>
              <a:t>Narasumber</a:t>
            </a:r>
            <a:r>
              <a:rPr lang="en-US" dirty="0" smtClean="0"/>
              <a:t> : </a:t>
            </a:r>
            <a:r>
              <a:rPr lang="en-US" dirty="0" err="1" smtClean="0"/>
              <a:t>Sardin</a:t>
            </a:r>
            <a:r>
              <a:rPr lang="en-US" dirty="0" smtClean="0"/>
              <a:t>, </a:t>
            </a:r>
            <a:r>
              <a:rPr lang="en-US" dirty="0" err="1" smtClean="0"/>
              <a:t>S.Pd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Tujuan Kegiatan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Dialog budaya sebagai ruang berbagi pengetahuan dan merancang pembelajaran sejarah lokal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Memperkuat pemahaman guru tentang sejarah lokal Bireuen.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Menggali nilai perjuangan dan identitas masyarakat dari jejak sejarah lokal.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Mendorong pertukaran informasi, pengalaman, dan sumber sejarah antarguru.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Menghasilkan gagasan pemanfaatan sejarah lokal sebagai sumber belajar.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Menumbuhkan kepedulian terhadap dokumentasi dan pelestarian warisan sejarah.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3848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 smtClean="0"/>
              <a:t> </a:t>
            </a:r>
            <a:r>
              <a:rPr dirty="0" smtClean="0"/>
              <a:t>• </a:t>
            </a:r>
            <a:r>
              <a:rPr dirty="0"/>
              <a:t>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Mengapa Sejarah Lokal Penting?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Dari tempat yang dekat menuju pembelajaran yang bermakna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Sejarah lokal membuat peserta didik belajar dari lingkungan yang mereka kenal.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Jejak sejarah dapat menjadi sumber literasi, penelitian sederhana, dan diskusi kritis.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Sejarah lokal membantu menghubungkan peristiwa masa lalu dengan identitas masyarakat saat ini.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Guru dapat menghadirkan pembelajaran yang kontekstual, kolaboratif, dan berbasis bukti.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3848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• </a:t>
            </a:r>
            <a:r>
              <a:rPr dirty="0"/>
              <a:t>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Mengenal Pulo Iboeh, Jangka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Lokasi dan konteks geografis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Pulo Iboeh merupakan salah satu gampong di Kecamatan Jangka, Kabupaten Bireuen, Aceh.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Dokumen wilayah BPS mencantumkan Pulo Iboih sebagai desa di Kecamatan Jangka.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Keberadaan nama tempat menjadi pintu masuk untuk menelusuri sejarah, tradisi lisan, dan jejak perjuangan masyarakat setempat.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Catatan penting: informasi sejarah benteng perlu dilengkapi melalui sumber primer, arsip, wawancara tokoh masyarakat, dan dokumentasi lapangan.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t>Sumber lokasi: BPS • Diskusi MGMP dapat menjadi ruang verifikasi sumber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Benteng Pulo Iboeh sebagai Jejak Sejarah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Membaca tinggalan sejarah secara kritis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Bangunan/tinggalan pertahanan tidak hanya dipandang sebagai benda, tetapi sebagai sumber untuk memahami kehidupan masyarakat pada masanya.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Dalam dialog budaya, guru dapat menelusuri: siapa yang membangun, kapan digunakan, apa fungsinya, dan bagaimana masyarakat mengingatnya.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Nilai utama yang dapat dikaji: keberanian, solidaritas, strategi pertahanan, kepemimpinan, dan kecintaan terhadap daerah.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Setiap informasi sejarah perlu dibedakan antara fakta yang memiliki bukti, tradisi lisan, dan interpretasi.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3848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• </a:t>
            </a:r>
            <a:r>
              <a:rPr dirty="0"/>
              <a:t>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Membaca Sumber Sejarah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Pertanyaan kunci untuk verifikasi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SUMBER PRIMER — Apakah ada arsip, dokumen, foto lama, peta, benda, atau kesaksian sezaman?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SUMBER LISAN — Siapa narasumbernya? Dari mana cerita diperoleh? Apakah ada beberapa kesaksian yang saling menguatkan?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SUMBER SEKUNDER — Buku, artikel, laporan penelitian, dan tulisan sejarah apa yang dapat dibandingkan?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KRITIK SUMBER — Apa yang dapat dipastikan, apa yang masih perlu ditelusuri, dan apa yang belum memiliki bukti cukup?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1604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 </a:t>
            </a:r>
            <a:r>
              <a:rPr dirty="0"/>
              <a:t>• 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Dialog Budaya dalam Forum MGMP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Alur kegiatan yang partisipatif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1. Pemantik — foto/peta/cerita lokal yang mengundang rasa ingin tahu.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2. Paparan singkat — konteks Benteng Pulo Iboeh dan isu pelestarian sejarah lokal.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3. Diskusi kelompok — mengidentifikasi fakta, pertanyaan, dan sumber yang perlu ditelusuri.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4. Dialog lintas pengalaman — guru berbagi pengetahuan dan sumber dari wilayah masing-masing.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5. Rumusan bersama — menyusun tindak lanjut pembelajaran dan dokumentasi sejarah lokal.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38488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• </a:t>
            </a:r>
            <a:r>
              <a:rPr dirty="0"/>
              <a:t>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Pertanyaan Pemantik Diskusi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Gunakan pertanyaan berikut untuk membuka dialog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“Apa yang kita ketahui tentang Benteng Pulo Iboeh dan dari mana informasi itu berasal?”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“Mengapa jejak sejarah lokal seperti ini dapat mulai terlupakan?”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“Bukti apa yang perlu kita cari agar narasi sejarahnya semakin kuat?”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“Bagaimana sejarah lokal dapat dihadirkan dalam pembelajaran tanpa kehilangan ketepatan sejarah?”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“Apa yang dapat dilakukan MGMP untuk mendokumentasikan dan mengenalkan sejarah lokal Bireuen?”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1604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 </a:t>
            </a:r>
            <a:r>
              <a:rPr dirty="0"/>
              <a:t>• 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Integrasi ke Pembelajaran Sejarah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Contoh pemanfaatan untuk peserta didik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PROYEK — Peserta didik membuat peta sejarah sederhana dan kronologi berdasarkan sumber yang telah diverifikasi.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INQUIRY — Peserta didik membandingkan beberapa sumber dan menilai tingkat keterpercayaannya.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DISKUSI — Kelompok menganalisis nilai perjuangan masyarakat dan relevansinya dengan kehidupan sekarang.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PRODUK — Poster, infografis, podcast, video wawancara, atau laporan sejarah lokal.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REFLEKSI — “Apa yang berubah dalam cara saya memandang sejarah daerah setelah mempelajarinya?”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1604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 </a:t>
            </a:r>
            <a:r>
              <a:rPr dirty="0"/>
              <a:t>• 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Nilai Pendidikan yang Dapat Diangkat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Sejarah lokal sebagai penguatan karakter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Bernalar kritis — memeriksa bukti dan membandingkan sumber.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Gotong royong — bekerja sama dalam riset dan dokumentasi.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Kreativitas — mengubah hasil penelitian menjadi produk pembelajaran.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Komunikasi — menyampaikan temuan secara runtut dan santun.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Kewargaan — menghargai sejarah, identitas, dan warisan budaya daerah.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1604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 </a:t>
            </a:r>
            <a:r>
              <a:rPr dirty="0"/>
              <a:t>• 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Target Output MGMP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Hasil yang diharapkan dari dialog budaya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Terbentuknya pemahaman bersama mengenai pentingnya sejarah lokal Bireuen.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Tersusunnya daftar sumber dan pertanyaan penelitian yang perlu ditindaklanjuti.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Terhimpunnya gagasan bahan ajar/aktivitas pembelajaran berbasis sejarah lokal.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Terbangunnya jejaring kolaborasi guru untuk dokumentasi dan pelestarian sejarah lokal.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t>Tersusunnya rencana tindak lanjut yang realistis di sekolah masing-masing.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2416046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rPr dirty="0"/>
              <a:t>Forum MGMP </a:t>
            </a:r>
            <a:r>
              <a:rPr dirty="0" err="1" smtClean="0"/>
              <a:t>Sejarah</a:t>
            </a:r>
            <a:r>
              <a:rPr lang="en-US" dirty="0"/>
              <a:t> </a:t>
            </a:r>
            <a:r>
              <a:rPr dirty="0" smtClean="0"/>
              <a:t> </a:t>
            </a:r>
            <a:r>
              <a:rPr dirty="0"/>
              <a:t>• Dialog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Bireuen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F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3238"/>
                </a:solidFill>
              </a:defRPr>
            </a:pPr>
            <a:r>
              <a:t>Rencana Tindak Lanjut</a:t>
            </a:r>
          </a:p>
          <a:p>
            <a:pPr>
              <a:defRPr sz="1500">
                <a:solidFill>
                  <a:srgbClr val="7A3E2F"/>
                </a:solidFill>
              </a:defRPr>
            </a:pPr>
            <a:r>
              <a:t>Dari dialog menuju aksi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10424160" cy="2221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rPr dirty="0"/>
              <a:t>1. </a:t>
            </a:r>
            <a:r>
              <a:rPr dirty="0" err="1"/>
              <a:t>Inventarisasi</a:t>
            </a:r>
            <a:r>
              <a:rPr dirty="0"/>
              <a:t> — </a:t>
            </a:r>
            <a:r>
              <a:rPr dirty="0" err="1"/>
              <a:t>kumpulkan</a:t>
            </a:r>
            <a:r>
              <a:rPr dirty="0"/>
              <a:t> </a:t>
            </a:r>
            <a:r>
              <a:rPr dirty="0" err="1"/>
              <a:t>foto</a:t>
            </a:r>
            <a:r>
              <a:rPr dirty="0"/>
              <a:t>, </a:t>
            </a:r>
            <a:r>
              <a:rPr dirty="0" err="1"/>
              <a:t>dokumen</a:t>
            </a:r>
            <a:r>
              <a:rPr dirty="0"/>
              <a:t>, </a:t>
            </a:r>
            <a:r>
              <a:rPr dirty="0" err="1"/>
              <a:t>peta</a:t>
            </a:r>
            <a:r>
              <a:rPr dirty="0"/>
              <a:t>, </a:t>
            </a:r>
            <a:r>
              <a:rPr dirty="0" err="1"/>
              <a:t>cerita</a:t>
            </a:r>
            <a:r>
              <a:rPr dirty="0"/>
              <a:t> </a:t>
            </a:r>
            <a:r>
              <a:rPr dirty="0" err="1"/>
              <a:t>lisan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referensi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rPr dirty="0"/>
              <a:t>2. </a:t>
            </a:r>
            <a:r>
              <a:rPr dirty="0" err="1"/>
              <a:t>Verifikasi</a:t>
            </a:r>
            <a:r>
              <a:rPr dirty="0"/>
              <a:t> — </a:t>
            </a:r>
            <a:r>
              <a:rPr dirty="0" err="1"/>
              <a:t>bandingkan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beberapa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rPr dirty="0"/>
              <a:t>3. </a:t>
            </a:r>
            <a:r>
              <a:rPr dirty="0" err="1"/>
              <a:t>Dokumentasi</a:t>
            </a:r>
            <a:r>
              <a:rPr dirty="0"/>
              <a:t> — </a:t>
            </a:r>
            <a:r>
              <a:rPr dirty="0" err="1"/>
              <a:t>susun</a:t>
            </a:r>
            <a:r>
              <a:rPr dirty="0"/>
              <a:t> </a:t>
            </a:r>
            <a:r>
              <a:rPr dirty="0" err="1"/>
              <a:t>arsip</a:t>
            </a:r>
            <a:r>
              <a:rPr dirty="0"/>
              <a:t> digital </a:t>
            </a:r>
            <a:r>
              <a:rPr dirty="0" err="1"/>
              <a:t>sederhana</a:t>
            </a:r>
            <a:r>
              <a:rPr dirty="0"/>
              <a:t> yang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guru.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rPr dirty="0"/>
              <a:t>4. </a:t>
            </a:r>
            <a:r>
              <a:rPr dirty="0" err="1"/>
              <a:t>Pembelajaran</a:t>
            </a:r>
            <a:r>
              <a:rPr dirty="0"/>
              <a:t> — </a:t>
            </a:r>
            <a:r>
              <a:rPr dirty="0" err="1"/>
              <a:t>kembangkan</a:t>
            </a:r>
            <a:r>
              <a:rPr dirty="0"/>
              <a:t> LKPD/</a:t>
            </a:r>
            <a:r>
              <a:rPr dirty="0" err="1"/>
              <a:t>proyek</a:t>
            </a:r>
            <a:r>
              <a:rPr dirty="0"/>
              <a:t> </a:t>
            </a:r>
            <a:r>
              <a:rPr dirty="0" err="1"/>
              <a:t>sejarah</a:t>
            </a:r>
            <a:r>
              <a:rPr dirty="0"/>
              <a:t> </a:t>
            </a:r>
            <a:r>
              <a:rPr dirty="0" err="1"/>
              <a:t>lokal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100">
                <a:solidFill>
                  <a:srgbClr val="263238"/>
                </a:solidFill>
              </a:defRPr>
            </a:pPr>
            <a:r>
              <a:rPr dirty="0"/>
              <a:t>5. </a:t>
            </a:r>
            <a:r>
              <a:rPr dirty="0" err="1"/>
              <a:t>Berbagi</a:t>
            </a:r>
            <a:r>
              <a:rPr dirty="0"/>
              <a:t> — </a:t>
            </a:r>
            <a:r>
              <a:rPr dirty="0" err="1"/>
              <a:t>presentasikan</a:t>
            </a:r>
            <a:r>
              <a:rPr dirty="0"/>
              <a:t>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pertemuan</a:t>
            </a:r>
            <a:r>
              <a:rPr dirty="0"/>
              <a:t> MGMP </a:t>
            </a:r>
            <a:r>
              <a:rPr dirty="0" err="1"/>
              <a:t>berikutnya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7A3E2F"/>
                </a:solidFill>
              </a:defRPr>
            </a:pPr>
            <a:r>
              <a:t>Forum MGMP Sejarah/IPS • Dialog Budaya Bireuen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72208" y="1630018"/>
            <a:ext cx="9382539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B38B4D"/>
                </a:solidFill>
              </a:defRPr>
            </a:pPr>
            <a:r>
              <a:rPr dirty="0" smtClean="0"/>
              <a:t>PENUTUP</a:t>
            </a:r>
            <a:endParaRPr lang="en-US" dirty="0" smtClean="0"/>
          </a:p>
          <a:p>
            <a:pPr algn="ctr">
              <a:defRPr sz="2400" b="1">
                <a:solidFill>
                  <a:srgbClr val="B38B4D"/>
                </a:solidFill>
              </a:defRPr>
            </a:pPr>
            <a:endParaRPr dirty="0"/>
          </a:p>
          <a:p>
            <a:pPr>
              <a:defRPr sz="3000" b="1">
                <a:solidFill>
                  <a:srgbClr val="FFFDF8"/>
                </a:solidFill>
              </a:defRPr>
            </a:pPr>
            <a:r>
              <a:rPr dirty="0"/>
              <a:t>“</a:t>
            </a:r>
            <a:r>
              <a:rPr dirty="0" err="1"/>
              <a:t>Sejarah</a:t>
            </a:r>
            <a:r>
              <a:rPr dirty="0"/>
              <a:t> yang </a:t>
            </a:r>
            <a:r>
              <a:rPr dirty="0" err="1"/>
              <a:t>dekat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mudah</a:t>
            </a:r>
            <a:r>
              <a:rPr dirty="0"/>
              <a:t> </a:t>
            </a:r>
            <a:r>
              <a:rPr dirty="0" err="1"/>
              <a:t>dihayati</a:t>
            </a:r>
            <a:r>
              <a:rPr dirty="0"/>
              <a:t> </a:t>
            </a:r>
            <a:r>
              <a:rPr dirty="0" err="1"/>
              <a:t>ketika</a:t>
            </a:r>
            <a:r>
              <a:rPr dirty="0"/>
              <a:t> </a:t>
            </a:r>
            <a:r>
              <a:rPr dirty="0" err="1"/>
              <a:t>mereka</a:t>
            </a:r>
            <a:r>
              <a:rPr dirty="0"/>
              <a:t> </a:t>
            </a:r>
            <a:r>
              <a:rPr dirty="0" err="1"/>
              <a:t>diajak</a:t>
            </a:r>
            <a:r>
              <a:rPr dirty="0"/>
              <a:t> </a:t>
            </a:r>
            <a:r>
              <a:rPr dirty="0" err="1"/>
              <a:t>menemukan</a:t>
            </a:r>
            <a:r>
              <a:rPr dirty="0"/>
              <a:t>, </a:t>
            </a:r>
            <a:r>
              <a:rPr dirty="0" err="1"/>
              <a:t>memeriksa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menceritakannya</a:t>
            </a:r>
            <a:r>
              <a:rPr dirty="0"/>
              <a:t> </a:t>
            </a:r>
            <a:r>
              <a:rPr dirty="0" err="1"/>
              <a:t>kembali</a:t>
            </a:r>
            <a:r>
              <a:rPr dirty="0"/>
              <a:t>.”</a:t>
            </a:r>
          </a:p>
          <a:p>
            <a:pPr>
              <a:defRPr sz="2000">
                <a:solidFill>
                  <a:srgbClr val="FFFDF8"/>
                </a:solidFill>
              </a:defRPr>
            </a:pPr>
            <a:r>
              <a:rPr dirty="0"/>
              <a:t>Mari </a:t>
            </a:r>
            <a:r>
              <a:rPr dirty="0" err="1"/>
              <a:t>menjadikan</a:t>
            </a:r>
            <a:r>
              <a:rPr dirty="0"/>
              <a:t> </a:t>
            </a:r>
            <a:r>
              <a:rPr dirty="0" err="1"/>
              <a:t>sejarah</a:t>
            </a:r>
            <a:r>
              <a:rPr dirty="0"/>
              <a:t> </a:t>
            </a:r>
            <a:r>
              <a:rPr dirty="0" err="1"/>
              <a:t>lokal</a:t>
            </a:r>
            <a:r>
              <a:rPr dirty="0"/>
              <a:t> </a:t>
            </a:r>
            <a:r>
              <a:rPr dirty="0" err="1"/>
              <a:t>Bireuen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, </a:t>
            </a:r>
            <a:r>
              <a:rPr dirty="0" err="1"/>
              <a:t>identitas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warisan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generasi</a:t>
            </a:r>
            <a:r>
              <a:rPr dirty="0"/>
              <a:t> </a:t>
            </a:r>
            <a:r>
              <a:rPr dirty="0" err="1"/>
              <a:t>berikutnya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948</Words>
  <Application>Microsoft Office PowerPoint</Application>
  <PresentationFormat>Custom</PresentationFormat>
  <Paragraphs>99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2026-10-07T12:09:38Z</dcterms:modified>
  <cp:category/>
</cp:coreProperties>
</file>