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6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95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943" y="1143000"/>
            <a:ext cx="5486114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59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699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999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08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872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878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821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54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408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756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779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89133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77240" y="960120"/>
            <a:ext cx="70408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FFFFFF"/>
                </a:solidFill>
                <a:latin typeface="Aptos Display"/>
              </a:defRPr>
            </a:pPr>
            <a:r>
              <a:rPr dirty="0"/>
              <a:t>PENYUSUNAN SOAL UJIAN SEMESTER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1874520"/>
            <a:ext cx="7292340" cy="14503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200" b="1">
                <a:solidFill>
                  <a:srgbClr val="D791A0"/>
                </a:solidFill>
                <a:latin typeface="Aptos Display"/>
              </a:defRPr>
            </a:pPr>
            <a:r>
              <a:t>LOTS • MOTS • HOTS</a:t>
            </a:r>
          </a:p>
          <a:p>
            <a:pPr>
              <a:spcBef>
                <a:spcPts val="1000"/>
              </a:spcBef>
              <a:defRPr sz="1900">
                <a:solidFill>
                  <a:srgbClr val="FFFFFF"/>
                </a:solidFill>
                <a:latin typeface="Aptos"/>
              </a:defRPr>
            </a:pPr>
            <a:r>
              <a:t>Panduan praktis untuk MGMP Desain dan Produksi Busana</a:t>
            </a:r>
            <a:r>
              <a:rPr lang="en-US"/>
              <a:t> Kabupaten Aceh Timur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295" y="5212080"/>
            <a:ext cx="365997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FFFFF"/>
                </a:solidFill>
              </a:defRPr>
            </a:pPr>
            <a:r>
              <a:rPr lang="en-US" dirty="0"/>
              <a:t>Presented by : ERNA WIRIANA, </a:t>
            </a:r>
            <a:r>
              <a:rPr lang="en-US" dirty="0" err="1"/>
              <a:t>S.Pd</a:t>
            </a:r>
            <a:endParaRPr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AE85E0-1DD2-4B66-D88A-8D2D0634D61D}"/>
              </a:ext>
            </a:extLst>
          </p:cNvPr>
          <p:cNvSpPr txBox="1"/>
          <p:nvPr/>
        </p:nvSpPr>
        <p:spPr>
          <a:xfrm>
            <a:off x="777240" y="4152275"/>
            <a:ext cx="6583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FFFFF"/>
                </a:solidFill>
              </a:defRPr>
            </a:pPr>
            <a:r>
              <a:rPr dirty="0"/>
              <a:t>Menyusun </a:t>
            </a:r>
            <a:r>
              <a:rPr dirty="0" err="1"/>
              <a:t>soal</a:t>
            </a:r>
            <a:r>
              <a:rPr dirty="0"/>
              <a:t> yang valid, </a:t>
            </a:r>
            <a:r>
              <a:rPr dirty="0" err="1"/>
              <a:t>kontekstual</a:t>
            </a:r>
            <a:r>
              <a:rPr dirty="0"/>
              <a:t>, dan </a:t>
            </a:r>
            <a:r>
              <a:rPr dirty="0" err="1"/>
              <a:t>mendorong</a:t>
            </a:r>
            <a:r>
              <a:rPr dirty="0"/>
              <a:t> </a:t>
            </a:r>
            <a:r>
              <a:rPr dirty="0" err="1"/>
              <a:t>berpikir</a:t>
            </a:r>
            <a:r>
              <a:rPr dirty="0"/>
              <a:t> </a:t>
            </a:r>
            <a:r>
              <a:rPr dirty="0" err="1"/>
              <a:t>kritis</a:t>
            </a:r>
            <a:endParaRPr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F476826-84F8-9E02-64CF-969C67ECC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300" y="3552387"/>
            <a:ext cx="3550420" cy="266281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0A2E951-B436-E0E5-DF10-F13B32B75A1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351" b="10170"/>
          <a:stretch>
            <a:fillRect/>
          </a:stretch>
        </p:blipFill>
        <p:spPr>
          <a:xfrm>
            <a:off x="8711784" y="770647"/>
            <a:ext cx="1976203" cy="22077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263A"/>
                </a:solidFill>
                <a:latin typeface="Aptos Display"/>
              </a:defRPr>
            </a:pPr>
            <a:r>
              <a:t>Tujuan Kegiatan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749808"/>
            <a:ext cx="10607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8B304A"/>
                </a:solidFill>
                <a:latin typeface="Aptos"/>
              </a:defRPr>
            </a:pPr>
            <a:r>
              <a:t>Kompetensi yang diharapkan setelah kegiatan MGMP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34373F"/>
                </a:solidFill>
                <a:latin typeface="Aptos"/>
              </a:defRPr>
            </a:pPr>
            <a:r>
              <a:t>•  Memahami konsep LOTS, MOTS, dan HOTS.</a:t>
            </a:r>
          </a:p>
          <a:p>
            <a:pPr>
              <a:spcAft>
                <a:spcPts val="1000"/>
              </a:spcAft>
              <a:defRPr sz="1800">
                <a:solidFill>
                  <a:srgbClr val="34373F"/>
                </a:solidFill>
                <a:latin typeface="Aptos"/>
              </a:defRPr>
            </a:pPr>
            <a:r>
              <a:t>•  Membedakan karakteristik setiap level kognitif.</a:t>
            </a:r>
          </a:p>
          <a:p>
            <a:pPr>
              <a:spcAft>
                <a:spcPts val="1000"/>
              </a:spcAft>
              <a:defRPr sz="1800">
                <a:solidFill>
                  <a:srgbClr val="34373F"/>
                </a:solidFill>
                <a:latin typeface="Aptos"/>
              </a:defRPr>
            </a:pPr>
            <a:r>
              <a:t>•  Menyusun kisi-kisi ujian semester.</a:t>
            </a:r>
          </a:p>
          <a:p>
            <a:pPr>
              <a:spcAft>
                <a:spcPts val="1000"/>
              </a:spcAft>
              <a:defRPr sz="1800">
                <a:solidFill>
                  <a:srgbClr val="34373F"/>
                </a:solidFill>
                <a:latin typeface="Aptos"/>
              </a:defRPr>
            </a:pPr>
            <a:r>
              <a:t>•  Menulis soal pilihan ganda dan uraian yang berkualitas.</a:t>
            </a:r>
          </a:p>
          <a:p>
            <a:pPr>
              <a:spcAft>
                <a:spcPts val="1000"/>
              </a:spcAft>
              <a:defRPr sz="1800">
                <a:solidFill>
                  <a:srgbClr val="34373F"/>
                </a:solidFill>
                <a:latin typeface="Aptos"/>
              </a:defRPr>
            </a:pPr>
            <a:r>
              <a:t>•  Mengembangkan soal kontekstual sesuai karakteristik SMK.</a:t>
            </a:r>
          </a:p>
          <a:p>
            <a:pPr>
              <a:spcAft>
                <a:spcPts val="1000"/>
              </a:spcAft>
              <a:defRPr sz="1800">
                <a:solidFill>
                  <a:srgbClr val="34373F"/>
                </a:solidFill>
                <a:latin typeface="Aptos"/>
              </a:defRPr>
            </a:pPr>
            <a:r>
              <a:t>•  Melakukan telaah, revisi, dan finalisasi soal.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9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F263A"/>
                </a:solidFill>
              </a:defRPr>
            </a:pPr>
            <a: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263A"/>
                </a:solidFill>
                <a:latin typeface="Aptos Display"/>
              </a:defRPr>
            </a:pPr>
            <a:r>
              <a:t>Alur Penyusunan Soal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749808"/>
            <a:ext cx="10607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8B304A"/>
                </a:solidFill>
                <a:latin typeface="Aptos"/>
              </a:defRPr>
            </a:pPr>
            <a:r>
              <a:t>Mulai dari kompetensi, bukan dari pertanyaan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874519"/>
            <a:ext cx="160020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874519"/>
            <a:ext cx="73152" cy="2286000"/>
          </a:xfrm>
          <a:prstGeom prst="rect">
            <a:avLst/>
          </a:prstGeom>
          <a:solidFill>
            <a:srgbClr val="8B3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2039112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8B304A"/>
                </a:solidFill>
                <a:latin typeface="Aptos Display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514600"/>
            <a:ext cx="118872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34373F"/>
                </a:solidFill>
                <a:latin typeface="Aptos"/>
              </a:defRPr>
            </a:pPr>
            <a:r>
              <a:t>Tujuan Pembelajaran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560320" y="1874519"/>
            <a:ext cx="160020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560320" y="1874519"/>
            <a:ext cx="73152" cy="2286000"/>
          </a:xfrm>
          <a:prstGeom prst="rect">
            <a:avLst/>
          </a:prstGeom>
          <a:solidFill>
            <a:srgbClr val="C297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788920" y="2039112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C2974D"/>
                </a:solidFill>
                <a:latin typeface="Aptos Display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88920" y="2514600"/>
            <a:ext cx="118872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34373F"/>
                </a:solidFill>
                <a:latin typeface="Aptos"/>
              </a:defRPr>
            </a:pPr>
            <a:r>
              <a:t>Materi &amp; Indikator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1874519"/>
            <a:ext cx="160020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434840" y="1874519"/>
            <a:ext cx="73152" cy="2286000"/>
          </a:xfrm>
          <a:prstGeom prst="rect">
            <a:avLst/>
          </a:prstGeom>
          <a:solidFill>
            <a:srgbClr val="D79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663440" y="2039112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791A0"/>
                </a:solidFill>
                <a:latin typeface="Aptos Display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3440" y="2514600"/>
            <a:ext cx="118872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34373F"/>
                </a:solidFill>
                <a:latin typeface="Aptos"/>
              </a:defRPr>
            </a:pPr>
            <a:r>
              <a:t>Level Kognitif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59" y="1874519"/>
            <a:ext cx="160020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309359" y="1874519"/>
            <a:ext cx="73152" cy="2286000"/>
          </a:xfrm>
          <a:prstGeom prst="rect">
            <a:avLst/>
          </a:prstGeom>
          <a:solidFill>
            <a:srgbClr val="4B7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537959" y="2039112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4B7864"/>
                </a:solidFill>
                <a:latin typeface="Aptos Display"/>
              </a:defRPr>
            </a:pPr>
            <a: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37959" y="2514600"/>
            <a:ext cx="118872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34373F"/>
                </a:solidFill>
                <a:latin typeface="Aptos"/>
              </a:defRPr>
            </a:pPr>
            <a:r>
              <a:t>Kisi-kisi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83879" y="1874519"/>
            <a:ext cx="160020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8183879" y="1874519"/>
            <a:ext cx="73152" cy="2286000"/>
          </a:xfrm>
          <a:prstGeom prst="rect">
            <a:avLst/>
          </a:prstGeom>
          <a:solidFill>
            <a:srgbClr val="8B3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412480" y="2039112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8B304A"/>
                </a:solidFill>
                <a:latin typeface="Aptos Display"/>
              </a:defRPr>
            </a:pPr>
            <a: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2480" y="2514600"/>
            <a:ext cx="118872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34373F"/>
                </a:solidFill>
                <a:latin typeface="Aptos"/>
              </a:defRPr>
            </a:pPr>
            <a:r>
              <a:t>Penulisan Soal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0058400" y="1874519"/>
            <a:ext cx="160020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10058400" y="1874519"/>
            <a:ext cx="73152" cy="2286000"/>
          </a:xfrm>
          <a:prstGeom prst="rect">
            <a:avLst/>
          </a:prstGeom>
          <a:solidFill>
            <a:srgbClr val="1F26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0287000" y="2039112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263A"/>
                </a:solidFill>
                <a:latin typeface="Aptos Display"/>
              </a:defRPr>
            </a:pPr>
            <a:r>
              <a:t>06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287000" y="2514600"/>
            <a:ext cx="118872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34373F"/>
                </a:solidFill>
                <a:latin typeface="Aptos"/>
              </a:defRPr>
            </a:pPr>
            <a:r>
              <a:t>Telaah &amp; Revisi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9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F263A"/>
                </a:solidFill>
              </a:defRPr>
            </a:pPr>
            <a: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263A"/>
                </a:solidFill>
                <a:latin typeface="Aptos Display"/>
              </a:defRPr>
            </a:pPr>
            <a:r>
              <a:t>LOTS — Lower Order Thinking Skills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749808"/>
            <a:ext cx="10607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8B304A"/>
                </a:solidFill>
                <a:latin typeface="Aptos"/>
              </a:defRPr>
            </a:pPr>
            <a:r>
              <a:t>Fokus: mengingat dan memahami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3474720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463040"/>
            <a:ext cx="73152" cy="4114800"/>
          </a:xfrm>
          <a:prstGeom prst="rect">
            <a:avLst/>
          </a:prstGeom>
          <a:solidFill>
            <a:srgbClr val="8B3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627632"/>
            <a:ext cx="306323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8B304A"/>
                </a:solidFill>
                <a:latin typeface="Aptos Display"/>
              </a:defRPr>
            </a:pPr>
            <a:r>
              <a:t>C1 • Mengingat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103120"/>
            <a:ext cx="3063239" cy="333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34373F"/>
                </a:solidFill>
                <a:latin typeface="Aptos"/>
              </a:defRPr>
            </a:pPr>
            <a:r>
              <a:t>Menyebutkan, mengidentifikasi, memilih, mendefinisikan, mengingat istilah.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463040"/>
            <a:ext cx="3474720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89120" y="1463040"/>
            <a:ext cx="73152" cy="4114800"/>
          </a:xfrm>
          <a:prstGeom prst="rect">
            <a:avLst/>
          </a:prstGeom>
          <a:solidFill>
            <a:srgbClr val="C297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17720" y="1627632"/>
            <a:ext cx="306323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C2974D"/>
                </a:solidFill>
                <a:latin typeface="Aptos Display"/>
              </a:defRPr>
            </a:pPr>
            <a:r>
              <a:t>C2 • Memahami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2103120"/>
            <a:ext cx="3063239" cy="333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34373F"/>
                </a:solidFill>
                <a:latin typeface="Aptos"/>
              </a:defRPr>
            </a:pPr>
            <a:r>
              <a:t>Menjelaskan, menguraikan, membandingkan, memberi contoh, mengklasifikasikan.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463040"/>
            <a:ext cx="3383280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46720" y="1463040"/>
            <a:ext cx="73152" cy="4114800"/>
          </a:xfrm>
          <a:prstGeom prst="rect">
            <a:avLst/>
          </a:prstGeom>
          <a:solidFill>
            <a:srgbClr val="D79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75320" y="1627632"/>
            <a:ext cx="2971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791A0"/>
                </a:solidFill>
                <a:latin typeface="Aptos Display"/>
              </a:defRPr>
            </a:pPr>
            <a:r>
              <a:t>Contoh Busana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2103120"/>
            <a:ext cx="2971800" cy="333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34373F"/>
                </a:solidFill>
                <a:latin typeface="Aptos"/>
              </a:defRPr>
            </a:pPr>
            <a:r>
              <a:t>“Sebutkan enam gaya dasar mode!”</a:t>
            </a:r>
            <a:br/>
            <a:br/>
            <a:r>
              <a:t>Jawaban dapat diperoleh melalui ingatan terhadap materi.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9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F263A"/>
                </a:solidFill>
              </a:defRPr>
            </a:pPr>
            <a: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263A"/>
                </a:solidFill>
                <a:latin typeface="Aptos Display"/>
              </a:defRPr>
            </a:pPr>
            <a:r>
              <a:t>MOTS — Middle Order Thinking Skills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749808"/>
            <a:ext cx="10607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8B304A"/>
                </a:solidFill>
                <a:latin typeface="Aptos"/>
              </a:defRPr>
            </a:pPr>
            <a:r>
              <a:t>Fokus: menerapkan dan menganalisis secara sederhana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3474720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463040"/>
            <a:ext cx="73152" cy="4114800"/>
          </a:xfrm>
          <a:prstGeom prst="rect">
            <a:avLst/>
          </a:prstGeom>
          <a:solidFill>
            <a:srgbClr val="4B7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627632"/>
            <a:ext cx="306323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4B7864"/>
                </a:solidFill>
                <a:latin typeface="Aptos Display"/>
              </a:defRPr>
            </a:pPr>
            <a:r>
              <a:t>C3 • Menerapkan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103120"/>
            <a:ext cx="3063239" cy="333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34373F"/>
                </a:solidFill>
                <a:latin typeface="Aptos"/>
              </a:defRPr>
            </a:pPr>
            <a:r>
              <a:t>Menentukan, menggunakan, menghitung, menerapkan, mempraktikkan.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463040"/>
            <a:ext cx="3474720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89120" y="1463040"/>
            <a:ext cx="73152" cy="4114800"/>
          </a:xfrm>
          <a:prstGeom prst="rect">
            <a:avLst/>
          </a:prstGeom>
          <a:solidFill>
            <a:srgbClr val="C297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17720" y="1627632"/>
            <a:ext cx="306323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C2974D"/>
                </a:solidFill>
                <a:latin typeface="Aptos Display"/>
              </a:defRPr>
            </a:pPr>
            <a:r>
              <a:t>C4 • Analisis Sederhana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2103120"/>
            <a:ext cx="3063239" cy="333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34373F"/>
                </a:solidFill>
                <a:latin typeface="Aptos"/>
              </a:defRPr>
            </a:pPr>
            <a:r>
              <a:t>Membedakan, menghubungkan, menemukan penyebab, mengelompokkan berdasarkan alasan.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463040"/>
            <a:ext cx="3383280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46720" y="1463040"/>
            <a:ext cx="73152" cy="4114800"/>
          </a:xfrm>
          <a:prstGeom prst="rect">
            <a:avLst/>
          </a:prstGeom>
          <a:solidFill>
            <a:srgbClr val="D79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75320" y="1627632"/>
            <a:ext cx="2971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791A0"/>
                </a:solidFill>
                <a:latin typeface="Aptos Display"/>
              </a:defRPr>
            </a:pPr>
            <a:r>
              <a:t>Contoh Busana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2103120"/>
            <a:ext cx="2971800" cy="333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34373F"/>
                </a:solidFill>
                <a:latin typeface="Aptos"/>
              </a:defRPr>
            </a:pPr>
            <a:r>
              <a:t>“Bahan cukup jatuh dan tidak terlalu tebal. Teknik penyelesaian pinggang yang paling sesuai?”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9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F263A"/>
                </a:solidFill>
              </a:defRPr>
            </a:pPr>
            <a: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263A"/>
                </a:solidFill>
                <a:latin typeface="Aptos Display"/>
              </a:defRPr>
            </a:pPr>
            <a:r>
              <a:t>HOTS — Higher Order Thinking Skills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749808"/>
            <a:ext cx="10607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8B304A"/>
                </a:solidFill>
                <a:latin typeface="Aptos"/>
              </a:defRPr>
            </a:pPr>
            <a:r>
              <a:t>Fokus: analisis kompleks, evaluasi, pemecahan masalah, dan kreasi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1600200"/>
            <a:ext cx="324612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914400" y="1600200"/>
            <a:ext cx="73152" cy="3291840"/>
          </a:xfrm>
          <a:prstGeom prst="rect">
            <a:avLst/>
          </a:prstGeom>
          <a:solidFill>
            <a:srgbClr val="8B3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43000" y="1764792"/>
            <a:ext cx="283463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8B304A"/>
                </a:solidFill>
                <a:latin typeface="Aptos Display"/>
              </a:defRPr>
            </a:pPr>
            <a:r>
              <a:t>C4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2240280"/>
            <a:ext cx="2834639" cy="251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34373F"/>
                </a:solidFill>
                <a:latin typeface="Aptos"/>
              </a:defRPr>
            </a:pPr>
            <a:r>
              <a:t>Menganalisis</a:t>
            </a:r>
            <a:br/>
            <a:br/>
            <a:r>
              <a:t>Menemukan hubungan, penyebab, dan alternatif solusi.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17720" y="1600200"/>
            <a:ext cx="324612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17720" y="1600200"/>
            <a:ext cx="73152" cy="3291840"/>
          </a:xfrm>
          <a:prstGeom prst="rect">
            <a:avLst/>
          </a:prstGeom>
          <a:solidFill>
            <a:srgbClr val="C297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846320" y="1764792"/>
            <a:ext cx="283463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C2974D"/>
                </a:solidFill>
                <a:latin typeface="Aptos Display"/>
              </a:defRPr>
            </a:pPr>
            <a:r>
              <a:t>C5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20" y="2240280"/>
            <a:ext cx="2834639" cy="251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34373F"/>
                </a:solidFill>
                <a:latin typeface="Aptos"/>
              </a:defRPr>
            </a:pPr>
            <a:r>
              <a:t>Mengevaluasi</a:t>
            </a:r>
            <a:br/>
            <a:br/>
            <a:r>
              <a:t>Menilai pilihan berdasarkan kriteria dan bukti.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321040" y="1600200"/>
            <a:ext cx="324612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321040" y="1600200"/>
            <a:ext cx="73152" cy="3291840"/>
          </a:xfrm>
          <a:prstGeom prst="rect">
            <a:avLst/>
          </a:prstGeom>
          <a:solidFill>
            <a:srgbClr val="4B7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549640" y="1764792"/>
            <a:ext cx="283463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4B7864"/>
                </a:solidFill>
                <a:latin typeface="Aptos Display"/>
              </a:defRPr>
            </a:pPr>
            <a:r>
              <a:t>C6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49640" y="2240280"/>
            <a:ext cx="2834639" cy="251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34373F"/>
                </a:solidFill>
                <a:latin typeface="Aptos"/>
              </a:defRPr>
            </a:pPr>
            <a:r>
              <a:t>Mencipta</a:t>
            </a:r>
            <a:br/>
            <a:br/>
            <a:r>
              <a:t>Menghasilkan rancangan, produk, atau solusi baru.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011680" y="5166360"/>
            <a:ext cx="804672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2011680" y="5166360"/>
            <a:ext cx="73152" cy="685800"/>
          </a:xfrm>
          <a:prstGeom prst="rect">
            <a:avLst/>
          </a:prstGeom>
          <a:solidFill>
            <a:srgbClr val="1F26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240280" y="5330952"/>
            <a:ext cx="7635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F263A"/>
                </a:solidFill>
                <a:latin typeface="Aptos Display"/>
              </a:defRPr>
            </a:pPr>
            <a:r>
              <a:t>INGAT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40280" y="5715001"/>
            <a:ext cx="7635240" cy="91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4373F"/>
                </a:solidFill>
                <a:latin typeface="Aptos"/>
              </a:defRPr>
            </a:pPr>
            <a:r>
              <a:t>Soal sulit belum tentu HOTS. HOTS ditentukan oleh proses berpikir yang dituntut.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9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F263A"/>
                </a:solidFill>
              </a:defRPr>
            </a:pPr>
            <a: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263A"/>
                </a:solidFill>
                <a:latin typeface="Aptos Display"/>
              </a:defRPr>
            </a:pPr>
            <a:r>
              <a:t>LOTS vs MOTS vs HOTS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749808"/>
            <a:ext cx="10607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8B304A"/>
                </a:solidFill>
                <a:latin typeface="Aptos"/>
              </a:defRPr>
            </a:pPr>
            <a:r>
              <a:t>Perbedaan utama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2103120" cy="502920"/>
          </a:xfrm>
          <a:prstGeom prst="rect">
            <a:avLst/>
          </a:prstGeom>
          <a:solidFill>
            <a:srgbClr val="1F263A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19" y="1527048"/>
            <a:ext cx="192023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FFFF"/>
                </a:solidFill>
              </a:defRPr>
            </a:pPr>
            <a:r>
              <a:t>Aspek</a:t>
            </a:r>
          </a:p>
        </p:txBody>
      </p:sp>
      <p:sp>
        <p:nvSpPr>
          <p:cNvPr id="7" name="Rectangle 6"/>
          <p:cNvSpPr/>
          <p:nvPr/>
        </p:nvSpPr>
        <p:spPr>
          <a:xfrm>
            <a:off x="2743200" y="1417320"/>
            <a:ext cx="2880360" cy="502920"/>
          </a:xfrm>
          <a:prstGeom prst="rect">
            <a:avLst/>
          </a:prstGeom>
          <a:solidFill>
            <a:srgbClr val="1F263A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834640" y="1527048"/>
            <a:ext cx="26974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FFFF"/>
                </a:solidFill>
              </a:defRPr>
            </a:pPr>
            <a:r>
              <a:t>LOTS</a:t>
            </a:r>
          </a:p>
        </p:txBody>
      </p:sp>
      <p:sp>
        <p:nvSpPr>
          <p:cNvPr id="9" name="Rectangle 8"/>
          <p:cNvSpPr/>
          <p:nvPr/>
        </p:nvSpPr>
        <p:spPr>
          <a:xfrm>
            <a:off x="5623559" y="1417320"/>
            <a:ext cx="2880360" cy="502920"/>
          </a:xfrm>
          <a:prstGeom prst="rect">
            <a:avLst/>
          </a:prstGeom>
          <a:solidFill>
            <a:srgbClr val="1F263A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714999" y="1527048"/>
            <a:ext cx="26974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FFFF"/>
                </a:solidFill>
              </a:defRPr>
            </a:pPr>
            <a:r>
              <a:t>MOTS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503919" y="1417320"/>
            <a:ext cx="2971800" cy="502920"/>
          </a:xfrm>
          <a:prstGeom prst="rect">
            <a:avLst/>
          </a:prstGeom>
          <a:solidFill>
            <a:srgbClr val="1F263A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595359" y="1527048"/>
            <a:ext cx="2788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FFFF"/>
                </a:solidFill>
              </a:defRPr>
            </a:pPr>
            <a:r>
              <a:t>HOTS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1920240"/>
            <a:ext cx="2103120" cy="777240"/>
          </a:xfrm>
          <a:prstGeom prst="rect">
            <a:avLst/>
          </a:prstGeom>
          <a:solidFill>
            <a:srgbClr val="FFFFFF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31519" y="2066544"/>
            <a:ext cx="192023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4373F"/>
                </a:solidFill>
              </a:defRPr>
            </a:pPr>
            <a:r>
              <a:t>Fokus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43200" y="1920240"/>
            <a:ext cx="2880360" cy="777240"/>
          </a:xfrm>
          <a:prstGeom prst="rect">
            <a:avLst/>
          </a:prstGeom>
          <a:solidFill>
            <a:srgbClr val="FFFFFF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834640" y="2066544"/>
            <a:ext cx="269747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4373F"/>
                </a:solidFill>
              </a:defRPr>
            </a:pPr>
            <a:r>
              <a:t>Mengingat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23559" y="1920240"/>
            <a:ext cx="2880360" cy="777240"/>
          </a:xfrm>
          <a:prstGeom prst="rect">
            <a:avLst/>
          </a:prstGeom>
          <a:solidFill>
            <a:srgbClr val="FFFFFF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714999" y="2066544"/>
            <a:ext cx="269747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4373F"/>
                </a:solidFill>
              </a:defRPr>
            </a:pPr>
            <a:r>
              <a:t>Menerapkan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503919" y="1920240"/>
            <a:ext cx="2971800" cy="777240"/>
          </a:xfrm>
          <a:prstGeom prst="rect">
            <a:avLst/>
          </a:prstGeom>
          <a:solidFill>
            <a:srgbClr val="FFFFFF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595359" y="2066544"/>
            <a:ext cx="2788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4373F"/>
                </a:solidFill>
              </a:defRPr>
            </a:pPr>
            <a:r>
              <a:t>Berpikir kritis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0080" y="2697480"/>
            <a:ext cx="2103120" cy="777240"/>
          </a:xfrm>
          <a:prstGeom prst="rect">
            <a:avLst/>
          </a:prstGeom>
          <a:solidFill>
            <a:srgbClr val="EFEAE6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31519" y="2843784"/>
            <a:ext cx="192023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4373F"/>
                </a:solidFill>
              </a:defRPr>
            </a:pPr>
            <a:r>
              <a:t>Level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743200" y="2697480"/>
            <a:ext cx="2880360" cy="777240"/>
          </a:xfrm>
          <a:prstGeom prst="rect">
            <a:avLst/>
          </a:prstGeom>
          <a:solidFill>
            <a:srgbClr val="EFEAE6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2834640" y="2843784"/>
            <a:ext cx="269747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4373F"/>
                </a:solidFill>
              </a:defRPr>
            </a:pPr>
            <a:r>
              <a:t>C1–C2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23559" y="2697480"/>
            <a:ext cx="2880360" cy="777240"/>
          </a:xfrm>
          <a:prstGeom prst="rect">
            <a:avLst/>
          </a:prstGeom>
          <a:solidFill>
            <a:srgbClr val="EFEAE6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714999" y="2843784"/>
            <a:ext cx="269747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4373F"/>
                </a:solidFill>
              </a:defRPr>
            </a:pPr>
            <a:r>
              <a:t>C3–C4 sederhana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503919" y="2697480"/>
            <a:ext cx="2971800" cy="777240"/>
          </a:xfrm>
          <a:prstGeom prst="rect">
            <a:avLst/>
          </a:prstGeom>
          <a:solidFill>
            <a:srgbClr val="EFEAE6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595359" y="2843784"/>
            <a:ext cx="2788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4373F"/>
                </a:solidFill>
              </a:defRPr>
            </a:pPr>
            <a:r>
              <a:t>C4–C6 kompleks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0080" y="3474720"/>
            <a:ext cx="2103120" cy="777240"/>
          </a:xfrm>
          <a:prstGeom prst="rect">
            <a:avLst/>
          </a:prstGeom>
          <a:solidFill>
            <a:srgbClr val="FFFFFF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31519" y="3621024"/>
            <a:ext cx="192023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4373F"/>
                </a:solidFill>
              </a:defRPr>
            </a:pPr>
            <a:r>
              <a:t>Stimulus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743200" y="3474720"/>
            <a:ext cx="2880360" cy="777240"/>
          </a:xfrm>
          <a:prstGeom prst="rect">
            <a:avLst/>
          </a:prstGeom>
          <a:solidFill>
            <a:srgbClr val="FFFFFF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2834640" y="3621024"/>
            <a:ext cx="269747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4373F"/>
                </a:solidFill>
              </a:defRPr>
            </a:pPr>
            <a:r>
              <a:t>Tidak selalu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623559" y="3474720"/>
            <a:ext cx="2880360" cy="777240"/>
          </a:xfrm>
          <a:prstGeom prst="rect">
            <a:avLst/>
          </a:prstGeom>
          <a:solidFill>
            <a:srgbClr val="FFFFFF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5714999" y="3621024"/>
            <a:ext cx="269747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4373F"/>
                </a:solidFill>
              </a:defRPr>
            </a:pPr>
            <a:r>
              <a:t>Bisa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503919" y="3474720"/>
            <a:ext cx="2971800" cy="777240"/>
          </a:xfrm>
          <a:prstGeom prst="rect">
            <a:avLst/>
          </a:prstGeom>
          <a:solidFill>
            <a:srgbClr val="FFFFFF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8595359" y="3621024"/>
            <a:ext cx="2788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4373F"/>
                </a:solidFill>
              </a:defRPr>
            </a:pPr>
            <a:r>
              <a:t>Umumnya diperlukan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40080" y="4251960"/>
            <a:ext cx="2103120" cy="777240"/>
          </a:xfrm>
          <a:prstGeom prst="rect">
            <a:avLst/>
          </a:prstGeom>
          <a:solidFill>
            <a:srgbClr val="EFEAE6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731519" y="4398264"/>
            <a:ext cx="192023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4373F"/>
                </a:solidFill>
              </a:defRPr>
            </a:pPr>
            <a:r>
              <a:t>Masalah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743200" y="4251960"/>
            <a:ext cx="2880360" cy="777240"/>
          </a:xfrm>
          <a:prstGeom prst="rect">
            <a:avLst/>
          </a:prstGeom>
          <a:solidFill>
            <a:srgbClr val="EFEAE6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2834640" y="4398264"/>
            <a:ext cx="269747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4373F"/>
                </a:solidFill>
              </a:defRPr>
            </a:pPr>
            <a:r>
              <a:t>Sederhana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623559" y="4251960"/>
            <a:ext cx="2880360" cy="777240"/>
          </a:xfrm>
          <a:prstGeom prst="rect">
            <a:avLst/>
          </a:prstGeom>
          <a:solidFill>
            <a:srgbClr val="EFEAE6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5714999" y="4398264"/>
            <a:ext cx="269747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4373F"/>
                </a:solidFill>
              </a:defRPr>
            </a:pPr>
            <a:r>
              <a:t>Praktis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8503919" y="4251960"/>
            <a:ext cx="2971800" cy="777240"/>
          </a:xfrm>
          <a:prstGeom prst="rect">
            <a:avLst/>
          </a:prstGeom>
          <a:solidFill>
            <a:srgbClr val="EFEAE6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8595359" y="4398264"/>
            <a:ext cx="2788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4373F"/>
                </a:solidFill>
              </a:defRPr>
            </a:pPr>
            <a:r>
              <a:t>Kompleks/kontekstual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40080" y="5029200"/>
            <a:ext cx="2103120" cy="777240"/>
          </a:xfrm>
          <a:prstGeom prst="rect">
            <a:avLst/>
          </a:prstGeom>
          <a:solidFill>
            <a:srgbClr val="FFFFFF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31519" y="5175504"/>
            <a:ext cx="192023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4373F"/>
                </a:solidFill>
              </a:defRPr>
            </a:pPr>
            <a:r>
              <a:t>Jawaban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743200" y="5029200"/>
            <a:ext cx="2880360" cy="777240"/>
          </a:xfrm>
          <a:prstGeom prst="rect">
            <a:avLst/>
          </a:prstGeom>
          <a:solidFill>
            <a:srgbClr val="FFFFFF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2834640" y="5175504"/>
            <a:ext cx="269747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4373F"/>
                </a:solidFill>
              </a:defRPr>
            </a:pPr>
            <a:r>
              <a:t>Langsung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623559" y="5029200"/>
            <a:ext cx="2880360" cy="777240"/>
          </a:xfrm>
          <a:prstGeom prst="rect">
            <a:avLst/>
          </a:prstGeom>
          <a:solidFill>
            <a:srgbClr val="FFFFFF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5714999" y="5175504"/>
            <a:ext cx="269747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4373F"/>
                </a:solidFill>
              </a:defRPr>
            </a:pPr>
            <a:r>
              <a:t>Penerapan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503919" y="5029200"/>
            <a:ext cx="2971800" cy="777240"/>
          </a:xfrm>
          <a:prstGeom prst="rect">
            <a:avLst/>
          </a:prstGeom>
          <a:solidFill>
            <a:srgbClr val="FFFFFF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8595359" y="5175504"/>
            <a:ext cx="2788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4373F"/>
                </a:solidFill>
              </a:defRPr>
            </a:pPr>
            <a:r>
              <a:t>Analisis/evaluasi/solusi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9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F263A"/>
                </a:solidFill>
              </a:defRPr>
            </a:pPr>
            <a: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263A"/>
                </a:solidFill>
                <a:latin typeface="Aptos Display"/>
              </a:defRPr>
            </a:pPr>
            <a:r>
              <a:t>Prinsip Penyusunan Soal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749808"/>
            <a:ext cx="10607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8B304A"/>
                </a:solidFill>
                <a:latin typeface="Aptos"/>
              </a:defRPr>
            </a:pPr>
            <a:r>
              <a:t>Pastikan soal benar secara materi, konstruksi, dan bahasa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34373F"/>
                </a:solidFill>
                <a:latin typeface="Aptos"/>
              </a:defRPr>
            </a:pPr>
            <a:r>
              <a:t>•  Valid — mengukur kompetensi yang dituju.</a:t>
            </a:r>
          </a:p>
          <a:p>
            <a:pPr>
              <a:spcAft>
                <a:spcPts val="1000"/>
              </a:spcAft>
              <a:defRPr sz="1800">
                <a:solidFill>
                  <a:srgbClr val="34373F"/>
                </a:solidFill>
                <a:latin typeface="Aptos"/>
              </a:defRPr>
            </a:pPr>
            <a:r>
              <a:t>•  Reliabel — hasil pengukuran relatif konsisten.</a:t>
            </a:r>
          </a:p>
          <a:p>
            <a:pPr>
              <a:spcAft>
                <a:spcPts val="1000"/>
              </a:spcAft>
              <a:defRPr sz="1800">
                <a:solidFill>
                  <a:srgbClr val="34373F"/>
                </a:solidFill>
                <a:latin typeface="Aptos"/>
              </a:defRPr>
            </a:pPr>
            <a:r>
              <a:t>•  Objektif — meminimalkan subjektivitas.</a:t>
            </a:r>
          </a:p>
          <a:p>
            <a:pPr>
              <a:spcAft>
                <a:spcPts val="1000"/>
              </a:spcAft>
              <a:defRPr sz="1800">
                <a:solidFill>
                  <a:srgbClr val="34373F"/>
                </a:solidFill>
                <a:latin typeface="Aptos"/>
              </a:defRPr>
            </a:pPr>
            <a:r>
              <a:t>•  Relevan — sesuai tujuan pembelajaran.</a:t>
            </a:r>
          </a:p>
          <a:p>
            <a:pPr>
              <a:spcAft>
                <a:spcPts val="1000"/>
              </a:spcAft>
              <a:defRPr sz="1800">
                <a:solidFill>
                  <a:srgbClr val="34373F"/>
                </a:solidFill>
                <a:latin typeface="Aptos"/>
              </a:defRPr>
            </a:pPr>
            <a:r>
              <a:t>•  Kontekstual — dekat dengan kehidupan dan dunia kerja.</a:t>
            </a:r>
          </a:p>
          <a:p>
            <a:pPr>
              <a:spcAft>
                <a:spcPts val="1000"/>
              </a:spcAft>
              <a:defRPr sz="1800">
                <a:solidFill>
                  <a:srgbClr val="34373F"/>
                </a:solidFill>
                <a:latin typeface="Aptos"/>
              </a:defRPr>
            </a:pPr>
            <a:r>
              <a:t>•  Proporsional — komposisi level kognitif sesuai kebutuhan.</a:t>
            </a:r>
          </a:p>
          <a:p>
            <a:pPr>
              <a:spcAft>
                <a:spcPts val="1000"/>
              </a:spcAft>
              <a:defRPr sz="1800">
                <a:solidFill>
                  <a:srgbClr val="34373F"/>
                </a:solidFill>
                <a:latin typeface="Aptos"/>
              </a:defRPr>
            </a:pPr>
            <a:r>
              <a:t>•  Bahasa jelas — tidak ambigu dan mudah dipahami.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9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F263A"/>
                </a:solidFill>
              </a:defRPr>
            </a:pPr>
            <a: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263A"/>
                </a:solidFill>
                <a:latin typeface="Aptos Display"/>
              </a:defRPr>
            </a:pPr>
            <a:r>
              <a:t>Komponen Kisi-Kisi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749808"/>
            <a:ext cx="10607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8B304A"/>
                </a:solidFill>
                <a:latin typeface="Aptos"/>
              </a:defRPr>
            </a:pPr>
            <a:r>
              <a:t>Kisi-kisi menjadi peta sebelum guru menulis soal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508760"/>
            <a:ext cx="333756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508760"/>
            <a:ext cx="73152" cy="1645920"/>
          </a:xfrm>
          <a:prstGeom prst="rect">
            <a:avLst/>
          </a:prstGeom>
          <a:solidFill>
            <a:srgbClr val="8B3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673351"/>
            <a:ext cx="2926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8B304A"/>
                </a:solidFill>
                <a:latin typeface="Aptos Display"/>
              </a:defRPr>
            </a:pPr>
            <a:r>
              <a:t>Tujuan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148839"/>
            <a:ext cx="292607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34373F"/>
                </a:solidFill>
                <a:latin typeface="Aptos"/>
              </a:defRPr>
            </a:pPr>
            <a:r>
              <a:t>Apa kompetensi yang diukur?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508760"/>
            <a:ext cx="333756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434840" y="1508760"/>
            <a:ext cx="73152" cy="1645920"/>
          </a:xfrm>
          <a:prstGeom prst="rect">
            <a:avLst/>
          </a:prstGeom>
          <a:solidFill>
            <a:srgbClr val="C297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63440" y="1673351"/>
            <a:ext cx="2926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C2974D"/>
                </a:solidFill>
                <a:latin typeface="Aptos Display"/>
              </a:defRPr>
            </a:pPr>
            <a:r>
              <a:t>Materi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3440" y="2148839"/>
            <a:ext cx="292607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34373F"/>
                </a:solidFill>
                <a:latin typeface="Aptos"/>
              </a:defRPr>
            </a:pPr>
            <a:r>
              <a:t>Materi apa yang diuji?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508760"/>
            <a:ext cx="333756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229600" y="1508760"/>
            <a:ext cx="73152" cy="1645920"/>
          </a:xfrm>
          <a:prstGeom prst="rect">
            <a:avLst/>
          </a:prstGeom>
          <a:solidFill>
            <a:srgbClr val="D79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458200" y="1673351"/>
            <a:ext cx="2926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791A0"/>
                </a:solidFill>
                <a:latin typeface="Aptos Display"/>
              </a:defRPr>
            </a:pPr>
            <a:r>
              <a:t>Indikator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58200" y="2148839"/>
            <a:ext cx="292607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34373F"/>
                </a:solidFill>
                <a:latin typeface="Aptos"/>
              </a:defRPr>
            </a:pPr>
            <a:r>
              <a:t>Perilaku yang harus ditunjukkan siswa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566160"/>
            <a:ext cx="333756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40080" y="3566160"/>
            <a:ext cx="73152" cy="1645920"/>
          </a:xfrm>
          <a:prstGeom prst="rect">
            <a:avLst/>
          </a:prstGeom>
          <a:solidFill>
            <a:srgbClr val="4B7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3730752"/>
            <a:ext cx="2926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4B7864"/>
                </a:solidFill>
                <a:latin typeface="Aptos Display"/>
              </a:defRPr>
            </a:pPr>
            <a:r>
              <a:t>Level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" y="4206240"/>
            <a:ext cx="292607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34373F"/>
                </a:solidFill>
                <a:latin typeface="Aptos"/>
              </a:defRPr>
            </a:pPr>
            <a:r>
              <a:t>C1–C6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34840" y="3566160"/>
            <a:ext cx="333756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434840" y="3566160"/>
            <a:ext cx="73152" cy="1645920"/>
          </a:xfrm>
          <a:prstGeom prst="rect">
            <a:avLst/>
          </a:prstGeom>
          <a:solidFill>
            <a:srgbClr val="1F26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663440" y="3730752"/>
            <a:ext cx="2926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263A"/>
                </a:solidFill>
                <a:latin typeface="Aptos Display"/>
              </a:defRPr>
            </a:pPr>
            <a:r>
              <a:t>Bentuk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63440" y="4206240"/>
            <a:ext cx="292607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34373F"/>
                </a:solidFill>
                <a:latin typeface="Aptos"/>
              </a:defRPr>
            </a:pPr>
            <a:r>
              <a:t>PG / Uraian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9600" y="3566160"/>
            <a:ext cx="333756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229600" y="3566160"/>
            <a:ext cx="73152" cy="1645920"/>
          </a:xfrm>
          <a:prstGeom prst="rect">
            <a:avLst/>
          </a:prstGeom>
          <a:solidFill>
            <a:srgbClr val="8B3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458200" y="3730752"/>
            <a:ext cx="2926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8B304A"/>
                </a:solidFill>
                <a:latin typeface="Aptos Display"/>
              </a:defRPr>
            </a:pPr>
            <a:r>
              <a:t>Nomor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58200" y="4206240"/>
            <a:ext cx="292607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34373F"/>
                </a:solidFill>
                <a:latin typeface="Aptos"/>
              </a:defRPr>
            </a:pPr>
            <a:r>
              <a:t>Posisi soal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9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F263A"/>
                </a:solidFill>
              </a:defRPr>
            </a:pPr>
            <a: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263A"/>
                </a:solidFill>
                <a:latin typeface="Aptos Display"/>
              </a:defRPr>
            </a:pPr>
            <a:r>
              <a:t>Contoh Kisi-Kisi Ujian Semester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749808"/>
            <a:ext cx="10607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8B304A"/>
                </a:solidFill>
                <a:latin typeface="Aptos"/>
              </a:defRPr>
            </a:pPr>
            <a:r>
              <a:t>Desain dan Produksi Busana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325880"/>
            <a:ext cx="2377440" cy="502920"/>
          </a:xfrm>
          <a:prstGeom prst="rect">
            <a:avLst/>
          </a:prstGeom>
          <a:solidFill>
            <a:srgbClr val="1F263A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76072" y="1435607"/>
            <a:ext cx="2240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Materi</a:t>
            </a:r>
          </a:p>
        </p:txBody>
      </p:sp>
      <p:sp>
        <p:nvSpPr>
          <p:cNvPr id="7" name="Rectangle 6"/>
          <p:cNvSpPr/>
          <p:nvPr/>
        </p:nvSpPr>
        <p:spPr>
          <a:xfrm>
            <a:off x="2880360" y="1325880"/>
            <a:ext cx="4754880" cy="502920"/>
          </a:xfrm>
          <a:prstGeom prst="rect">
            <a:avLst/>
          </a:prstGeom>
          <a:solidFill>
            <a:srgbClr val="1F263A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953512" y="1435607"/>
            <a:ext cx="46177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Indikator</a:t>
            </a:r>
          </a:p>
        </p:txBody>
      </p:sp>
      <p:sp>
        <p:nvSpPr>
          <p:cNvPr id="9" name="Rectangle 8"/>
          <p:cNvSpPr/>
          <p:nvPr/>
        </p:nvSpPr>
        <p:spPr>
          <a:xfrm>
            <a:off x="7635240" y="1325880"/>
            <a:ext cx="1371600" cy="502920"/>
          </a:xfrm>
          <a:prstGeom prst="rect">
            <a:avLst/>
          </a:prstGeom>
          <a:solidFill>
            <a:srgbClr val="1F263A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08392" y="1435607"/>
            <a:ext cx="1234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Level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006840" y="1325880"/>
            <a:ext cx="1828800" cy="502920"/>
          </a:xfrm>
          <a:prstGeom prst="rect">
            <a:avLst/>
          </a:prstGeom>
          <a:solidFill>
            <a:srgbClr val="1F263A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079992" y="1435607"/>
            <a:ext cx="1691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Bentuk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1828800"/>
            <a:ext cx="2377440" cy="713232"/>
          </a:xfrm>
          <a:prstGeom prst="rect">
            <a:avLst/>
          </a:prstGeom>
          <a:solidFill>
            <a:srgbClr val="FFFFFF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76072" y="1938528"/>
            <a:ext cx="22402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34373F"/>
                </a:solidFill>
              </a:defRPr>
            </a:pPr>
            <a:r>
              <a:t>Bahan tekstil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880360" y="1828800"/>
            <a:ext cx="4754880" cy="713232"/>
          </a:xfrm>
          <a:prstGeom prst="rect">
            <a:avLst/>
          </a:prstGeom>
          <a:solidFill>
            <a:srgbClr val="FFFFFF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953512" y="1938528"/>
            <a:ext cx="46177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34373F"/>
                </a:solidFill>
              </a:defRPr>
            </a:pPr>
            <a:r>
              <a:t>Menyebutkan jenis serat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35240" y="1828800"/>
            <a:ext cx="1371600" cy="713232"/>
          </a:xfrm>
          <a:prstGeom prst="rect">
            <a:avLst/>
          </a:prstGeom>
          <a:solidFill>
            <a:srgbClr val="FFFFFF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708392" y="1938528"/>
            <a:ext cx="12344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34373F"/>
                </a:solidFill>
              </a:defRPr>
            </a:pPr>
            <a:r>
              <a:t>C1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006840" y="1828800"/>
            <a:ext cx="1828800" cy="713232"/>
          </a:xfrm>
          <a:prstGeom prst="rect">
            <a:avLst/>
          </a:prstGeom>
          <a:solidFill>
            <a:srgbClr val="FFFFFF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079992" y="1938528"/>
            <a:ext cx="16916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34373F"/>
                </a:solidFill>
              </a:defRPr>
            </a:pPr>
            <a:r>
              <a:t>PG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2920" y="2542032"/>
            <a:ext cx="2377440" cy="713232"/>
          </a:xfrm>
          <a:prstGeom prst="rect">
            <a:avLst/>
          </a:prstGeom>
          <a:solidFill>
            <a:srgbClr val="EFEAE6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76072" y="2651760"/>
            <a:ext cx="22402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34373F"/>
                </a:solidFill>
              </a:defRPr>
            </a:pPr>
            <a:r>
              <a:t>Bahan tekstil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880360" y="2542032"/>
            <a:ext cx="4754880" cy="713232"/>
          </a:xfrm>
          <a:prstGeom prst="rect">
            <a:avLst/>
          </a:prstGeom>
          <a:solidFill>
            <a:srgbClr val="EFEAE6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2953512" y="2651760"/>
            <a:ext cx="46177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34373F"/>
                </a:solidFill>
              </a:defRPr>
            </a:pPr>
            <a:r>
              <a:t>Menjelaskan karakteristik bahan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635240" y="2542032"/>
            <a:ext cx="1371600" cy="713232"/>
          </a:xfrm>
          <a:prstGeom prst="rect">
            <a:avLst/>
          </a:prstGeom>
          <a:solidFill>
            <a:srgbClr val="EFEAE6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708392" y="2651760"/>
            <a:ext cx="12344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34373F"/>
                </a:solidFill>
              </a:defRPr>
            </a:pPr>
            <a:r>
              <a:t>C2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006840" y="2542032"/>
            <a:ext cx="1828800" cy="713232"/>
          </a:xfrm>
          <a:prstGeom prst="rect">
            <a:avLst/>
          </a:prstGeom>
          <a:solidFill>
            <a:srgbClr val="EFEAE6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079992" y="2651760"/>
            <a:ext cx="16916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34373F"/>
                </a:solidFill>
              </a:defRPr>
            </a:pPr>
            <a:r>
              <a:t>PG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3255264"/>
            <a:ext cx="2377440" cy="713232"/>
          </a:xfrm>
          <a:prstGeom prst="rect">
            <a:avLst/>
          </a:prstGeom>
          <a:solidFill>
            <a:srgbClr val="FFFFFF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76072" y="3364992"/>
            <a:ext cx="22402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34373F"/>
                </a:solidFill>
              </a:defRPr>
            </a:pPr>
            <a:r>
              <a:t>Teknik menjahit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880360" y="3255264"/>
            <a:ext cx="4754880" cy="713232"/>
          </a:xfrm>
          <a:prstGeom prst="rect">
            <a:avLst/>
          </a:prstGeom>
          <a:solidFill>
            <a:srgbClr val="FFFFFF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2953512" y="3364992"/>
            <a:ext cx="46177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34373F"/>
                </a:solidFill>
              </a:defRPr>
            </a:pPr>
            <a:r>
              <a:t>Menentukan teknik sesuai bahan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35240" y="3255264"/>
            <a:ext cx="1371600" cy="713232"/>
          </a:xfrm>
          <a:prstGeom prst="rect">
            <a:avLst/>
          </a:prstGeom>
          <a:solidFill>
            <a:srgbClr val="FFFFFF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708392" y="3364992"/>
            <a:ext cx="12344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34373F"/>
                </a:solidFill>
              </a:defRPr>
            </a:pPr>
            <a:r>
              <a:t>C3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006840" y="3255264"/>
            <a:ext cx="1828800" cy="713232"/>
          </a:xfrm>
          <a:prstGeom prst="rect">
            <a:avLst/>
          </a:prstGeom>
          <a:solidFill>
            <a:srgbClr val="FFFFFF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9079992" y="3364992"/>
            <a:ext cx="16916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34373F"/>
                </a:solidFill>
              </a:defRPr>
            </a:pPr>
            <a:r>
              <a:t>PG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02920" y="3968496"/>
            <a:ext cx="2377440" cy="713232"/>
          </a:xfrm>
          <a:prstGeom prst="rect">
            <a:avLst/>
          </a:prstGeom>
          <a:solidFill>
            <a:srgbClr val="EFEAE6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576072" y="4078224"/>
            <a:ext cx="22402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34373F"/>
                </a:solidFill>
              </a:defRPr>
            </a:pPr>
            <a:r>
              <a:t>Desain busana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880360" y="3968496"/>
            <a:ext cx="4754880" cy="713232"/>
          </a:xfrm>
          <a:prstGeom prst="rect">
            <a:avLst/>
          </a:prstGeom>
          <a:solidFill>
            <a:srgbClr val="EFEAE6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2953512" y="4078224"/>
            <a:ext cx="46177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34373F"/>
                </a:solidFill>
              </a:defRPr>
            </a:pPr>
            <a:r>
              <a:t>Menganalisis kesesuaian desain dengan kesempatan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635240" y="3968496"/>
            <a:ext cx="1371600" cy="713232"/>
          </a:xfrm>
          <a:prstGeom prst="rect">
            <a:avLst/>
          </a:prstGeom>
          <a:solidFill>
            <a:srgbClr val="EFEAE6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7708392" y="4078224"/>
            <a:ext cx="12344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34373F"/>
                </a:solidFill>
              </a:defRPr>
            </a:pPr>
            <a:r>
              <a:t>C4</a:t>
            </a:r>
          </a:p>
        </p:txBody>
      </p:sp>
      <p:sp>
        <p:nvSpPr>
          <p:cNvPr id="43" name="Rectangle 42"/>
          <p:cNvSpPr/>
          <p:nvPr/>
        </p:nvSpPr>
        <p:spPr>
          <a:xfrm>
            <a:off x="9006840" y="3968496"/>
            <a:ext cx="1828800" cy="713232"/>
          </a:xfrm>
          <a:prstGeom prst="rect">
            <a:avLst/>
          </a:prstGeom>
          <a:solidFill>
            <a:srgbClr val="EFEAE6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9079992" y="4078224"/>
            <a:ext cx="16916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34373F"/>
                </a:solidFill>
              </a:defRPr>
            </a:pPr>
            <a:r>
              <a:t>PG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02920" y="4681728"/>
            <a:ext cx="2377440" cy="713232"/>
          </a:xfrm>
          <a:prstGeom prst="rect">
            <a:avLst/>
          </a:prstGeom>
          <a:solidFill>
            <a:srgbClr val="FFFFFF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576072" y="4791456"/>
            <a:ext cx="22402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34373F"/>
                </a:solidFill>
              </a:defRPr>
            </a:pPr>
            <a:r>
              <a:t>Gaya busana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880360" y="4681728"/>
            <a:ext cx="4754880" cy="713232"/>
          </a:xfrm>
          <a:prstGeom prst="rect">
            <a:avLst/>
          </a:prstGeom>
          <a:solidFill>
            <a:srgbClr val="FFFFFF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2953512" y="4791456"/>
            <a:ext cx="46177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34373F"/>
                </a:solidFill>
              </a:defRPr>
            </a:pPr>
            <a:r>
              <a:t>Mengevaluasi desain berdasarkan karakter gaya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635240" y="4681728"/>
            <a:ext cx="1371600" cy="713232"/>
          </a:xfrm>
          <a:prstGeom prst="rect">
            <a:avLst/>
          </a:prstGeom>
          <a:solidFill>
            <a:srgbClr val="FFFFFF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708392" y="4791456"/>
            <a:ext cx="12344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34373F"/>
                </a:solidFill>
              </a:defRPr>
            </a:pPr>
            <a:r>
              <a:t>C5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006840" y="4681728"/>
            <a:ext cx="1828800" cy="713232"/>
          </a:xfrm>
          <a:prstGeom prst="rect">
            <a:avLst/>
          </a:prstGeom>
          <a:solidFill>
            <a:srgbClr val="FFFFFF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9079992" y="4791456"/>
            <a:ext cx="16916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34373F"/>
                </a:solidFill>
              </a:defRPr>
            </a:pPr>
            <a:r>
              <a:t>Uraian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02920" y="5394960"/>
            <a:ext cx="2377440" cy="713232"/>
          </a:xfrm>
          <a:prstGeom prst="rect">
            <a:avLst/>
          </a:prstGeom>
          <a:solidFill>
            <a:srgbClr val="EFEAE6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576072" y="5504688"/>
            <a:ext cx="22402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34373F"/>
                </a:solidFill>
              </a:defRPr>
            </a:pPr>
            <a:r>
              <a:t>Koleksi busana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880360" y="5394960"/>
            <a:ext cx="4754880" cy="713232"/>
          </a:xfrm>
          <a:prstGeom prst="rect">
            <a:avLst/>
          </a:prstGeom>
          <a:solidFill>
            <a:srgbClr val="EFEAE6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2953512" y="5504688"/>
            <a:ext cx="46177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34373F"/>
                </a:solidFill>
              </a:defRPr>
            </a:pPr>
            <a:r>
              <a:t>Merancang alternatif mini collection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635240" y="5394960"/>
            <a:ext cx="1371600" cy="713232"/>
          </a:xfrm>
          <a:prstGeom prst="rect">
            <a:avLst/>
          </a:prstGeom>
          <a:solidFill>
            <a:srgbClr val="EFEAE6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7708392" y="5504688"/>
            <a:ext cx="12344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34373F"/>
                </a:solidFill>
              </a:defRPr>
            </a:pPr>
            <a:r>
              <a:t>C6</a:t>
            </a:r>
          </a:p>
        </p:txBody>
      </p:sp>
      <p:sp>
        <p:nvSpPr>
          <p:cNvPr id="59" name="Rectangle 58"/>
          <p:cNvSpPr/>
          <p:nvPr/>
        </p:nvSpPr>
        <p:spPr>
          <a:xfrm>
            <a:off x="9006840" y="5394960"/>
            <a:ext cx="1828800" cy="713232"/>
          </a:xfrm>
          <a:prstGeom prst="rect">
            <a:avLst/>
          </a:prstGeom>
          <a:solidFill>
            <a:srgbClr val="EFEAE6"/>
          </a:solidFill>
          <a:ln>
            <a:solidFill>
              <a:srgbClr val="DC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9079992" y="5504688"/>
            <a:ext cx="16916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34373F"/>
                </a:solidFill>
              </a:defRPr>
            </a:pPr>
            <a:r>
              <a:t>Uraian</a:t>
            </a:r>
          </a:p>
        </p:txBody>
      </p:sp>
      <p:sp>
        <p:nvSpPr>
          <p:cNvPr id="61" name="Rectangle 60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9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F263A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263A"/>
                </a:solidFill>
                <a:latin typeface="Aptos Display"/>
              </a:defRPr>
            </a:pPr>
            <a:r>
              <a:t>Formula Menulis Soal HOTS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749808"/>
            <a:ext cx="10607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8B304A"/>
                </a:solidFill>
                <a:latin typeface="Aptos"/>
              </a:defRPr>
            </a:pPr>
            <a:r>
              <a:t>Gunakan alur berpikir, bukan sekadar kata “analisis”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874519"/>
            <a:ext cx="196596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874519"/>
            <a:ext cx="73152" cy="2377440"/>
          </a:xfrm>
          <a:prstGeom prst="rect">
            <a:avLst/>
          </a:prstGeom>
          <a:solidFill>
            <a:srgbClr val="8B3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2039112"/>
            <a:ext cx="1554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8B304A"/>
                </a:solidFill>
                <a:latin typeface="Aptos Display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514600"/>
            <a:ext cx="1554480" cy="160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34373F"/>
                </a:solidFill>
                <a:latin typeface="Aptos"/>
              </a:defRPr>
            </a:pPr>
            <a:r>
              <a:t>STIMULUS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80360" y="1874519"/>
            <a:ext cx="196596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880360" y="1874519"/>
            <a:ext cx="73152" cy="2377440"/>
          </a:xfrm>
          <a:prstGeom prst="rect">
            <a:avLst/>
          </a:prstGeom>
          <a:solidFill>
            <a:srgbClr val="C297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108960" y="2039112"/>
            <a:ext cx="1554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C2974D"/>
                </a:solidFill>
                <a:latin typeface="Aptos Display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08960" y="2514600"/>
            <a:ext cx="1554480" cy="160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34373F"/>
                </a:solidFill>
                <a:latin typeface="Aptos"/>
              </a:defRPr>
            </a:pPr>
            <a:r>
              <a:t>MASALAH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66360" y="1874519"/>
            <a:ext cx="196596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166360" y="1874519"/>
            <a:ext cx="73152" cy="2377440"/>
          </a:xfrm>
          <a:prstGeom prst="rect">
            <a:avLst/>
          </a:prstGeom>
          <a:solidFill>
            <a:srgbClr val="D79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394960" y="2039112"/>
            <a:ext cx="1554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791A0"/>
                </a:solidFill>
                <a:latin typeface="Aptos Display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94960" y="2514600"/>
            <a:ext cx="1554480" cy="160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34373F"/>
                </a:solidFill>
                <a:latin typeface="Aptos"/>
              </a:defRPr>
            </a:pPr>
            <a:r>
              <a:t>ANALISIS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52360" y="1874519"/>
            <a:ext cx="196596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7452360" y="1874519"/>
            <a:ext cx="73152" cy="2377440"/>
          </a:xfrm>
          <a:prstGeom prst="rect">
            <a:avLst/>
          </a:prstGeom>
          <a:solidFill>
            <a:srgbClr val="4B7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680960" y="2039112"/>
            <a:ext cx="1554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4B7864"/>
                </a:solidFill>
                <a:latin typeface="Aptos Display"/>
              </a:defRPr>
            </a:pPr>
            <a: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960" y="2514600"/>
            <a:ext cx="1554480" cy="160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34373F"/>
                </a:solidFill>
                <a:latin typeface="Aptos"/>
              </a:defRPr>
            </a:pPr>
            <a:r>
              <a:t>KEPUTUSAN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38360" y="1874519"/>
            <a:ext cx="196596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9738360" y="1874519"/>
            <a:ext cx="73152" cy="2377440"/>
          </a:xfrm>
          <a:prstGeom prst="rect">
            <a:avLst/>
          </a:prstGeom>
          <a:solidFill>
            <a:srgbClr val="1F26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966960" y="2039112"/>
            <a:ext cx="1554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263A"/>
                </a:solidFill>
                <a:latin typeface="Aptos Display"/>
              </a:defRPr>
            </a:pPr>
            <a: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66960" y="2514600"/>
            <a:ext cx="1554480" cy="160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34373F"/>
                </a:solidFill>
                <a:latin typeface="Aptos"/>
              </a:defRPr>
            </a:pPr>
            <a:r>
              <a:t>ALASAN / SOLUSI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828800" y="4892040"/>
            <a:ext cx="841248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1828800" y="4892040"/>
            <a:ext cx="73152" cy="914400"/>
          </a:xfrm>
          <a:prstGeom prst="rect">
            <a:avLst/>
          </a:prstGeom>
          <a:solidFill>
            <a:srgbClr val="8B3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2057400" y="5056631"/>
            <a:ext cx="8001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8B304A"/>
                </a:solidFill>
                <a:latin typeface="Aptos Display"/>
              </a:defRPr>
            </a:pPr>
            <a:r>
              <a:t>KUNCI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57400" y="5532120"/>
            <a:ext cx="800100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34373F"/>
                </a:solidFill>
                <a:latin typeface="Aptos"/>
              </a:defRPr>
            </a:pPr>
            <a:r>
              <a:t>Stimulus harus relevan dan benar-benar digunakan untuk menemukan jawaban.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9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F263A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263A"/>
                </a:solidFill>
                <a:latin typeface="Aptos Display"/>
              </a:defRPr>
            </a:pPr>
            <a:r>
              <a:t>Contoh Soal HOTS — Studi Kasus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749808"/>
            <a:ext cx="10607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8B304A"/>
                </a:solidFill>
                <a:latin typeface="Aptos"/>
              </a:defRPr>
            </a:pPr>
            <a:r>
              <a:t>Konteks: desain busana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52120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371600"/>
            <a:ext cx="73152" cy="4389120"/>
          </a:xfrm>
          <a:prstGeom prst="rect">
            <a:avLst/>
          </a:prstGeom>
          <a:solidFill>
            <a:srgbClr val="8B3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536192"/>
            <a:ext cx="4800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8B304A"/>
                </a:solidFill>
                <a:latin typeface="Aptos Display"/>
              </a:defRPr>
            </a:pPr>
            <a:r>
              <a:t>STIMULUS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011680"/>
            <a:ext cx="4800600" cy="3611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34373F"/>
                </a:solidFill>
                <a:latin typeface="Aptos"/>
              </a:defRPr>
            </a:pPr>
            <a:r>
              <a:t>Seorang siswa membuat desain busana gaya Feminine Romantic dengan warna hitam dominan, garis geometris tegas, bahan sangat kaku, dan aksesori logam berukuran besar.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1371600"/>
            <a:ext cx="5303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126480" y="1371600"/>
            <a:ext cx="73152" cy="4389120"/>
          </a:xfrm>
          <a:prstGeom prst="rect">
            <a:avLst/>
          </a:prstGeom>
          <a:solidFill>
            <a:srgbClr val="C297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355080" y="1536192"/>
            <a:ext cx="4892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C2974D"/>
                </a:solidFill>
                <a:latin typeface="Aptos Display"/>
              </a:defRPr>
            </a:pPr>
            <a:r>
              <a:t>PERTANYAAN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55080" y="2011680"/>
            <a:ext cx="4892040" cy="3611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34373F"/>
                </a:solidFill>
                <a:latin typeface="Aptos"/>
              </a:defRPr>
            </a:pPr>
            <a:r>
              <a:t>Perubahan yang paling tepat agar desain lebih sesuai dengan karakter Feminine Romantic adalah …</a:t>
            </a:r>
            <a:br/>
            <a:br/>
            <a:r>
              <a:t>A. Garis geometris + aksesori logam</a:t>
            </a:r>
            <a:br/>
            <a:r>
              <a:t>B. Bahan lembut + warna lembut + detail dekoratif</a:t>
            </a:r>
            <a:br/>
            <a:r>
              <a:t>C. Kulit hitam dominan</a:t>
            </a:r>
            <a:br/>
            <a:r>
              <a:t>D. Siluet diperbesar + detail dikurangi</a:t>
            </a:r>
            <a:br/>
            <a:r>
              <a:t>E. Warna gelap + aksesori besar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9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F263A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263A"/>
                </a:solidFill>
                <a:latin typeface="Aptos Display"/>
              </a:defRPr>
            </a:pPr>
            <a:r>
              <a:t>Mengapa Soal Tersebut HOTS?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749808"/>
            <a:ext cx="10607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8B304A"/>
                </a:solidFill>
                <a:latin typeface="Aptos"/>
              </a:defRPr>
            </a:pPr>
            <a:r>
              <a:t>Bukan karena panjang, tetapi karena proses berpikirnya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34373F"/>
                </a:solidFill>
                <a:latin typeface="Aptos"/>
              </a:defRPr>
            </a:pPr>
            <a:r>
              <a:t>•  Peserta didik harus mengenali karakter gaya Feminine Romantic.</a:t>
            </a:r>
          </a:p>
          <a:p>
            <a:pPr>
              <a:spcAft>
                <a:spcPts val="1000"/>
              </a:spcAft>
              <a:defRPr sz="1800">
                <a:solidFill>
                  <a:srgbClr val="34373F"/>
                </a:solidFill>
                <a:latin typeface="Aptos"/>
              </a:defRPr>
            </a:pPr>
            <a:r>
              <a:t>•  Peserta didik membandingkan karakteristik desain pada stimulus dengan karakter gaya.</a:t>
            </a:r>
          </a:p>
          <a:p>
            <a:pPr>
              <a:spcAft>
                <a:spcPts val="1000"/>
              </a:spcAft>
              <a:defRPr sz="1800">
                <a:solidFill>
                  <a:srgbClr val="34373F"/>
                </a:solidFill>
                <a:latin typeface="Aptos"/>
              </a:defRPr>
            </a:pPr>
            <a:r>
              <a:t>•  Peserta didik memilih alternatif perubahan yang paling sesuai.</a:t>
            </a:r>
          </a:p>
          <a:p>
            <a:pPr>
              <a:spcAft>
                <a:spcPts val="1000"/>
              </a:spcAft>
              <a:defRPr sz="1800">
                <a:solidFill>
                  <a:srgbClr val="34373F"/>
                </a:solidFill>
                <a:latin typeface="Aptos"/>
              </a:defRPr>
            </a:pPr>
            <a:r>
              <a:t>•  Jawaban menuntut penerapan konsep pada situasi baru.</a:t>
            </a:r>
          </a:p>
          <a:p>
            <a:pPr>
              <a:spcAft>
                <a:spcPts val="1000"/>
              </a:spcAft>
              <a:defRPr sz="1800">
                <a:solidFill>
                  <a:srgbClr val="34373F"/>
                </a:solidFill>
                <a:latin typeface="Aptos"/>
              </a:defRPr>
            </a:pPr>
            <a:r>
              <a:t>•  Pilihan jawaban berfungsi sebagai alternatif solusi.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011680" y="5257800"/>
            <a:ext cx="7955279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011680" y="5257800"/>
            <a:ext cx="73152" cy="640080"/>
          </a:xfrm>
          <a:prstGeom prst="rect">
            <a:avLst/>
          </a:prstGeom>
          <a:solidFill>
            <a:srgbClr val="4B7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40280" y="5422392"/>
            <a:ext cx="7543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4B7864"/>
                </a:solidFill>
                <a:latin typeface="Aptos Display"/>
              </a:defRPr>
            </a:pPr>
            <a:r>
              <a:t>KUNCI JAWABAN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40280" y="5760720"/>
            <a:ext cx="754380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4373F"/>
                </a:solidFill>
                <a:latin typeface="Aptos"/>
              </a:defRPr>
            </a:pPr>
            <a:r>
              <a:t>B — bahan lembut, warna lembut, dan detail dekoratif.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9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F263A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263A"/>
                </a:solidFill>
                <a:latin typeface="Aptos Display"/>
              </a:defRPr>
            </a:pPr>
            <a:r>
              <a:t>Contoh C6 — Mencipta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749808"/>
            <a:ext cx="10607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8B304A"/>
                </a:solidFill>
                <a:latin typeface="Aptos"/>
              </a:defRPr>
            </a:pPr>
            <a:r>
              <a:t>Menghasilkan rancangan baru berdasarkan kriteria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17320"/>
            <a:ext cx="10698480" cy="384048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417320"/>
            <a:ext cx="73152" cy="3840480"/>
          </a:xfrm>
          <a:prstGeom prst="rect">
            <a:avLst/>
          </a:prstGeom>
          <a:solidFill>
            <a:srgbClr val="8B3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581912"/>
            <a:ext cx="10287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8B304A"/>
                </a:solidFill>
                <a:latin typeface="Aptos Display"/>
              </a:defRPr>
            </a:pPr>
            <a:r>
              <a:t>TUGAS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057400"/>
            <a:ext cx="10287000" cy="3063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34373F"/>
                </a:solidFill>
                <a:latin typeface="Aptos"/>
              </a:defRPr>
            </a:pPr>
            <a:r>
              <a:t>Anda diminta membuat konsep mini collection bertema “Modern Heritage” untuk remaja.</a:t>
            </a:r>
            <a:br/>
            <a:br/>
            <a:r>
              <a:t>Rancang 3 desain busana dengan mempertimbangkan:</a:t>
            </a:r>
            <a:br/>
            <a:r>
              <a:t>• tema • warna • bahan • siluet • motif • aksesori</a:t>
            </a:r>
            <a:br/>
            <a:br/>
            <a:r>
              <a:t>Lengkapi dengan alasan pemilihan konsep.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194560" y="5440680"/>
            <a:ext cx="777240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194560" y="5440680"/>
            <a:ext cx="73152" cy="640080"/>
          </a:xfrm>
          <a:prstGeom prst="rect">
            <a:avLst/>
          </a:prstGeom>
          <a:solidFill>
            <a:srgbClr val="1F26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423160" y="5605272"/>
            <a:ext cx="7360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F263A"/>
                </a:solidFill>
                <a:latin typeface="Aptos Display"/>
              </a:defRPr>
            </a:pPr>
            <a:r>
              <a:t>INDIKATOR C6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23160" y="5943600"/>
            <a:ext cx="736092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4373F"/>
                </a:solidFill>
                <a:latin typeface="Aptos"/>
              </a:defRPr>
            </a:pPr>
            <a:r>
              <a:t>Menghasilkan rancangan baru dan menjelaskan dasar keputusan desain.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9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F263A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263A"/>
                </a:solidFill>
                <a:latin typeface="Aptos Display"/>
              </a:defRPr>
            </a:pPr>
            <a:r>
              <a:t>Pilihan Stimulus Soal HOTS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749808"/>
            <a:ext cx="10607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8B304A"/>
                </a:solidFill>
                <a:latin typeface="Aptos"/>
              </a:defRPr>
            </a:pPr>
            <a:r>
              <a:t>Gunakan stimulus yang dekat dengan praktik dan dunia kerja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333756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1783080"/>
          </a:xfrm>
          <a:prstGeom prst="rect">
            <a:avLst/>
          </a:prstGeom>
          <a:solidFill>
            <a:srgbClr val="8B3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581912"/>
            <a:ext cx="2926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8B304A"/>
                </a:solidFill>
                <a:latin typeface="Aptos Display"/>
              </a:defRPr>
            </a:pPr>
            <a:r>
              <a:t>Gambar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057400"/>
            <a:ext cx="2926079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34373F"/>
                </a:solidFill>
                <a:latin typeface="Aptos"/>
              </a:defRPr>
            </a:pPr>
            <a:r>
              <a:t>Desain, pola, bahan, cacat produk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417320"/>
            <a:ext cx="333756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434840" y="1417320"/>
            <a:ext cx="73152" cy="1783080"/>
          </a:xfrm>
          <a:prstGeom prst="rect">
            <a:avLst/>
          </a:prstGeom>
          <a:solidFill>
            <a:srgbClr val="C297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63440" y="1581912"/>
            <a:ext cx="2926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C2974D"/>
                </a:solidFill>
                <a:latin typeface="Aptos Display"/>
              </a:defRPr>
            </a:pPr>
            <a:r>
              <a:t>Tabel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3440" y="2057400"/>
            <a:ext cx="2926079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34373F"/>
                </a:solidFill>
                <a:latin typeface="Aptos"/>
              </a:defRPr>
            </a:pPr>
            <a:r>
              <a:t>Ukuran, karakteristik bahan, data produksi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417320"/>
            <a:ext cx="333756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229600" y="1417320"/>
            <a:ext cx="73152" cy="1783080"/>
          </a:xfrm>
          <a:prstGeom prst="rect">
            <a:avLst/>
          </a:prstGeom>
          <a:solidFill>
            <a:srgbClr val="D79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458200" y="1581912"/>
            <a:ext cx="2926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791A0"/>
                </a:solidFill>
                <a:latin typeface="Aptos Display"/>
              </a:defRPr>
            </a:pPr>
            <a:r>
              <a:t>Kasus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58200" y="2057400"/>
            <a:ext cx="2926079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34373F"/>
                </a:solidFill>
                <a:latin typeface="Aptos"/>
              </a:defRPr>
            </a:pPr>
            <a:r>
              <a:t>Masalah produksi dan quality control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657600"/>
            <a:ext cx="333756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40080" y="3657600"/>
            <a:ext cx="73152" cy="1783080"/>
          </a:xfrm>
          <a:prstGeom prst="rect">
            <a:avLst/>
          </a:prstGeom>
          <a:solidFill>
            <a:srgbClr val="4B7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3822191"/>
            <a:ext cx="2926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4B7864"/>
                </a:solidFill>
                <a:latin typeface="Aptos Display"/>
              </a:defRPr>
            </a:pPr>
            <a:r>
              <a:t>Data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" y="4297680"/>
            <a:ext cx="2926079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34373F"/>
                </a:solidFill>
                <a:latin typeface="Aptos"/>
              </a:defRPr>
            </a:pPr>
            <a:r>
              <a:t>Kebutuhan bahan, waktu, biaya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34840" y="3657600"/>
            <a:ext cx="333756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434840" y="3657600"/>
            <a:ext cx="73152" cy="1783080"/>
          </a:xfrm>
          <a:prstGeom prst="rect">
            <a:avLst/>
          </a:prstGeom>
          <a:solidFill>
            <a:srgbClr val="1F26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663440" y="3822191"/>
            <a:ext cx="2926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263A"/>
                </a:solidFill>
                <a:latin typeface="Aptos Display"/>
              </a:defRPr>
            </a:pPr>
            <a:r>
              <a:t>Situasi Industri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63440" y="4297680"/>
            <a:ext cx="2926079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34373F"/>
                </a:solidFill>
                <a:latin typeface="Aptos"/>
              </a:defRPr>
            </a:pPr>
            <a:r>
              <a:t>Pesanan butik, deadline, standar mutu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9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F263A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263A"/>
                </a:solidFill>
                <a:latin typeface="Aptos Display"/>
              </a:defRPr>
            </a:pPr>
            <a:r>
              <a:t>Contoh Komposisi 40 Soal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749808"/>
            <a:ext cx="10607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8B304A"/>
                </a:solidFill>
                <a:latin typeface="Aptos"/>
              </a:defRPr>
            </a:pPr>
            <a:r>
              <a:t>Dapat disesuaikan dengan karakter mata pelajaran dan kebijakan sekolah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1554480"/>
            <a:ext cx="315468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914400" y="1554480"/>
            <a:ext cx="73152" cy="3383280"/>
          </a:xfrm>
          <a:prstGeom prst="rect">
            <a:avLst/>
          </a:prstGeom>
          <a:solidFill>
            <a:srgbClr val="8B3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43000" y="1719072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8B304A"/>
                </a:solidFill>
                <a:latin typeface="Aptos Display"/>
              </a:defRPr>
            </a:pPr>
            <a:r>
              <a:t>LOTS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2194560"/>
            <a:ext cx="2743200" cy="2606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34373F"/>
                </a:solidFill>
                <a:latin typeface="Aptos"/>
              </a:defRPr>
            </a:pPr>
            <a:r>
              <a:t>30%</a:t>
            </a:r>
            <a:br/>
            <a:r>
              <a:t>12 soal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17720" y="1554480"/>
            <a:ext cx="315468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17720" y="1554480"/>
            <a:ext cx="73152" cy="3383280"/>
          </a:xfrm>
          <a:prstGeom prst="rect">
            <a:avLst/>
          </a:prstGeom>
          <a:solidFill>
            <a:srgbClr val="C297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846320" y="1719072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C2974D"/>
                </a:solidFill>
                <a:latin typeface="Aptos Display"/>
              </a:defRPr>
            </a:pPr>
            <a:r>
              <a:t>MOTS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20" y="2194560"/>
            <a:ext cx="2743200" cy="2606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34373F"/>
                </a:solidFill>
                <a:latin typeface="Aptos"/>
              </a:defRPr>
            </a:pPr>
            <a:r>
              <a:t>40%</a:t>
            </a:r>
            <a:br/>
            <a:r>
              <a:t>16 soal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321040" y="1554480"/>
            <a:ext cx="315468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321040" y="1554480"/>
            <a:ext cx="73152" cy="3383280"/>
          </a:xfrm>
          <a:prstGeom prst="rect">
            <a:avLst/>
          </a:prstGeom>
          <a:solidFill>
            <a:srgbClr val="4B7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549640" y="1719072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4B7864"/>
                </a:solidFill>
                <a:latin typeface="Aptos Display"/>
              </a:defRPr>
            </a:pPr>
            <a:r>
              <a:t>HOTS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49640" y="2194560"/>
            <a:ext cx="2743200" cy="2606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34373F"/>
                </a:solidFill>
                <a:latin typeface="Aptos"/>
              </a:defRPr>
            </a:pPr>
            <a:r>
              <a:t>30%</a:t>
            </a:r>
            <a:br/>
            <a:r>
              <a:t>12 soal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011680" y="5257800"/>
            <a:ext cx="804672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2011680" y="5257800"/>
            <a:ext cx="73152" cy="685800"/>
          </a:xfrm>
          <a:prstGeom prst="rect">
            <a:avLst/>
          </a:prstGeom>
          <a:solidFill>
            <a:srgbClr val="1F26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240280" y="5422392"/>
            <a:ext cx="7635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F263A"/>
                </a:solidFill>
                <a:latin typeface="Aptos Display"/>
              </a:defRPr>
            </a:pPr>
            <a:r>
              <a:t>CATATAN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40280" y="5806441"/>
            <a:ext cx="7635240" cy="91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34373F"/>
                </a:solidFill>
                <a:latin typeface="Aptos"/>
              </a:defRPr>
            </a:pPr>
            <a:r>
              <a:t>Untuk mata pelajaran produktif SMK, HOTS sangat baik menggunakan kasus produksi dan quality control.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9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F263A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263A"/>
                </a:solidFill>
                <a:latin typeface="Aptos Display"/>
              </a:defRPr>
            </a:pPr>
            <a:r>
              <a:t>Kesalahan yang Sering Terjadi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749808"/>
            <a:ext cx="10607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8B304A"/>
                </a:solidFill>
                <a:latin typeface="Aptos"/>
              </a:defRPr>
            </a:pPr>
            <a:r>
              <a:t>Hindari jebakan dalam membuat soal HOTS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34373F"/>
                </a:solidFill>
                <a:latin typeface="Aptos"/>
              </a:defRPr>
            </a:pPr>
            <a:r>
              <a:t>•  Soal panjang dianggap HOTS.</a:t>
            </a:r>
          </a:p>
          <a:p>
            <a:pPr>
              <a:spcAft>
                <a:spcPts val="1000"/>
              </a:spcAft>
              <a:defRPr sz="1900">
                <a:solidFill>
                  <a:srgbClr val="34373F"/>
                </a:solidFill>
                <a:latin typeface="Aptos"/>
              </a:defRPr>
            </a:pPr>
            <a:r>
              <a:t>•  Soal sulit dianggap HOTS.</a:t>
            </a:r>
          </a:p>
          <a:p>
            <a:pPr>
              <a:spcAft>
                <a:spcPts val="1000"/>
              </a:spcAft>
              <a:defRPr sz="1900">
                <a:solidFill>
                  <a:srgbClr val="34373F"/>
                </a:solidFill>
                <a:latin typeface="Aptos"/>
              </a:defRPr>
            </a:pPr>
            <a:r>
              <a:t>•  Hanya menambahkan kata “analisislah”.</a:t>
            </a:r>
          </a:p>
          <a:p>
            <a:pPr>
              <a:spcAft>
                <a:spcPts val="1000"/>
              </a:spcAft>
              <a:defRPr sz="1900">
                <a:solidFill>
                  <a:srgbClr val="34373F"/>
                </a:solidFill>
                <a:latin typeface="Aptos"/>
              </a:defRPr>
            </a:pPr>
            <a:r>
              <a:t>•  Stimulus tidak relevan dengan pertanyaan.</a:t>
            </a:r>
          </a:p>
          <a:p>
            <a:pPr>
              <a:spcAft>
                <a:spcPts val="1000"/>
              </a:spcAft>
              <a:defRPr sz="1900">
                <a:solidFill>
                  <a:srgbClr val="34373F"/>
                </a:solidFill>
                <a:latin typeface="Aptos"/>
              </a:defRPr>
            </a:pPr>
            <a:r>
              <a:t>•  Jawaban dapat ditemukan langsung dari hafalan.</a:t>
            </a:r>
          </a:p>
          <a:p>
            <a:pPr>
              <a:spcAft>
                <a:spcPts val="1000"/>
              </a:spcAft>
              <a:defRPr sz="1900">
                <a:solidFill>
                  <a:srgbClr val="34373F"/>
                </a:solidFill>
                <a:latin typeface="Aptos"/>
              </a:defRPr>
            </a:pPr>
            <a:r>
              <a:t>•  Distraktor tidak logis atau terlalu mudah ditebak.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9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F263A"/>
                </a:solidFill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263A"/>
                </a:solidFill>
                <a:latin typeface="Aptos Display"/>
              </a:defRPr>
            </a:pPr>
            <a:r>
              <a:t>Telaah Soal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749808"/>
            <a:ext cx="10607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8B304A"/>
                </a:solidFill>
                <a:latin typeface="Aptos"/>
              </a:defRPr>
            </a:pPr>
            <a:r>
              <a:t>Gunakan peer review sebelum soal digunakan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17320"/>
            <a:ext cx="338328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417320"/>
            <a:ext cx="73152" cy="4297680"/>
          </a:xfrm>
          <a:prstGeom prst="rect">
            <a:avLst/>
          </a:prstGeom>
          <a:solidFill>
            <a:srgbClr val="8B3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581912"/>
            <a:ext cx="2971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8B304A"/>
                </a:solidFill>
                <a:latin typeface="Aptos Display"/>
              </a:defRPr>
            </a:pPr>
            <a:r>
              <a:t>MATERI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057400"/>
            <a:ext cx="297180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34373F"/>
                </a:solidFill>
                <a:latin typeface="Aptos"/>
              </a:defRPr>
            </a:pPr>
            <a:r>
              <a:t>✓ Sesuai tujuan pembelajaran</a:t>
            </a:r>
            <a:br/>
            <a:r>
              <a:t>✓ Materi benar</a:t>
            </a:r>
            <a:br/>
            <a:r>
              <a:t>✓ Indikator jelas</a:t>
            </a:r>
            <a:br/>
            <a:r>
              <a:t>✓ Hanya satu jawaban paling benar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417320"/>
            <a:ext cx="338328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89120" y="1417320"/>
            <a:ext cx="73152" cy="4297680"/>
          </a:xfrm>
          <a:prstGeom prst="rect">
            <a:avLst/>
          </a:prstGeom>
          <a:solidFill>
            <a:srgbClr val="C297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17720" y="1581912"/>
            <a:ext cx="2971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C2974D"/>
                </a:solidFill>
                <a:latin typeface="Aptos Display"/>
              </a:defRPr>
            </a:pPr>
            <a:r>
              <a:t>KONSTRUKSI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2057400"/>
            <a:ext cx="297180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34373F"/>
                </a:solidFill>
                <a:latin typeface="Aptos"/>
              </a:defRPr>
            </a:pPr>
            <a:r>
              <a:t>✓ Pokok soal jelas</a:t>
            </a:r>
            <a:br/>
            <a:r>
              <a:t>✓ Pilihan homogen</a:t>
            </a:r>
            <a:br/>
            <a:r>
              <a:t>✓ Tidak memberi petunjuk jawaban</a:t>
            </a:r>
            <a:br/>
            <a:r>
              <a:t>✓ Stimulus berfungsi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417320"/>
            <a:ext cx="338328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EFE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46720" y="1417320"/>
            <a:ext cx="73152" cy="4297680"/>
          </a:xfrm>
          <a:prstGeom prst="rect">
            <a:avLst/>
          </a:prstGeom>
          <a:solidFill>
            <a:srgbClr val="4B7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75320" y="1581912"/>
            <a:ext cx="2971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4B7864"/>
                </a:solidFill>
                <a:latin typeface="Aptos Display"/>
              </a:defRPr>
            </a:pPr>
            <a:r>
              <a:t>BAHASA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2057400"/>
            <a:ext cx="297180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34373F"/>
                </a:solidFill>
                <a:latin typeface="Aptos"/>
              </a:defRPr>
            </a:pPr>
            <a:r>
              <a:t>✓ Jelas</a:t>
            </a:r>
            <a:br/>
            <a:r>
              <a:t>✓ Tidak ambigu</a:t>
            </a:r>
            <a:br/>
            <a:r>
              <a:t>✓ Sesuai tingkat siswa</a:t>
            </a:r>
            <a:br/>
            <a:r>
              <a:t>✓ Tidak multitafsir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9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F263A"/>
                </a:solidFill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263A"/>
                </a:solidFill>
                <a:latin typeface="Aptos Display"/>
              </a:defRPr>
            </a:pPr>
            <a:r>
              <a:t>Aktivitas MGMP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749808"/>
            <a:ext cx="10607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8B304A"/>
                </a:solidFill>
                <a:latin typeface="Aptos"/>
              </a:defRPr>
            </a:pPr>
            <a:r>
              <a:t>Dari latihan individu menuju bank soal bersama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34373F"/>
                </a:solidFill>
                <a:latin typeface="Aptos"/>
              </a:defRPr>
            </a:pPr>
            <a:r>
              <a:t>•  Analisis contoh soal: tentukan LOTS/MOTS/HOTS.</a:t>
            </a:r>
          </a:p>
          <a:p>
            <a:pPr>
              <a:spcAft>
                <a:spcPts val="1000"/>
              </a:spcAft>
              <a:defRPr sz="1700">
                <a:solidFill>
                  <a:srgbClr val="34373F"/>
                </a:solidFill>
                <a:latin typeface="Aptos"/>
              </a:defRPr>
            </a:pPr>
            <a:r>
              <a:t>•  Susun kisi-kisi berdasarkan tujuan pembelajaran.</a:t>
            </a:r>
          </a:p>
          <a:p>
            <a:pPr>
              <a:spcAft>
                <a:spcPts val="1000"/>
              </a:spcAft>
              <a:defRPr sz="1700">
                <a:solidFill>
                  <a:srgbClr val="34373F"/>
                </a:solidFill>
                <a:latin typeface="Aptos"/>
              </a:defRPr>
            </a:pPr>
            <a:r>
              <a:t>•  Buat 5 LOTS + 5 MOTS + 5 HOTS.</a:t>
            </a:r>
          </a:p>
          <a:p>
            <a:pPr>
              <a:spcAft>
                <a:spcPts val="1000"/>
              </a:spcAft>
              <a:defRPr sz="1700">
                <a:solidFill>
                  <a:srgbClr val="34373F"/>
                </a:solidFill>
                <a:latin typeface="Aptos"/>
              </a:defRPr>
            </a:pPr>
            <a:r>
              <a:t>•  Gunakan minimal 2 stimulus gambar/tabel.</a:t>
            </a:r>
          </a:p>
          <a:p>
            <a:pPr>
              <a:spcAft>
                <a:spcPts val="1000"/>
              </a:spcAft>
              <a:defRPr sz="1700">
                <a:solidFill>
                  <a:srgbClr val="34373F"/>
                </a:solidFill>
                <a:latin typeface="Aptos"/>
              </a:defRPr>
            </a:pPr>
            <a:r>
              <a:t>•  Buat minimal 2 soal HOTS berbasis kasus dunia kerja.</a:t>
            </a:r>
          </a:p>
          <a:p>
            <a:pPr>
              <a:spcAft>
                <a:spcPts val="1000"/>
              </a:spcAft>
              <a:defRPr sz="1700">
                <a:solidFill>
                  <a:srgbClr val="34373F"/>
                </a:solidFill>
                <a:latin typeface="Aptos"/>
              </a:defRPr>
            </a:pPr>
            <a:r>
              <a:t>•  Lakukan peer review dan revisi.</a:t>
            </a:r>
          </a:p>
          <a:p>
            <a:pPr>
              <a:spcAft>
                <a:spcPts val="1000"/>
              </a:spcAft>
              <a:defRPr sz="1700">
                <a:solidFill>
                  <a:srgbClr val="34373F"/>
                </a:solidFill>
                <a:latin typeface="Aptos"/>
              </a:defRPr>
            </a:pPr>
            <a:r>
              <a:t>•  Finalisasi menjadi bank soal jurusan.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9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F263A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" y="1051560"/>
            <a:ext cx="102412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D791A0"/>
                </a:solidFill>
              </a:defRPr>
            </a:pPr>
            <a:r>
              <a:t>DARI SOAL MENGINGAT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874519"/>
            <a:ext cx="102412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FFFFFF"/>
                </a:solidFill>
              </a:defRPr>
            </a:pPr>
            <a:r>
              <a:t>MENUJU SOAL YANG MEMBUAT SISWA BERPIKIR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063240"/>
            <a:ext cx="9875520" cy="1554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FFFFFF"/>
                </a:solidFill>
              </a:defRPr>
            </a:pPr>
            <a:r>
              <a:t>Soal yang baik bukan sekadar sulit.</a:t>
            </a:r>
          </a:p>
          <a:p>
            <a:pPr>
              <a:spcBef>
                <a:spcPts val="1200"/>
              </a:spcBef>
              <a:defRPr sz="1800">
                <a:solidFill>
                  <a:srgbClr val="FFFFFF"/>
                </a:solidFill>
              </a:defRPr>
            </a:pPr>
            <a:r>
              <a:t>Soal yang baik mengukur kompetensi, memberi konteks, dan mendorong peserta didik menggunakan pengetahuannya.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349240"/>
            <a:ext cx="73152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D791A0"/>
                </a:solidFill>
              </a:defRPr>
            </a:pPr>
            <a:r>
              <a:t>MGMP Desain dan Produksi Busana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25</TotalTime>
  <Words>1149</Words>
  <Application>Microsoft Office PowerPoint</Application>
  <PresentationFormat>Widescreen</PresentationFormat>
  <Paragraphs>237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Calibri</vt:lpstr>
      <vt:lpstr>Gill Sans MT</vt:lpstr>
      <vt:lpstr>Wingdings 2</vt:lpstr>
      <vt:lpstr>Dividend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Acer</cp:lastModifiedBy>
  <cp:revision>4</cp:revision>
  <dcterms:created xsi:type="dcterms:W3CDTF">2013-01-27T09:14:00Z</dcterms:created>
  <dcterms:modified xsi:type="dcterms:W3CDTF">2026-08-23T06:40:54Z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ADC9F7F8BE0B42878A67C129BCACE432_12</vt:lpwstr>
  </property>
  <property fmtid="{D5CDD505-2E9C-101B-9397-08002B2CF9AE}" pid="3" name="KSOProductBuildVer">
    <vt:lpwstr>1033-12.1.0.28032</vt:lpwstr>
  </property>
</Properties>
</file>