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Inter"/>
      <p:bold r:id="rId12"/>
    </p:embeddedFont>
    <p:embeddedFont>
      <p:font typeface="Plus Jakarta Sans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383881"/>
            <a:ext cx="38100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374106"/>
            <a:ext cx="382190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8BDF8"/>
                </a:solidFill>
                <a:latin typeface="Plus Jakarta Sans"/>
              </a:rPr>
              <a:t>KEPMENDIKDASMEN NO. 221/P/2025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707481"/>
            <a:ext cx="9551193" cy="5476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312"/>
              </a:lnSpc>
            </a:pPr>
            <a:r>
              <a:rPr sz="3750" b="1" i="0" u="none">
                <a:solidFill>
                  <a:srgbClr val="F8FAFC"/>
                </a:solidFill>
                <a:latin typeface="Plus Jakarta Sans"/>
              </a:rPr>
              <a:t>Tugas &amp; Peran Guru Wali di SMA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445668"/>
            <a:ext cx="695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Inter"/>
              </a:rPr>
              <a:t>Petunjuk Teknis Pemenuhan Beban Kerja Guru, Pendampingan Peserta Didik, dan Kolaborasi Ekosistem Sekolah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4321968"/>
            <a:ext cx="31908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Inter"/>
              </a:rPr>
              <a:t>Panduan Resmi Satuan Pendidikan SMA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230274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2563EB"/>
                </a:solidFill>
                <a:latin typeface="Inter"/>
              </a:rPr>
              <a:t>EKUIVALENSI BEBAN KERJA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695325"/>
            <a:ext cx="7253717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F172A"/>
                </a:solidFill>
                <a:latin typeface="Plus Jakarta Sans"/>
              </a:rPr>
              <a:t>Pengakuan Beban Kerja Guru Wali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2365" y="2852737"/>
            <a:ext cx="4307269" cy="12750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sz="13800" b="1" i="0" u="none" dirty="0">
                <a:solidFill>
                  <a:srgbClr val="2563EB"/>
                </a:solidFill>
                <a:latin typeface="Plus Jakarta Sans"/>
              </a:rPr>
              <a:t>2 JTM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0602" y="4071937"/>
            <a:ext cx="595079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800" b="1" i="0" u="none">
                <a:solidFill>
                  <a:srgbClr val="0F172A"/>
                </a:solidFill>
                <a:latin typeface="Inter"/>
              </a:rPr>
              <a:t>Ekuivalensi Jam Tatap Muka Per Minggu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724971"/>
            <a:ext cx="76200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Diakui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dalam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pemenuhan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beban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kerja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mingguan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guru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berdasarkan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Lampiran C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Kepmendikdasmen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No. 221/P/2025.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95612"/>
            <a:ext cx="5372100" cy="1790700"/>
          </a:xfrm>
          <a:prstGeom prst="roundRect">
            <a:avLst>
              <a:gd name="adj" fmla="val 6382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" name="Rounded Rectangle 2"/>
          <p:cNvSpPr/>
          <p:nvPr/>
        </p:nvSpPr>
        <p:spPr>
          <a:xfrm>
            <a:off x="6210300" y="2995612"/>
            <a:ext cx="5372100" cy="1790700"/>
          </a:xfrm>
          <a:prstGeom prst="roundRect">
            <a:avLst>
              <a:gd name="adj" fmla="val 6382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314700"/>
            <a:ext cx="285750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625" y="3314700"/>
            <a:ext cx="28575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56773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2563EB"/>
                </a:solidFill>
                <a:latin typeface="Inter"/>
              </a:rPr>
              <a:t>DIFERENSIASI PERAN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95325"/>
            <a:ext cx="7865230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Plus Jakarta Sans"/>
              </a:rPr>
              <a:t>Perbedaan Peran Guru Wali vs Wali Kelas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3975" y="3309937"/>
            <a:ext cx="219880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E40AF"/>
                </a:solidFill>
                <a:latin typeface="Plus Jakarta Sans"/>
              </a:rPr>
              <a:t>Guru Wali (Personal)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700462"/>
            <a:ext cx="485774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1E3A8A"/>
                </a:solidFill>
                <a:latin typeface="Inter"/>
              </a:rPr>
              <a:t>Fokus Utama:</a:t>
            </a:r>
            <a:r>
              <a:rPr sz="1600" b="0" i="0" u="none">
                <a:solidFill>
                  <a:srgbClr val="1E3A8A"/>
                </a:solidFill>
                <a:latin typeface="Inter"/>
              </a:rPr>
              <a:t> Pendampingan personal sekelompok murid.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995737"/>
            <a:ext cx="416049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3A8A"/>
                </a:solidFill>
                <a:latin typeface="Inter"/>
              </a:rPr>
              <a:t>Jangka</a:t>
            </a:r>
            <a:r>
              <a:rPr sz="1600" b="1" i="0" u="none" dirty="0">
                <a:solidFill>
                  <a:srgbClr val="1E3A8A"/>
                </a:solidFill>
                <a:latin typeface="Inter"/>
              </a:rPr>
              <a:t> Waktu:</a:t>
            </a:r>
            <a:r>
              <a:rPr sz="1600" b="0" i="0" u="none" dirty="0">
                <a:solidFill>
                  <a:srgbClr val="1E3A8A"/>
                </a:solidFill>
                <a:latin typeface="Inter"/>
              </a:rPr>
              <a:t> Dari </a:t>
            </a:r>
            <a:r>
              <a:rPr sz="1600" b="0" i="0" u="none" dirty="0" err="1">
                <a:solidFill>
                  <a:srgbClr val="1E3A8A"/>
                </a:solidFill>
                <a:latin typeface="Inter"/>
              </a:rPr>
              <a:t>awal</a:t>
            </a:r>
            <a:r>
              <a:rPr sz="1600" b="0" i="0" u="none" dirty="0">
                <a:solidFill>
                  <a:srgbClr val="1E3A8A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1E3A8A"/>
                </a:solidFill>
                <a:latin typeface="Inter"/>
              </a:rPr>
              <a:t>masuk</a:t>
            </a:r>
            <a:r>
              <a:rPr sz="1600" b="0" i="0" u="none" dirty="0">
                <a:solidFill>
                  <a:srgbClr val="1E3A8A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1E3A8A"/>
                </a:solidFill>
                <a:latin typeface="Inter"/>
              </a:rPr>
              <a:t>hingga</a:t>
            </a:r>
            <a:r>
              <a:rPr sz="1600" b="0" i="0" u="none" dirty="0">
                <a:solidFill>
                  <a:srgbClr val="1E3A8A"/>
                </a:solidFill>
                <a:latin typeface="Inter"/>
              </a:rPr>
              <a:t> lulus SMA.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291012"/>
            <a:ext cx="452733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1E3A8A"/>
                </a:solidFill>
                <a:latin typeface="Inter"/>
              </a:rPr>
              <a:t>Pendampingan:</a:t>
            </a:r>
            <a:r>
              <a:rPr sz="1600" b="0" i="0" u="none">
                <a:solidFill>
                  <a:srgbClr val="1E3A8A"/>
                </a:solidFill>
                <a:latin typeface="Inter"/>
              </a:rPr>
              <a:t> Akademik, bakat, karakter, &amp; spiritual.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675" y="3309937"/>
            <a:ext cx="212481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Wali Kelas (Rombel)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25" y="3700462"/>
            <a:ext cx="442339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Inter"/>
              </a:rPr>
              <a:t>Fokus Utama:</a:t>
            </a:r>
            <a:r>
              <a:rPr sz="1600" b="0" i="0" u="none">
                <a:solidFill>
                  <a:srgbClr val="334155"/>
                </a:solidFill>
                <a:latin typeface="Inter"/>
              </a:rPr>
              <a:t> Pengelolaan administratif satu rombel.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4625" y="3995737"/>
            <a:ext cx="305654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Inter"/>
              </a:rPr>
              <a:t>Jangka Waktu:</a:t>
            </a:r>
            <a:r>
              <a:rPr sz="1600" b="0" i="0" u="none">
                <a:solidFill>
                  <a:srgbClr val="334155"/>
                </a:solidFill>
                <a:latin typeface="Inter"/>
              </a:rPr>
              <a:t> 1 (satu) tahun ajaran.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4625" y="4291012"/>
            <a:ext cx="458054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Inter"/>
              </a:rPr>
              <a:t>Tanggung Jawab:</a:t>
            </a:r>
            <a:r>
              <a:rPr sz="1600" b="0" i="0" u="none">
                <a:solidFill>
                  <a:srgbClr val="334155"/>
                </a:solidFill>
                <a:latin typeface="Inter"/>
              </a:rPr>
              <a:t> Presensi, jurnal, &amp; pengisian e-Rapor.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" name="Rounded Rectangle 2"/>
          <p:cNvSpPr/>
          <p:nvPr/>
        </p:nvSpPr>
        <p:spPr>
          <a:xfrm>
            <a:off x="3400425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4" name="Rounded Rectangle 3"/>
          <p:cNvSpPr/>
          <p:nvPr/>
        </p:nvSpPr>
        <p:spPr>
          <a:xfrm>
            <a:off x="6191250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5" name="Rounded Rectangle 4"/>
          <p:cNvSpPr/>
          <p:nvPr/>
        </p:nvSpPr>
        <p:spPr>
          <a:xfrm>
            <a:off x="8982075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468308"/>
            <a:ext cx="419100" cy="419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550" y="2468308"/>
            <a:ext cx="419100" cy="4191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5" y="2468308"/>
            <a:ext cx="419100" cy="4191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0" y="2468308"/>
            <a:ext cx="419100" cy="4191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25" y="2582608"/>
            <a:ext cx="19050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562" y="2582608"/>
            <a:ext cx="219075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2582608"/>
            <a:ext cx="171450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0687" y="2582608"/>
            <a:ext cx="238125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259519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2563EB"/>
                </a:solidFill>
                <a:latin typeface="Inter"/>
              </a:rPr>
              <a:t>TUGAS POKOK MANDIRI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95325"/>
            <a:ext cx="10194009" cy="7386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800" b="1" i="0" u="none">
                <a:solidFill>
                  <a:srgbClr val="0F172A"/>
                </a:solidFill>
                <a:latin typeface="Plus Jakarta Sans"/>
              </a:rPr>
              <a:t>Fokus Pendampingan Murid Dampingan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3039808"/>
            <a:ext cx="19646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Akademik &amp; Bakat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7725" y="3563302"/>
            <a:ext cx="221932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Pendampingan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minat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bakat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, dan </a:t>
            </a:r>
            <a:r>
              <a:rPr sz="2000" b="0" i="0" u="none" dirty="0" err="1">
                <a:solidFill>
                  <a:srgbClr val="475569"/>
                </a:solidFill>
                <a:latin typeface="Inter"/>
              </a:rPr>
              <a:t>keterampilan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 murid.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8550" y="3039808"/>
            <a:ext cx="209300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Karakter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&amp; Spiritual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8550" y="3563302"/>
            <a:ext cx="221932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75569"/>
                </a:solidFill>
                <a:latin typeface="Inter"/>
              </a:rPr>
              <a:t>Pembinaan sosial, psikologi, dan nilai kedisiplinan.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9375" y="3039808"/>
            <a:ext cx="185942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Program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Prioritas</a:t>
            </a:r>
            <a:endParaRPr sz="20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9375" y="3563302"/>
            <a:ext cx="221932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75569"/>
                </a:solidFill>
                <a:latin typeface="Inter"/>
              </a:rPr>
              <a:t>Implementasi kebijakan nasional &amp; penguatan karakter.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0200" y="3039808"/>
            <a:ext cx="210410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Kedekatan Personal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0200" y="3563302"/>
            <a:ext cx="2219325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75569"/>
                </a:solidFill>
                <a:latin typeface="Inter"/>
              </a:rPr>
              <a:t>Membangun relasi emosional untuk pembimbingan positif.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28975"/>
            <a:ext cx="2600325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Rounded Rectangle 2"/>
          <p:cNvSpPr/>
          <p:nvPr/>
        </p:nvSpPr>
        <p:spPr>
          <a:xfrm>
            <a:off x="3400425" y="3228975"/>
            <a:ext cx="2600325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" name="Rounded Rectangle 3"/>
          <p:cNvSpPr/>
          <p:nvPr/>
        </p:nvSpPr>
        <p:spPr>
          <a:xfrm>
            <a:off x="6191250" y="3228975"/>
            <a:ext cx="2600325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Rounded Rectangle 4"/>
          <p:cNvSpPr/>
          <p:nvPr/>
        </p:nvSpPr>
        <p:spPr>
          <a:xfrm>
            <a:off x="8982075" y="3228975"/>
            <a:ext cx="2600325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70258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2563EB"/>
                </a:solidFill>
                <a:latin typeface="Inter"/>
              </a:rPr>
              <a:t>SINERGI EKOSISTEM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95325"/>
            <a:ext cx="7042441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F172A"/>
                </a:solidFill>
                <a:latin typeface="Plus Jakarta Sans"/>
              </a:rPr>
              <a:t>Empat Pilar Kolaborasi Guru Wali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505200"/>
            <a:ext cx="199939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1. Dengan Guru BK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790950"/>
            <a:ext cx="22193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Inter"/>
              </a:rPr>
              <a:t>Konseling individual bagi murid yang memerlukan penanganan khusus.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8550" y="3505200"/>
            <a:ext cx="221631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2. Dengan Wali Kelas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8550" y="3790950"/>
            <a:ext cx="22193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Inter"/>
              </a:rPr>
              <a:t>Penyelarasan informasi capaian belajar dan kehadiran kelas.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375" y="3505200"/>
            <a:ext cx="221393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3. Dengan Guru &amp; 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9375" y="3790950"/>
            <a:ext cx="22193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Inter"/>
              </a:rPr>
              <a:t>Koordinasi pelaksanaan tugas &amp; evaluasi perkembangan murid.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0200" y="3505200"/>
            <a:ext cx="220663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4. Dengan Orang Tua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0200" y="3790950"/>
            <a:ext cx="22193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Inter"/>
              </a:rPr>
              <a:t>Komunikasi aktif terkait dinamika belajar &amp; perkembangan murid.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535555"/>
            <a:ext cx="3530649" cy="132397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3" name="Rectangle 2"/>
          <p:cNvSpPr/>
          <p:nvPr/>
        </p:nvSpPr>
        <p:spPr>
          <a:xfrm>
            <a:off x="4330749" y="2535555"/>
            <a:ext cx="3530649" cy="132397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4" name="Rectangle 3"/>
          <p:cNvSpPr/>
          <p:nvPr/>
        </p:nvSpPr>
        <p:spPr>
          <a:xfrm>
            <a:off x="8051899" y="2535555"/>
            <a:ext cx="3530649" cy="132397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5" name="Rectangle 4"/>
          <p:cNvSpPr/>
          <p:nvPr/>
        </p:nvSpPr>
        <p:spPr>
          <a:xfrm>
            <a:off x="609600" y="2535555"/>
            <a:ext cx="3530649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6" name="Rectangle 5"/>
          <p:cNvSpPr/>
          <p:nvPr/>
        </p:nvSpPr>
        <p:spPr>
          <a:xfrm>
            <a:off x="4330749" y="2535555"/>
            <a:ext cx="3530649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7" name="Rectangle 6"/>
          <p:cNvSpPr/>
          <p:nvPr/>
        </p:nvSpPr>
        <p:spPr>
          <a:xfrm>
            <a:off x="8051899" y="2535555"/>
            <a:ext cx="3530649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/>
          </a:p>
        </p:txBody>
      </p:sp>
      <p:sp>
        <p:nvSpPr>
          <p:cNvPr id="8" name="TextBox 7"/>
          <p:cNvSpPr txBox="1"/>
          <p:nvPr/>
        </p:nvSpPr>
        <p:spPr>
          <a:xfrm>
            <a:off x="609600" y="502920"/>
            <a:ext cx="231236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2563EB"/>
                </a:solidFill>
                <a:latin typeface="Inter"/>
              </a:rPr>
              <a:t>ATURAN PENUGASAN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1045"/>
            <a:ext cx="10204204" cy="7386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800" b="1" i="0" u="none">
                <a:solidFill>
                  <a:srgbClr val="0F172A"/>
                </a:solidFill>
                <a:latin typeface="Plus Jakarta Sans"/>
              </a:rPr>
              <a:t>Mekanisme Pembagian &amp; Jangka Waktu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802255"/>
            <a:ext cx="82862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2563EB"/>
                </a:solidFill>
                <a:latin typeface="Inter"/>
              </a:rPr>
              <a:t>TAHAP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030855"/>
            <a:ext cx="270356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Plus Jakarta Sans"/>
              </a:rPr>
              <a:t>Perhitungan Rasio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553968"/>
            <a:ext cx="316869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Jumlah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total murid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dibagi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seluruh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guru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mapel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+ BK (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selain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Kepala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Sekolah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9349" y="2802255"/>
            <a:ext cx="82862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2563EB"/>
                </a:solidFill>
                <a:latin typeface="Inter"/>
              </a:rPr>
              <a:t>TAHAP 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9349" y="3030855"/>
            <a:ext cx="303031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Plus Jakarta Sans"/>
              </a:rPr>
              <a:t>Penetapan SK Resmi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9349" y="3553968"/>
            <a:ext cx="316869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Penerbitan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SK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Kepala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Sekolah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tentang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penetapan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daftar guru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wali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&amp; </a:t>
            </a:r>
            <a:r>
              <a:rPr sz="2000" b="0" i="0" u="none" dirty="0" err="1">
                <a:solidFill>
                  <a:srgbClr val="64748B"/>
                </a:solidFill>
                <a:latin typeface="Inter"/>
              </a:rPr>
              <a:t>kelompok</a:t>
            </a:r>
            <a:r>
              <a:rPr sz="2000" b="0" i="0" u="none" dirty="0">
                <a:solidFill>
                  <a:srgbClr val="64748B"/>
                </a:solidFill>
                <a:latin typeface="Inter"/>
              </a:rPr>
              <a:t> murid.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0499" y="2802255"/>
            <a:ext cx="82862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2563EB"/>
                </a:solidFill>
                <a:latin typeface="Inter"/>
              </a:rPr>
              <a:t>TAHAP 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0499" y="3030855"/>
            <a:ext cx="347992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Plus Jakarta Sans"/>
              </a:rPr>
              <a:t>Pendampingan Kontinu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0499" y="3553968"/>
            <a:ext cx="316869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64748B"/>
                </a:solidFill>
                <a:latin typeface="Inter"/>
              </a:rPr>
              <a:t>Berlangsung sejak murid terdaftar kelas X hingga lulus SMA di sekolah yang sama.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33687"/>
            <a:ext cx="3505200" cy="2114550"/>
          </a:xfrm>
          <a:prstGeom prst="roundRect">
            <a:avLst>
              <a:gd name="adj" fmla="val 54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833687"/>
            <a:ext cx="3505200" cy="2114550"/>
          </a:xfrm>
          <a:prstGeom prst="roundRect">
            <a:avLst>
              <a:gd name="adj" fmla="val 54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245167"/>
            <a:ext cx="3505200" cy="2114550"/>
          </a:xfrm>
          <a:prstGeom prst="roundRect">
            <a:avLst>
              <a:gd name="adj" fmla="val 54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315908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525" y="2315908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325" y="2315908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62" y="2439733"/>
            <a:ext cx="161925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637" y="2439733"/>
            <a:ext cx="180975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2962" y="2439733"/>
            <a:ext cx="161925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PERSYARATAN ADMINISTRASI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Tiga Bukti Fisik Penugasan Guru Wali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2963608"/>
            <a:ext cx="164019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1. SK Guru Wali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3670363"/>
            <a:ext cx="3124200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475569"/>
                </a:solidFill>
                <a:latin typeface="Inter"/>
              </a:rPr>
              <a:t>Surat Keputusan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penugasan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sebagai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guru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wali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yang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diterbitkan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oleh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Kepala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Sekolah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525" y="2963608"/>
            <a:ext cx="281237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2. Rencana Pendampingan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1525" y="3670363"/>
            <a:ext cx="3124200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Dokumen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rencana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strategi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pendampingan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murid yang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disusun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untuk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1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tahun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ajaran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5325" y="2963608"/>
            <a:ext cx="208768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3. Laporan Tahunan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5325" y="3716083"/>
            <a:ext cx="312420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Laporan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perkembangan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akademik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keterampilan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, dan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sikap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murid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dampingan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(1x per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tahun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72175" y="2843212"/>
            <a:ext cx="5610225" cy="2095500"/>
          </a:xfrm>
          <a:prstGeom prst="roundRect">
            <a:avLst>
              <a:gd name="adj" fmla="val 5454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3195637"/>
            <a:ext cx="4905375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474763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 u="none">
                <a:solidFill>
                  <a:srgbClr val="2563EB"/>
                </a:solidFill>
                <a:latin typeface="Inter"/>
              </a:rPr>
              <a:t>STRATEGI PELAKSANAAN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95325"/>
            <a:ext cx="614713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Plus Jakarta Sans"/>
              </a:rPr>
              <a:t>Langkah Efektif Pendampingan Guru Wali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3500437"/>
            <a:ext cx="5000625" cy="7594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1" i="0" u="none">
                <a:solidFill>
                  <a:srgbClr val="1E3A8A"/>
                </a:solidFill>
                <a:latin typeface="Inter"/>
              </a:rPr>
              <a:t>Pendampingan multi-tahun memungkinkan guru memahami keunikan setiap murid secara mendalam dan konsisten.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4600" y="4424362"/>
            <a:ext cx="245278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B82F6"/>
                </a:solidFill>
                <a:latin typeface="Inter"/>
              </a:rPr>
              <a:t>— Kepmendikdasmen No. 221/P/2025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900362"/>
            <a:ext cx="500062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Inter"/>
              </a:rPr>
              <a:t>Mapping Awal Murid:</a:t>
            </a:r>
            <a:r>
              <a:rPr sz="1600" b="0" i="0" u="none">
                <a:solidFill>
                  <a:srgbClr val="334155"/>
                </a:solidFill>
                <a:latin typeface="Inter"/>
              </a:rPr>
              <a:t> Memahami latar belakang, potensi, dan kebutuhan khusus murid.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433762"/>
            <a:ext cx="500062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334155"/>
                </a:solidFill>
                <a:latin typeface="Inter"/>
              </a:rPr>
              <a:t>Sesi Dialog </a:t>
            </a: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Berkala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Diskusi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santai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dan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teratur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untuk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membangun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kepercayaan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967162"/>
            <a:ext cx="500062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Inter"/>
              </a:rPr>
              <a:t>Pencatatan Portofolio:</a:t>
            </a:r>
            <a:r>
              <a:rPr sz="1600" b="0" i="0" u="none">
                <a:solidFill>
                  <a:srgbClr val="334155"/>
                </a:solidFill>
                <a:latin typeface="Inter"/>
              </a:rPr>
              <a:t> Menjaga rekam jejak capaian akademik dan sikap.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00562"/>
            <a:ext cx="500062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Inter"/>
              </a:rPr>
              <a:t>Deteksi Dini Kendala:</a:t>
            </a:r>
            <a:r>
              <a:rPr sz="1600" b="0" i="0" u="none">
                <a:solidFill>
                  <a:srgbClr val="334155"/>
                </a:solidFill>
                <a:latin typeface="Inter"/>
              </a:rPr>
              <a:t> Mencegah potensi masalah belajar dan putus sekolah.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14675"/>
            <a:ext cx="3454449" cy="1628775"/>
          </a:xfrm>
          <a:prstGeom prst="roundRect">
            <a:avLst>
              <a:gd name="adj" fmla="val 70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Rounded Rectangle 2"/>
          <p:cNvSpPr/>
          <p:nvPr/>
        </p:nvSpPr>
        <p:spPr>
          <a:xfrm>
            <a:off x="4368849" y="3114675"/>
            <a:ext cx="3454449" cy="1628775"/>
          </a:xfrm>
          <a:prstGeom prst="roundRect">
            <a:avLst>
              <a:gd name="adj" fmla="val 70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" name="Rounded Rectangle 3"/>
          <p:cNvSpPr/>
          <p:nvPr/>
        </p:nvSpPr>
        <p:spPr>
          <a:xfrm>
            <a:off x="8128099" y="3114675"/>
            <a:ext cx="3454449" cy="1628775"/>
          </a:xfrm>
          <a:prstGeom prst="roundRect">
            <a:avLst>
              <a:gd name="adj" fmla="val 70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86089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2563EB"/>
                </a:solidFill>
                <a:latin typeface="Inter"/>
              </a:rPr>
              <a:t>TOLOK UKUR KINERJA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95325"/>
            <a:ext cx="8368894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 i="0" u="none">
                <a:solidFill>
                  <a:srgbClr val="0F172A"/>
                </a:solidFill>
                <a:latin typeface="Plus Jakarta Sans"/>
              </a:rPr>
              <a:t>Indikator Keberhasilan Tugas Guru Wali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7764" y="3381375"/>
            <a:ext cx="1558120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2563EB"/>
                </a:solidFill>
                <a:latin typeface="Plus Jakarta Sans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172" y="4086225"/>
            <a:ext cx="275530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Inter"/>
              </a:rPr>
              <a:t>Kelengkapan Administrasi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7445" y="4433697"/>
            <a:ext cx="271875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0" i="0" u="none" dirty="0">
                <a:solidFill>
                  <a:srgbClr val="64748B"/>
                </a:solidFill>
                <a:latin typeface="Inter"/>
              </a:rPr>
              <a:t>SK, </a:t>
            </a:r>
            <a:r>
              <a:rPr sz="1600" b="0" i="0" u="none" dirty="0" err="1">
                <a:solidFill>
                  <a:srgbClr val="64748B"/>
                </a:solidFill>
                <a:latin typeface="Inter"/>
              </a:rPr>
              <a:t>Rencana</a:t>
            </a:r>
            <a:r>
              <a:rPr sz="1600" b="0" i="0" u="none" dirty="0">
                <a:solidFill>
                  <a:srgbClr val="64748B"/>
                </a:solidFill>
                <a:latin typeface="Inter"/>
              </a:rPr>
              <a:t>, &amp; </a:t>
            </a:r>
            <a:r>
              <a:rPr sz="1600" b="0" i="0" u="none" dirty="0" err="1">
                <a:solidFill>
                  <a:srgbClr val="64748B"/>
                </a:solidFill>
                <a:latin typeface="Inter"/>
              </a:rPr>
              <a:t>Laporan</a:t>
            </a:r>
            <a:r>
              <a:rPr sz="1600" b="0" i="0" u="none" dirty="0">
                <a:solidFill>
                  <a:srgbClr val="64748B"/>
                </a:solidFill>
                <a:latin typeface="Inter"/>
              </a:rPr>
              <a:t> Tahunan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8105" y="3381375"/>
            <a:ext cx="2255939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2563EB"/>
                </a:solidFill>
                <a:latin typeface="Plus Jakarta Sans"/>
              </a:rPr>
              <a:t>3 Tahun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488" y="4086225"/>
            <a:ext cx="287117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Inter"/>
              </a:rPr>
              <a:t>Kontinuitas Pembimbingan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0077" y="4433697"/>
            <a:ext cx="307199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0" i="0" u="none">
                <a:solidFill>
                  <a:srgbClr val="64748B"/>
                </a:solidFill>
                <a:latin typeface="Inter"/>
              </a:rPr>
              <a:t>Pendampingan berkelanjutan di SMA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5573" y="3381375"/>
            <a:ext cx="2159502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2563EB"/>
                </a:solidFill>
                <a:latin typeface="Plus Jakarta Sans"/>
              </a:rPr>
              <a:t>Holistik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03278" y="4086225"/>
            <a:ext cx="230409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Inter"/>
              </a:rPr>
              <a:t>Perkembangan Murid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216" y="4433697"/>
            <a:ext cx="285821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0" i="0" u="none">
                <a:solidFill>
                  <a:srgbClr val="64748B"/>
                </a:solidFill>
                <a:latin typeface="Inter"/>
              </a:rPr>
              <a:t>Capaian Akademik &amp; Karakter Baik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7400" y="4357687"/>
            <a:ext cx="4572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7414" y="2471737"/>
            <a:ext cx="213717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38BDF8"/>
                </a:solidFill>
                <a:latin typeface="Plus Jakarta Sans"/>
              </a:rPr>
              <a:t>PENUTUP &amp; DISKUSI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31" y="2824162"/>
            <a:ext cx="12072937" cy="581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8FAFC"/>
                </a:solidFill>
                <a:latin typeface="Plus Jakarta Sans"/>
              </a:rPr>
              <a:t>Mendampingi Murid Meraih Potensi Terbaik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595687"/>
            <a:ext cx="8096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Terima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kasih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atas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komitmen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Bapak/Ibu Guru </a:t>
            </a:r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dalam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mengimplementasikan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Inter"/>
              </a:rPr>
              <a:t>Kepmendikdasmen</a:t>
            </a:r>
            <a:r>
              <a:rPr sz="1500" b="0" i="0" u="none" dirty="0">
                <a:solidFill>
                  <a:srgbClr val="94A3B8"/>
                </a:solidFill>
                <a:latin typeface="Inter"/>
              </a:rPr>
              <a:t> </a:t>
            </a:r>
            <a:endParaRPr lang="en-US" sz="1500" b="0" i="0" u="none" dirty="0">
              <a:solidFill>
                <a:srgbClr val="94A3B8"/>
              </a:solidFill>
              <a:latin typeface="Inter"/>
            </a:endParaRPr>
          </a:p>
          <a:p>
            <a:pPr algn="ctr"/>
            <a:r>
              <a:rPr sz="1500" b="0" i="0" u="none" dirty="0">
                <a:solidFill>
                  <a:srgbClr val="94A3B8"/>
                </a:solidFill>
                <a:latin typeface="Inter"/>
              </a:rPr>
              <a:t>No. 221/P/2025.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520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Inter</vt:lpstr>
      <vt:lpstr>Calibri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lenovo lenovo</cp:lastModifiedBy>
  <cp:revision>2</cp:revision>
  <dcterms:created xsi:type="dcterms:W3CDTF">2013-01-27T09:14:16Z</dcterms:created>
  <dcterms:modified xsi:type="dcterms:W3CDTF">2026-10-04T15:54:05Z</dcterms:modified>
  <cp:category/>
</cp:coreProperties>
</file>