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3104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3C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828800"/>
            <a:ext cx="5943600" cy="5943600"/>
          </a:xfrm>
          <a:prstGeom prst="ellipse">
            <a:avLst/>
          </a:prstGeom>
          <a:solidFill>
            <a:srgbClr val="3B4A92"/>
          </a:solidFill>
          <a:ln/>
        </p:spPr>
      </p:sp>
      <p:sp>
        <p:nvSpPr>
          <p:cNvPr id="3" name="Shape 1"/>
          <p:cNvSpPr/>
          <p:nvPr/>
        </p:nvSpPr>
        <p:spPr>
          <a:xfrm>
            <a:off x="10332720" y="3840480"/>
            <a:ext cx="3840480" cy="3840480"/>
          </a:xfrm>
          <a:prstGeom prst="ellipse">
            <a:avLst/>
          </a:prstGeom>
          <a:solidFill>
            <a:srgbClr val="F96167">
              <a:alpha val="1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4173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F9E795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KOMUNITAS BELAJAR PJOK SMA KOTA BANDA ACEH</a:t>
            </a:r>
            <a:endParaRPr lang="en-US" sz="20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31520" y="1874520"/>
            <a:ext cx="9601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Menyebarkan Pemahaman</a:t>
            </a:r>
            <a:endParaRPr lang="en-US" sz="50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Pendidikan Sosial Emosional</a:t>
            </a:r>
            <a:endParaRPr lang="en-US" sz="5000" dirty="0"/>
          </a:p>
        </p:txBody>
      </p:sp>
      <p:sp>
        <p:nvSpPr>
          <p:cNvPr id="6" name="Text 4"/>
          <p:cNvSpPr/>
          <p:nvPr/>
        </p:nvSpPr>
        <p:spPr>
          <a:xfrm>
            <a:off x="731520" y="37947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bagi Guru PJOK SMA Kota Banda Aceh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731520" y="4617720"/>
            <a:ext cx="1280160" cy="54864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4846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AEB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Pertemuan  •  Pendidikan Jasmani, Olahraga, dan Kesehatan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LATAR BELAKANG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323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Mengapa Ini Penting bagi Guru PJOK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20440" cy="3520440"/>
          </a:xfrm>
          <a:prstGeom prst="roundRect">
            <a:avLst>
              <a:gd name="adj" fmla="val 3117"/>
            </a:avLst>
          </a:prstGeom>
          <a:solidFill>
            <a:srgbClr val="F4F1EA"/>
          </a:solidFill>
          <a:ln/>
          <a:effectLst>
            <a:outerShdw blurRad="76200" dist="25400" dir="5400000" algn="bl" rotWithShape="0">
              <a:srgbClr val="1F1F1F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0312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1031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😟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22960" y="30632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5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Tekanan emosi siswa meningkat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822960" y="3840480"/>
            <a:ext cx="2971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Kompetisi, kekalahan, tekanan fisik, dan interaksi sosial di lapangan sering memicu emosi kuat yang belum semua siswa mampu kelola.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89120" y="1783080"/>
            <a:ext cx="3520440" cy="3520440"/>
          </a:xfrm>
          <a:prstGeom prst="roundRect">
            <a:avLst>
              <a:gd name="adj" fmla="val 3117"/>
            </a:avLst>
          </a:prstGeom>
          <a:solidFill>
            <a:srgbClr val="F4F1EA"/>
          </a:solidFill>
          <a:ln/>
          <a:effectLst>
            <a:outerShdw blurRad="76200" dist="25400" dir="5400000" algn="bl" rotWithShape="0">
              <a:srgbClr val="1F1F1F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09160" y="210312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4709160" y="21031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🏃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663440" y="30632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5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PJOK adalah ruang sosial yang unik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4663440" y="3840480"/>
            <a:ext cx="2971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Pembelajaran olahraga menghadirkan kerja sama tim, konflik kecil, kemenangan, dan </a:t>
            </a:r>
            <a:r>
              <a:rPr lang="en-US" sz="2000" dirty="0" err="1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kekalahan</a:t>
            </a: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2000" dirty="0" err="1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</a:t>
            </a: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nyata untuk belajar </a:t>
            </a:r>
            <a:r>
              <a:rPr lang="en-US" sz="2000" dirty="0" err="1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mengelola</a:t>
            </a: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diri</a:t>
            </a: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8229600" y="1783080"/>
            <a:ext cx="3520440" cy="3520440"/>
          </a:xfrm>
          <a:prstGeom prst="roundRect">
            <a:avLst>
              <a:gd name="adj" fmla="val 3117"/>
            </a:avLst>
          </a:prstGeom>
          <a:solidFill>
            <a:srgbClr val="F4F1EA"/>
          </a:solidFill>
          <a:ln/>
          <a:effectLst>
            <a:outerShdw blurRad="76200" dist="25400" dir="5400000" algn="bl" rotWithShape="0">
              <a:srgbClr val="1F1F1F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549640" y="210312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8549640" y="210312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🎓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503920" y="30632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5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Guru butuh bekal yang sama</a:t>
            </a:r>
            <a:endParaRPr lang="en-US" sz="2500" dirty="0"/>
          </a:p>
        </p:txBody>
      </p:sp>
      <p:sp>
        <p:nvSpPr>
          <p:cNvPr id="18" name="Text 16"/>
          <p:cNvSpPr/>
          <p:nvPr/>
        </p:nvSpPr>
        <p:spPr>
          <a:xfrm>
            <a:off x="8503920" y="3840480"/>
            <a:ext cx="2971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Belum semua guru PJOK memiliki pemahaman utuh tentang Pendidikan Sosial Emosional (PSE) dan cara menghadirkannya di kelas olahraga.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97680" cy="6858000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572000"/>
            <a:ext cx="4114800" cy="4114800"/>
          </a:xfrm>
          <a:prstGeom prst="ellipse">
            <a:avLst/>
          </a:prstGeom>
          <a:solidFill>
            <a:srgbClr val="3B4A92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1031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ITU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423160"/>
            <a:ext cx="3383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Pendidikan</a:t>
            </a:r>
            <a:endParaRPr lang="en-US" sz="3200" dirty="0"/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Sosial</a:t>
            </a:r>
            <a:endParaRPr lang="en-US" sz="3200" dirty="0"/>
          </a:p>
          <a:p>
            <a:pPr marL="0" indent="0">
              <a:lnSpc>
                <a:spcPts val="36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Emosional?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709160" y="914400"/>
            <a:ext cx="6903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25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Pendidikan Sosial Emosional (PSE) </a:t>
            </a:r>
            <a:r>
              <a:rPr lang="en-US" sz="2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adalah proses belajar mengenali dan mengelola emosi, menunjukkan empati, membangun hubungan positif, serta membuat keputusan yang bertanggung jawab.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709160" y="2423160"/>
            <a:ext cx="6903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25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Dalam konteks sekolah, PSE bukan mata pelajaran tersendiri — ia </a:t>
            </a:r>
            <a:r>
              <a:rPr lang="en-US" sz="25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ditanamkan lewat interaksi sehari-hari</a:t>
            </a:r>
            <a:r>
              <a:rPr lang="en-US" sz="25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termasuk saat siswa berlatih, bertanding, menang, dan kalah di kelas PJOK.</a:t>
            </a:r>
            <a:endParaRPr lang="en-US" sz="2500" dirty="0"/>
          </a:p>
        </p:txBody>
      </p:sp>
      <p:sp>
        <p:nvSpPr>
          <p:cNvPr id="8" name="Shape 6"/>
          <p:cNvSpPr/>
          <p:nvPr/>
        </p:nvSpPr>
        <p:spPr>
          <a:xfrm>
            <a:off x="4709160" y="3840480"/>
            <a:ext cx="6903720" cy="2148840"/>
          </a:xfrm>
          <a:prstGeom prst="roundRect">
            <a:avLst>
              <a:gd name="adj" fmla="val 5106"/>
            </a:avLst>
          </a:prstGeom>
          <a:solidFill>
            <a:srgbClr val="F4F1EA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0" y="4069080"/>
            <a:ext cx="6309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Fokus PSE mencakup: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5029200" y="45720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Mengenali &amp; mengelola emosi diri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229600" y="45720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Menunjukkan empati pada sesama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029200" y="5230368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Membangun relasi dan kerja sama yang sehat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229600" y="5230368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 </a:t>
            </a:r>
            <a:r>
              <a:rPr lang="en-US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Mengambil keputusan yang bertanggung jawab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SESI INI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 dirty="0">
                <a:solidFill>
                  <a:srgbClr val="2323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Apa yang Ingin Kita Capai Bersama</a:t>
            </a:r>
            <a:endParaRPr lang="en-US" sz="35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520440" cy="3520440"/>
          </a:xfrm>
          <a:prstGeom prst="roundRect">
            <a:avLst>
              <a:gd name="adj" fmla="val 3117"/>
            </a:avLst>
          </a:prstGeom>
          <a:solidFill>
            <a:srgbClr val="F4F1EA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19456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19456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🧭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3063240" y="21488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D8D4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3154680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5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Memahami Konsep PSE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822960" y="388620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memahami definisi, landasan, dan lima kompetensi inti Pendidikan Sosial Emosional.</a:t>
            </a:r>
            <a:endParaRPr lang="en-US" sz="2000" b="1" dirty="0"/>
          </a:p>
        </p:txBody>
      </p:sp>
      <p:sp>
        <p:nvSpPr>
          <p:cNvPr id="10" name="Shape 8"/>
          <p:cNvSpPr/>
          <p:nvPr/>
        </p:nvSpPr>
        <p:spPr>
          <a:xfrm>
            <a:off x="4389120" y="1874520"/>
            <a:ext cx="3520440" cy="3520440"/>
          </a:xfrm>
          <a:prstGeom prst="roundRect">
            <a:avLst>
              <a:gd name="adj" fmla="val 3117"/>
            </a:avLst>
          </a:prstGeom>
          <a:solidFill>
            <a:srgbClr val="2F3C7E"/>
          </a:solidFill>
          <a:ln/>
        </p:spPr>
      </p:sp>
      <p:sp>
        <p:nvSpPr>
          <p:cNvPr id="11" name="Shape 9"/>
          <p:cNvSpPr/>
          <p:nvPr/>
        </p:nvSpPr>
        <p:spPr>
          <a:xfrm>
            <a:off x="4709160" y="2194560"/>
            <a:ext cx="777240" cy="7772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2" name="Text 10"/>
          <p:cNvSpPr/>
          <p:nvPr/>
        </p:nvSpPr>
        <p:spPr>
          <a:xfrm>
            <a:off x="4709160" y="219456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🤾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903720" y="21488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5B68A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63440" y="3154680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Melihat Kaitannya dengan PJOK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663440" y="388620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dirty="0">
                <a:solidFill>
                  <a:srgbClr val="DC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menyadari bahwa kelas olahraga adalah ruang alami untuk menumbuhkan kompetensi sosial emosional.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8229600" y="1874520"/>
            <a:ext cx="3520440" cy="3520440"/>
          </a:xfrm>
          <a:prstGeom prst="roundRect">
            <a:avLst>
              <a:gd name="adj" fmla="val 3117"/>
            </a:avLst>
          </a:prstGeom>
          <a:solidFill>
            <a:srgbClr val="F4F1EA"/>
          </a:solidFill>
          <a:ln/>
        </p:spPr>
      </p:sp>
      <p:sp>
        <p:nvSpPr>
          <p:cNvPr id="17" name="Shape 15"/>
          <p:cNvSpPr/>
          <p:nvPr/>
        </p:nvSpPr>
        <p:spPr>
          <a:xfrm>
            <a:off x="8549640" y="219456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6"/>
          <p:cNvSpPr/>
          <p:nvPr/>
        </p:nvSpPr>
        <p:spPr>
          <a:xfrm>
            <a:off x="8549640" y="219456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🛠️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0744200" y="21488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D8D4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503920" y="3154680"/>
            <a:ext cx="2971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Menyusun Langkah Praktis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503920" y="388620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memperoleh strategi dan contoh aktivitas konkret untuk diterapkan di lapangan.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F3C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KERANGKA UTAMA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Lima Kompetensi Sosial Emosional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C9C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Kerangka ini diadaptasi dari model CASEL yang banyak dipakai dalam praktik pendidikan sosial emosional di sekolah.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2084832" cy="3383280"/>
          </a:xfrm>
          <a:prstGeom prst="roundRect">
            <a:avLst>
              <a:gd name="adj" fmla="val 5263"/>
            </a:avLst>
          </a:prstGeom>
          <a:solidFill>
            <a:srgbClr val="3B4A92"/>
          </a:solidFill>
          <a:ln/>
        </p:spPr>
      </p:sp>
      <p:sp>
        <p:nvSpPr>
          <p:cNvPr id="6" name="Shape 4"/>
          <p:cNvSpPr/>
          <p:nvPr/>
        </p:nvSpPr>
        <p:spPr>
          <a:xfrm>
            <a:off x="1179576" y="265176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7" name="Text 5"/>
          <p:cNvSpPr/>
          <p:nvPr/>
        </p:nvSpPr>
        <p:spPr>
          <a:xfrm>
            <a:off x="1179576" y="26517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🧠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685800" y="365760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Kesadaran Diri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13232" y="43891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Mengenali emosi, kekuatan, dan keterbatasan diri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2834640" y="2331720"/>
            <a:ext cx="2084832" cy="3383280"/>
          </a:xfrm>
          <a:prstGeom prst="roundRect">
            <a:avLst>
              <a:gd name="adj" fmla="val 5263"/>
            </a:avLst>
          </a:prstGeom>
          <a:solidFill>
            <a:srgbClr val="3B4A92"/>
          </a:solidFill>
          <a:ln/>
        </p:spPr>
      </p:sp>
      <p:sp>
        <p:nvSpPr>
          <p:cNvPr id="11" name="Shape 9"/>
          <p:cNvSpPr/>
          <p:nvPr/>
        </p:nvSpPr>
        <p:spPr>
          <a:xfrm>
            <a:off x="3465576" y="265176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2" name="Text 10"/>
          <p:cNvSpPr/>
          <p:nvPr/>
        </p:nvSpPr>
        <p:spPr>
          <a:xfrm>
            <a:off x="3465576" y="26517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🎯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2971800" y="365760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Manajemen Diri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2999232" y="43891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Mengelola emosi, dorongan, dan perilaku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5120640" y="2331720"/>
            <a:ext cx="2084832" cy="3383280"/>
          </a:xfrm>
          <a:prstGeom prst="roundRect">
            <a:avLst>
              <a:gd name="adj" fmla="val 5263"/>
            </a:avLst>
          </a:prstGeom>
          <a:solidFill>
            <a:srgbClr val="3B4A92"/>
          </a:solidFill>
          <a:ln/>
        </p:spPr>
      </p:sp>
      <p:sp>
        <p:nvSpPr>
          <p:cNvPr id="16" name="Shape 14"/>
          <p:cNvSpPr/>
          <p:nvPr/>
        </p:nvSpPr>
        <p:spPr>
          <a:xfrm>
            <a:off x="5751576" y="265176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7" name="Text 15"/>
          <p:cNvSpPr/>
          <p:nvPr/>
        </p:nvSpPr>
        <p:spPr>
          <a:xfrm>
            <a:off x="5751576" y="26517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🤝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5257800" y="365760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Kesadaran Sosial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5285232" y="43891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Berempati dan memahami sudut pandang orang lain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7406640" y="2331720"/>
            <a:ext cx="2084832" cy="3383280"/>
          </a:xfrm>
          <a:prstGeom prst="roundRect">
            <a:avLst>
              <a:gd name="adj" fmla="val 5263"/>
            </a:avLst>
          </a:prstGeom>
          <a:solidFill>
            <a:srgbClr val="3B4A92"/>
          </a:solidFill>
          <a:ln/>
        </p:spPr>
      </p:sp>
      <p:sp>
        <p:nvSpPr>
          <p:cNvPr id="21" name="Shape 19"/>
          <p:cNvSpPr/>
          <p:nvPr/>
        </p:nvSpPr>
        <p:spPr>
          <a:xfrm>
            <a:off x="8037576" y="265176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22" name="Text 20"/>
          <p:cNvSpPr/>
          <p:nvPr/>
        </p:nvSpPr>
        <p:spPr>
          <a:xfrm>
            <a:off x="8037576" y="26517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👥</a:t>
            </a:r>
            <a:endParaRPr lang="en-US" sz="2300" dirty="0"/>
          </a:p>
        </p:txBody>
      </p:sp>
      <p:sp>
        <p:nvSpPr>
          <p:cNvPr id="23" name="Text 21"/>
          <p:cNvSpPr/>
          <p:nvPr/>
        </p:nvSpPr>
        <p:spPr>
          <a:xfrm>
            <a:off x="7543800" y="365760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Keterampilan Relasi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571232" y="43891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Membangun &amp; menjaga hubungan yang sehat</a:t>
            </a: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9692640" y="2331720"/>
            <a:ext cx="2084832" cy="3383280"/>
          </a:xfrm>
          <a:prstGeom prst="roundRect">
            <a:avLst>
              <a:gd name="adj" fmla="val 5263"/>
            </a:avLst>
          </a:prstGeom>
          <a:solidFill>
            <a:srgbClr val="3B4A92"/>
          </a:solidFill>
          <a:ln/>
        </p:spPr>
      </p:sp>
      <p:sp>
        <p:nvSpPr>
          <p:cNvPr id="26" name="Shape 24"/>
          <p:cNvSpPr/>
          <p:nvPr/>
        </p:nvSpPr>
        <p:spPr>
          <a:xfrm>
            <a:off x="10323576" y="265176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27" name="Text 25"/>
          <p:cNvSpPr/>
          <p:nvPr/>
        </p:nvSpPr>
        <p:spPr>
          <a:xfrm>
            <a:off x="10323576" y="265176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✅</a:t>
            </a:r>
            <a:endParaRPr lang="en-US" sz="2300" dirty="0"/>
          </a:p>
        </p:txBody>
      </p:sp>
      <p:sp>
        <p:nvSpPr>
          <p:cNvPr id="28" name="Text 26"/>
          <p:cNvSpPr/>
          <p:nvPr/>
        </p:nvSpPr>
        <p:spPr>
          <a:xfrm>
            <a:off x="9829800" y="3657600"/>
            <a:ext cx="18105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Pengambilan Keputusan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9857232" y="43891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Memilih tindakan yang etis dan bertanggung jawab</a:t>
            </a: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C9C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9C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1 &amp; 2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323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Kesadaran Diri &amp; Manajemen Diri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49240" cy="4206240"/>
          </a:xfrm>
          <a:prstGeom prst="roundRect">
            <a:avLst>
              <a:gd name="adj" fmla="val 2609"/>
            </a:avLst>
          </a:prstGeom>
          <a:solidFill>
            <a:srgbClr val="F4F1E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0312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🧠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310896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Kesadaran Diri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361188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Kemampuan mengenali emosi, nilai, kekuatan, dan keterbatasan diri sendiri secara jujur.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914400" y="4480560"/>
            <a:ext cx="4617720" cy="0"/>
          </a:xfrm>
          <a:prstGeom prst="line">
            <a:avLst/>
          </a:prstGeom>
          <a:noFill/>
          <a:ln w="12700">
            <a:solidFill>
              <a:srgbClr val="DDD8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617720"/>
            <a:ext cx="4617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lapangan PJOK:  </a:t>
            </a: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diajak mengenali rasa gugup sebelum lomba atau kecewa saat kalah, lalu menamainya dengan tepat.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172200" y="1737360"/>
            <a:ext cx="5440680" cy="4206240"/>
          </a:xfrm>
          <a:prstGeom prst="roundRect">
            <a:avLst>
              <a:gd name="adj" fmla="val 2609"/>
            </a:avLst>
          </a:prstGeom>
          <a:solidFill>
            <a:srgbClr val="2F3C7E"/>
          </a:solidFill>
          <a:ln/>
        </p:spPr>
      </p:sp>
      <p:sp>
        <p:nvSpPr>
          <p:cNvPr id="12" name="Shape 10"/>
          <p:cNvSpPr/>
          <p:nvPr/>
        </p:nvSpPr>
        <p:spPr>
          <a:xfrm>
            <a:off x="6537960" y="210312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3" name="Text 11"/>
          <p:cNvSpPr/>
          <p:nvPr/>
        </p:nvSpPr>
        <p:spPr>
          <a:xfrm>
            <a:off x="6537960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🎯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537960" y="310896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Manajemen Diri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537960" y="3611880"/>
            <a:ext cx="4709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dirty="0">
                <a:solidFill>
                  <a:srgbClr val="E4E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Kemampuan mengelola emosi, dorongan hati, dan perilaku untuk mencapai tujuan.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537960" y="4480560"/>
            <a:ext cx="4709160" cy="0"/>
          </a:xfrm>
          <a:prstGeom prst="line">
            <a:avLst/>
          </a:prstGeom>
          <a:noFill/>
          <a:ln w="12700">
            <a:solidFill>
              <a:srgbClr val="5B68A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37960" y="4617720"/>
            <a:ext cx="4709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lapangan PJOK:  </a:t>
            </a:r>
            <a:r>
              <a:rPr lang="en-US" sz="2000" dirty="0">
                <a:solidFill>
                  <a:srgbClr val="DC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berlatih menenangkan diri setelah pelanggaran, menahan amarah, dan tetap fokus menyelesaikan pertandingan.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3 &amp; 4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323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Kesadaran Sosial &amp; Keterampilan Relasi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49240" cy="4206240"/>
          </a:xfrm>
          <a:prstGeom prst="roundRect">
            <a:avLst>
              <a:gd name="adj" fmla="val 2609"/>
            </a:avLst>
          </a:prstGeom>
          <a:solidFill>
            <a:srgbClr val="2F3C7E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03120"/>
            <a:ext cx="822960" cy="8229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🤝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310896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Kesadaran Sosial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3611880"/>
            <a:ext cx="4617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dirty="0">
                <a:solidFill>
                  <a:srgbClr val="E4E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Kemampuan memahami dan berempati pada perasaan serta perspektif orang lain, termasuk yang berbeda latar belakang.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914400" y="4572000"/>
            <a:ext cx="4617720" cy="0"/>
          </a:xfrm>
          <a:prstGeom prst="line">
            <a:avLst/>
          </a:prstGeom>
          <a:noFill/>
          <a:ln w="12700">
            <a:solidFill>
              <a:srgbClr val="5B68A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4709160"/>
            <a:ext cx="4617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lapangan PJOK:  </a:t>
            </a:r>
            <a:r>
              <a:rPr lang="en-US" sz="2000" dirty="0">
                <a:solidFill>
                  <a:srgbClr val="DC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belajar memahami rasa kecewa lawan yang kalah, atau kesulitan teman yang kemampuan fisiknya berbeda.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172200" y="1737360"/>
            <a:ext cx="5440680" cy="4206240"/>
          </a:xfrm>
          <a:prstGeom prst="roundRect">
            <a:avLst>
              <a:gd name="adj" fmla="val 2609"/>
            </a:avLst>
          </a:prstGeom>
          <a:solidFill>
            <a:srgbClr val="F4F1EA"/>
          </a:solidFill>
          <a:ln/>
        </p:spPr>
      </p:sp>
      <p:sp>
        <p:nvSpPr>
          <p:cNvPr id="12" name="Shape 10"/>
          <p:cNvSpPr/>
          <p:nvPr/>
        </p:nvSpPr>
        <p:spPr>
          <a:xfrm>
            <a:off x="6537960" y="2103120"/>
            <a:ext cx="822960" cy="82296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537960" y="21031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👥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537960" y="310896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Keterampilan Relasi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537960" y="3611880"/>
            <a:ext cx="4709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Kemampuan menjalin dan menjaga hubungan yang sehat: berkomunikasi jelas, bekerja sama, dan menyelesaikan konflik.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537960" y="4572000"/>
            <a:ext cx="4709160" cy="0"/>
          </a:xfrm>
          <a:prstGeom prst="line">
            <a:avLst/>
          </a:prstGeom>
          <a:noFill/>
          <a:ln w="12700">
            <a:solidFill>
              <a:srgbClr val="DDD8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37960" y="4709160"/>
            <a:ext cx="4709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lapangan PJOK:  </a:t>
            </a: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kerja sama tim, saling memberi umpan, dan menyelesaikan perselisihan kecil saat pertandingan berlangsung.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5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2323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Pengambilan Keputusan yang Bertanggung Jawab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1188720" cy="11887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96596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✅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011680" y="196596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Kemampuan membuat pilihan yang konstruktif tentang perilaku pribadi dan interaksi sosial — berdasarkan norma, keselamatan, dan dampaknya pada orang lain.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3566160"/>
            <a:ext cx="3520440" cy="2468880"/>
          </a:xfrm>
          <a:prstGeom prst="roundRect">
            <a:avLst>
              <a:gd name="adj" fmla="val 4444"/>
            </a:avLst>
          </a:prstGeom>
          <a:solidFill>
            <a:srgbClr val="F4F1EA"/>
          </a:solidFill>
          <a:ln/>
        </p:spPr>
      </p:sp>
      <p:sp>
        <p:nvSpPr>
          <p:cNvPr id="8" name="Shape 6"/>
          <p:cNvSpPr/>
          <p:nvPr/>
        </p:nvSpPr>
        <p:spPr>
          <a:xfrm>
            <a:off x="822960" y="3840480"/>
            <a:ext cx="457200" cy="4572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840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44348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Saat wasit membuat keputusan yang dianggap keliru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2960" y="516636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i="1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Apakah siswa menerima dengan sportif atau bereaksi berlebihan?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4389120" y="3566160"/>
            <a:ext cx="3520440" cy="2468880"/>
          </a:xfrm>
          <a:prstGeom prst="roundRect">
            <a:avLst>
              <a:gd name="adj" fmla="val 4444"/>
            </a:avLst>
          </a:prstGeom>
          <a:solidFill>
            <a:srgbClr val="F4F1EA"/>
          </a:solidFill>
          <a:ln/>
        </p:spPr>
      </p:sp>
      <p:sp>
        <p:nvSpPr>
          <p:cNvPr id="13" name="Shape 11"/>
          <p:cNvSpPr/>
          <p:nvPr/>
        </p:nvSpPr>
        <p:spPr>
          <a:xfrm>
            <a:off x="4663440" y="3840480"/>
            <a:ext cx="457200" cy="4572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4" name="Text 12"/>
          <p:cNvSpPr/>
          <p:nvPr/>
        </p:nvSpPr>
        <p:spPr>
          <a:xfrm>
            <a:off x="4663440" y="3840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663440" y="44348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Saat regu kalah dalam pertandingan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663440" y="516636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i="1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Apakah siswa memilih mengevaluasi diri atau menyalahkan teman?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229600" y="3566160"/>
            <a:ext cx="3520440" cy="2468880"/>
          </a:xfrm>
          <a:prstGeom prst="roundRect">
            <a:avLst>
              <a:gd name="adj" fmla="val 4444"/>
            </a:avLst>
          </a:prstGeom>
          <a:solidFill>
            <a:srgbClr val="F4F1EA"/>
          </a:solidFill>
          <a:ln/>
        </p:spPr>
      </p:sp>
      <p:sp>
        <p:nvSpPr>
          <p:cNvPr id="18" name="Shape 16"/>
          <p:cNvSpPr/>
          <p:nvPr/>
        </p:nvSpPr>
        <p:spPr>
          <a:xfrm>
            <a:off x="8503920" y="3840480"/>
            <a:ext cx="457200" cy="4572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9" name="Text 17"/>
          <p:cNvSpPr/>
          <p:nvPr/>
        </p:nvSpPr>
        <p:spPr>
          <a:xfrm>
            <a:off x="8503920" y="3840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503920" y="443484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Saat melihat teman melanggar aturan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503920" y="516636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i="1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Apakah siswa berani mengingatkan dengan cara yang tepat?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F3C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MENGAPA PJOK?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PJOK adalah Ruang Ideal untuk Menumbuhkan PSE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3B4A92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51460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5146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🏆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920240" y="2194560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Emosi Muncul Secara Nyata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920240" y="2651760"/>
            <a:ext cx="3703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Menang, kalah, lelah, dan tertekan terjadi </a:t>
            </a:r>
            <a:r>
              <a:rPr lang="en-US" sz="2000" dirty="0" err="1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langsung</a:t>
            </a:r>
            <a:r>
              <a:rPr lang="en-US" sz="200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</a:t>
            </a:r>
            <a:r>
              <a:rPr lang="en-US" sz="2000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bukan sekadar teori, tapi pengalaman yang bisa langsung direfleksikan.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17920" y="196596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3B4A92"/>
          </a:solidFill>
          <a:ln/>
        </p:spPr>
      </p:sp>
      <p:sp>
        <p:nvSpPr>
          <p:cNvPr id="10" name="Shape 8"/>
          <p:cNvSpPr/>
          <p:nvPr/>
        </p:nvSpPr>
        <p:spPr>
          <a:xfrm>
            <a:off x="6492240" y="251460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5146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👨‍👩‍👧‍👦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589520" y="2194560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Interaksi Tim yang Intens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589520" y="2651760"/>
            <a:ext cx="3703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Permainan beregu memaksa siswa berkomunikasi, berbagi peran, dan menyelesaikan gesekan kecil secara langsung.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425196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3B4A92"/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" y="480060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48006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⚖️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920240" y="4480560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Aturan &amp; Konsekuensi yang Jelas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920240" y="4937760"/>
            <a:ext cx="3703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Aturan permainan dan wasit menghadirkan konteks nyata untuk berlatih menerima keputusan dan bersikap sportif.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6217920" y="425196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3B4A92"/>
          </a:solidFill>
          <a:ln/>
        </p:spPr>
      </p:sp>
      <p:sp>
        <p:nvSpPr>
          <p:cNvPr id="20" name="Shape 18"/>
          <p:cNvSpPr/>
          <p:nvPr/>
        </p:nvSpPr>
        <p:spPr>
          <a:xfrm>
            <a:off x="6492240" y="4800600"/>
            <a:ext cx="914400" cy="91440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240" y="48006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🔁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589520" y="4480560"/>
            <a:ext cx="3703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Kesempatan Berulang Setiap Pekan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7589520" y="4937760"/>
            <a:ext cx="3703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D8DC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rutin PJOK memberi ruang latihan yang konsisten untuk kompetensi sosial emosional, bukan hanya sesekali.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C9C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>
                <a:solidFill>
                  <a:srgbClr val="C9C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 PRAKTIS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23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 Implementasi PSE dalam Pembelajaran PJOK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4F1EA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4231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4231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🗣️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920240" y="2103120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Refleksi Sebelum &amp; Sesudah Latihan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920240" y="2651760"/>
            <a:ext cx="3703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Ajak siswa menamai perasaan mereka sebelum bertanding dan mendiskusikan apa yang dirasakan setelah menang atau kalah.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17920" y="187452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4F1EA"/>
          </a:solidFill>
          <a:ln/>
        </p:spPr>
      </p:sp>
      <p:sp>
        <p:nvSpPr>
          <p:cNvPr id="10" name="Shape 8"/>
          <p:cNvSpPr/>
          <p:nvPr/>
        </p:nvSpPr>
        <p:spPr>
          <a:xfrm>
            <a:off x="6492240" y="24231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4231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🎽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589520" y="2103120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Rotasi Peran dalam Tim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589520" y="2651760"/>
            <a:ext cx="3703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Bergilir menjadi kapten, wasit, atau pelatih kecil melatih empati, tanggung jawab, dan pengambilan keputusan.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416052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4F1EA"/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" y="47091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47091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🧊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920240" y="4389120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Teknik Menenangkan Diri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920240" y="4937760"/>
            <a:ext cx="3703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Kenalkan jeda napas atau hitungan singkat saat emosi memuncak — sebelum bereaksi terhadap pelanggaran atau kekalahan.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6217920" y="4160520"/>
            <a:ext cx="5349240" cy="2011680"/>
          </a:xfrm>
          <a:prstGeom prst="roundRect">
            <a:avLst>
              <a:gd name="adj" fmla="val 4545"/>
            </a:avLst>
          </a:prstGeom>
          <a:solidFill>
            <a:srgbClr val="F4F1EA"/>
          </a:solidFill>
          <a:ln/>
        </p:spPr>
      </p:sp>
      <p:sp>
        <p:nvSpPr>
          <p:cNvPr id="20" name="Shape 18"/>
          <p:cNvSpPr/>
          <p:nvPr/>
        </p:nvSpPr>
        <p:spPr>
          <a:xfrm>
            <a:off x="6492240" y="47091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240" y="470916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🗳️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589520" y="4389120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Kesepakatan Kelas Bersama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7589520" y="4937760"/>
            <a:ext cx="3703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aturan sportivitas bersama siswa di awal semester, sehingga mereka punya rasa memiliki dan tanggung jawab.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PENERAPAN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972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323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Alur Sederhana: PSE dalam Satu Sesi PJOK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897380" y="2697480"/>
            <a:ext cx="8366760" cy="0"/>
          </a:xfrm>
          <a:prstGeom prst="line">
            <a:avLst/>
          </a:prstGeom>
          <a:noFill/>
          <a:ln w="25400">
            <a:solidFill>
              <a:srgbClr val="D8D4C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577340" y="237744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6" name="Text 4"/>
          <p:cNvSpPr/>
          <p:nvPr/>
        </p:nvSpPr>
        <p:spPr>
          <a:xfrm>
            <a:off x="157734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71500" y="3291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Check-in Emosi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71500" y="3749040"/>
            <a:ext cx="2651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menit di awal — siswa menyebutkan perasaannya hari ini dengan satu kata.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66260" y="2377440"/>
            <a:ext cx="640080" cy="64008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0" name="Text 8"/>
          <p:cNvSpPr/>
          <p:nvPr/>
        </p:nvSpPr>
        <p:spPr>
          <a:xfrm>
            <a:off x="436626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360420" y="3291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Aktivitas Inti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360420" y="3749040"/>
            <a:ext cx="2651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Permainan/olahraga berlangsung; guru mengamati momen emosi &amp; interaksi tim.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7155180" y="237744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4" name="Text 12"/>
          <p:cNvSpPr/>
          <p:nvPr/>
        </p:nvSpPr>
        <p:spPr>
          <a:xfrm>
            <a:off x="715518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149340" y="3291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Momen Reflektif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49340" y="3749040"/>
            <a:ext cx="2651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Saat konflik atau kekalahan muncul, guru berhenti sejenak untuk membahasnya bersama.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944100" y="2377440"/>
            <a:ext cx="640080" cy="64008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8" name="Text 16"/>
          <p:cNvSpPr/>
          <p:nvPr/>
        </p:nvSpPr>
        <p:spPr>
          <a:xfrm>
            <a:off x="9944100" y="2377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8938260" y="32918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Penutup &amp; Apresiasi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8938260" y="3749040"/>
            <a:ext cx="2651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2000" dirty="0">
                <a:solidFill>
                  <a:srgbClr val="3D3D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berbagi satu hal baik yang dilakukan tim/lawan hari itu sebelum sesi selesai.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PENUTUP SESI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23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Refleksi &amp; Rencana Tindak Lanjut Komunitas Belajar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349240" cy="4114800"/>
          </a:xfrm>
          <a:prstGeom prst="roundRect">
            <a:avLst>
              <a:gd name="adj" fmla="val 2667"/>
            </a:avLst>
          </a:prstGeom>
          <a:solidFill>
            <a:srgbClr val="F4F1E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14884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Pertanyaan Refleksi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2788920"/>
            <a:ext cx="4617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Praktik PSE apa yang sudah saya lakukan tanpa disadari di kelas PJOK?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14400" y="3703320"/>
            <a:ext cx="4617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sosial emosional mana yang paling jarang saya latih pada siswa?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14400" y="4617720"/>
            <a:ext cx="4617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2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 perubahan kecil apa yang bisa saya coba minggu depan?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172200" y="1828800"/>
            <a:ext cx="5440680" cy="4114800"/>
          </a:xfrm>
          <a:prstGeom prst="roundRect">
            <a:avLst>
              <a:gd name="adj" fmla="val 2667"/>
            </a:avLst>
          </a:prstGeom>
          <a:solidFill>
            <a:srgbClr val="2F3C7E"/>
          </a:solidFill>
          <a:ln/>
        </p:spPr>
      </p:sp>
      <p:sp>
        <p:nvSpPr>
          <p:cNvPr id="10" name="Text 8"/>
          <p:cNvSpPr/>
          <p:nvPr/>
        </p:nvSpPr>
        <p:spPr>
          <a:xfrm>
            <a:off x="6537960" y="214884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Langkah Tindak Lanjut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537960" y="2788920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2" name="Text 10"/>
          <p:cNvSpPr/>
          <p:nvPr/>
        </p:nvSpPr>
        <p:spPr>
          <a:xfrm>
            <a:off x="6537960" y="2788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📝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269480" y="2788920"/>
            <a:ext cx="3977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dirty="0">
                <a:solidFill>
                  <a:srgbClr val="E4E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guru memilih 1 strategi PSE untuk dicoba pada pekan berikutnya.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537960" y="3749040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5" name="Text 13"/>
          <p:cNvSpPr/>
          <p:nvPr/>
        </p:nvSpPr>
        <p:spPr>
          <a:xfrm>
            <a:off x="6537960" y="37490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🔄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7269480" y="3749040"/>
            <a:ext cx="3977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dirty="0">
                <a:solidFill>
                  <a:srgbClr val="E4E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Berbagi pengalaman pada pertemuan komunitas belajar berikutnya.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6537960" y="4709160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8" name="Text 16"/>
          <p:cNvSpPr/>
          <p:nvPr/>
        </p:nvSpPr>
        <p:spPr>
          <a:xfrm>
            <a:off x="6537960" y="4709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  <a:latin typeface="Segoe UI Emoji" pitchFamily="34" charset="0"/>
                <a:ea typeface="Segoe UI Emoji" pitchFamily="34" charset="-122"/>
                <a:cs typeface="Segoe UI Emoji" pitchFamily="34" charset="-120"/>
              </a:rPr>
              <a:t>📚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269480" y="4709160"/>
            <a:ext cx="3977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2000" dirty="0">
                <a:solidFill>
                  <a:srgbClr val="E4E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kumpulan praktik baik PSE khas PJOK Kota Banda Aceh.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11247120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dirty="0">
                <a:solidFill>
                  <a:srgbClr val="6B6F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F3C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286000"/>
            <a:ext cx="5943600" cy="5943600"/>
          </a:xfrm>
          <a:prstGeom prst="ellipse">
            <a:avLst/>
          </a:prstGeom>
          <a:solidFill>
            <a:srgbClr val="3B4A9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474720"/>
            <a:ext cx="4572000" cy="4572000"/>
          </a:xfrm>
          <a:prstGeom prst="ellipse">
            <a:avLst/>
          </a:prstGeom>
          <a:solidFill>
            <a:srgbClr val="F96167">
              <a:alpha val="2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23774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Terima Kasih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731520" y="342900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2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 terus menyebarkan pemahaman dan praktik Pendidikan Sosial Emosional</a:t>
            </a:r>
            <a:endParaRPr lang="en-US" sz="20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20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setiap lapangan dan kelas PJOK kita.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31520" y="4434840"/>
            <a:ext cx="1280160" cy="54864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AEB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Komunitas Belajar PJOK SMA Kota Banda Aceh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1101</Words>
  <Application>Microsoft Office PowerPoint</Application>
  <PresentationFormat>Widescreen</PresentationFormat>
  <Paragraphs>186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</vt:lpstr>
      <vt:lpstr>Segoe UI Emoji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lenovo lenovo</cp:lastModifiedBy>
  <cp:revision>2</cp:revision>
  <dcterms:created xsi:type="dcterms:W3CDTF">2026-09-21T02:57:34Z</dcterms:created>
  <dcterms:modified xsi:type="dcterms:W3CDTF">2026-09-21T03:09:17Z</dcterms:modified>
</cp:coreProperties>
</file>