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8" r:id="rId4"/>
    <p:sldId id="257" r:id="rId5"/>
    <p:sldId id="260" r:id="rId6"/>
    <p:sldId id="261" r:id="rId7"/>
    <p:sldId id="262" r:id="rId8"/>
    <p:sldId id="263" r:id="rId9"/>
    <p:sldId id="266" r:id="rId10"/>
    <p:sldId id="264" r:id="rId11"/>
    <p:sldId id="265" r:id="rId12"/>
    <p:sldId id="267" r:id="rId13"/>
    <p:sldId id="268" r:id="rId14"/>
    <p:sldId id="269" r:id="rId15"/>
    <p:sldId id="288" r:id="rId16"/>
    <p:sldId id="270" r:id="rId17"/>
    <p:sldId id="287" r:id="rId18"/>
    <p:sldId id="274" r:id="rId19"/>
    <p:sldId id="284" r:id="rId20"/>
    <p:sldId id="285" r:id="rId21"/>
    <p:sldId id="280" r:id="rId22"/>
    <p:sldId id="277" r:id="rId23"/>
    <p:sldId id="278" r:id="rId24"/>
    <p:sldId id="279" r:id="rId25"/>
    <p:sldId id="289" r:id="rId26"/>
    <p:sldId id="286" r:id="rId27"/>
    <p:sldId id="281" r:id="rId28"/>
    <p:sldId id="290" r:id="rId29"/>
    <p:sldId id="291" r:id="rId30"/>
    <p:sldId id="292" r:id="rId31"/>
    <p:sldId id="276" r:id="rId32"/>
    <p:sldId id="293" r:id="rId33"/>
    <p:sldId id="297" r:id="rId34"/>
    <p:sldId id="298" r:id="rId35"/>
    <p:sldId id="299" r:id="rId36"/>
    <p:sldId id="300" r:id="rId37"/>
    <p:sldId id="302" r:id="rId38"/>
    <p:sldId id="301" r:id="rId39"/>
    <p:sldId id="304" r:id="rId40"/>
    <p:sldId id="294" r:id="rId41"/>
    <p:sldId id="295" r:id="rId42"/>
    <p:sldId id="296" r:id="rId43"/>
    <p:sldId id="303" r:id="rId44"/>
    <p:sldId id="305" r:id="rId45"/>
    <p:sldId id="306" r:id="rId46"/>
    <p:sldId id="307" r:id="rId47"/>
    <p:sldId id="308" r:id="rId48"/>
    <p:sldId id="310" r:id="rId49"/>
    <p:sldId id="309" r:id="rId50"/>
    <p:sldId id="311" r:id="rId51"/>
    <p:sldId id="312" r:id="rId52"/>
    <p:sldId id="313" r:id="rId53"/>
    <p:sldId id="314" r:id="rId54"/>
    <p:sldId id="315" r:id="rId55"/>
    <p:sldId id="316" r:id="rId56"/>
    <p:sldId id="317" r:id="rId57"/>
    <p:sldId id="318"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71" d="100"/>
          <a:sy n="71" d="100"/>
        </p:scale>
        <p:origin x="-48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P2_WHITE_BACKGROUND_LAYOUT">
    <p:bg>
      <p:bgPr>
        <a:solidFill>
          <a:srgbClr val="FFFFFF"/>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1028700"/>
          </a:xfrm>
          <a:prstGeom prst="rect">
            <a:avLst/>
          </a:prstGeom>
          <a:solidFill>
            <a:srgbClr val="FFFFFF"/>
          </a:solidFill>
          <a:ln w="12700" cap="flat" cmpd="sng" algn="ctr">
            <a:noFill/>
            <a:prstDash val="solid"/>
            <a:miter lim="800000"/>
          </a:ln>
          <a:effectLst>
            <a:outerShdw blurRad="279400" dist="38100" dir="5400000" rotWithShape="0">
              <a:srgbClr val="FFFFFF">
                <a:alpha val="15000"/>
              </a:srgbClr>
            </a:outerShdw>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53640926-AAD7-44D8-BBD7-CCE9431645EC}">
              <a14:shadowObscured xmlns:a14="http://schemas.microsoft.com/office/drawing/2010/main"/>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ogo"/>
          <p:cNvSpPr>
            <a:spLocks noGrp="1" noChangeAspect="1"/>
          </p:cNvSpPr>
          <p:nvPr>
            <p:ph type="pic" idx="10"/>
          </p:nvPr>
        </p:nvSpPr>
        <p:spPr>
          <a:xfrm>
            <a:off x="838200" y="331241"/>
            <a:ext cx="479580" cy="479580"/>
          </a:xfrm>
        </p:spPr>
        <p:txBody>
          <a:bodyPr/>
          <a:lstStyle/>
          <a:p>
            <a:endParaRPr lang="en-US"/>
          </a:p>
        </p:txBody>
      </p:sp>
    </p:spTree>
    <p:extLst>
      <p:ext uri="{BB962C8B-B14F-4D97-AF65-F5344CB8AC3E}">
        <p14:creationId xmlns:p14="http://schemas.microsoft.com/office/powerpoint/2010/main" val="679290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72737B2-680F-D3D4-1BA4-5BB5C80AD6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F03686D0-D483-9FFD-822C-CAE19479C4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B6E33365-4583-832E-C7F9-52244B6FB12D}"/>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5" name="Footer Placeholder 4">
            <a:extLst>
              <a:ext uri="{FF2B5EF4-FFF2-40B4-BE49-F238E27FC236}">
                <a16:creationId xmlns="" xmlns:a16="http://schemas.microsoft.com/office/drawing/2014/main" id="{395C01B8-5A48-0A4A-1478-0EEEF2CB6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9B87508-3294-6302-F2F0-0970838DC590}"/>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4026903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0EAFDE-03BF-DB20-0E41-A975EC482F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8B6A3B7F-A952-531D-3907-AAC154FED5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6FF2134-5B44-F0A1-B133-9C3E079650FE}"/>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5" name="Footer Placeholder 4">
            <a:extLst>
              <a:ext uri="{FF2B5EF4-FFF2-40B4-BE49-F238E27FC236}">
                <a16:creationId xmlns="" xmlns:a16="http://schemas.microsoft.com/office/drawing/2014/main" id="{B1D47A25-F2D3-970A-7853-89348BD91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FC33E09-25BC-30A7-2776-6BD7A4A55E88}"/>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2760858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8AC7E8-9B97-B6CD-3CF0-8ABB3F4ADE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0019F6E7-DEFE-04F9-D4C2-A7128EFF70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ADCED696-C619-3BCC-2FD0-8669C9798660}"/>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5" name="Footer Placeholder 4">
            <a:extLst>
              <a:ext uri="{FF2B5EF4-FFF2-40B4-BE49-F238E27FC236}">
                <a16:creationId xmlns="" xmlns:a16="http://schemas.microsoft.com/office/drawing/2014/main" id="{DE349D3F-5E83-46C9-0AEA-F3CBDE0B5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1D18D5D-B81B-2FAB-B28F-A7FA9C79640A}"/>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2219782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5C71CE-AA5D-2143-33B6-CA478B94B6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371BE7B-4304-4A95-9DFA-EF8CE0019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7C97284-E7A2-2253-91A1-F42BA05004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617451BC-D70F-89CB-A0F9-BCA348C63F81}"/>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6" name="Footer Placeholder 5">
            <a:extLst>
              <a:ext uri="{FF2B5EF4-FFF2-40B4-BE49-F238E27FC236}">
                <a16:creationId xmlns="" xmlns:a16="http://schemas.microsoft.com/office/drawing/2014/main" id="{571754E7-A954-122B-3ACE-7682251715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0242987-64D3-90B5-5ADA-DF063D8AF29A}"/>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1917391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3EF010-78F5-C02B-83A0-33FCCD5765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FE2819EC-496E-E62B-E3A9-049CB03468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2D9908DF-D30C-53C2-73B8-65EAA249CF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7AF1CB12-12D3-03E6-183D-BEB78BBCFB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10CA9AB3-51E5-414B-0EA3-83E552344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7F43A762-198D-0793-51FE-435533FC503E}"/>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8" name="Footer Placeholder 7">
            <a:extLst>
              <a:ext uri="{FF2B5EF4-FFF2-40B4-BE49-F238E27FC236}">
                <a16:creationId xmlns="" xmlns:a16="http://schemas.microsoft.com/office/drawing/2014/main" id="{DE83E0E9-1D8A-F6EE-C3E3-53C5CF4772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089D5452-03F4-CF9E-0E58-F87E65110556}"/>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574197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AADE8E-3A26-296D-20B8-8552C83475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19E11A96-0146-2595-612A-E74063BBAEA0}"/>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4" name="Footer Placeholder 3">
            <a:extLst>
              <a:ext uri="{FF2B5EF4-FFF2-40B4-BE49-F238E27FC236}">
                <a16:creationId xmlns="" xmlns:a16="http://schemas.microsoft.com/office/drawing/2014/main" id="{5DF70736-AC73-ACA2-2C28-A2572F9914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CF344BD-9446-48B7-48B0-6777E4A6B7AE}"/>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2269601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F8588BC-CC3C-4E29-C0BB-697D43587B1E}"/>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3" name="Footer Placeholder 2">
            <a:extLst>
              <a:ext uri="{FF2B5EF4-FFF2-40B4-BE49-F238E27FC236}">
                <a16:creationId xmlns="" xmlns:a16="http://schemas.microsoft.com/office/drawing/2014/main" id="{F8E4BBE0-6B39-E4E2-CEDA-4D2D1E0815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29881A79-8B16-8F42-20F9-AE572CCB3468}"/>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70180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4CF1CD-25E8-7A76-9966-11E643A6CC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421C3C17-0726-7B77-1545-1F9FB97BE1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A156FAF-1FB2-98F4-5549-9CDB2D129F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6D722548-DCAF-CA0E-68DB-5C422737EED9}"/>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6" name="Footer Placeholder 5">
            <a:extLst>
              <a:ext uri="{FF2B5EF4-FFF2-40B4-BE49-F238E27FC236}">
                <a16:creationId xmlns="" xmlns:a16="http://schemas.microsoft.com/office/drawing/2014/main" id="{EE9532F4-29C6-AC53-0C6D-36B8E749C7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E944286-1749-BCDC-B9BF-FE9BBCAAB569}"/>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366860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452DCB-AF93-DA86-AD85-1CE2A3BB86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0A2CF677-C381-8873-0F31-F95367E920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690AD380-D5E5-F4A0-A9F6-A944A95490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8D1D246-B457-CFDE-F687-0C7A41A454DB}"/>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6" name="Footer Placeholder 5">
            <a:extLst>
              <a:ext uri="{FF2B5EF4-FFF2-40B4-BE49-F238E27FC236}">
                <a16:creationId xmlns="" xmlns:a16="http://schemas.microsoft.com/office/drawing/2014/main" id="{5F645970-4976-2780-15A1-CD11E8E37D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D657333D-C9A1-D6FB-100A-0CF57A30929A}"/>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396392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078D22-CF2C-0BE3-8F32-B09E609785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7CA071D-AF0C-70A0-1F2D-C58889968E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988F437-F3F9-6257-6F12-11A3BDE46C2B}"/>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5" name="Footer Placeholder 4">
            <a:extLst>
              <a:ext uri="{FF2B5EF4-FFF2-40B4-BE49-F238E27FC236}">
                <a16:creationId xmlns="" xmlns:a16="http://schemas.microsoft.com/office/drawing/2014/main" id="{5FEA5456-7FF2-EEA8-E0D2-4D1712A044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7E40700-61EE-81AB-C47C-DD496316E517}"/>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2439916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2CBE4CB-0A7F-3B21-F278-B9EF8AB0F4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BC7247A8-7236-6102-6DC5-6703AFC667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8179F0A-F571-D9F5-0C23-778A2150253C}"/>
              </a:ext>
            </a:extLst>
          </p:cNvPr>
          <p:cNvSpPr>
            <a:spLocks noGrp="1"/>
          </p:cNvSpPr>
          <p:nvPr>
            <p:ph type="dt" sz="half" idx="10"/>
          </p:nvPr>
        </p:nvSpPr>
        <p:spPr/>
        <p:txBody>
          <a:bodyPr/>
          <a:lstStyle/>
          <a:p>
            <a:fld id="{D7034C4C-BFDC-4C55-8305-D364AD86D2E0}" type="datetimeFigureOut">
              <a:rPr lang="en-US" smtClean="0"/>
              <a:t>8/26/2026</a:t>
            </a:fld>
            <a:endParaRPr lang="en-US"/>
          </a:p>
        </p:txBody>
      </p:sp>
      <p:sp>
        <p:nvSpPr>
          <p:cNvPr id="5" name="Footer Placeholder 4">
            <a:extLst>
              <a:ext uri="{FF2B5EF4-FFF2-40B4-BE49-F238E27FC236}">
                <a16:creationId xmlns="" xmlns:a16="http://schemas.microsoft.com/office/drawing/2014/main" id="{AFBD2621-C497-1A3B-3279-D7B890DCDD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1DC7658-9266-5C85-0611-CBAE495D9EDB}"/>
              </a:ext>
            </a:extLst>
          </p:cNvPr>
          <p:cNvSpPr>
            <a:spLocks noGrp="1"/>
          </p:cNvSpPr>
          <p:nvPr>
            <p:ph type="sldNum" sz="quarter" idx="12"/>
          </p:nvPr>
        </p:nvSpPr>
        <p:spPr/>
        <p:txBody>
          <a:bodyPr/>
          <a:lstStyle/>
          <a:p>
            <a:fld id="{86C1A83F-DCF0-4434-B983-C76A500B3080}" type="slidenum">
              <a:rPr lang="en-US" smtClean="0"/>
              <a:t>‹#›</a:t>
            </a:fld>
            <a:endParaRPr lang="en-US"/>
          </a:p>
        </p:txBody>
      </p:sp>
    </p:spTree>
    <p:extLst>
      <p:ext uri="{BB962C8B-B14F-4D97-AF65-F5344CB8AC3E}">
        <p14:creationId xmlns:p14="http://schemas.microsoft.com/office/powerpoint/2010/main" val="1168318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9732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821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5775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4906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3352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80592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1690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0429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2523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70021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306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996F826-6145-6BA5-605F-B66580A08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B269E8C-29E0-8CE4-282D-512498C47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456E66A-C389-2320-9D00-702023B28B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034C4C-BFDC-4C55-8305-D364AD86D2E0}" type="datetimeFigureOut">
              <a:rPr lang="en-US" smtClean="0"/>
              <a:t>8/26/2026</a:t>
            </a:fld>
            <a:endParaRPr lang="en-US"/>
          </a:p>
        </p:txBody>
      </p:sp>
      <p:sp>
        <p:nvSpPr>
          <p:cNvPr id="5" name="Footer Placeholder 4">
            <a:extLst>
              <a:ext uri="{FF2B5EF4-FFF2-40B4-BE49-F238E27FC236}">
                <a16:creationId xmlns="" xmlns:a16="http://schemas.microsoft.com/office/drawing/2014/main" id="{400CDCD2-78BA-DAB2-2C93-AC57CE67CA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759BEB93-7201-2F8A-7BEC-E7181A9F92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1A83F-DCF0-4434-B983-C76A500B3080}" type="slidenum">
              <a:rPr lang="en-US" smtClean="0"/>
              <a:t>‹#›</a:t>
            </a:fld>
            <a:endParaRPr lang="en-US"/>
          </a:p>
        </p:txBody>
      </p:sp>
    </p:spTree>
    <p:extLst>
      <p:ext uri="{BB962C8B-B14F-4D97-AF65-F5344CB8AC3E}">
        <p14:creationId xmlns:p14="http://schemas.microsoft.com/office/powerpoint/2010/main" val="893051957"/>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49744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classpoint.app/"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file:///C:\Program%20Files\Inknoe%20ClassPoint%202\Images\sa_blue.png"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theteachertoolkit.com/index.php/tool/frayer-model"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slideLayout" Target="../slideLayouts/slideLayout19.xml"/><Relationship Id="rId1" Type="http://schemas.openxmlformats.org/officeDocument/2006/relationships/tags" Target="../tags/tag2.xml"/><Relationship Id="rId5" Type="http://schemas.openxmlformats.org/officeDocument/2006/relationships/image" Target="file:///C:\Program%20Files\Inknoe%20ClassPoint%202\Images\wc_blue.png" TargetMode="Externa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file:///C:\Program%20Files%20(x86)\Inknoe%20ClassPoint%202\Images\wc_blue.png" TargetMode="Externa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hyperlink" Target="https://drive.google.com/file/d/1z9M_8lzxab1FGhm-JyfHjwrBDsVh8whr/view?usp=drive_link" TargetMode="Externa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40.wmf"/><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s://www.instagram.com/fasker.kemendagri?igsi=dXp4cjlyeXlqMzVn" TargetMode="External"/><Relationship Id="rId2" Type="http://schemas.openxmlformats.org/officeDocument/2006/relationships/hyperlink" Target="https://ktln-scholar.setneg.go.id/beasiswa-pelatihan?q=/beasiswa-pelatihan" TargetMode="External"/><Relationship Id="rId1" Type="http://schemas.openxmlformats.org/officeDocument/2006/relationships/slideLayout" Target="../slideLayouts/slideLayout3.xml"/><Relationship Id="rId4" Type="http://schemas.openxmlformats.org/officeDocument/2006/relationships/hyperlink" Target="https://www.instagram.com/ktln_setneg?igsi=YXo0bThpd2s1NmY4"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file:///C:\Program%20Files%20(x86)\Inknoe%20ClassPoint%202\Images\sa_green.png"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 xmlns:a16="http://schemas.microsoft.com/office/drawing/2014/main" id="{8FFD33AC-89B1-1CD9-2516-2C3349559EB1}"/>
              </a:ext>
            </a:extLst>
          </p:cNvPr>
          <p:cNvSpPr>
            <a:spLocks noGrp="1"/>
          </p:cNvSpPr>
          <p:nvPr>
            <p:ph type="subTitle" idx="1"/>
          </p:nvPr>
        </p:nvSpPr>
        <p:spPr/>
        <p:txBody>
          <a:bodyPr/>
          <a:lstStyle/>
          <a:p>
            <a:endParaRPr lang="en-US" dirty="0"/>
          </a:p>
        </p:txBody>
      </p:sp>
      <p:pic>
        <p:nvPicPr>
          <p:cNvPr id="6" name="Picture 5">
            <a:extLst>
              <a:ext uri="{FF2B5EF4-FFF2-40B4-BE49-F238E27FC236}">
                <a16:creationId xmlns="" xmlns:a16="http://schemas.microsoft.com/office/drawing/2014/main" id="{8B12EA8A-26E4-63CF-9D5F-317325BEA82A}"/>
              </a:ext>
            </a:extLst>
          </p:cNvPr>
          <p:cNvPicPr>
            <a:picLocks noChangeAspect="1"/>
          </p:cNvPicPr>
          <p:nvPr/>
        </p:nvPicPr>
        <p:blipFill>
          <a:blip r:embed="rId2"/>
          <a:stretch>
            <a:fillRect/>
          </a:stretch>
        </p:blipFill>
        <p:spPr>
          <a:xfrm>
            <a:off x="834132" y="892558"/>
            <a:ext cx="10878518" cy="5072884"/>
          </a:xfrm>
          <a:prstGeom prst="rect">
            <a:avLst/>
          </a:prstGeom>
        </p:spPr>
      </p:pic>
    </p:spTree>
    <p:extLst>
      <p:ext uri="{BB962C8B-B14F-4D97-AF65-F5344CB8AC3E}">
        <p14:creationId xmlns:p14="http://schemas.microsoft.com/office/powerpoint/2010/main" val="1379789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07D5E5-9A61-1AC0-EAA5-18042FA84EE1}"/>
              </a:ext>
            </a:extLst>
          </p:cNvPr>
          <p:cNvSpPr>
            <a:spLocks noGrp="1"/>
          </p:cNvSpPr>
          <p:nvPr>
            <p:ph type="title"/>
          </p:nvPr>
        </p:nvSpPr>
        <p:spPr/>
        <p:txBody>
          <a:bodyPr/>
          <a:lstStyle/>
          <a:p>
            <a:r>
              <a:rPr lang="en-US" dirty="0"/>
              <a:t>How to join </a:t>
            </a:r>
            <a:r>
              <a:rPr lang="en-US" dirty="0" err="1"/>
              <a:t>Classpoint</a:t>
            </a:r>
            <a:endParaRPr lang="en-US" dirty="0"/>
          </a:p>
        </p:txBody>
      </p:sp>
      <p:sp>
        <p:nvSpPr>
          <p:cNvPr id="3" name="Content Placeholder 2">
            <a:extLst>
              <a:ext uri="{FF2B5EF4-FFF2-40B4-BE49-F238E27FC236}">
                <a16:creationId xmlns="" xmlns:a16="http://schemas.microsoft.com/office/drawing/2014/main" id="{D17C4579-1B7A-BE3B-9E54-E239B82C7D02}"/>
              </a:ext>
            </a:extLst>
          </p:cNvPr>
          <p:cNvSpPr>
            <a:spLocks noGrp="1"/>
          </p:cNvSpPr>
          <p:nvPr>
            <p:ph idx="1"/>
          </p:nvPr>
        </p:nvSpPr>
        <p:spPr>
          <a:xfrm>
            <a:off x="449316" y="1489294"/>
            <a:ext cx="11500945" cy="4351338"/>
          </a:xfrm>
        </p:spPr>
        <p:txBody>
          <a:bodyPr/>
          <a:lstStyle/>
          <a:p>
            <a:pPr marL="514350" indent="-514350">
              <a:buAutoNum type="arabicPeriod"/>
            </a:pPr>
            <a:r>
              <a:rPr lang="en-US" dirty="0"/>
              <a:t>Use your mobile phone.</a:t>
            </a:r>
          </a:p>
          <a:p>
            <a:pPr marL="514350" indent="-514350">
              <a:buAutoNum type="arabicPeriod"/>
            </a:pPr>
            <a:r>
              <a:rPr lang="en-US" dirty="0"/>
              <a:t>Go to a browser to log into </a:t>
            </a:r>
            <a:r>
              <a:rPr lang="en-US" dirty="0" err="1">
                <a:hlinkClick r:id="rId2"/>
              </a:rPr>
              <a:t>ClassPoint</a:t>
            </a:r>
            <a:r>
              <a:rPr lang="en-US" dirty="0">
                <a:hlinkClick r:id="rId2"/>
              </a:rPr>
              <a:t> App | Join class</a:t>
            </a:r>
            <a:endParaRPr lang="en-US" dirty="0"/>
          </a:p>
          <a:p>
            <a:pPr marL="0" indent="0">
              <a:buNone/>
            </a:pPr>
            <a:r>
              <a:rPr lang="en-US" dirty="0"/>
              <a:t>     or scan the QR code </a:t>
            </a:r>
          </a:p>
          <a:p>
            <a:pPr marL="0" indent="0">
              <a:buNone/>
            </a:pPr>
            <a:r>
              <a:rPr lang="en-US" dirty="0"/>
              <a:t>3. Enter the class code (see top right of the slide) </a:t>
            </a:r>
          </a:p>
          <a:p>
            <a:pPr marL="0" indent="0">
              <a:buNone/>
            </a:pPr>
            <a:r>
              <a:rPr lang="en-US" dirty="0"/>
              <a:t>4. Type in your name </a:t>
            </a:r>
          </a:p>
          <a:p>
            <a:pPr marL="0" indent="0">
              <a:buNone/>
            </a:pPr>
            <a:r>
              <a:rPr lang="en-US" dirty="0"/>
              <a:t>5. Click on “join </a:t>
            </a:r>
          </a:p>
        </p:txBody>
      </p:sp>
    </p:spTree>
    <p:extLst>
      <p:ext uri="{BB962C8B-B14F-4D97-AF65-F5344CB8AC3E}">
        <p14:creationId xmlns:p14="http://schemas.microsoft.com/office/powerpoint/2010/main" val="187499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E5EEF37-7320-43C4-D9B6-ED7D9DE83B10}"/>
              </a:ext>
            </a:extLst>
          </p:cNvPr>
          <p:cNvSpPr>
            <a:spLocks noGrp="1"/>
          </p:cNvSpPr>
          <p:nvPr>
            <p:ph idx="1"/>
          </p:nvPr>
        </p:nvSpPr>
        <p:spPr>
          <a:xfrm>
            <a:off x="838200" y="798786"/>
            <a:ext cx="10515600" cy="5378177"/>
          </a:xfrm>
        </p:spPr>
        <p:txBody>
          <a:bodyPr/>
          <a:lstStyle/>
          <a:p>
            <a:r>
              <a:rPr lang="en-US" sz="3600" dirty="0"/>
              <a:t>Icebreaker 1:  Ball Toss Introductions </a:t>
            </a:r>
          </a:p>
          <a:p>
            <a:endParaRPr lang="en-US" dirty="0"/>
          </a:p>
          <a:p>
            <a:r>
              <a:rPr lang="en-US" sz="3200" dirty="0"/>
              <a:t>“My name is […]. </a:t>
            </a:r>
          </a:p>
          <a:p>
            <a:r>
              <a:rPr lang="en-US" sz="3200" dirty="0"/>
              <a:t>“You can call me […]”. </a:t>
            </a:r>
          </a:p>
          <a:p>
            <a:pPr marL="0" indent="0">
              <a:buNone/>
            </a:pPr>
            <a:r>
              <a:rPr lang="en-US" sz="3200" dirty="0"/>
              <a:t>• “I teach at [name of school]”.</a:t>
            </a:r>
          </a:p>
          <a:p>
            <a:r>
              <a:rPr lang="en-US" sz="3200" dirty="0"/>
              <a:t>“I have been teaching for […] years)”. </a:t>
            </a:r>
          </a:p>
          <a:p>
            <a:pPr marL="0" indent="0">
              <a:buNone/>
            </a:pPr>
            <a:endParaRPr lang="en-US" dirty="0"/>
          </a:p>
          <a:p>
            <a:pPr marL="0" indent="0">
              <a:buNone/>
            </a:pPr>
            <a:endParaRPr lang="en-US" dirty="0"/>
          </a:p>
          <a:p>
            <a:r>
              <a:rPr lang="en-US" dirty="0"/>
              <a:t>(Sit down after introducing yourself)</a:t>
            </a:r>
          </a:p>
        </p:txBody>
      </p:sp>
      <p:pic>
        <p:nvPicPr>
          <p:cNvPr id="5" name="Picture 4">
            <a:extLst>
              <a:ext uri="{FF2B5EF4-FFF2-40B4-BE49-F238E27FC236}">
                <a16:creationId xmlns="" xmlns:a16="http://schemas.microsoft.com/office/drawing/2014/main" id="{5CB9EB13-38FA-90F0-B6CB-7B29A745997D}"/>
              </a:ext>
            </a:extLst>
          </p:cNvPr>
          <p:cNvPicPr>
            <a:picLocks noChangeAspect="1"/>
          </p:cNvPicPr>
          <p:nvPr/>
        </p:nvPicPr>
        <p:blipFill>
          <a:blip r:embed="rId2"/>
          <a:stretch>
            <a:fillRect/>
          </a:stretch>
        </p:blipFill>
        <p:spPr>
          <a:xfrm>
            <a:off x="8234034" y="1401899"/>
            <a:ext cx="2768915" cy="2602542"/>
          </a:xfrm>
          <a:prstGeom prst="rect">
            <a:avLst/>
          </a:prstGeom>
        </p:spPr>
      </p:pic>
    </p:spTree>
    <p:extLst>
      <p:ext uri="{BB962C8B-B14F-4D97-AF65-F5344CB8AC3E}">
        <p14:creationId xmlns:p14="http://schemas.microsoft.com/office/powerpoint/2010/main" val="4251456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C328C4C-D88B-489B-E70B-9CE447631DEF}"/>
              </a:ext>
            </a:extLst>
          </p:cNvPr>
          <p:cNvPicPr>
            <a:picLocks noChangeAspect="1"/>
          </p:cNvPicPr>
          <p:nvPr/>
        </p:nvPicPr>
        <p:blipFill>
          <a:blip r:embed="rId2"/>
          <a:stretch>
            <a:fillRect/>
          </a:stretch>
        </p:blipFill>
        <p:spPr>
          <a:xfrm>
            <a:off x="529458" y="147145"/>
            <a:ext cx="9889592" cy="5612524"/>
          </a:xfrm>
          <a:prstGeom prst="rect">
            <a:avLst/>
          </a:prstGeom>
        </p:spPr>
      </p:pic>
    </p:spTree>
    <p:extLst>
      <p:ext uri="{BB962C8B-B14F-4D97-AF65-F5344CB8AC3E}">
        <p14:creationId xmlns:p14="http://schemas.microsoft.com/office/powerpoint/2010/main" val="4244794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FEBC7B3-7435-672D-09EA-E5470AE54835}"/>
              </a:ext>
            </a:extLst>
          </p:cNvPr>
          <p:cNvPicPr>
            <a:picLocks noChangeAspect="1"/>
          </p:cNvPicPr>
          <p:nvPr/>
        </p:nvPicPr>
        <p:blipFill>
          <a:blip r:embed="rId2"/>
          <a:stretch>
            <a:fillRect/>
          </a:stretch>
        </p:blipFill>
        <p:spPr>
          <a:xfrm>
            <a:off x="949872" y="384448"/>
            <a:ext cx="9829800" cy="981075"/>
          </a:xfrm>
          <a:prstGeom prst="rect">
            <a:avLst/>
          </a:prstGeom>
        </p:spPr>
      </p:pic>
      <p:pic>
        <p:nvPicPr>
          <p:cNvPr id="7" name="Picture 6">
            <a:extLst>
              <a:ext uri="{FF2B5EF4-FFF2-40B4-BE49-F238E27FC236}">
                <a16:creationId xmlns="" xmlns:a16="http://schemas.microsoft.com/office/drawing/2014/main" id="{21765763-594A-0711-D008-D7FFEE5D5A69}"/>
              </a:ext>
            </a:extLst>
          </p:cNvPr>
          <p:cNvPicPr>
            <a:picLocks noChangeAspect="1"/>
          </p:cNvPicPr>
          <p:nvPr/>
        </p:nvPicPr>
        <p:blipFill>
          <a:blip r:embed="rId3"/>
          <a:stretch>
            <a:fillRect/>
          </a:stretch>
        </p:blipFill>
        <p:spPr>
          <a:xfrm>
            <a:off x="949872" y="2109787"/>
            <a:ext cx="5400675" cy="2638425"/>
          </a:xfrm>
          <a:prstGeom prst="rect">
            <a:avLst/>
          </a:prstGeom>
        </p:spPr>
      </p:pic>
      <p:pic>
        <p:nvPicPr>
          <p:cNvPr id="8" name="Picture 7">
            <a:extLst>
              <a:ext uri="{FF2B5EF4-FFF2-40B4-BE49-F238E27FC236}">
                <a16:creationId xmlns="" xmlns:a16="http://schemas.microsoft.com/office/drawing/2014/main" id="{999CC75E-A0A3-A4DC-6B29-5E73430301EE}"/>
              </a:ext>
            </a:extLst>
          </p:cNvPr>
          <p:cNvPicPr>
            <a:picLocks noChangeAspect="1"/>
          </p:cNvPicPr>
          <p:nvPr/>
        </p:nvPicPr>
        <p:blipFill>
          <a:blip r:embed="rId4"/>
          <a:stretch>
            <a:fillRect/>
          </a:stretch>
        </p:blipFill>
        <p:spPr>
          <a:xfrm>
            <a:off x="6992993" y="1738312"/>
            <a:ext cx="3524250" cy="3009900"/>
          </a:xfrm>
          <a:prstGeom prst="rect">
            <a:avLst/>
          </a:prstGeom>
        </p:spPr>
      </p:pic>
    </p:spTree>
    <p:extLst>
      <p:ext uri="{BB962C8B-B14F-4D97-AF65-F5344CB8AC3E}">
        <p14:creationId xmlns:p14="http://schemas.microsoft.com/office/powerpoint/2010/main" val="3616151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A5C7DE-E987-7E52-EA01-F39645F9F12A}"/>
              </a:ext>
            </a:extLst>
          </p:cNvPr>
          <p:cNvSpPr>
            <a:spLocks noGrp="1"/>
          </p:cNvSpPr>
          <p:nvPr>
            <p:ph type="title"/>
          </p:nvPr>
        </p:nvSpPr>
        <p:spPr>
          <a:xfrm>
            <a:off x="451945" y="365125"/>
            <a:ext cx="10901855" cy="1221937"/>
          </a:xfrm>
        </p:spPr>
        <p:txBody>
          <a:bodyPr>
            <a:normAutofit fontScale="90000"/>
          </a:bodyPr>
          <a:lstStyle/>
          <a:p>
            <a:r>
              <a:rPr lang="en-US" sz="5400" dirty="0"/>
              <a:t/>
            </a:r>
            <a:br>
              <a:rPr lang="en-US" sz="5400" dirty="0"/>
            </a:br>
            <a:r>
              <a:rPr lang="en-US" sz="5400" dirty="0"/>
              <a:t/>
            </a:r>
            <a:br>
              <a:rPr lang="en-US" sz="5400" dirty="0"/>
            </a:br>
            <a:r>
              <a:rPr lang="en-US" sz="5400" dirty="0"/>
              <a:t/>
            </a:r>
            <a:br>
              <a:rPr lang="en-US" sz="5400" dirty="0"/>
            </a:br>
            <a:r>
              <a:rPr lang="en-US" sz="5400" dirty="0"/>
              <a:t/>
            </a:r>
            <a:br>
              <a:rPr lang="en-US" sz="5400" dirty="0"/>
            </a:br>
            <a:r>
              <a:rPr lang="en-US" sz="5400" dirty="0"/>
              <a:t/>
            </a:r>
            <a:br>
              <a:rPr lang="en-US" sz="5400" dirty="0"/>
            </a:br>
            <a:r>
              <a:rPr lang="en-US" sz="5400" dirty="0"/>
              <a:t>Discussion Question</a:t>
            </a:r>
            <a:br>
              <a:rPr lang="en-US" sz="5400" dirty="0"/>
            </a:br>
            <a:r>
              <a:rPr lang="en-US" sz="5400" dirty="0"/>
              <a:t/>
            </a:r>
            <a:br>
              <a:rPr lang="en-US" sz="5400" dirty="0"/>
            </a:br>
            <a:r>
              <a:rPr lang="en-US" dirty="0"/>
              <a:t>1. What challenges do you face teaching English to your students? (Gallery walks)</a:t>
            </a:r>
            <a:br>
              <a:rPr lang="en-US" dirty="0"/>
            </a:br>
            <a:r>
              <a:rPr lang="en-US" dirty="0"/>
              <a:t/>
            </a:r>
            <a:br>
              <a:rPr lang="en-US" dirty="0"/>
            </a:br>
            <a:r>
              <a:rPr lang="en-US" dirty="0"/>
              <a:t>2. What things you can do to motivate your students to learn English?</a:t>
            </a:r>
            <a:br>
              <a:rPr lang="en-US" dirty="0"/>
            </a:br>
            <a:endParaRPr lang="en-US" sz="5400" dirty="0"/>
          </a:p>
        </p:txBody>
      </p:sp>
      <p:pic>
        <p:nvPicPr>
          <p:cNvPr id="9" name="btnInknoeActivityCp2">
            <a:extLst>
              <a:ext uri="{FF2B5EF4-FFF2-40B4-BE49-F238E27FC236}">
                <a16:creationId xmlns="" xmlns:a16="http://schemas.microsoft.com/office/drawing/2014/main" id="{65045D7C-1D90-0506-E7FD-EA1F82C6A7F4}"/>
              </a:ext>
            </a:extLst>
          </p:cNvPr>
          <p:cNvPicPr>
            <a:picLocks noChangeAspect="1"/>
          </p:cNvPicPr>
          <p:nvPr>
            <p:custDataLst>
              <p:tags r:id="rId1"/>
            </p:custDataLst>
          </p:nvPr>
        </p:nvPicPr>
        <p:blipFill>
          <a:blip r:embed="rId3" r:link="rId4" cstate="print">
            <a:extLst>
              <a:ext uri="{28A0092B-C50C-407E-A947-70E740481C1C}">
                <a14:useLocalDpi xmlns:a14="http://schemas.microsoft.com/office/drawing/2010/main" val="0"/>
              </a:ext>
            </a:extLst>
          </a:blip>
          <a:stretch>
            <a:fillRect/>
          </a:stretch>
        </p:blipFill>
        <p:spPr>
          <a:xfrm>
            <a:off x="4342794" y="3913781"/>
            <a:ext cx="2222048" cy="581015"/>
          </a:xfrm>
          <a:prstGeom prst="rect">
            <a:avLst/>
          </a:prstGeom>
        </p:spPr>
      </p:pic>
    </p:spTree>
    <p:extLst>
      <p:ext uri="{BB962C8B-B14F-4D97-AF65-F5344CB8AC3E}">
        <p14:creationId xmlns:p14="http://schemas.microsoft.com/office/powerpoint/2010/main" val="3499325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4E5964AE-4D09-9E75-D90E-F56E14468A06}"/>
              </a:ext>
            </a:extLst>
          </p:cNvPr>
          <p:cNvPicPr>
            <a:picLocks noChangeAspect="1"/>
          </p:cNvPicPr>
          <p:nvPr/>
        </p:nvPicPr>
        <p:blipFill>
          <a:blip r:embed="rId2"/>
          <a:stretch>
            <a:fillRect/>
          </a:stretch>
        </p:blipFill>
        <p:spPr>
          <a:xfrm>
            <a:off x="712405" y="0"/>
            <a:ext cx="10207844" cy="5575332"/>
          </a:xfrm>
          <a:prstGeom prst="rect">
            <a:avLst/>
          </a:prstGeom>
        </p:spPr>
      </p:pic>
      <p:sp>
        <p:nvSpPr>
          <p:cNvPr id="2" name="TextBox 1">
            <a:extLst>
              <a:ext uri="{FF2B5EF4-FFF2-40B4-BE49-F238E27FC236}">
                <a16:creationId xmlns="" xmlns:a16="http://schemas.microsoft.com/office/drawing/2014/main" id="{51D68A11-8E6D-B389-A473-5532F1BB6BBE}"/>
              </a:ext>
            </a:extLst>
          </p:cNvPr>
          <p:cNvSpPr txBox="1"/>
          <p:nvPr/>
        </p:nvSpPr>
        <p:spPr>
          <a:xfrm>
            <a:off x="1397876" y="5812221"/>
            <a:ext cx="5231817" cy="523220"/>
          </a:xfrm>
          <a:prstGeom prst="rect">
            <a:avLst/>
          </a:prstGeom>
          <a:noFill/>
        </p:spPr>
        <p:txBody>
          <a:bodyPr wrap="none" rtlCol="0">
            <a:spAutoFit/>
          </a:bodyPr>
          <a:lstStyle/>
          <a:p>
            <a:r>
              <a:rPr lang="en-US" sz="2800" dirty="0"/>
              <a:t>DISCUSS WHAT YOU SEE ABOVE !!!</a:t>
            </a:r>
          </a:p>
        </p:txBody>
      </p:sp>
    </p:spTree>
    <p:extLst>
      <p:ext uri="{BB962C8B-B14F-4D97-AF65-F5344CB8AC3E}">
        <p14:creationId xmlns:p14="http://schemas.microsoft.com/office/powerpoint/2010/main" val="2017834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9515F35-0868-4874-A9F9-08068495C6AB}"/>
              </a:ext>
            </a:extLst>
          </p:cNvPr>
          <p:cNvPicPr>
            <a:picLocks noChangeAspect="1"/>
          </p:cNvPicPr>
          <p:nvPr/>
        </p:nvPicPr>
        <p:blipFill>
          <a:blip r:embed="rId2"/>
          <a:stretch>
            <a:fillRect/>
          </a:stretch>
        </p:blipFill>
        <p:spPr>
          <a:xfrm>
            <a:off x="371475" y="366712"/>
            <a:ext cx="11449050" cy="6124575"/>
          </a:xfrm>
          <a:prstGeom prst="rect">
            <a:avLst/>
          </a:prstGeom>
        </p:spPr>
      </p:pic>
    </p:spTree>
    <p:extLst>
      <p:ext uri="{BB962C8B-B14F-4D97-AF65-F5344CB8AC3E}">
        <p14:creationId xmlns:p14="http://schemas.microsoft.com/office/powerpoint/2010/main" val="1774044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70565D2-4220-7C87-56E4-693F4F562242}"/>
              </a:ext>
            </a:extLst>
          </p:cNvPr>
          <p:cNvPicPr>
            <a:picLocks noChangeAspect="1"/>
          </p:cNvPicPr>
          <p:nvPr/>
        </p:nvPicPr>
        <p:blipFill>
          <a:blip r:embed="rId2"/>
          <a:stretch>
            <a:fillRect/>
          </a:stretch>
        </p:blipFill>
        <p:spPr>
          <a:xfrm>
            <a:off x="552450" y="400050"/>
            <a:ext cx="11087100" cy="6057900"/>
          </a:xfrm>
          <a:prstGeom prst="rect">
            <a:avLst/>
          </a:prstGeom>
        </p:spPr>
      </p:pic>
    </p:spTree>
    <p:extLst>
      <p:ext uri="{BB962C8B-B14F-4D97-AF65-F5344CB8AC3E}">
        <p14:creationId xmlns:p14="http://schemas.microsoft.com/office/powerpoint/2010/main" val="1752209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FF7DCDD-EEAF-3F93-90E3-76BD762ABF8D}"/>
              </a:ext>
            </a:extLst>
          </p:cNvPr>
          <p:cNvPicPr>
            <a:picLocks noChangeAspect="1"/>
          </p:cNvPicPr>
          <p:nvPr/>
        </p:nvPicPr>
        <p:blipFill>
          <a:blip r:embed="rId2"/>
          <a:stretch>
            <a:fillRect/>
          </a:stretch>
        </p:blipFill>
        <p:spPr>
          <a:xfrm>
            <a:off x="157162" y="214312"/>
            <a:ext cx="11877675" cy="6429375"/>
          </a:xfrm>
          <a:prstGeom prst="rect">
            <a:avLst/>
          </a:prstGeom>
        </p:spPr>
      </p:pic>
    </p:spTree>
    <p:extLst>
      <p:ext uri="{BB962C8B-B14F-4D97-AF65-F5344CB8AC3E}">
        <p14:creationId xmlns:p14="http://schemas.microsoft.com/office/powerpoint/2010/main" val="756798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405DF49C-11DB-F863-2E19-98D5D2EC53BA}"/>
              </a:ext>
            </a:extLst>
          </p:cNvPr>
          <p:cNvPicPr>
            <a:picLocks noChangeAspect="1"/>
          </p:cNvPicPr>
          <p:nvPr/>
        </p:nvPicPr>
        <p:blipFill>
          <a:blip r:embed="rId2"/>
          <a:stretch>
            <a:fillRect/>
          </a:stretch>
        </p:blipFill>
        <p:spPr>
          <a:xfrm>
            <a:off x="558199" y="303815"/>
            <a:ext cx="10298988" cy="6016821"/>
          </a:xfrm>
          <a:prstGeom prst="rect">
            <a:avLst/>
          </a:prstGeom>
        </p:spPr>
      </p:pic>
    </p:spTree>
    <p:extLst>
      <p:ext uri="{BB962C8B-B14F-4D97-AF65-F5344CB8AC3E}">
        <p14:creationId xmlns:p14="http://schemas.microsoft.com/office/powerpoint/2010/main" val="3275418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8A0A2263-90F1-FE01-89BE-52B365C09A5E}"/>
              </a:ext>
            </a:extLst>
          </p:cNvPr>
          <p:cNvPicPr>
            <a:picLocks noGrp="1" noChangeAspect="1"/>
          </p:cNvPicPr>
          <p:nvPr>
            <p:ph idx="1"/>
          </p:nvPr>
        </p:nvPicPr>
        <p:blipFill>
          <a:blip r:embed="rId2"/>
          <a:stretch>
            <a:fillRect/>
          </a:stretch>
        </p:blipFill>
        <p:spPr>
          <a:xfrm>
            <a:off x="1128172" y="557049"/>
            <a:ext cx="10350794" cy="5580992"/>
          </a:xfrm>
          <a:prstGeom prst="rect">
            <a:avLst/>
          </a:prstGeom>
        </p:spPr>
      </p:pic>
    </p:spTree>
    <p:extLst>
      <p:ext uri="{BB962C8B-B14F-4D97-AF65-F5344CB8AC3E}">
        <p14:creationId xmlns:p14="http://schemas.microsoft.com/office/powerpoint/2010/main" val="894631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66593E44-FDF3-58C1-C8D3-3045ED0D0D9C}"/>
              </a:ext>
            </a:extLst>
          </p:cNvPr>
          <p:cNvPicPr>
            <a:picLocks noGrp="1" noChangeAspect="1"/>
          </p:cNvPicPr>
          <p:nvPr>
            <p:ph idx="1"/>
          </p:nvPr>
        </p:nvPicPr>
        <p:blipFill>
          <a:blip r:embed="rId2"/>
          <a:stretch>
            <a:fillRect/>
          </a:stretch>
        </p:blipFill>
        <p:spPr>
          <a:xfrm>
            <a:off x="1378810" y="315309"/>
            <a:ext cx="8913464" cy="5885793"/>
          </a:xfrm>
          <a:prstGeom prst="rect">
            <a:avLst/>
          </a:prstGeom>
        </p:spPr>
      </p:pic>
    </p:spTree>
    <p:extLst>
      <p:ext uri="{BB962C8B-B14F-4D97-AF65-F5344CB8AC3E}">
        <p14:creationId xmlns:p14="http://schemas.microsoft.com/office/powerpoint/2010/main" val="1744473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 xmlns:a16="http://schemas.microsoft.com/office/drawing/2014/main" id="{0EB6A7E3-9230-41F5-2EBB-4CB5D25B9870}"/>
              </a:ext>
            </a:extLst>
          </p:cNvPr>
          <p:cNvPicPr>
            <a:picLocks noGrp="1" noChangeAspect="1"/>
          </p:cNvPicPr>
          <p:nvPr>
            <p:ph idx="1"/>
          </p:nvPr>
        </p:nvPicPr>
        <p:blipFill>
          <a:blip r:embed="rId2"/>
          <a:stretch>
            <a:fillRect/>
          </a:stretch>
        </p:blipFill>
        <p:spPr>
          <a:xfrm>
            <a:off x="1502979" y="714702"/>
            <a:ext cx="9042967" cy="5196735"/>
          </a:xfrm>
          <a:prstGeom prst="rect">
            <a:avLst/>
          </a:prstGeom>
        </p:spPr>
      </p:pic>
    </p:spTree>
    <p:extLst>
      <p:ext uri="{BB962C8B-B14F-4D97-AF65-F5344CB8AC3E}">
        <p14:creationId xmlns:p14="http://schemas.microsoft.com/office/powerpoint/2010/main" val="1444399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8EE3B53E-4C7B-6388-5EFD-859DF5321706}"/>
              </a:ext>
            </a:extLst>
          </p:cNvPr>
          <p:cNvPicPr>
            <a:picLocks noGrp="1" noChangeAspect="1"/>
          </p:cNvPicPr>
          <p:nvPr>
            <p:ph idx="1"/>
          </p:nvPr>
        </p:nvPicPr>
        <p:blipFill>
          <a:blip r:embed="rId2"/>
          <a:stretch>
            <a:fillRect/>
          </a:stretch>
        </p:blipFill>
        <p:spPr>
          <a:xfrm>
            <a:off x="1027181" y="683172"/>
            <a:ext cx="9897501" cy="5255310"/>
          </a:xfrm>
          <a:prstGeom prst="rect">
            <a:avLst/>
          </a:prstGeom>
        </p:spPr>
      </p:pic>
      <p:sp>
        <p:nvSpPr>
          <p:cNvPr id="6" name="TextBox 5">
            <a:extLst>
              <a:ext uri="{FF2B5EF4-FFF2-40B4-BE49-F238E27FC236}">
                <a16:creationId xmlns="" xmlns:a16="http://schemas.microsoft.com/office/drawing/2014/main" id="{58D6E09C-F7E4-C6E1-C949-D0251121059E}"/>
              </a:ext>
            </a:extLst>
          </p:cNvPr>
          <p:cNvSpPr txBox="1"/>
          <p:nvPr/>
        </p:nvSpPr>
        <p:spPr>
          <a:xfrm>
            <a:off x="1965434" y="6111903"/>
            <a:ext cx="4971394" cy="369332"/>
          </a:xfrm>
          <a:prstGeom prst="rect">
            <a:avLst/>
          </a:prstGeom>
          <a:noFill/>
        </p:spPr>
        <p:txBody>
          <a:bodyPr wrap="square" rtlCol="0">
            <a:spAutoFit/>
          </a:bodyPr>
          <a:lstStyle/>
          <a:p>
            <a:r>
              <a:rPr lang="en-US" dirty="0"/>
              <a:t>Check at TESL Aceh Day 1 for the quiz questions</a:t>
            </a:r>
          </a:p>
        </p:txBody>
      </p:sp>
    </p:spTree>
    <p:extLst>
      <p:ext uri="{BB962C8B-B14F-4D97-AF65-F5344CB8AC3E}">
        <p14:creationId xmlns:p14="http://schemas.microsoft.com/office/powerpoint/2010/main" val="921360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E7839AF-3BE3-5D0C-87D9-07DCCAB49001}"/>
            </a:ext>
          </a:extLst>
        </p:cNvPr>
        <p:cNvGrpSpPr/>
        <p:nvPr/>
      </p:nvGrpSpPr>
      <p:grpSpPr>
        <a:xfrm>
          <a:off x="0" y="0"/>
          <a:ext cx="0" cy="0"/>
          <a:chOff x="0" y="0"/>
          <a:chExt cx="0" cy="0"/>
        </a:xfrm>
      </p:grpSpPr>
      <p:sp>
        <p:nvSpPr>
          <p:cNvPr id="6" name="TextBox 5">
            <a:extLst>
              <a:ext uri="{FF2B5EF4-FFF2-40B4-BE49-F238E27FC236}">
                <a16:creationId xmlns="" xmlns:a16="http://schemas.microsoft.com/office/drawing/2014/main" id="{CA8D464E-8F8D-C120-AC07-17CBBF566502}"/>
              </a:ext>
            </a:extLst>
          </p:cNvPr>
          <p:cNvSpPr txBox="1"/>
          <p:nvPr/>
        </p:nvSpPr>
        <p:spPr>
          <a:xfrm>
            <a:off x="1965434" y="6111903"/>
            <a:ext cx="4971394" cy="369332"/>
          </a:xfrm>
          <a:prstGeom prst="rect">
            <a:avLst/>
          </a:prstGeom>
          <a:noFill/>
        </p:spPr>
        <p:txBody>
          <a:bodyPr wrap="square" rtlCol="0">
            <a:spAutoFit/>
          </a:bodyPr>
          <a:lstStyle/>
          <a:p>
            <a:r>
              <a:rPr lang="en-US" dirty="0"/>
              <a:t>Check at TESL Aceh Day 1 for the quiz questions</a:t>
            </a:r>
          </a:p>
        </p:txBody>
      </p:sp>
      <p:sp>
        <p:nvSpPr>
          <p:cNvPr id="3" name="Content Placeholder 2">
            <a:extLst>
              <a:ext uri="{FF2B5EF4-FFF2-40B4-BE49-F238E27FC236}">
                <a16:creationId xmlns="" xmlns:a16="http://schemas.microsoft.com/office/drawing/2014/main" id="{E3C89926-4BDA-7632-D064-62FA279F2C2C}"/>
              </a:ext>
            </a:extLst>
          </p:cNvPr>
          <p:cNvSpPr>
            <a:spLocks noGrp="1"/>
          </p:cNvSpPr>
          <p:nvPr>
            <p:ph idx="1"/>
          </p:nvPr>
        </p:nvSpPr>
        <p:spPr>
          <a:xfrm>
            <a:off x="838200" y="472966"/>
            <a:ext cx="10515600" cy="5703997"/>
          </a:xfrm>
        </p:spPr>
        <p:txBody>
          <a:bodyPr>
            <a:normAutofit lnSpcReduction="10000"/>
          </a:bodyPr>
          <a:lstStyle/>
          <a:p>
            <a:pPr marL="514350" indent="-514350">
              <a:buAutoNum type="arabicPeriod"/>
            </a:pPr>
            <a:r>
              <a:rPr lang="en-US" dirty="0"/>
              <a:t>Listening to stories</a:t>
            </a:r>
          </a:p>
          <a:p>
            <a:pPr marL="514350" indent="-514350">
              <a:buAutoNum type="arabicPeriod"/>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Practice and asking and giving opinion</a:t>
            </a:r>
          </a:p>
          <a:p>
            <a:pPr marL="514350" indent="-514350">
              <a:buAutoNum type="arabicPeriod"/>
            </a:pPr>
            <a:r>
              <a:rPr lang="en-US" dirty="0"/>
              <a:t>Podcast</a:t>
            </a:r>
          </a:p>
          <a:p>
            <a:pPr marL="514350" indent="-514350">
              <a:buAutoNum type="arabicPeriod"/>
            </a:pPr>
            <a:r>
              <a:rPr lang="en-US" dirty="0"/>
              <a:t>Reading comics</a:t>
            </a:r>
          </a:p>
          <a:p>
            <a:pPr marL="514350" indent="-514350">
              <a:buAutoNum type="arabicPeriod"/>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Students repeat words to get exact pronunciation</a:t>
            </a:r>
          </a:p>
          <a:p>
            <a:pPr marL="514350" indent="-514350">
              <a:buAutoNum type="arabicPeriod"/>
            </a:pPr>
            <a:r>
              <a:rPr lang="en-US" dirty="0"/>
              <a:t>Practice producing language to convey ideas in L2</a:t>
            </a:r>
          </a:p>
          <a:p>
            <a:pPr marL="514350" indent="-514350">
              <a:buAutoNum type="arabicPeriod"/>
            </a:pPr>
            <a:r>
              <a:rPr lang="en-US" dirty="0"/>
              <a:t>Students memorizing vocab using flash card</a:t>
            </a:r>
          </a:p>
          <a:p>
            <a:pPr marL="514350" indent="-514350">
              <a:buAutoNum type="arabicPeriod"/>
            </a:pPr>
            <a:r>
              <a:rPr lang="en-US" dirty="0"/>
              <a:t>Understand message in the target language</a:t>
            </a:r>
          </a:p>
          <a:p>
            <a:pPr marL="514350" indent="-514350">
              <a:buAutoNum type="arabicPeriod"/>
            </a:pPr>
            <a:r>
              <a:rPr lang="en-US" dirty="0"/>
              <a:t>Students give a presentation</a:t>
            </a:r>
          </a:p>
          <a:p>
            <a:pPr marL="514350" indent="-514350">
              <a:buAutoNum type="arabicPeriod"/>
            </a:pPr>
            <a:r>
              <a:rPr lang="en-US" dirty="0"/>
              <a:t>Students learn past tense</a:t>
            </a:r>
          </a:p>
          <a:p>
            <a:pPr marL="0" indent="0">
              <a:buNone/>
            </a:pPr>
            <a:endParaRPr lang="en-US" dirty="0"/>
          </a:p>
          <a:p>
            <a:pPr marL="0" indent="0">
              <a:buNone/>
            </a:pPr>
            <a:r>
              <a:rPr lang="en-US" dirty="0"/>
              <a:t>Note: Reflect on running dictation. Where can be applied?</a:t>
            </a:r>
          </a:p>
        </p:txBody>
      </p:sp>
    </p:spTree>
    <p:extLst>
      <p:ext uri="{BB962C8B-B14F-4D97-AF65-F5344CB8AC3E}">
        <p14:creationId xmlns:p14="http://schemas.microsoft.com/office/powerpoint/2010/main" val="1307603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183AE596-9C09-943F-4110-665070EAEDE0}"/>
              </a:ext>
            </a:extLst>
          </p:cNvPr>
          <p:cNvPicPr>
            <a:picLocks noChangeAspect="1"/>
          </p:cNvPicPr>
          <p:nvPr/>
        </p:nvPicPr>
        <p:blipFill>
          <a:blip r:embed="rId2"/>
          <a:stretch>
            <a:fillRect/>
          </a:stretch>
        </p:blipFill>
        <p:spPr>
          <a:xfrm>
            <a:off x="876300" y="1041345"/>
            <a:ext cx="10439400" cy="4333875"/>
          </a:xfrm>
          <a:prstGeom prst="rect">
            <a:avLst/>
          </a:prstGeom>
        </p:spPr>
      </p:pic>
    </p:spTree>
    <p:extLst>
      <p:ext uri="{BB962C8B-B14F-4D97-AF65-F5344CB8AC3E}">
        <p14:creationId xmlns:p14="http://schemas.microsoft.com/office/powerpoint/2010/main" val="4101575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BD1DABFE-4163-A72D-3AAC-571CC598BD7F}"/>
              </a:ext>
            </a:extLst>
          </p:cNvPr>
          <p:cNvPicPr>
            <a:picLocks noGrp="1" noChangeAspect="1"/>
          </p:cNvPicPr>
          <p:nvPr>
            <p:ph idx="1"/>
          </p:nvPr>
        </p:nvPicPr>
        <p:blipFill>
          <a:blip r:embed="rId2"/>
          <a:stretch>
            <a:fillRect/>
          </a:stretch>
        </p:blipFill>
        <p:spPr>
          <a:xfrm>
            <a:off x="5904625" y="2043696"/>
            <a:ext cx="5952637" cy="3197857"/>
          </a:xfrm>
          <a:prstGeom prst="rect">
            <a:avLst/>
          </a:prstGeom>
        </p:spPr>
      </p:pic>
      <p:sp>
        <p:nvSpPr>
          <p:cNvPr id="2" name="TextBox 1">
            <a:extLst>
              <a:ext uri="{FF2B5EF4-FFF2-40B4-BE49-F238E27FC236}">
                <a16:creationId xmlns="" xmlns:a16="http://schemas.microsoft.com/office/drawing/2014/main" id="{45457F20-CDB8-E555-B8DF-F90AA6B9B784}"/>
              </a:ext>
            </a:extLst>
          </p:cNvPr>
          <p:cNvSpPr txBox="1"/>
          <p:nvPr/>
        </p:nvSpPr>
        <p:spPr>
          <a:xfrm>
            <a:off x="4056993" y="578069"/>
            <a:ext cx="4373505" cy="584775"/>
          </a:xfrm>
          <a:prstGeom prst="rect">
            <a:avLst/>
          </a:prstGeom>
          <a:noFill/>
        </p:spPr>
        <p:txBody>
          <a:bodyPr wrap="none" rtlCol="0">
            <a:spAutoFit/>
          </a:bodyPr>
          <a:lstStyle/>
          <a:p>
            <a:r>
              <a:rPr lang="en-US" sz="3200" b="1" dirty="0"/>
              <a:t>TEACHING VOCABULARY</a:t>
            </a:r>
          </a:p>
        </p:txBody>
      </p:sp>
      <p:sp>
        <p:nvSpPr>
          <p:cNvPr id="3" name="TextBox 2">
            <a:extLst>
              <a:ext uri="{FF2B5EF4-FFF2-40B4-BE49-F238E27FC236}">
                <a16:creationId xmlns="" xmlns:a16="http://schemas.microsoft.com/office/drawing/2014/main" id="{E152E556-C7D0-DB28-EC7F-F556CFFA65F7}"/>
              </a:ext>
            </a:extLst>
          </p:cNvPr>
          <p:cNvSpPr txBox="1"/>
          <p:nvPr/>
        </p:nvSpPr>
        <p:spPr>
          <a:xfrm>
            <a:off x="637349" y="2753711"/>
            <a:ext cx="5267276" cy="461665"/>
          </a:xfrm>
          <a:prstGeom prst="rect">
            <a:avLst/>
          </a:prstGeom>
          <a:noFill/>
        </p:spPr>
        <p:txBody>
          <a:bodyPr wrap="none" rtlCol="0">
            <a:spAutoFit/>
          </a:bodyPr>
          <a:lstStyle/>
          <a:p>
            <a:r>
              <a:rPr lang="en-US" sz="2400" dirty="0"/>
              <a:t>LIST 3 -5 WAYS YOU LEARN VOCABULARY</a:t>
            </a:r>
          </a:p>
        </p:txBody>
      </p:sp>
    </p:spTree>
    <p:extLst>
      <p:ext uri="{BB962C8B-B14F-4D97-AF65-F5344CB8AC3E}">
        <p14:creationId xmlns:p14="http://schemas.microsoft.com/office/powerpoint/2010/main" val="1937348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F0B964-062E-D5F3-F97E-BD961772D19F}"/>
              </a:ext>
            </a:extLst>
          </p:cNvPr>
          <p:cNvSpPr>
            <a:spLocks noGrp="1"/>
          </p:cNvSpPr>
          <p:nvPr>
            <p:ph type="title"/>
          </p:nvPr>
        </p:nvSpPr>
        <p:spPr/>
        <p:txBody>
          <a:bodyPr/>
          <a:lstStyle/>
          <a:p>
            <a:r>
              <a:rPr lang="en-US" dirty="0"/>
              <a:t>WORD WALL</a:t>
            </a:r>
          </a:p>
        </p:txBody>
      </p:sp>
      <p:pic>
        <p:nvPicPr>
          <p:cNvPr id="5" name="Content Placeholder 4">
            <a:extLst>
              <a:ext uri="{FF2B5EF4-FFF2-40B4-BE49-F238E27FC236}">
                <a16:creationId xmlns="" xmlns:a16="http://schemas.microsoft.com/office/drawing/2014/main" id="{576029A1-EE0D-639A-DCEE-7E87F4355FC8}"/>
              </a:ext>
            </a:extLst>
          </p:cNvPr>
          <p:cNvPicPr>
            <a:picLocks noGrp="1" noChangeAspect="1"/>
          </p:cNvPicPr>
          <p:nvPr>
            <p:ph idx="1"/>
          </p:nvPr>
        </p:nvPicPr>
        <p:blipFill>
          <a:blip r:embed="rId2"/>
          <a:stretch>
            <a:fillRect/>
          </a:stretch>
        </p:blipFill>
        <p:spPr>
          <a:xfrm>
            <a:off x="584502" y="2250086"/>
            <a:ext cx="5511498" cy="2964689"/>
          </a:xfrm>
          <a:prstGeom prst="rect">
            <a:avLst/>
          </a:prstGeom>
        </p:spPr>
      </p:pic>
      <p:sp>
        <p:nvSpPr>
          <p:cNvPr id="6" name="TextBox 5">
            <a:extLst>
              <a:ext uri="{FF2B5EF4-FFF2-40B4-BE49-F238E27FC236}">
                <a16:creationId xmlns="" xmlns:a16="http://schemas.microsoft.com/office/drawing/2014/main" id="{05E0F740-41F0-13B9-6417-7EE22B867176}"/>
              </a:ext>
            </a:extLst>
          </p:cNvPr>
          <p:cNvSpPr txBox="1"/>
          <p:nvPr/>
        </p:nvSpPr>
        <p:spPr>
          <a:xfrm>
            <a:off x="6453352" y="2375338"/>
            <a:ext cx="5154146" cy="2523768"/>
          </a:xfrm>
          <a:prstGeom prst="rect">
            <a:avLst/>
          </a:prstGeom>
          <a:noFill/>
        </p:spPr>
        <p:txBody>
          <a:bodyPr wrap="square" rtlCol="0">
            <a:spAutoFit/>
          </a:bodyPr>
          <a:lstStyle/>
          <a:p>
            <a:pPr marL="342900" indent="-342900">
              <a:buAutoNum type="arabicPeriod"/>
            </a:pPr>
            <a:r>
              <a:rPr lang="en-US" sz="2800" dirty="0"/>
              <a:t>Write down ‘word wall’ on your google</a:t>
            </a:r>
          </a:p>
          <a:p>
            <a:pPr marL="342900" indent="-342900">
              <a:buAutoNum type="arabicPeriod"/>
            </a:pPr>
            <a:r>
              <a:rPr lang="en-US" sz="2800" dirty="0"/>
              <a:t>Sign up with google account</a:t>
            </a:r>
          </a:p>
          <a:p>
            <a:pPr marL="342900" indent="-342900">
              <a:buAutoNum type="arabicPeriod"/>
            </a:pPr>
            <a:r>
              <a:rPr lang="en-US" sz="2800" dirty="0"/>
              <a:t>Create your own works</a:t>
            </a:r>
          </a:p>
          <a:p>
            <a:pPr marL="342900" indent="-342900">
              <a:buAutoNum type="arabicPeriod"/>
            </a:pPr>
            <a:r>
              <a:rPr lang="en-US" sz="2800" dirty="0"/>
              <a:t>Enjoy it</a:t>
            </a:r>
          </a:p>
          <a:p>
            <a:pPr marL="342900" indent="-342900">
              <a:buAutoNum type="arabicPeriod"/>
            </a:pPr>
            <a:endParaRPr lang="en-US" dirty="0"/>
          </a:p>
        </p:txBody>
      </p:sp>
    </p:spTree>
    <p:extLst>
      <p:ext uri="{BB962C8B-B14F-4D97-AF65-F5344CB8AC3E}">
        <p14:creationId xmlns:p14="http://schemas.microsoft.com/office/powerpoint/2010/main" val="3746278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CDD945D-0710-2509-3997-6DD8BB85AED7}"/>
              </a:ext>
            </a:extLst>
          </p:cNvPr>
          <p:cNvSpPr>
            <a:spLocks noGrp="1"/>
          </p:cNvSpPr>
          <p:nvPr>
            <p:ph idx="1"/>
          </p:nvPr>
        </p:nvSpPr>
        <p:spPr>
          <a:xfrm>
            <a:off x="838200" y="4141076"/>
            <a:ext cx="10515600" cy="1583943"/>
          </a:xfrm>
        </p:spPr>
        <p:txBody>
          <a:bodyPr/>
          <a:lstStyle/>
          <a:p>
            <a:pPr marL="0" indent="0">
              <a:buNone/>
            </a:pPr>
            <a:r>
              <a:rPr lang="en-US" dirty="0"/>
              <a:t>•For more information, go to: </a:t>
            </a:r>
          </a:p>
          <a:p>
            <a:pPr marL="0" indent="0">
              <a:buNone/>
            </a:pPr>
            <a:r>
              <a:rPr lang="en-US" dirty="0">
                <a:hlinkClick r:id="rId2"/>
              </a:rPr>
              <a:t>Frayer Model - The Teacher Toolkit</a:t>
            </a:r>
            <a:endParaRPr lang="en-US" dirty="0"/>
          </a:p>
        </p:txBody>
      </p:sp>
      <p:pic>
        <p:nvPicPr>
          <p:cNvPr id="7" name="Picture 6">
            <a:extLst>
              <a:ext uri="{FF2B5EF4-FFF2-40B4-BE49-F238E27FC236}">
                <a16:creationId xmlns="" xmlns:a16="http://schemas.microsoft.com/office/drawing/2014/main" id="{42195065-8B3E-C6B3-CBDC-0BC557CD8218}"/>
              </a:ext>
            </a:extLst>
          </p:cNvPr>
          <p:cNvPicPr>
            <a:picLocks noChangeAspect="1"/>
          </p:cNvPicPr>
          <p:nvPr/>
        </p:nvPicPr>
        <p:blipFill>
          <a:blip r:embed="rId3"/>
          <a:stretch>
            <a:fillRect/>
          </a:stretch>
        </p:blipFill>
        <p:spPr>
          <a:xfrm>
            <a:off x="659788" y="316216"/>
            <a:ext cx="11067950" cy="3824860"/>
          </a:xfrm>
          <a:prstGeom prst="rect">
            <a:avLst/>
          </a:prstGeom>
        </p:spPr>
      </p:pic>
    </p:spTree>
    <p:extLst>
      <p:ext uri="{BB962C8B-B14F-4D97-AF65-F5344CB8AC3E}">
        <p14:creationId xmlns:p14="http://schemas.microsoft.com/office/powerpoint/2010/main" val="2915869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FFFA8943-AC6D-BC7A-DAD3-63EA86260CD3}"/>
              </a:ext>
            </a:extLst>
          </p:cNvPr>
          <p:cNvPicPr>
            <a:picLocks noChangeAspect="1"/>
          </p:cNvPicPr>
          <p:nvPr/>
        </p:nvPicPr>
        <p:blipFill>
          <a:blip r:embed="rId2"/>
          <a:stretch>
            <a:fillRect/>
          </a:stretch>
        </p:blipFill>
        <p:spPr>
          <a:xfrm>
            <a:off x="1387365" y="745464"/>
            <a:ext cx="8748877" cy="4778544"/>
          </a:xfrm>
          <a:prstGeom prst="rect">
            <a:avLst/>
          </a:prstGeom>
        </p:spPr>
      </p:pic>
    </p:spTree>
    <p:extLst>
      <p:ext uri="{BB962C8B-B14F-4D97-AF65-F5344CB8AC3E}">
        <p14:creationId xmlns:p14="http://schemas.microsoft.com/office/powerpoint/2010/main" val="2089945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AA2E6035-036B-7384-97D8-AB9844DDA5B7}"/>
              </a:ext>
            </a:extLst>
          </p:cNvPr>
          <p:cNvPicPr>
            <a:picLocks noGrp="1" noChangeAspect="1"/>
          </p:cNvPicPr>
          <p:nvPr>
            <p:ph idx="1"/>
          </p:nvPr>
        </p:nvPicPr>
        <p:blipFill>
          <a:blip r:embed="rId2"/>
          <a:stretch>
            <a:fillRect/>
          </a:stretch>
        </p:blipFill>
        <p:spPr>
          <a:xfrm>
            <a:off x="2482998" y="207032"/>
            <a:ext cx="7226003" cy="6151136"/>
          </a:xfrm>
          <a:prstGeom prst="rect">
            <a:avLst/>
          </a:prstGeom>
        </p:spPr>
      </p:pic>
    </p:spTree>
    <p:extLst>
      <p:ext uri="{BB962C8B-B14F-4D97-AF65-F5344CB8AC3E}">
        <p14:creationId xmlns:p14="http://schemas.microsoft.com/office/powerpoint/2010/main" val="1105570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4B7EB974-4B86-064A-4D59-6ADB537DA8A3}"/>
              </a:ext>
            </a:extLst>
          </p:cNvPr>
          <p:cNvPicPr>
            <a:picLocks noGrp="1" noChangeAspect="1"/>
          </p:cNvPicPr>
          <p:nvPr>
            <p:ph idx="1"/>
          </p:nvPr>
        </p:nvPicPr>
        <p:blipFill>
          <a:blip r:embed="rId2"/>
          <a:stretch>
            <a:fillRect/>
          </a:stretch>
        </p:blipFill>
        <p:spPr>
          <a:xfrm>
            <a:off x="1627505" y="396218"/>
            <a:ext cx="9478294" cy="5521106"/>
          </a:xfrm>
          <a:prstGeom prst="rect">
            <a:avLst/>
          </a:prstGeom>
        </p:spPr>
      </p:pic>
    </p:spTree>
    <p:extLst>
      <p:ext uri="{BB962C8B-B14F-4D97-AF65-F5344CB8AC3E}">
        <p14:creationId xmlns:p14="http://schemas.microsoft.com/office/powerpoint/2010/main" val="2629095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3A6166-C2C3-9F86-1A6C-5DFC300D896A}"/>
              </a:ext>
            </a:extLst>
          </p:cNvPr>
          <p:cNvSpPr>
            <a:spLocks noGrp="1"/>
          </p:cNvSpPr>
          <p:nvPr>
            <p:ph type="title"/>
          </p:nvPr>
        </p:nvSpPr>
        <p:spPr>
          <a:xfrm>
            <a:off x="722586" y="880132"/>
            <a:ext cx="10515600" cy="3870544"/>
          </a:xfrm>
        </p:spPr>
        <p:txBody>
          <a:bodyPr>
            <a:normAutofit fontScale="90000"/>
          </a:bodyPr>
          <a:lstStyle/>
          <a:p>
            <a:r>
              <a:rPr lang="en-US" dirty="0"/>
              <a:t>Assignment:</a:t>
            </a:r>
            <a:br>
              <a:rPr lang="en-US" dirty="0"/>
            </a:br>
            <a:r>
              <a:rPr lang="en-US" dirty="0"/>
              <a:t>make your own Fryer models</a:t>
            </a:r>
            <a:br>
              <a:rPr lang="en-US" dirty="0"/>
            </a:br>
            <a:r>
              <a:rPr lang="en-US" dirty="0"/>
              <a:t/>
            </a:r>
            <a:br>
              <a:rPr lang="en-US" dirty="0"/>
            </a:br>
            <a:r>
              <a:rPr lang="en-US" dirty="0"/>
              <a:t>Reflection:</a:t>
            </a:r>
            <a:br>
              <a:rPr lang="en-US" dirty="0"/>
            </a:br>
            <a:r>
              <a:rPr lang="en-US" dirty="0"/>
              <a:t>Do you think this method will work with your students? And how you will adapt it?</a:t>
            </a:r>
            <a:br>
              <a:rPr lang="en-US" dirty="0"/>
            </a:br>
            <a:endParaRPr lang="en-US" dirty="0"/>
          </a:p>
        </p:txBody>
      </p:sp>
    </p:spTree>
    <p:extLst>
      <p:ext uri="{BB962C8B-B14F-4D97-AF65-F5344CB8AC3E}">
        <p14:creationId xmlns:p14="http://schemas.microsoft.com/office/powerpoint/2010/main" val="102027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D841FA5-3AD1-345D-9CAA-01D37B6D28F4}"/>
              </a:ext>
            </a:extLst>
          </p:cNvPr>
          <p:cNvSpPr>
            <a:spLocks noGrp="1"/>
          </p:cNvSpPr>
          <p:nvPr>
            <p:ph type="title"/>
          </p:nvPr>
        </p:nvSpPr>
        <p:spPr/>
        <p:txBody>
          <a:bodyPr/>
          <a:lstStyle/>
          <a:p>
            <a:r>
              <a:rPr lang="en-US" dirty="0"/>
              <a:t>WEEK TWO</a:t>
            </a:r>
          </a:p>
        </p:txBody>
      </p:sp>
      <p:sp>
        <p:nvSpPr>
          <p:cNvPr id="3" name="Content Placeholder 2">
            <a:extLst>
              <a:ext uri="{FF2B5EF4-FFF2-40B4-BE49-F238E27FC236}">
                <a16:creationId xmlns="" xmlns:a16="http://schemas.microsoft.com/office/drawing/2014/main" id="{FCC51842-2AA1-4AE4-CB5F-CECBBB759A16}"/>
              </a:ext>
            </a:extLst>
          </p:cNvPr>
          <p:cNvSpPr>
            <a:spLocks noGrp="1"/>
          </p:cNvSpPr>
          <p:nvPr>
            <p:ph idx="1"/>
          </p:nvPr>
        </p:nvSpPr>
        <p:spPr/>
        <p:txBody>
          <a:bodyPr/>
          <a:lstStyle/>
          <a:p>
            <a:pPr marL="0" indent="0">
              <a:buNone/>
            </a:pPr>
            <a:r>
              <a:rPr lang="en-US" dirty="0"/>
              <a:t>Program:</a:t>
            </a:r>
          </a:p>
          <a:p>
            <a:pPr marL="514350" indent="-514350">
              <a:buAutoNum type="arabicPeriod"/>
            </a:pPr>
            <a:r>
              <a:rPr lang="en-US" dirty="0"/>
              <a:t>Review last week lesson</a:t>
            </a:r>
          </a:p>
          <a:p>
            <a:pPr marL="514350" indent="-514350">
              <a:buAutoNum type="arabicPeriod"/>
            </a:pPr>
            <a:r>
              <a:rPr lang="en-US" dirty="0"/>
              <a:t>Accommodate SLB Teacher with song and Fryer Model</a:t>
            </a:r>
          </a:p>
          <a:p>
            <a:pPr marL="514350" indent="-514350">
              <a:buAutoNum type="arabicPeriod"/>
            </a:pPr>
            <a:r>
              <a:rPr lang="en-US" dirty="0"/>
              <a:t>The foundation of teaching speaking </a:t>
            </a:r>
          </a:p>
          <a:p>
            <a:pPr marL="514350" indent="-514350">
              <a:buAutoNum type="arabicPeriod"/>
            </a:pPr>
            <a:r>
              <a:rPr lang="en-US" dirty="0"/>
              <a:t>Teaching speaking using “</a:t>
            </a:r>
            <a:r>
              <a:rPr lang="en-US" dirty="0" err="1"/>
              <a:t>Speechache</a:t>
            </a:r>
            <a:r>
              <a:rPr lang="en-US" dirty="0"/>
              <a:t>”</a:t>
            </a:r>
          </a:p>
          <a:p>
            <a:pPr marL="0" indent="0">
              <a:buNone/>
            </a:pPr>
            <a:endParaRPr lang="en-US" dirty="0"/>
          </a:p>
        </p:txBody>
      </p:sp>
    </p:spTree>
    <p:extLst>
      <p:ext uri="{BB962C8B-B14F-4D97-AF65-F5344CB8AC3E}">
        <p14:creationId xmlns:p14="http://schemas.microsoft.com/office/powerpoint/2010/main" val="2346555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0B27C10F-07B6-4159-97DD-2718232EE7CC}"/>
              </a:ext>
            </a:extLst>
          </p:cNvPr>
          <p:cNvPicPr>
            <a:picLocks noGrp="1" noChangeAspect="1"/>
          </p:cNvPicPr>
          <p:nvPr>
            <p:ph idx="1"/>
          </p:nvPr>
        </p:nvPicPr>
        <p:blipFill>
          <a:blip r:embed="rId2"/>
          <a:stretch>
            <a:fillRect/>
          </a:stretch>
        </p:blipFill>
        <p:spPr>
          <a:xfrm>
            <a:off x="1308984" y="483476"/>
            <a:ext cx="9879649" cy="5210011"/>
          </a:xfrm>
          <a:prstGeom prst="rect">
            <a:avLst/>
          </a:prstGeom>
        </p:spPr>
      </p:pic>
    </p:spTree>
    <p:extLst>
      <p:ext uri="{BB962C8B-B14F-4D97-AF65-F5344CB8AC3E}">
        <p14:creationId xmlns:p14="http://schemas.microsoft.com/office/powerpoint/2010/main" val="1077201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00A652-90B7-F3D0-0A85-26C412F31409}"/>
              </a:ext>
            </a:extLst>
          </p:cNvPr>
          <p:cNvSpPr>
            <a:spLocks noGrp="1"/>
          </p:cNvSpPr>
          <p:nvPr>
            <p:ph type="title"/>
          </p:nvPr>
        </p:nvSpPr>
        <p:spPr/>
        <p:txBody>
          <a:bodyPr/>
          <a:lstStyle/>
          <a:p>
            <a:r>
              <a:rPr lang="en-US" dirty="0"/>
              <a:t>What are some ideas you remember from last week lesson?</a:t>
            </a:r>
          </a:p>
        </p:txBody>
      </p:sp>
      <p:pic>
        <p:nvPicPr>
          <p:cNvPr id="7" name="Content Placeholder 6">
            <a:extLst>
              <a:ext uri="{FF2B5EF4-FFF2-40B4-BE49-F238E27FC236}">
                <a16:creationId xmlns="" xmlns:a16="http://schemas.microsoft.com/office/drawing/2014/main" id="{A330EF4B-1CF1-85F2-A0C4-9A9566611108}"/>
              </a:ext>
            </a:extLst>
          </p:cNvPr>
          <p:cNvPicPr>
            <a:picLocks noGrp="1" noChangeAspect="1"/>
          </p:cNvPicPr>
          <p:nvPr>
            <p:ph idx="1"/>
          </p:nvPr>
        </p:nvPicPr>
        <p:blipFill>
          <a:blip r:embed="rId2"/>
          <a:stretch>
            <a:fillRect/>
          </a:stretch>
        </p:blipFill>
        <p:spPr>
          <a:xfrm>
            <a:off x="1262212" y="1961991"/>
            <a:ext cx="5457825" cy="3667125"/>
          </a:xfrm>
          <a:prstGeom prst="rect">
            <a:avLst/>
          </a:prstGeom>
        </p:spPr>
      </p:pic>
    </p:spTree>
    <p:extLst>
      <p:ext uri="{BB962C8B-B14F-4D97-AF65-F5344CB8AC3E}">
        <p14:creationId xmlns:p14="http://schemas.microsoft.com/office/powerpoint/2010/main" val="17955421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D3BE40-6043-DDD1-6507-54D401DE68F0}"/>
              </a:ext>
            </a:extLst>
          </p:cNvPr>
          <p:cNvSpPr>
            <a:spLocks noGrp="1"/>
          </p:cNvSpPr>
          <p:nvPr>
            <p:ph type="title"/>
          </p:nvPr>
        </p:nvSpPr>
        <p:spPr/>
        <p:txBody>
          <a:bodyPr/>
          <a:lstStyle/>
          <a:p>
            <a:r>
              <a:rPr lang="en-US" dirty="0"/>
              <a:t>Special for SLB Teacher </a:t>
            </a:r>
          </a:p>
        </p:txBody>
      </p:sp>
      <p:sp>
        <p:nvSpPr>
          <p:cNvPr id="3" name="Content Placeholder 2">
            <a:extLst>
              <a:ext uri="{FF2B5EF4-FFF2-40B4-BE49-F238E27FC236}">
                <a16:creationId xmlns="" xmlns:a16="http://schemas.microsoft.com/office/drawing/2014/main" id="{6B88B070-D8DC-7C4F-3154-EF203E384C5D}"/>
              </a:ext>
            </a:extLst>
          </p:cNvPr>
          <p:cNvSpPr>
            <a:spLocks noGrp="1"/>
          </p:cNvSpPr>
          <p:nvPr>
            <p:ph idx="1"/>
          </p:nvPr>
        </p:nvSpPr>
        <p:spPr/>
        <p:txBody>
          <a:bodyPr/>
          <a:lstStyle/>
          <a:p>
            <a:r>
              <a:rPr lang="en-US" dirty="0"/>
              <a:t>Make a song in the tone of  ‘brother Jhon’ to practice name of fruit for primary school student, make one verse six lines.</a:t>
            </a:r>
          </a:p>
        </p:txBody>
      </p:sp>
    </p:spTree>
    <p:extLst>
      <p:ext uri="{BB962C8B-B14F-4D97-AF65-F5344CB8AC3E}">
        <p14:creationId xmlns:p14="http://schemas.microsoft.com/office/powerpoint/2010/main" val="54377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884D570-EEEE-FFC2-56DC-619622649FB3}"/>
              </a:ext>
            </a:extLst>
          </p:cNvPr>
          <p:cNvPicPr>
            <a:picLocks noChangeAspect="1"/>
          </p:cNvPicPr>
          <p:nvPr/>
        </p:nvPicPr>
        <p:blipFill>
          <a:blip r:embed="rId2"/>
          <a:stretch>
            <a:fillRect/>
          </a:stretch>
        </p:blipFill>
        <p:spPr>
          <a:xfrm>
            <a:off x="493070" y="182453"/>
            <a:ext cx="10869529" cy="4137299"/>
          </a:xfrm>
          <a:prstGeom prst="rect">
            <a:avLst/>
          </a:prstGeom>
        </p:spPr>
      </p:pic>
      <p:sp>
        <p:nvSpPr>
          <p:cNvPr id="6" name="TextBox 5">
            <a:extLst>
              <a:ext uri="{FF2B5EF4-FFF2-40B4-BE49-F238E27FC236}">
                <a16:creationId xmlns="" xmlns:a16="http://schemas.microsoft.com/office/drawing/2014/main" id="{7E0758D9-012E-4654-B6A0-1C4E00EA94D7}"/>
              </a:ext>
            </a:extLst>
          </p:cNvPr>
          <p:cNvSpPr txBox="1"/>
          <p:nvPr/>
        </p:nvSpPr>
        <p:spPr>
          <a:xfrm>
            <a:off x="1166648" y="4708634"/>
            <a:ext cx="4694298" cy="646331"/>
          </a:xfrm>
          <a:prstGeom prst="rect">
            <a:avLst/>
          </a:prstGeom>
          <a:noFill/>
        </p:spPr>
        <p:txBody>
          <a:bodyPr wrap="none" rtlCol="0">
            <a:spAutoFit/>
          </a:bodyPr>
          <a:lstStyle/>
          <a:p>
            <a:pPr marL="342900" indent="-342900">
              <a:buAutoNum type="arabicPeriod"/>
            </a:pPr>
            <a:r>
              <a:rPr lang="en-US" dirty="0"/>
              <a:t>Use </a:t>
            </a:r>
            <a:r>
              <a:rPr lang="en-US" dirty="0" err="1"/>
              <a:t>classpoint</a:t>
            </a:r>
            <a:endParaRPr lang="en-US" dirty="0"/>
          </a:p>
          <a:p>
            <a:pPr marL="342900" indent="-342900">
              <a:buAutoNum type="arabicPeriod"/>
            </a:pPr>
            <a:r>
              <a:rPr lang="en-US" dirty="0"/>
              <a:t>Gallery walk (good speakers in your country)</a:t>
            </a:r>
          </a:p>
        </p:txBody>
      </p:sp>
    </p:spTree>
    <p:extLst>
      <p:ext uri="{BB962C8B-B14F-4D97-AF65-F5344CB8AC3E}">
        <p14:creationId xmlns:p14="http://schemas.microsoft.com/office/powerpoint/2010/main" val="119301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DCBBC"/>
        </a:solidFill>
        <a:effectLst/>
      </p:bgPr>
    </p:bg>
    <p:spTree>
      <p:nvGrpSpPr>
        <p:cNvPr id="1" name=""/>
        <p:cNvGrpSpPr/>
        <p:nvPr/>
      </p:nvGrpSpPr>
      <p:grpSpPr>
        <a:xfrm>
          <a:off x="0" y="0"/>
          <a:ext cx="0" cy="0"/>
          <a:chOff x="0" y="0"/>
          <a:chExt cx="0" cy="0"/>
        </a:xfrm>
      </p:grpSpPr>
      <p:sp>
        <p:nvSpPr>
          <p:cNvPr id="2" name="Freeform 2"/>
          <p:cNvSpPr/>
          <p:nvPr/>
        </p:nvSpPr>
        <p:spPr>
          <a:xfrm>
            <a:off x="-1434609" y="1030004"/>
            <a:ext cx="6703425" cy="6681081"/>
          </a:xfrm>
          <a:custGeom>
            <a:avLst/>
            <a:gdLst/>
            <a:ahLst/>
            <a:cxnLst/>
            <a:rect l="l" t="t" r="r" b="b"/>
            <a:pathLst>
              <a:path w="10055138" h="10021621">
                <a:moveTo>
                  <a:pt x="0" y="0"/>
                </a:moveTo>
                <a:lnTo>
                  <a:pt x="10055138" y="0"/>
                </a:lnTo>
                <a:lnTo>
                  <a:pt x="10055138" y="10021621"/>
                </a:lnTo>
                <a:lnTo>
                  <a:pt x="0" y="10021621"/>
                </a:lnTo>
                <a:lnTo>
                  <a:pt x="0" y="0"/>
                </a:lnTo>
                <a:close/>
              </a:path>
            </a:pathLst>
          </a:custGeom>
          <a:blipFill>
            <a:blip>
              <a:extLst>
                <a:ext uri="{96DAC541-7B7A-43D3-8B79-37D633B846F1}">
                  <asvg:svgBlip xmlns="" xmlns:asvg="http://schemas.microsoft.com/office/drawing/2016/SVG/main" r:embed="rId3"/>
                </a:ext>
              </a:extLst>
            </a:blip>
            <a:stretch>
              <a:fillRect/>
            </a:stretch>
          </a:blipFill>
        </p:spPr>
      </p:sp>
      <p:sp>
        <p:nvSpPr>
          <p:cNvPr id="3" name="TextBox 3"/>
          <p:cNvSpPr txBox="1"/>
          <p:nvPr/>
        </p:nvSpPr>
        <p:spPr>
          <a:xfrm>
            <a:off x="5791278" y="2144569"/>
            <a:ext cx="5392271" cy="2516395"/>
          </a:xfrm>
          <a:prstGeom prst="rect">
            <a:avLst/>
          </a:prstGeom>
        </p:spPr>
        <p:txBody>
          <a:bodyPr wrap="square" lIns="0" tIns="0" rIns="0" bIns="0" rtlCol="0" anchor="t">
            <a:spAutoFit/>
          </a:bodyPr>
          <a:lstStyle/>
          <a:p>
            <a:pPr algn="ctr" defTabSz="609630">
              <a:lnSpc>
                <a:spcPts val="4964"/>
              </a:lnSpc>
            </a:pPr>
            <a:r>
              <a:rPr lang="en-US" sz="4000" dirty="0">
                <a:solidFill>
                  <a:srgbClr val="493423"/>
                </a:solidFill>
                <a:latin typeface="Malgun Gothic" panose="020B0503020000020004" pitchFamily="34" charset="-127"/>
                <a:ea typeface="Malgun Gothic" panose="020B0503020000020004" pitchFamily="34" charset="-127"/>
              </a:rPr>
              <a:t>Mention three difficulties second language speakers face when they speak</a:t>
            </a:r>
          </a:p>
        </p:txBody>
      </p:sp>
      <p:pic>
        <p:nvPicPr>
          <p:cNvPr id="17" name="btnInknoeActivityCp2">
            <a:extLst>
              <a:ext uri="{FF2B5EF4-FFF2-40B4-BE49-F238E27FC236}">
                <a16:creationId xmlns="" xmlns:a16="http://schemas.microsoft.com/office/drawing/2014/main" id="{BB90B425-65A4-51D2-7D5C-704DC5C43DD5}"/>
              </a:ext>
            </a:extLst>
          </p:cNvPr>
          <p:cNvPicPr>
            <a:picLocks noChangeAspect="1"/>
          </p:cNvPicPr>
          <p:nvPr>
            <p:custDataLst>
              <p:tags r:id="rId1"/>
            </p:custDataLst>
          </p:nvPr>
        </p:nvPicPr>
        <p:blipFill>
          <a:blip r:embed="rId4" r:link="rId5" cstate="print">
            <a:extLst>
              <a:ext uri="{28A0092B-C50C-407E-A947-70E740481C1C}">
                <a14:useLocalDpi xmlns:a14="http://schemas.microsoft.com/office/drawing/2010/main" val="0"/>
              </a:ext>
            </a:extLst>
          </a:blip>
          <a:stretch>
            <a:fillRect/>
          </a:stretch>
        </p:blipFill>
        <p:spPr>
          <a:xfrm>
            <a:off x="7264401" y="4749800"/>
            <a:ext cx="2222047" cy="58101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FA9484B-698D-A92A-210F-44F14689F8C0}"/>
              </a:ext>
            </a:extLst>
          </p:cNvPr>
          <p:cNvSpPr>
            <a:spLocks noGrp="1"/>
          </p:cNvSpPr>
          <p:nvPr>
            <p:ph idx="1"/>
          </p:nvPr>
        </p:nvSpPr>
        <p:spPr/>
        <p:txBody>
          <a:bodyPr>
            <a:normAutofit/>
          </a:bodyPr>
          <a:lstStyle/>
          <a:p>
            <a:r>
              <a:rPr lang="en-US" sz="3200" dirty="0"/>
              <a:t>In each group, consider one person that you think has good quality in speaking English.</a:t>
            </a:r>
          </a:p>
          <a:p>
            <a:r>
              <a:rPr lang="en-US" sz="3200" dirty="0"/>
              <a:t>Write those characteristics on the paper</a:t>
            </a:r>
          </a:p>
          <a:p>
            <a:r>
              <a:rPr lang="en-US" sz="3200" dirty="0"/>
              <a:t>Present it to the whole class</a:t>
            </a:r>
          </a:p>
        </p:txBody>
      </p:sp>
      <p:pic>
        <p:nvPicPr>
          <p:cNvPr id="7" name="Picture 6">
            <a:extLst>
              <a:ext uri="{FF2B5EF4-FFF2-40B4-BE49-F238E27FC236}">
                <a16:creationId xmlns="" xmlns:a16="http://schemas.microsoft.com/office/drawing/2014/main" id="{4ED0B8DC-CC21-6505-A7C0-D5780CFD256F}"/>
              </a:ext>
            </a:extLst>
          </p:cNvPr>
          <p:cNvPicPr>
            <a:picLocks noChangeAspect="1"/>
          </p:cNvPicPr>
          <p:nvPr/>
        </p:nvPicPr>
        <p:blipFill>
          <a:blip r:embed="rId2"/>
          <a:stretch>
            <a:fillRect/>
          </a:stretch>
        </p:blipFill>
        <p:spPr>
          <a:xfrm>
            <a:off x="680545" y="231391"/>
            <a:ext cx="6710682" cy="1310455"/>
          </a:xfrm>
          <a:prstGeom prst="rect">
            <a:avLst/>
          </a:prstGeom>
        </p:spPr>
      </p:pic>
    </p:spTree>
    <p:extLst>
      <p:ext uri="{BB962C8B-B14F-4D97-AF65-F5344CB8AC3E}">
        <p14:creationId xmlns:p14="http://schemas.microsoft.com/office/powerpoint/2010/main" val="2236430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2997F8AD-9D8F-BFB0-EA8C-63D379807122}"/>
              </a:ext>
            </a:extLst>
          </p:cNvPr>
          <p:cNvPicPr>
            <a:picLocks noGrp="1" noChangeAspect="1"/>
          </p:cNvPicPr>
          <p:nvPr>
            <p:ph idx="1"/>
          </p:nvPr>
        </p:nvPicPr>
        <p:blipFill>
          <a:blip r:embed="rId2"/>
          <a:stretch>
            <a:fillRect/>
          </a:stretch>
        </p:blipFill>
        <p:spPr>
          <a:xfrm>
            <a:off x="1660564" y="553873"/>
            <a:ext cx="8944941" cy="4964057"/>
          </a:xfrm>
          <a:prstGeom prst="rect">
            <a:avLst/>
          </a:prstGeom>
        </p:spPr>
      </p:pic>
    </p:spTree>
    <p:extLst>
      <p:ext uri="{BB962C8B-B14F-4D97-AF65-F5344CB8AC3E}">
        <p14:creationId xmlns:p14="http://schemas.microsoft.com/office/powerpoint/2010/main" val="2618302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8C5A7CAE-CE56-E362-0FCE-7F3D97D12EAB}"/>
              </a:ext>
            </a:extLst>
          </p:cNvPr>
          <p:cNvPicPr>
            <a:picLocks noGrp="1" noChangeAspect="1"/>
          </p:cNvPicPr>
          <p:nvPr>
            <p:ph idx="1"/>
          </p:nvPr>
        </p:nvPicPr>
        <p:blipFill>
          <a:blip r:embed="rId2"/>
          <a:stretch>
            <a:fillRect/>
          </a:stretch>
        </p:blipFill>
        <p:spPr>
          <a:xfrm>
            <a:off x="869862" y="430925"/>
            <a:ext cx="10046116" cy="5291110"/>
          </a:xfrm>
          <a:prstGeom prst="rect">
            <a:avLst/>
          </a:prstGeom>
        </p:spPr>
      </p:pic>
    </p:spTree>
    <p:extLst>
      <p:ext uri="{BB962C8B-B14F-4D97-AF65-F5344CB8AC3E}">
        <p14:creationId xmlns:p14="http://schemas.microsoft.com/office/powerpoint/2010/main" val="1431511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B5ED130B-4CC1-524C-AE42-1860C502BA90}"/>
              </a:ext>
            </a:extLst>
          </p:cNvPr>
          <p:cNvPicPr>
            <a:picLocks noGrp="1" noChangeAspect="1"/>
          </p:cNvPicPr>
          <p:nvPr>
            <p:ph idx="1"/>
          </p:nvPr>
        </p:nvPicPr>
        <p:blipFill>
          <a:blip r:embed="rId2"/>
          <a:stretch>
            <a:fillRect/>
          </a:stretch>
        </p:blipFill>
        <p:spPr>
          <a:xfrm>
            <a:off x="1081126" y="683172"/>
            <a:ext cx="9703592" cy="5083887"/>
          </a:xfrm>
          <a:prstGeom prst="rect">
            <a:avLst/>
          </a:prstGeom>
        </p:spPr>
      </p:pic>
    </p:spTree>
    <p:extLst>
      <p:ext uri="{BB962C8B-B14F-4D97-AF65-F5344CB8AC3E}">
        <p14:creationId xmlns:p14="http://schemas.microsoft.com/office/powerpoint/2010/main" val="3288266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78FDDCC6-BC79-3E67-A2A2-8F4BEACBFE0C}"/>
              </a:ext>
            </a:extLst>
          </p:cNvPr>
          <p:cNvPicPr>
            <a:picLocks noChangeAspect="1"/>
          </p:cNvPicPr>
          <p:nvPr/>
        </p:nvPicPr>
        <p:blipFill>
          <a:blip r:embed="rId2"/>
          <a:stretch>
            <a:fillRect/>
          </a:stretch>
        </p:blipFill>
        <p:spPr>
          <a:xfrm>
            <a:off x="1374057" y="599090"/>
            <a:ext cx="9764774" cy="4941340"/>
          </a:xfrm>
          <a:prstGeom prst="rect">
            <a:avLst/>
          </a:prstGeom>
        </p:spPr>
      </p:pic>
    </p:spTree>
    <p:extLst>
      <p:ext uri="{BB962C8B-B14F-4D97-AF65-F5344CB8AC3E}">
        <p14:creationId xmlns:p14="http://schemas.microsoft.com/office/powerpoint/2010/main" val="2414456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B44F8A-FBDD-7AE8-5EAE-FBE998AB8185}"/>
              </a:ext>
            </a:extLst>
          </p:cNvPr>
          <p:cNvSpPr>
            <a:spLocks noGrp="1"/>
          </p:cNvSpPr>
          <p:nvPr>
            <p:ph type="title"/>
          </p:nvPr>
        </p:nvSpPr>
        <p:spPr>
          <a:xfrm>
            <a:off x="838200" y="1195443"/>
            <a:ext cx="10515600" cy="2830020"/>
          </a:xfrm>
        </p:spPr>
        <p:txBody>
          <a:bodyPr>
            <a:normAutofit/>
          </a:bodyPr>
          <a:lstStyle/>
          <a:p>
            <a:r>
              <a:rPr lang="en-US" sz="6000" dirty="0"/>
              <a:t>In your opinion, which comes first?</a:t>
            </a:r>
          </a:p>
        </p:txBody>
      </p:sp>
    </p:spTree>
    <p:extLst>
      <p:ext uri="{BB962C8B-B14F-4D97-AF65-F5344CB8AC3E}">
        <p14:creationId xmlns:p14="http://schemas.microsoft.com/office/powerpoint/2010/main" val="3811822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47D311C-FD55-1281-3D99-80560FA1B6AF}"/>
              </a:ext>
            </a:extLst>
          </p:cNvPr>
          <p:cNvPicPr>
            <a:picLocks noChangeAspect="1"/>
          </p:cNvPicPr>
          <p:nvPr/>
        </p:nvPicPr>
        <p:blipFill>
          <a:blip r:embed="rId2"/>
          <a:stretch>
            <a:fillRect/>
          </a:stretch>
        </p:blipFill>
        <p:spPr>
          <a:xfrm>
            <a:off x="1981200" y="669390"/>
            <a:ext cx="8854966" cy="5155148"/>
          </a:xfrm>
          <a:prstGeom prst="rect">
            <a:avLst/>
          </a:prstGeom>
        </p:spPr>
      </p:pic>
    </p:spTree>
    <p:extLst>
      <p:ext uri="{BB962C8B-B14F-4D97-AF65-F5344CB8AC3E}">
        <p14:creationId xmlns:p14="http://schemas.microsoft.com/office/powerpoint/2010/main" val="22933888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C8546ED-2DF3-7D1A-9EA8-B0AEC2570633}"/>
              </a:ext>
            </a:extLst>
          </p:cNvPr>
          <p:cNvSpPr>
            <a:spLocks noGrp="1"/>
          </p:cNvSpPr>
          <p:nvPr>
            <p:ph idx="1"/>
          </p:nvPr>
        </p:nvSpPr>
        <p:spPr/>
        <p:txBody>
          <a:bodyPr/>
          <a:lstStyle/>
          <a:p>
            <a:r>
              <a:rPr lang="en-US" dirty="0"/>
              <a:t>CLAB, BOOM, GRAB</a:t>
            </a:r>
          </a:p>
        </p:txBody>
      </p:sp>
      <p:pic>
        <p:nvPicPr>
          <p:cNvPr id="5" name="Picture 4">
            <a:extLst>
              <a:ext uri="{FF2B5EF4-FFF2-40B4-BE49-F238E27FC236}">
                <a16:creationId xmlns="" xmlns:a16="http://schemas.microsoft.com/office/drawing/2014/main" id="{8DCDF4DE-6BC5-2A67-0CE1-29DF7FB7181E}"/>
              </a:ext>
            </a:extLst>
          </p:cNvPr>
          <p:cNvPicPr>
            <a:picLocks noChangeAspect="1"/>
          </p:cNvPicPr>
          <p:nvPr/>
        </p:nvPicPr>
        <p:blipFill>
          <a:blip r:embed="rId2"/>
          <a:stretch>
            <a:fillRect/>
          </a:stretch>
        </p:blipFill>
        <p:spPr>
          <a:xfrm>
            <a:off x="966787" y="681037"/>
            <a:ext cx="10258425" cy="4733925"/>
          </a:xfrm>
          <a:prstGeom prst="rect">
            <a:avLst/>
          </a:prstGeom>
        </p:spPr>
      </p:pic>
    </p:spTree>
    <p:extLst>
      <p:ext uri="{BB962C8B-B14F-4D97-AF65-F5344CB8AC3E}">
        <p14:creationId xmlns:p14="http://schemas.microsoft.com/office/powerpoint/2010/main" val="3629806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93B6FC2-E812-7EC1-8C53-91E0FAA3FA37}"/>
              </a:ext>
            </a:extLst>
          </p:cNvPr>
          <p:cNvSpPr>
            <a:spLocks noGrp="1"/>
          </p:cNvSpPr>
          <p:nvPr>
            <p:ph type="title"/>
          </p:nvPr>
        </p:nvSpPr>
        <p:spPr/>
        <p:txBody>
          <a:bodyPr>
            <a:normAutofit/>
          </a:bodyPr>
          <a:lstStyle/>
          <a:p>
            <a:r>
              <a:rPr lang="en-US" sz="5400" b="1" dirty="0">
                <a:solidFill>
                  <a:srgbClr val="FF0000"/>
                </a:solidFill>
              </a:rPr>
              <a:t>Speaking Activities</a:t>
            </a:r>
          </a:p>
        </p:txBody>
      </p:sp>
      <p:sp>
        <p:nvSpPr>
          <p:cNvPr id="3" name="Content Placeholder 2">
            <a:extLst>
              <a:ext uri="{FF2B5EF4-FFF2-40B4-BE49-F238E27FC236}">
                <a16:creationId xmlns="" xmlns:a16="http://schemas.microsoft.com/office/drawing/2014/main" id="{854019DB-EFF1-4EBA-366D-57F9C274372A}"/>
              </a:ext>
            </a:extLst>
          </p:cNvPr>
          <p:cNvSpPr>
            <a:spLocks noGrp="1"/>
          </p:cNvSpPr>
          <p:nvPr>
            <p:ph idx="1"/>
          </p:nvPr>
        </p:nvSpPr>
        <p:spPr/>
        <p:txBody>
          <a:bodyPr/>
          <a:lstStyle/>
          <a:p>
            <a:pPr marL="0" indent="0">
              <a:buNone/>
            </a:pPr>
            <a:r>
              <a:rPr lang="en-US" sz="3600" dirty="0"/>
              <a:t>1. Technique</a:t>
            </a:r>
          </a:p>
          <a:p>
            <a:pPr marL="0" indent="0">
              <a:buNone/>
            </a:pPr>
            <a:r>
              <a:rPr lang="en-US" sz="3600" dirty="0"/>
              <a:t>4-3-2</a:t>
            </a:r>
          </a:p>
          <a:p>
            <a:pPr marL="0" indent="0">
              <a:buNone/>
            </a:pPr>
            <a:r>
              <a:rPr lang="en-US" sz="3600" dirty="0"/>
              <a:t>3-2-1</a:t>
            </a:r>
          </a:p>
          <a:p>
            <a:pPr marL="0" indent="0">
              <a:buNone/>
            </a:pPr>
            <a:r>
              <a:rPr lang="en-US" sz="3600" dirty="0"/>
              <a:t>2- 90s - 60s</a:t>
            </a:r>
          </a:p>
          <a:p>
            <a:pPr marL="0" indent="0">
              <a:buNone/>
            </a:pPr>
            <a:endParaRPr lang="en-US" sz="3600" dirty="0"/>
          </a:p>
          <a:p>
            <a:pPr marL="0" indent="0">
              <a:buNone/>
            </a:pPr>
            <a:r>
              <a:rPr lang="en-US" sz="3600" dirty="0"/>
              <a:t>2. </a:t>
            </a:r>
            <a:r>
              <a:rPr lang="en-US" sz="3600" dirty="0" err="1"/>
              <a:t>Speechache</a:t>
            </a:r>
            <a:endParaRPr lang="en-US" sz="3600"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57302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39AFED3F-8D66-2B2F-8F56-646542F260F4}"/>
              </a:ext>
            </a:extLst>
          </p:cNvPr>
          <p:cNvPicPr>
            <a:picLocks noGrp="1" noChangeAspect="1"/>
          </p:cNvPicPr>
          <p:nvPr>
            <p:ph idx="1"/>
          </p:nvPr>
        </p:nvPicPr>
        <p:blipFill>
          <a:blip r:embed="rId2"/>
          <a:stretch>
            <a:fillRect/>
          </a:stretch>
        </p:blipFill>
        <p:spPr>
          <a:xfrm>
            <a:off x="1601071" y="735724"/>
            <a:ext cx="9427888" cy="5199501"/>
          </a:xfrm>
          <a:prstGeom prst="rect">
            <a:avLst/>
          </a:prstGeom>
        </p:spPr>
      </p:pic>
    </p:spTree>
    <p:extLst>
      <p:ext uri="{BB962C8B-B14F-4D97-AF65-F5344CB8AC3E}">
        <p14:creationId xmlns:p14="http://schemas.microsoft.com/office/powerpoint/2010/main" val="30207887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CECE125-D601-2419-FE65-ACD0EEA53BAE}"/>
              </a:ext>
            </a:extLst>
          </p:cNvPr>
          <p:cNvSpPr>
            <a:spLocks noGrp="1"/>
          </p:cNvSpPr>
          <p:nvPr>
            <p:ph idx="1"/>
          </p:nvPr>
        </p:nvSpPr>
        <p:spPr>
          <a:xfrm>
            <a:off x="522889" y="543363"/>
            <a:ext cx="10515600" cy="4351338"/>
          </a:xfrm>
        </p:spPr>
        <p:txBody>
          <a:bodyPr/>
          <a:lstStyle/>
          <a:p>
            <a:r>
              <a:rPr lang="en-US" dirty="0"/>
              <a:t>Procedures of 4 – 3 – 2 Technique</a:t>
            </a:r>
          </a:p>
          <a:p>
            <a:endParaRPr lang="en-US" dirty="0"/>
          </a:p>
        </p:txBody>
      </p:sp>
      <p:pic>
        <p:nvPicPr>
          <p:cNvPr id="5" name="Picture 4">
            <a:extLst>
              <a:ext uri="{FF2B5EF4-FFF2-40B4-BE49-F238E27FC236}">
                <a16:creationId xmlns="" xmlns:a16="http://schemas.microsoft.com/office/drawing/2014/main" id="{FFD55884-C070-561C-4670-AC4144B714CC}"/>
              </a:ext>
            </a:extLst>
          </p:cNvPr>
          <p:cNvPicPr>
            <a:picLocks noChangeAspect="1"/>
          </p:cNvPicPr>
          <p:nvPr/>
        </p:nvPicPr>
        <p:blipFill>
          <a:blip r:embed="rId2"/>
          <a:stretch>
            <a:fillRect/>
          </a:stretch>
        </p:blipFill>
        <p:spPr>
          <a:xfrm>
            <a:off x="1662440" y="1147051"/>
            <a:ext cx="5419725" cy="2181225"/>
          </a:xfrm>
          <a:prstGeom prst="rect">
            <a:avLst/>
          </a:prstGeom>
        </p:spPr>
      </p:pic>
      <p:pic>
        <p:nvPicPr>
          <p:cNvPr id="7" name="Picture 6">
            <a:extLst>
              <a:ext uri="{FF2B5EF4-FFF2-40B4-BE49-F238E27FC236}">
                <a16:creationId xmlns="" xmlns:a16="http://schemas.microsoft.com/office/drawing/2014/main" id="{D2953161-6B5C-8C64-D959-1451B5021947}"/>
              </a:ext>
            </a:extLst>
          </p:cNvPr>
          <p:cNvPicPr>
            <a:picLocks noChangeAspect="1"/>
          </p:cNvPicPr>
          <p:nvPr/>
        </p:nvPicPr>
        <p:blipFill>
          <a:blip r:embed="rId3"/>
          <a:stretch>
            <a:fillRect/>
          </a:stretch>
        </p:blipFill>
        <p:spPr>
          <a:xfrm>
            <a:off x="424026" y="3657600"/>
            <a:ext cx="6789001" cy="2657037"/>
          </a:xfrm>
          <a:prstGeom prst="rect">
            <a:avLst/>
          </a:prstGeom>
        </p:spPr>
      </p:pic>
      <p:sp>
        <p:nvSpPr>
          <p:cNvPr id="8" name="TextBox 7">
            <a:extLst>
              <a:ext uri="{FF2B5EF4-FFF2-40B4-BE49-F238E27FC236}">
                <a16:creationId xmlns="" xmlns:a16="http://schemas.microsoft.com/office/drawing/2014/main" id="{627915E5-44EC-5F9B-9F29-F056B9FA4736}"/>
              </a:ext>
            </a:extLst>
          </p:cNvPr>
          <p:cNvSpPr txBox="1"/>
          <p:nvPr/>
        </p:nvSpPr>
        <p:spPr>
          <a:xfrm>
            <a:off x="7730531" y="3930869"/>
            <a:ext cx="3830847" cy="169277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t>Pair work : Rehearsal asking and </a:t>
            </a:r>
          </a:p>
          <a:p>
            <a:r>
              <a:rPr lang="en-US" sz="2000" dirty="0"/>
              <a:t>Answering questions with friends</a:t>
            </a:r>
          </a:p>
          <a:p>
            <a:pPr marL="285750" indent="-285750">
              <a:buFont typeface="Arial" panose="020B0604020202020204" pitchFamily="34" charset="0"/>
              <a:buChar char="•"/>
            </a:pPr>
            <a:r>
              <a:rPr lang="en-US" sz="2000" dirty="0"/>
              <a:t>What is </a:t>
            </a:r>
            <a:r>
              <a:rPr lang="en-US" sz="2400" dirty="0"/>
              <a:t>the</a:t>
            </a:r>
            <a:r>
              <a:rPr lang="en-US" sz="2000" dirty="0"/>
              <a:t> place?</a:t>
            </a:r>
          </a:p>
          <a:p>
            <a:pPr marL="285750" indent="-285750">
              <a:buFont typeface="Arial" panose="020B0604020202020204" pitchFamily="34" charset="0"/>
              <a:buChar char="•"/>
            </a:pPr>
            <a:r>
              <a:rPr lang="en-US" sz="2000" dirty="0"/>
              <a:t>Why do you love to visit it?</a:t>
            </a:r>
          </a:p>
          <a:p>
            <a:pPr marL="285750" indent="-285750">
              <a:buFont typeface="Arial" panose="020B0604020202020204" pitchFamily="34" charset="0"/>
              <a:buChar char="•"/>
            </a:pPr>
            <a:r>
              <a:rPr lang="en-US" sz="2000" dirty="0"/>
              <a:t>What can you do there?</a:t>
            </a:r>
          </a:p>
        </p:txBody>
      </p:sp>
    </p:spTree>
    <p:extLst>
      <p:ext uri="{BB962C8B-B14F-4D97-AF65-F5344CB8AC3E}">
        <p14:creationId xmlns:p14="http://schemas.microsoft.com/office/powerpoint/2010/main" val="1559738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2276ED-5483-497A-0A0F-015BB74907DF}"/>
              </a:ext>
            </a:extLst>
          </p:cNvPr>
          <p:cNvSpPr>
            <a:spLocks noGrp="1"/>
          </p:cNvSpPr>
          <p:nvPr>
            <p:ph type="title"/>
          </p:nvPr>
        </p:nvSpPr>
        <p:spPr/>
        <p:txBody>
          <a:bodyPr/>
          <a:lstStyle/>
          <a:p>
            <a:r>
              <a:rPr lang="en-US" dirty="0"/>
              <a:t>Reflection on today lesson</a:t>
            </a:r>
          </a:p>
        </p:txBody>
      </p:sp>
      <p:sp>
        <p:nvSpPr>
          <p:cNvPr id="3" name="Content Placeholder 2">
            <a:extLst>
              <a:ext uri="{FF2B5EF4-FFF2-40B4-BE49-F238E27FC236}">
                <a16:creationId xmlns="" xmlns:a16="http://schemas.microsoft.com/office/drawing/2014/main" id="{25712928-4113-F4C9-A3FB-CF9F3961DA42}"/>
              </a:ext>
            </a:extLst>
          </p:cNvPr>
          <p:cNvSpPr>
            <a:spLocks noGrp="1"/>
          </p:cNvSpPr>
          <p:nvPr>
            <p:ph idx="1"/>
          </p:nvPr>
        </p:nvSpPr>
        <p:spPr/>
        <p:txBody>
          <a:bodyPr/>
          <a:lstStyle/>
          <a:p>
            <a:r>
              <a:rPr lang="en-US" dirty="0"/>
              <a:t>3 things you did well today</a:t>
            </a:r>
          </a:p>
          <a:p>
            <a:r>
              <a:rPr lang="en-US" dirty="0"/>
              <a:t>3 new words you learn</a:t>
            </a:r>
          </a:p>
          <a:p>
            <a:r>
              <a:rPr lang="en-US" dirty="0"/>
              <a:t>3 new ideas you learn</a:t>
            </a:r>
          </a:p>
        </p:txBody>
      </p:sp>
    </p:spTree>
    <p:extLst>
      <p:ext uri="{BB962C8B-B14F-4D97-AF65-F5344CB8AC3E}">
        <p14:creationId xmlns:p14="http://schemas.microsoft.com/office/powerpoint/2010/main" val="2914549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52544" y="430307"/>
            <a:ext cx="4441720" cy="6024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btnInknoeActivityCp2"/>
          <p:cNvPicPr>
            <a:picLocks noChangeAspect="1"/>
          </p:cNvPicPr>
          <p:nvPr>
            <p:custDataLst>
              <p:tags r:id="rId1"/>
            </p:custDataLst>
          </p:nvPr>
        </p:nvPicPr>
        <p:blipFill>
          <a:blip r:embed="rId4" r:link="rId5" cstate="print">
            <a:extLst>
              <a:ext uri="{28A0092B-C50C-407E-A947-70E740481C1C}">
                <a14:useLocalDpi xmlns:a14="http://schemas.microsoft.com/office/drawing/2010/main" val="0"/>
              </a:ext>
            </a:extLst>
          </a:blip>
          <a:stretch>
            <a:fillRect/>
          </a:stretch>
        </p:blipFill>
        <p:spPr>
          <a:xfrm>
            <a:off x="7528054" y="2689156"/>
            <a:ext cx="2222048" cy="581015"/>
          </a:xfrm>
          <a:prstGeom prst="rect">
            <a:avLst/>
          </a:prstGeom>
        </p:spPr>
      </p:pic>
      <p:sp>
        <p:nvSpPr>
          <p:cNvPr id="5" name="TextBox 4"/>
          <p:cNvSpPr txBox="1"/>
          <p:nvPr/>
        </p:nvSpPr>
        <p:spPr>
          <a:xfrm>
            <a:off x="6302188" y="2052917"/>
            <a:ext cx="4673780" cy="400110"/>
          </a:xfrm>
          <a:prstGeom prst="rect">
            <a:avLst/>
          </a:prstGeom>
          <a:noFill/>
        </p:spPr>
        <p:txBody>
          <a:bodyPr wrap="none" rtlCol="0">
            <a:spAutoFit/>
          </a:bodyPr>
          <a:lstStyle/>
          <a:p>
            <a:r>
              <a:rPr lang="en-US" sz="2000" dirty="0" smtClean="0"/>
              <a:t>Write down 3 things you know about China</a:t>
            </a:r>
            <a:endParaRPr lang="en-US" sz="2000" dirty="0"/>
          </a:p>
        </p:txBody>
      </p:sp>
    </p:spTree>
    <p:extLst>
      <p:ext uri="{BB962C8B-B14F-4D97-AF65-F5344CB8AC3E}">
        <p14:creationId xmlns:p14="http://schemas.microsoft.com/office/powerpoint/2010/main" val="2802020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869" y="593165"/>
            <a:ext cx="8875059" cy="591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72021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RESUME VIDEO KEGIATAN</a:t>
            </a:r>
            <a:endParaRPr lang="en-US" sz="3600" dirty="0"/>
          </a:p>
        </p:txBody>
      </p:sp>
      <p:sp>
        <p:nvSpPr>
          <p:cNvPr id="3" name="Content Placeholder 2"/>
          <p:cNvSpPr>
            <a:spLocks noGrp="1"/>
          </p:cNvSpPr>
          <p:nvPr>
            <p:ph idx="1"/>
          </p:nvPr>
        </p:nvSpPr>
        <p:spPr/>
        <p:txBody>
          <a:bodyPr/>
          <a:lstStyle/>
          <a:p>
            <a:pPr marL="0" indent="0">
              <a:buNone/>
            </a:pPr>
            <a:endParaRPr lang="en-US" dirty="0"/>
          </a:p>
          <a:p>
            <a:r>
              <a:rPr lang="en-US" dirty="0">
                <a:hlinkClick r:id="rId2"/>
              </a:rPr>
              <a:t>https://</a:t>
            </a:r>
            <a:r>
              <a:rPr lang="en-US" dirty="0" smtClean="0">
                <a:hlinkClick r:id="rId2"/>
              </a:rPr>
              <a:t>drive.google.com/file/d/1z9M_8lzxab1FGhm-JyfHjwrBDsVh8whr/view?usp=drive_link</a:t>
            </a:r>
            <a:endParaRPr lang="en-US" dirty="0" smtClean="0"/>
          </a:p>
          <a:p>
            <a:endParaRPr lang="en-US" dirty="0"/>
          </a:p>
        </p:txBody>
      </p:sp>
    </p:spTree>
    <p:extLst>
      <p:ext uri="{BB962C8B-B14F-4D97-AF65-F5344CB8AC3E}">
        <p14:creationId xmlns:p14="http://schemas.microsoft.com/office/powerpoint/2010/main" val="23156655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5768788" cy="898898"/>
          </a:xfrm>
        </p:spPr>
        <p:style>
          <a:lnRef idx="3">
            <a:schemeClr val="lt1"/>
          </a:lnRef>
          <a:fillRef idx="1">
            <a:schemeClr val="accent6"/>
          </a:fillRef>
          <a:effectRef idx="1">
            <a:schemeClr val="accent6"/>
          </a:effectRef>
          <a:fontRef idx="minor">
            <a:schemeClr val="lt1"/>
          </a:fontRef>
        </p:style>
        <p:txBody>
          <a:bodyPr>
            <a:normAutofit/>
          </a:bodyPr>
          <a:lstStyle/>
          <a:p>
            <a:r>
              <a:rPr lang="en-US" sz="2800" b="1" dirty="0" smtClean="0"/>
              <a:t>APA YANG MEMBUAT PENDIDIKAN CHINA MAJU</a:t>
            </a:r>
            <a:endParaRPr lang="en-US" sz="2800" b="1"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1566" y="1435452"/>
            <a:ext cx="2452270" cy="477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890683" y="1712259"/>
            <a:ext cx="7665625" cy="2308324"/>
          </a:xfrm>
          <a:prstGeom prst="rect">
            <a:avLst/>
          </a:prstGeom>
          <a:noFill/>
        </p:spPr>
        <p:txBody>
          <a:bodyPr wrap="none" rtlCol="0">
            <a:spAutoFit/>
          </a:bodyPr>
          <a:lstStyle/>
          <a:p>
            <a:pPr marL="285750" indent="-285750">
              <a:buFont typeface="Arial" pitchFamily="34" charset="0"/>
              <a:buChar char="•"/>
            </a:pPr>
            <a:r>
              <a:rPr lang="en-US" dirty="0" smtClean="0"/>
              <a:t>Shenyang, Liaoning Province </a:t>
            </a:r>
            <a:r>
              <a:rPr lang="en-US" dirty="0" err="1" smtClean="0"/>
              <a:t>punya</a:t>
            </a:r>
            <a:r>
              <a:rPr lang="en-US" dirty="0" smtClean="0"/>
              <a:t> 114 university</a:t>
            </a:r>
          </a:p>
          <a:p>
            <a:pPr marL="285750" indent="-285750">
              <a:buFont typeface="Arial" pitchFamily="34" charset="0"/>
              <a:buChar char="•"/>
            </a:pPr>
            <a:r>
              <a:rPr lang="en-US" dirty="0" err="1" smtClean="0"/>
              <a:t>Memiliki</a:t>
            </a:r>
            <a:r>
              <a:rPr lang="en-US" dirty="0" smtClean="0"/>
              <a:t> program ‘Double First class Policy’ </a:t>
            </a:r>
            <a:r>
              <a:rPr lang="en-US" dirty="0" err="1" smtClean="0"/>
              <a:t>dan</a:t>
            </a:r>
            <a:r>
              <a:rPr lang="en-US" dirty="0" smtClean="0"/>
              <a:t> </a:t>
            </a:r>
            <a:r>
              <a:rPr lang="en-US" dirty="0" err="1" smtClean="0"/>
              <a:t>tidak</a:t>
            </a:r>
            <a:r>
              <a:rPr lang="en-US" dirty="0" smtClean="0"/>
              <a:t> </a:t>
            </a:r>
            <a:r>
              <a:rPr lang="en-US" dirty="0" err="1" smtClean="0"/>
              <a:t>lagi</a:t>
            </a:r>
            <a:r>
              <a:rPr lang="en-US" dirty="0" smtClean="0"/>
              <a:t> </a:t>
            </a:r>
            <a:r>
              <a:rPr lang="en-US" dirty="0" err="1" smtClean="0"/>
              <a:t>menggunakan</a:t>
            </a:r>
            <a:endParaRPr lang="en-US" dirty="0" smtClean="0"/>
          </a:p>
          <a:p>
            <a:r>
              <a:rPr lang="en-US" dirty="0" smtClean="0"/>
              <a:t>      </a:t>
            </a:r>
            <a:r>
              <a:rPr lang="en-US" dirty="0" err="1" smtClean="0"/>
              <a:t>Standar</a:t>
            </a:r>
            <a:r>
              <a:rPr lang="en-US" dirty="0" smtClean="0"/>
              <a:t> US </a:t>
            </a:r>
            <a:r>
              <a:rPr lang="en-US" dirty="0" err="1" smtClean="0"/>
              <a:t>atau</a:t>
            </a:r>
            <a:r>
              <a:rPr lang="en-US" dirty="0" smtClean="0"/>
              <a:t> </a:t>
            </a:r>
            <a:r>
              <a:rPr lang="en-US" dirty="0" err="1" smtClean="0"/>
              <a:t>Eropa</a:t>
            </a:r>
            <a:r>
              <a:rPr lang="en-US" dirty="0" smtClean="0"/>
              <a:t>, </a:t>
            </a:r>
            <a:r>
              <a:rPr lang="en-US" dirty="0" err="1" smtClean="0"/>
              <a:t>sehingga</a:t>
            </a:r>
            <a:r>
              <a:rPr lang="en-US" dirty="0" smtClean="0"/>
              <a:t> </a:t>
            </a:r>
            <a:r>
              <a:rPr lang="en-US" dirty="0" err="1" smtClean="0"/>
              <a:t>menjadi</a:t>
            </a:r>
            <a:r>
              <a:rPr lang="en-US" dirty="0" smtClean="0"/>
              <a:t> </a:t>
            </a:r>
            <a:r>
              <a:rPr lang="en-US" dirty="0" err="1" smtClean="0"/>
              <a:t>independen</a:t>
            </a:r>
            <a:r>
              <a:rPr lang="en-US" dirty="0" smtClean="0"/>
              <a:t>.</a:t>
            </a:r>
          </a:p>
          <a:p>
            <a:pPr marL="285750" indent="-285750">
              <a:buFont typeface="Arial" pitchFamily="34" charset="0"/>
              <a:buChar char="•"/>
            </a:pPr>
            <a:r>
              <a:rPr lang="en-US" dirty="0" smtClean="0"/>
              <a:t>Development of higher education </a:t>
            </a:r>
            <a:r>
              <a:rPr lang="en-US" dirty="0" err="1" smtClean="0"/>
              <a:t>berbasis</a:t>
            </a:r>
            <a:r>
              <a:rPr lang="en-US" dirty="0" smtClean="0"/>
              <a:t> </a:t>
            </a:r>
            <a:r>
              <a:rPr lang="en-US" dirty="0" err="1" smtClean="0"/>
              <a:t>pada</a:t>
            </a:r>
            <a:r>
              <a:rPr lang="en-US" dirty="0" smtClean="0"/>
              <a:t> ‘Shift from subject oriented </a:t>
            </a:r>
          </a:p>
          <a:p>
            <a:r>
              <a:rPr lang="en-US" dirty="0" smtClean="0"/>
              <a:t>      to mission oriented”</a:t>
            </a:r>
          </a:p>
          <a:p>
            <a:pPr marL="285750" indent="-285750">
              <a:buFont typeface="Arial" pitchFamily="34" charset="0"/>
              <a:buChar char="•"/>
            </a:pPr>
            <a:r>
              <a:rPr lang="en-US" dirty="0" err="1" smtClean="0"/>
              <a:t>mnnvjshjsd</a:t>
            </a:r>
            <a:endParaRPr lang="en-US" dirty="0" smtClean="0"/>
          </a:p>
          <a:p>
            <a:pPr marL="285750" indent="-285750">
              <a:buFont typeface="Arial" pitchFamily="34" charset="0"/>
              <a:buChar char="•"/>
            </a:pPr>
            <a:endParaRPr lang="en-US" dirty="0" smtClean="0"/>
          </a:p>
          <a:p>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260454406"/>
              </p:ext>
            </p:extLst>
          </p:nvPr>
        </p:nvGraphicFramePr>
        <p:xfrm>
          <a:off x="5146675" y="4165600"/>
          <a:ext cx="2670175" cy="481013"/>
        </p:xfrm>
        <a:graphic>
          <a:graphicData uri="http://schemas.openxmlformats.org/presentationml/2006/ole">
            <mc:AlternateContent xmlns:mc="http://schemas.openxmlformats.org/markup-compatibility/2006">
              <mc:Choice xmlns:v="urn:schemas-microsoft-com:vml" Requires="v">
                <p:oleObj spid="_x0000_s3081" name="Packager Shell Object" showAsIcon="1" r:id="rId4" imgW="2670840" imgH="481320" progId="Package">
                  <p:embed/>
                </p:oleObj>
              </mc:Choice>
              <mc:Fallback>
                <p:oleObj name="Packager Shell Object" showAsIcon="1" r:id="rId4" imgW="2670840" imgH="481320" progId="Package">
                  <p:embed/>
                  <p:pic>
                    <p:nvPicPr>
                      <p:cNvPr id="0" name=""/>
                      <p:cNvPicPr/>
                      <p:nvPr/>
                    </p:nvPicPr>
                    <p:blipFill>
                      <a:blip r:embed="rId5"/>
                      <a:stretch>
                        <a:fillRect/>
                      </a:stretch>
                    </p:blipFill>
                    <p:spPr>
                      <a:xfrm>
                        <a:off x="5146675" y="4165600"/>
                        <a:ext cx="2670175" cy="481013"/>
                      </a:xfrm>
                      <a:prstGeom prst="rect">
                        <a:avLst/>
                      </a:prstGeom>
                    </p:spPr>
                  </p:pic>
                </p:oleObj>
              </mc:Fallback>
            </mc:AlternateContent>
          </a:graphicData>
        </a:graphic>
      </p:graphicFrame>
    </p:spTree>
    <p:extLst>
      <p:ext uri="{BB962C8B-B14F-4D97-AF65-F5344CB8AC3E}">
        <p14:creationId xmlns:p14="http://schemas.microsoft.com/office/powerpoint/2010/main" val="16858454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5768788" cy="898898"/>
          </a:xfrm>
        </p:spPr>
        <p:style>
          <a:lnRef idx="3">
            <a:schemeClr val="lt1"/>
          </a:lnRef>
          <a:fillRef idx="1">
            <a:schemeClr val="accent6"/>
          </a:fillRef>
          <a:effectRef idx="1">
            <a:schemeClr val="accent6"/>
          </a:effectRef>
          <a:fontRef idx="minor">
            <a:schemeClr val="lt1"/>
          </a:fontRef>
        </p:style>
        <p:txBody>
          <a:bodyPr>
            <a:normAutofit/>
          </a:bodyPr>
          <a:lstStyle/>
          <a:p>
            <a:r>
              <a:rPr lang="en-US" sz="2800" b="1" dirty="0" smtClean="0"/>
              <a:t>APA YANG MEMBUAT PENDIDIKAN CHINA MAJU</a:t>
            </a:r>
            <a:endParaRPr lang="en-US" sz="2800" b="1"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36542" y="851098"/>
            <a:ext cx="2761129" cy="5456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985" y="1497386"/>
            <a:ext cx="5023198" cy="464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86765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ble"/>
          <p:cNvPicPr>
            <a:picLocks noChangeAspect="1"/>
          </p:cNvPicPr>
          <p:nvPr/>
        </p:nvPicPr>
        <p:blipFill>
          <a:blip r:embed="rId2"/>
          <a:stretch>
            <a:fillRect/>
          </a:stretch>
        </p:blipFill>
        <p:spPr>
          <a:xfrm>
            <a:off x="959643" y="515948"/>
            <a:ext cx="10272713" cy="5826104"/>
          </a:xfrm>
          <a:prstGeom prst="rect">
            <a:avLst/>
          </a:prstGeom>
        </p:spPr>
      </p:pic>
    </p:spTree>
    <p:extLst>
      <p:ext uri="{BB962C8B-B14F-4D97-AF65-F5344CB8AC3E}">
        <p14:creationId xmlns:p14="http://schemas.microsoft.com/office/powerpoint/2010/main" val="20401487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Persamaan</a:t>
            </a:r>
            <a:r>
              <a:rPr lang="en-US" dirty="0" smtClean="0"/>
              <a:t> </a:t>
            </a:r>
            <a:r>
              <a:rPr lang="en-US" dirty="0" err="1" smtClean="0"/>
              <a:t>dengan</a:t>
            </a:r>
            <a:r>
              <a:rPr lang="en-US" dirty="0" smtClean="0"/>
              <a:t> </a:t>
            </a:r>
            <a:r>
              <a:rPr lang="en-US" dirty="0" err="1" smtClean="0"/>
              <a:t>sistem</a:t>
            </a:r>
            <a:r>
              <a:rPr lang="en-US" dirty="0" smtClean="0"/>
              <a:t> </a:t>
            </a:r>
            <a:r>
              <a:rPr lang="en-US" dirty="0" err="1" smtClean="0"/>
              <a:t>pendidikan</a:t>
            </a:r>
            <a:r>
              <a:rPr lang="en-US" dirty="0" smtClean="0"/>
              <a:t> Indonesia</a:t>
            </a:r>
            <a:endParaRPr lang="en-US" dirty="0"/>
          </a:p>
        </p:txBody>
      </p:sp>
      <p:sp>
        <p:nvSpPr>
          <p:cNvPr id="3" name="Content Placeholder 2"/>
          <p:cNvSpPr>
            <a:spLocks noGrp="1"/>
          </p:cNvSpPr>
          <p:nvPr>
            <p:ph idx="1"/>
          </p:nvPr>
        </p:nvSpPr>
        <p:spPr/>
        <p:txBody>
          <a:bodyPr/>
          <a:lstStyle/>
          <a:p>
            <a:r>
              <a:rPr lang="en-US" dirty="0" smtClean="0"/>
              <a:t>Style guru/</a:t>
            </a:r>
            <a:r>
              <a:rPr lang="en-US" dirty="0" err="1" smtClean="0"/>
              <a:t>dosen</a:t>
            </a:r>
            <a:r>
              <a:rPr lang="en-US" dirty="0" smtClean="0"/>
              <a:t> </a:t>
            </a:r>
            <a:r>
              <a:rPr lang="en-US" dirty="0" err="1" smtClean="0"/>
              <a:t>mengajar</a:t>
            </a:r>
            <a:endParaRPr lang="en-US" dirty="0" smtClean="0"/>
          </a:p>
          <a:p>
            <a:r>
              <a:rPr lang="en-US" dirty="0" smtClean="0"/>
              <a:t>Classroom management</a:t>
            </a:r>
          </a:p>
          <a:p>
            <a:endParaRPr lang="en-US" dirty="0" smtClean="0"/>
          </a:p>
          <a:p>
            <a:endParaRPr lang="en-US" dirty="0"/>
          </a:p>
        </p:txBody>
      </p:sp>
    </p:spTree>
    <p:extLst>
      <p:ext uri="{BB962C8B-B14F-4D97-AF65-F5344CB8AC3E}">
        <p14:creationId xmlns:p14="http://schemas.microsoft.com/office/powerpoint/2010/main" val="8862328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KTLN</a:t>
            </a:r>
            <a:endParaRPr lang="en-US" dirty="0"/>
          </a:p>
        </p:txBody>
      </p:sp>
      <p:sp>
        <p:nvSpPr>
          <p:cNvPr id="3" name="Content Placeholder 2"/>
          <p:cNvSpPr>
            <a:spLocks noGrp="1"/>
          </p:cNvSpPr>
          <p:nvPr>
            <p:ph idx="1"/>
          </p:nvPr>
        </p:nvSpPr>
        <p:spPr/>
        <p:txBody>
          <a:bodyPr/>
          <a:lstStyle/>
          <a:p>
            <a:r>
              <a:rPr lang="en-US" dirty="0">
                <a:hlinkClick r:id="rId2"/>
              </a:rPr>
              <a:t>Biro KTLN - </a:t>
            </a:r>
            <a:r>
              <a:rPr lang="en-US" dirty="0" err="1">
                <a:hlinkClick r:id="rId2"/>
              </a:rPr>
              <a:t>Kementerian</a:t>
            </a:r>
            <a:r>
              <a:rPr lang="en-US" dirty="0">
                <a:hlinkClick r:id="rId2"/>
              </a:rPr>
              <a:t> </a:t>
            </a:r>
            <a:r>
              <a:rPr lang="en-US" dirty="0" err="1">
                <a:hlinkClick r:id="rId2"/>
              </a:rPr>
              <a:t>Sekretariat</a:t>
            </a:r>
            <a:r>
              <a:rPr lang="en-US" dirty="0">
                <a:hlinkClick r:id="rId2"/>
              </a:rPr>
              <a:t> </a:t>
            </a:r>
            <a:r>
              <a:rPr lang="en-US" dirty="0" smtClean="0">
                <a:hlinkClick r:id="rId2"/>
              </a:rPr>
              <a:t>Negara</a:t>
            </a:r>
            <a:endParaRPr lang="en-US" dirty="0" smtClean="0"/>
          </a:p>
          <a:p>
            <a:r>
              <a:rPr lang="en-US" dirty="0">
                <a:hlinkClick r:id="rId3"/>
              </a:rPr>
              <a:t>https://</a:t>
            </a:r>
            <a:r>
              <a:rPr lang="en-US" dirty="0" smtClean="0">
                <a:hlinkClick r:id="rId3"/>
              </a:rPr>
              <a:t>www.instagram.com/fasker.kemendagri?igsi=dXp4cjlyeXlqMzVn</a:t>
            </a:r>
            <a:endParaRPr lang="en-US" dirty="0" smtClean="0"/>
          </a:p>
          <a:p>
            <a:r>
              <a:rPr lang="en-US" dirty="0">
                <a:hlinkClick r:id="rId4"/>
              </a:rPr>
              <a:t>https://</a:t>
            </a:r>
            <a:r>
              <a:rPr lang="en-US" dirty="0" smtClean="0">
                <a:hlinkClick r:id="rId4"/>
              </a:rPr>
              <a:t>www.instagram.com/ktln_setneg?igsi=YXo0bThpd2s1NmY4</a:t>
            </a: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322415133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Refleksi</a:t>
            </a:r>
            <a:endParaRPr lang="en-US" dirty="0"/>
          </a:p>
        </p:txBody>
      </p:sp>
      <p:sp>
        <p:nvSpPr>
          <p:cNvPr id="3" name="Content Placeholder 2"/>
          <p:cNvSpPr>
            <a:spLocks noGrp="1"/>
          </p:cNvSpPr>
          <p:nvPr>
            <p:ph idx="1"/>
          </p:nvPr>
        </p:nvSpPr>
        <p:spPr/>
        <p:txBody>
          <a:bodyPr/>
          <a:lstStyle/>
          <a:p>
            <a:r>
              <a:rPr lang="en-US" dirty="0" err="1" smtClean="0"/>
              <a:t>Upaya</a:t>
            </a:r>
            <a:r>
              <a:rPr lang="en-US" dirty="0" smtClean="0"/>
              <a:t> real yang </a:t>
            </a:r>
            <a:r>
              <a:rPr lang="en-US" dirty="0" err="1" smtClean="0"/>
              <a:t>bisa</a:t>
            </a:r>
            <a:r>
              <a:rPr lang="en-US" dirty="0" smtClean="0"/>
              <a:t> </a:t>
            </a:r>
            <a:r>
              <a:rPr lang="en-US" dirty="0" err="1" smtClean="0"/>
              <a:t>dilakukan</a:t>
            </a:r>
            <a:r>
              <a:rPr lang="en-US" dirty="0" smtClean="0"/>
              <a:t> guru </a:t>
            </a:r>
            <a:r>
              <a:rPr lang="en-US" dirty="0" err="1" smtClean="0"/>
              <a:t>untuk</a:t>
            </a:r>
            <a:r>
              <a:rPr lang="en-US" dirty="0" smtClean="0"/>
              <a:t> </a:t>
            </a:r>
            <a:r>
              <a:rPr lang="en-US" dirty="0" err="1" smtClean="0"/>
              <a:t>memajukan</a:t>
            </a:r>
            <a:r>
              <a:rPr lang="en-US" dirty="0" smtClean="0"/>
              <a:t> </a:t>
            </a:r>
            <a:r>
              <a:rPr lang="en-US" dirty="0" err="1" smtClean="0"/>
              <a:t>pendidikan</a:t>
            </a:r>
            <a:r>
              <a:rPr lang="en-US" dirty="0" smtClean="0"/>
              <a:t> </a:t>
            </a:r>
            <a:endParaRPr lang="en-US" dirty="0"/>
          </a:p>
        </p:txBody>
      </p:sp>
      <p:pic>
        <p:nvPicPr>
          <p:cNvPr id="5" name="btnInknoeActivityCp2"/>
          <p:cNvPicPr>
            <a:picLocks noChangeAspect="1"/>
          </p:cNvPicPr>
          <p:nvPr>
            <p:custDataLst>
              <p:tags r:id="rId1"/>
            </p:custDataLst>
          </p:nvPr>
        </p:nvPicPr>
        <p:blipFill>
          <a:blip r:embed="rId3" r:link="rId4" cstate="print">
            <a:extLst>
              <a:ext uri="{28A0092B-C50C-407E-A947-70E740481C1C}">
                <a14:useLocalDpi xmlns:a14="http://schemas.microsoft.com/office/drawing/2010/main" val="0"/>
              </a:ext>
            </a:extLst>
          </a:blip>
          <a:stretch>
            <a:fillRect/>
          </a:stretch>
        </p:blipFill>
        <p:spPr>
          <a:xfrm>
            <a:off x="4258835" y="2859486"/>
            <a:ext cx="2222048" cy="581015"/>
          </a:xfrm>
          <a:prstGeom prst="rect">
            <a:avLst/>
          </a:prstGeom>
        </p:spPr>
      </p:pic>
    </p:spTree>
    <p:extLst>
      <p:ext uri="{BB962C8B-B14F-4D97-AF65-F5344CB8AC3E}">
        <p14:creationId xmlns:p14="http://schemas.microsoft.com/office/powerpoint/2010/main" val="4108511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0"/>
          </p:nvPr>
        </p:nvPicPr>
        <p:blipFill>
          <a:blip r:embed="rId2">
            <a:extLst>
              <a:ext uri="{28A0092B-C50C-407E-A947-70E740481C1C}">
                <a14:useLocalDpi xmlns:a14="http://schemas.microsoft.com/office/drawing/2010/main" val="0"/>
              </a:ext>
            </a:extLst>
          </a:blip>
          <a:srcRect/>
          <a:stretch>
            <a:fillRect/>
          </a:stretch>
        </p:blipFill>
        <p:spPr>
          <a:xfrm>
            <a:off x="3398696" y="331241"/>
            <a:ext cx="479580" cy="479580"/>
          </a:xfrm>
        </p:spPr>
      </p:pic>
      <p:sp>
        <p:nvSpPr>
          <p:cNvPr id="4" name="Header top shape"/>
          <p:cNvSpPr txBox="1"/>
          <p:nvPr/>
        </p:nvSpPr>
        <p:spPr>
          <a:xfrm>
            <a:off x="3878276" y="317115"/>
            <a:ext cx="8128000" cy="507831"/>
          </a:xfrm>
          <a:prstGeom prst="rect">
            <a:avLst/>
          </a:prstGeom>
          <a:noFill/>
        </p:spPr>
        <p:txBody>
          <a:bodyPr vert="horz" rtlCol="0">
            <a:normAutofit/>
          </a:bodyPr>
          <a:lstStyle/>
          <a:p>
            <a:r>
              <a:rPr lang="en-US" sz="2700" smtClean="0">
                <a:solidFill>
                  <a:srgbClr val="49454F"/>
                </a:solidFill>
                <a:latin typeface="Roboto"/>
              </a:rPr>
              <a:t>Short Answer submissions (1/5)</a:t>
            </a:r>
            <a:endParaRPr lang="en-US" sz="2700">
              <a:solidFill>
                <a:srgbClr val="49454F"/>
              </a:solidFill>
              <a:latin typeface="Roboto"/>
            </a:endParaRPr>
          </a:p>
        </p:txBody>
      </p:sp>
      <p:graphicFrame>
        <p:nvGraphicFramePr>
          <p:cNvPr id="5" name="Table 4"/>
          <p:cNvGraphicFramePr>
            <a:graphicFrameLocks noGrp="1"/>
          </p:cNvGraphicFramePr>
          <p:nvPr>
            <p:extLst>
              <p:ext uri="{D42A27DB-BD31-4B8C-83A1-F6EECF244321}">
                <p14:modId xmlns:p14="http://schemas.microsoft.com/office/powerpoint/2010/main" val="2822368001"/>
              </p:ext>
            </p:extLst>
          </p:nvPr>
        </p:nvGraphicFramePr>
        <p:xfrm>
          <a:off x="609600" y="1028700"/>
          <a:ext cx="10972800" cy="5193792"/>
        </p:xfrm>
        <a:graphic>
          <a:graphicData uri="http://schemas.openxmlformats.org/drawingml/2006/table">
            <a:tbl>
              <a:tblPr firstRow="1" bandRow="1">
                <a:tableStyleId>{2D5ABB26-0587-4C30-8999-92F81FD0307C}</a:tableStyleId>
              </a:tblPr>
              <a:tblGrid>
                <a:gridCol w="2743200"/>
                <a:gridCol w="8229600"/>
              </a:tblGrid>
              <a:tr h="865632">
                <a:tc>
                  <a:txBody>
                    <a:bodyPr/>
                    <a:lstStyle/>
                    <a:p>
                      <a:pPr algn="l"/>
                      <a:r>
                        <a:rPr lang="en-US" sz="1900" b="1" smtClean="0">
                          <a:solidFill>
                            <a:srgbClr val="000000"/>
                          </a:solidFill>
                          <a:latin typeface="Roboto"/>
                        </a:rPr>
                        <a:t>Name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c>
                  <a:txBody>
                    <a:bodyPr/>
                    <a:lstStyle/>
                    <a:p>
                      <a:pPr algn="l"/>
                      <a:r>
                        <a:rPr lang="en-US" sz="1900" b="1" smtClean="0">
                          <a:solidFill>
                            <a:srgbClr val="000000"/>
                          </a:solidFill>
                          <a:latin typeface="Roboto"/>
                        </a:rPr>
                        <a:t>Response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Amna Sari A.Rasyidi</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Mengikuti pelatihan dan pendidikan berkelanjutan</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Putri Juliyanto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Saya akan mengupayakan disiplin waktu dulu ke anak didik
Krna menurut saya suksesnya anak Didik itu dari disiplin dan konsisten</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Siti Fatimah</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Terus belajar untuk meningkatkan kemampuan diri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Astri juraini, S.Pd</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improving teacher quality, utilizing technology, and fostering collaboration between schools and the world of work.</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Mustar Syidah</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s-ES" sz="1900" smtClean="0">
                          <a:solidFill>
                            <a:srgbClr val="000000"/>
                          </a:solidFill>
                          <a:latin typeface="Roboto"/>
                        </a:rPr>
                        <a:t>Mengajar, memotivasi dan mendidik murid sesuai dengan keadaan zaman.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bl>
          </a:graphicData>
        </a:graphic>
      </p:graphicFrame>
    </p:spTree>
    <p:extLst>
      <p:ext uri="{BB962C8B-B14F-4D97-AF65-F5344CB8AC3E}">
        <p14:creationId xmlns:p14="http://schemas.microsoft.com/office/powerpoint/2010/main" val="24543661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0"/>
          </p:nvPr>
        </p:nvPicPr>
        <p:blipFill>
          <a:blip r:embed="rId2">
            <a:extLst>
              <a:ext uri="{28A0092B-C50C-407E-A947-70E740481C1C}">
                <a14:useLocalDpi xmlns:a14="http://schemas.microsoft.com/office/drawing/2010/main" val="0"/>
              </a:ext>
            </a:extLst>
          </a:blip>
          <a:srcRect/>
          <a:stretch>
            <a:fillRect/>
          </a:stretch>
        </p:blipFill>
        <p:spPr>
          <a:xfrm>
            <a:off x="3398696" y="331241"/>
            <a:ext cx="479580" cy="479580"/>
          </a:xfrm>
        </p:spPr>
      </p:pic>
      <p:sp>
        <p:nvSpPr>
          <p:cNvPr id="4" name="Header top shape"/>
          <p:cNvSpPr txBox="1"/>
          <p:nvPr/>
        </p:nvSpPr>
        <p:spPr>
          <a:xfrm>
            <a:off x="3878276" y="317115"/>
            <a:ext cx="8128000" cy="507831"/>
          </a:xfrm>
          <a:prstGeom prst="rect">
            <a:avLst/>
          </a:prstGeom>
          <a:noFill/>
        </p:spPr>
        <p:txBody>
          <a:bodyPr vert="horz" rtlCol="0">
            <a:normAutofit/>
          </a:bodyPr>
          <a:lstStyle/>
          <a:p>
            <a:r>
              <a:rPr lang="en-US" sz="2700" smtClean="0">
                <a:solidFill>
                  <a:srgbClr val="49454F"/>
                </a:solidFill>
                <a:latin typeface="Roboto"/>
              </a:rPr>
              <a:t>Short Answer submissions (2/5)</a:t>
            </a:r>
            <a:endParaRPr lang="en-US" sz="2700">
              <a:solidFill>
                <a:srgbClr val="49454F"/>
              </a:solidFill>
              <a:latin typeface="Roboto"/>
            </a:endParaRPr>
          </a:p>
        </p:txBody>
      </p:sp>
      <p:graphicFrame>
        <p:nvGraphicFramePr>
          <p:cNvPr id="5" name="Table 4"/>
          <p:cNvGraphicFramePr>
            <a:graphicFrameLocks noGrp="1"/>
          </p:cNvGraphicFramePr>
          <p:nvPr>
            <p:extLst>
              <p:ext uri="{D42A27DB-BD31-4B8C-83A1-F6EECF244321}">
                <p14:modId xmlns:p14="http://schemas.microsoft.com/office/powerpoint/2010/main" val="3933932077"/>
              </p:ext>
            </p:extLst>
          </p:nvPr>
        </p:nvGraphicFramePr>
        <p:xfrm>
          <a:off x="609600" y="1028700"/>
          <a:ext cx="10972800" cy="5961888"/>
        </p:xfrm>
        <a:graphic>
          <a:graphicData uri="http://schemas.openxmlformats.org/drawingml/2006/table">
            <a:tbl>
              <a:tblPr firstRow="1" bandRow="1">
                <a:tableStyleId>{2D5ABB26-0587-4C30-8999-92F81FD0307C}</a:tableStyleId>
              </a:tblPr>
              <a:tblGrid>
                <a:gridCol w="2743200"/>
                <a:gridCol w="8229600"/>
              </a:tblGrid>
              <a:tr h="865632">
                <a:tc>
                  <a:txBody>
                    <a:bodyPr/>
                    <a:lstStyle/>
                    <a:p>
                      <a:pPr algn="l"/>
                      <a:r>
                        <a:rPr lang="en-US" sz="1900" b="1" smtClean="0">
                          <a:solidFill>
                            <a:srgbClr val="000000"/>
                          </a:solidFill>
                          <a:latin typeface="Roboto"/>
                        </a:rPr>
                        <a:t>Name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c>
                  <a:txBody>
                    <a:bodyPr/>
                    <a:lstStyle/>
                    <a:p>
                      <a:pPr algn="l"/>
                      <a:r>
                        <a:rPr lang="en-US" sz="1900" b="1" smtClean="0">
                          <a:solidFill>
                            <a:srgbClr val="000000"/>
                          </a:solidFill>
                          <a:latin typeface="Roboto"/>
                        </a:rPr>
                        <a:t>Response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WINZ</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Mendidik dengan hati dan hadir ,tumbuh untuk murid</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Bella</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 rutinitas kelas yg konsisten
• aturan yg sederhana dan tegas
• target kecil setiap pertemuan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Eshy</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Mengupgrade kompetensi guru sesuai perkembangan zaman</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murni</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mulai dari diri yaitu meningkatkan kompetensi baik secara daring maupun luring serta berbagi dan berkolaborasi dan yg paling penting di terapkan di kelas</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Suhartik</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Meningkatkan kompetensi guru</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bl>
          </a:graphicData>
        </a:graphic>
      </p:graphicFrame>
    </p:spTree>
    <p:extLst>
      <p:ext uri="{BB962C8B-B14F-4D97-AF65-F5344CB8AC3E}">
        <p14:creationId xmlns:p14="http://schemas.microsoft.com/office/powerpoint/2010/main" val="8639864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0"/>
          </p:nvPr>
        </p:nvPicPr>
        <p:blipFill>
          <a:blip r:embed="rId2">
            <a:extLst>
              <a:ext uri="{28A0092B-C50C-407E-A947-70E740481C1C}">
                <a14:useLocalDpi xmlns:a14="http://schemas.microsoft.com/office/drawing/2010/main" val="0"/>
              </a:ext>
            </a:extLst>
          </a:blip>
          <a:srcRect/>
          <a:stretch>
            <a:fillRect/>
          </a:stretch>
        </p:blipFill>
        <p:spPr>
          <a:xfrm>
            <a:off x="3398696" y="331241"/>
            <a:ext cx="479580" cy="479580"/>
          </a:xfrm>
        </p:spPr>
      </p:pic>
      <p:sp>
        <p:nvSpPr>
          <p:cNvPr id="4" name="Header top shape"/>
          <p:cNvSpPr txBox="1"/>
          <p:nvPr/>
        </p:nvSpPr>
        <p:spPr>
          <a:xfrm>
            <a:off x="3878276" y="317115"/>
            <a:ext cx="8128000" cy="507831"/>
          </a:xfrm>
          <a:prstGeom prst="rect">
            <a:avLst/>
          </a:prstGeom>
          <a:noFill/>
        </p:spPr>
        <p:txBody>
          <a:bodyPr vert="horz" rtlCol="0">
            <a:normAutofit/>
          </a:bodyPr>
          <a:lstStyle/>
          <a:p>
            <a:r>
              <a:rPr lang="en-US" sz="2700" smtClean="0">
                <a:solidFill>
                  <a:srgbClr val="49454F"/>
                </a:solidFill>
                <a:latin typeface="Roboto"/>
              </a:rPr>
              <a:t>Short Answer submissions (3/5)</a:t>
            </a:r>
            <a:endParaRPr lang="en-US" sz="2700">
              <a:solidFill>
                <a:srgbClr val="49454F"/>
              </a:solidFill>
              <a:latin typeface="Roboto"/>
            </a:endParaRPr>
          </a:p>
        </p:txBody>
      </p:sp>
      <p:graphicFrame>
        <p:nvGraphicFramePr>
          <p:cNvPr id="5" name="Table 4"/>
          <p:cNvGraphicFramePr>
            <a:graphicFrameLocks noGrp="1"/>
          </p:cNvGraphicFramePr>
          <p:nvPr>
            <p:extLst>
              <p:ext uri="{D42A27DB-BD31-4B8C-83A1-F6EECF244321}">
                <p14:modId xmlns:p14="http://schemas.microsoft.com/office/powerpoint/2010/main" val="1664326369"/>
              </p:ext>
            </p:extLst>
          </p:nvPr>
        </p:nvGraphicFramePr>
        <p:xfrm>
          <a:off x="609600" y="1028700"/>
          <a:ext cx="10972800" cy="6729984"/>
        </p:xfrm>
        <a:graphic>
          <a:graphicData uri="http://schemas.openxmlformats.org/drawingml/2006/table">
            <a:tbl>
              <a:tblPr firstRow="1" bandRow="1">
                <a:tableStyleId>{2D5ABB26-0587-4C30-8999-92F81FD0307C}</a:tableStyleId>
              </a:tblPr>
              <a:tblGrid>
                <a:gridCol w="2743200"/>
                <a:gridCol w="8229600"/>
              </a:tblGrid>
              <a:tr h="865632">
                <a:tc>
                  <a:txBody>
                    <a:bodyPr/>
                    <a:lstStyle/>
                    <a:p>
                      <a:pPr algn="l"/>
                      <a:r>
                        <a:rPr lang="en-US" sz="1900" b="1" smtClean="0">
                          <a:solidFill>
                            <a:srgbClr val="000000"/>
                          </a:solidFill>
                          <a:latin typeface="Roboto"/>
                        </a:rPr>
                        <a:t>Name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c>
                  <a:txBody>
                    <a:bodyPr/>
                    <a:lstStyle/>
                    <a:p>
                      <a:pPr algn="l"/>
                      <a:r>
                        <a:rPr lang="en-US" sz="1900" b="1" smtClean="0">
                          <a:solidFill>
                            <a:srgbClr val="000000"/>
                          </a:solidFill>
                          <a:latin typeface="Roboto"/>
                        </a:rPr>
                        <a:t>Response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Miko</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Hanya bisa berfokus di kelas dan paling luasnya di sekolah, dengan mendidik sebaik mungkin anak kita dengan semua kemampuan dan teknologi, dan yang terpenting merubah akhlaknya di tengah caruk maruk indonesia ini</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gun</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konsisten dan update</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Nurul Fitrianiza</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Menurut saya adalah memperbaiki fasilitas sekolah dan mengurangi kesenjangan pendidikan bagi daerah terpencil, kemudian pelajaran karakter siswa dalam hal moral.</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Rahmadani</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Upaya nyata  untuk memajuka pendidikan  ialah  dengan Mengajar dengan tulus Dan iklas . Pendukung bakat minat Siswa selalu . Mengubah karakter Siswa dengan Cara memberikan teladan terbaik . Mengajar dengan semangat Dan mencintai pekesrjaan sebagai guru . Love your job as love your self 🩷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Hasnah</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Buat anak berasa senang di sekolah, bukan menekannya, buat mereka merasa butuh dengan informasi yang kita sampaikan, buat mereka merasa bermamfaat dengan mengajak mereka berpartisipasi dalam aktifitas pembelajaran dan motivasi mereka bahwavmereka anak2 hebat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bl>
          </a:graphicData>
        </a:graphic>
      </p:graphicFrame>
    </p:spTree>
    <p:extLst>
      <p:ext uri="{BB962C8B-B14F-4D97-AF65-F5344CB8AC3E}">
        <p14:creationId xmlns:p14="http://schemas.microsoft.com/office/powerpoint/2010/main" val="2566668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0"/>
          </p:nvPr>
        </p:nvPicPr>
        <p:blipFill>
          <a:blip r:embed="rId2">
            <a:extLst>
              <a:ext uri="{28A0092B-C50C-407E-A947-70E740481C1C}">
                <a14:useLocalDpi xmlns:a14="http://schemas.microsoft.com/office/drawing/2010/main" val="0"/>
              </a:ext>
            </a:extLst>
          </a:blip>
          <a:srcRect/>
          <a:stretch>
            <a:fillRect/>
          </a:stretch>
        </p:blipFill>
        <p:spPr>
          <a:xfrm>
            <a:off x="3398696" y="331241"/>
            <a:ext cx="479580" cy="479580"/>
          </a:xfrm>
        </p:spPr>
      </p:pic>
      <p:sp>
        <p:nvSpPr>
          <p:cNvPr id="4" name="Header top shape"/>
          <p:cNvSpPr txBox="1"/>
          <p:nvPr/>
        </p:nvSpPr>
        <p:spPr>
          <a:xfrm>
            <a:off x="3878276" y="317115"/>
            <a:ext cx="8128000" cy="507831"/>
          </a:xfrm>
          <a:prstGeom prst="rect">
            <a:avLst/>
          </a:prstGeom>
          <a:noFill/>
        </p:spPr>
        <p:txBody>
          <a:bodyPr vert="horz" rtlCol="0">
            <a:normAutofit/>
          </a:bodyPr>
          <a:lstStyle/>
          <a:p>
            <a:r>
              <a:rPr lang="en-US" sz="2700" smtClean="0">
                <a:solidFill>
                  <a:srgbClr val="49454F"/>
                </a:solidFill>
                <a:latin typeface="Roboto"/>
              </a:rPr>
              <a:t>Short Answer submissions (4/5)</a:t>
            </a:r>
            <a:endParaRPr lang="en-US" sz="2700">
              <a:solidFill>
                <a:srgbClr val="49454F"/>
              </a:solidFill>
              <a:latin typeface="Roboto"/>
            </a:endParaRPr>
          </a:p>
        </p:txBody>
      </p:sp>
      <p:graphicFrame>
        <p:nvGraphicFramePr>
          <p:cNvPr id="5" name="Table 4"/>
          <p:cNvGraphicFramePr>
            <a:graphicFrameLocks noGrp="1"/>
          </p:cNvGraphicFramePr>
          <p:nvPr>
            <p:extLst>
              <p:ext uri="{D42A27DB-BD31-4B8C-83A1-F6EECF244321}">
                <p14:modId xmlns:p14="http://schemas.microsoft.com/office/powerpoint/2010/main" val="1566137080"/>
              </p:ext>
            </p:extLst>
          </p:nvPr>
        </p:nvGraphicFramePr>
        <p:xfrm>
          <a:off x="609600" y="1028700"/>
          <a:ext cx="10972800" cy="5288280"/>
        </p:xfrm>
        <a:graphic>
          <a:graphicData uri="http://schemas.openxmlformats.org/drawingml/2006/table">
            <a:tbl>
              <a:tblPr firstRow="1" bandRow="1">
                <a:tableStyleId>{2D5ABB26-0587-4C30-8999-92F81FD0307C}</a:tableStyleId>
              </a:tblPr>
              <a:tblGrid>
                <a:gridCol w="2743200"/>
                <a:gridCol w="8229600"/>
              </a:tblGrid>
              <a:tr h="865632">
                <a:tc>
                  <a:txBody>
                    <a:bodyPr/>
                    <a:lstStyle/>
                    <a:p>
                      <a:pPr algn="l"/>
                      <a:r>
                        <a:rPr lang="en-US" sz="1900" b="1" smtClean="0">
                          <a:solidFill>
                            <a:srgbClr val="000000"/>
                          </a:solidFill>
                          <a:latin typeface="Roboto"/>
                        </a:rPr>
                        <a:t>Name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c>
                  <a:txBody>
                    <a:bodyPr/>
                    <a:lstStyle/>
                    <a:p>
                      <a:pPr algn="l"/>
                      <a:r>
                        <a:rPr lang="en-US" sz="1900" b="1" smtClean="0">
                          <a:solidFill>
                            <a:srgbClr val="000000"/>
                          </a:solidFill>
                          <a:latin typeface="Roboto"/>
                        </a:rPr>
                        <a:t>Response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sesit</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melakukan pengembangan diri terutama dalam menginovasi metode dan strategi mengajar.</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Fitria</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 Terus belajar untuk meng upgrade ilmu pengetahuan dan mengikuti perkembangan teknologi..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Widiawati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Membiasakan murid untuk mendisiplinkan diri sendiri untuk hal2 kecil, seperti mengurangi penggunaan HP, membuang sampah pada tempatnya, hormat pada guru, dan gemar membaca..</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Agusnilzon </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sv-SE" sz="1900" smtClean="0">
                          <a:solidFill>
                            <a:srgbClr val="000000"/>
                          </a:solidFill>
                          <a:latin typeface="Roboto"/>
                        </a:rPr>
                        <a:t>Memotivasi siswa dg berbagai sistem belajar dicina, diantaranya, belajar betul2 serius, disiplin, bergerak sesuai misi.</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Wahdini</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Upayakan kehadiran guru di tengah siswa bermanfaat bagi masa depan mereka, walau sekecil apapun</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bl>
          </a:graphicData>
        </a:graphic>
      </p:graphicFrame>
    </p:spTree>
    <p:extLst>
      <p:ext uri="{BB962C8B-B14F-4D97-AF65-F5344CB8AC3E}">
        <p14:creationId xmlns:p14="http://schemas.microsoft.com/office/powerpoint/2010/main" val="41831288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0"/>
          </p:nvPr>
        </p:nvPicPr>
        <p:blipFill>
          <a:blip r:embed="rId2">
            <a:extLst>
              <a:ext uri="{28A0092B-C50C-407E-A947-70E740481C1C}">
                <a14:useLocalDpi xmlns:a14="http://schemas.microsoft.com/office/drawing/2010/main" val="0"/>
              </a:ext>
            </a:extLst>
          </a:blip>
          <a:srcRect/>
          <a:stretch>
            <a:fillRect/>
          </a:stretch>
        </p:blipFill>
        <p:spPr>
          <a:xfrm>
            <a:off x="3398696" y="331241"/>
            <a:ext cx="479580" cy="479580"/>
          </a:xfrm>
        </p:spPr>
      </p:pic>
      <p:sp>
        <p:nvSpPr>
          <p:cNvPr id="4" name="Header top shape"/>
          <p:cNvSpPr txBox="1"/>
          <p:nvPr/>
        </p:nvSpPr>
        <p:spPr>
          <a:xfrm>
            <a:off x="3878276" y="317115"/>
            <a:ext cx="8128000" cy="507831"/>
          </a:xfrm>
          <a:prstGeom prst="rect">
            <a:avLst/>
          </a:prstGeom>
          <a:noFill/>
        </p:spPr>
        <p:txBody>
          <a:bodyPr vert="horz" rtlCol="0">
            <a:normAutofit/>
          </a:bodyPr>
          <a:lstStyle/>
          <a:p>
            <a:r>
              <a:rPr lang="en-US" sz="2700" smtClean="0">
                <a:solidFill>
                  <a:srgbClr val="49454F"/>
                </a:solidFill>
                <a:latin typeface="Roboto"/>
              </a:rPr>
              <a:t>Short Answer submissions (5/5)</a:t>
            </a:r>
            <a:endParaRPr lang="en-US" sz="2700">
              <a:solidFill>
                <a:srgbClr val="49454F"/>
              </a:solidFill>
              <a:latin typeface="Roboto"/>
            </a:endParaRPr>
          </a:p>
        </p:txBody>
      </p:sp>
      <p:graphicFrame>
        <p:nvGraphicFramePr>
          <p:cNvPr id="5" name="Table 4"/>
          <p:cNvGraphicFramePr>
            <a:graphicFrameLocks noGrp="1"/>
          </p:cNvGraphicFramePr>
          <p:nvPr>
            <p:extLst>
              <p:ext uri="{D42A27DB-BD31-4B8C-83A1-F6EECF244321}">
                <p14:modId xmlns:p14="http://schemas.microsoft.com/office/powerpoint/2010/main" val="1872959950"/>
              </p:ext>
            </p:extLst>
          </p:nvPr>
        </p:nvGraphicFramePr>
        <p:xfrm>
          <a:off x="609600" y="1028700"/>
          <a:ext cx="10972800" cy="2596896"/>
        </p:xfrm>
        <a:graphic>
          <a:graphicData uri="http://schemas.openxmlformats.org/drawingml/2006/table">
            <a:tbl>
              <a:tblPr firstRow="1" bandRow="1">
                <a:tableStyleId>{2D5ABB26-0587-4C30-8999-92F81FD0307C}</a:tableStyleId>
              </a:tblPr>
              <a:tblGrid>
                <a:gridCol w="2743200"/>
                <a:gridCol w="8229600"/>
              </a:tblGrid>
              <a:tr h="865632">
                <a:tc>
                  <a:txBody>
                    <a:bodyPr/>
                    <a:lstStyle/>
                    <a:p>
                      <a:pPr algn="l"/>
                      <a:r>
                        <a:rPr lang="en-US" sz="1900" b="1" smtClean="0">
                          <a:solidFill>
                            <a:srgbClr val="000000"/>
                          </a:solidFill>
                          <a:latin typeface="Roboto"/>
                        </a:rPr>
                        <a:t>Name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c>
                  <a:txBody>
                    <a:bodyPr/>
                    <a:lstStyle/>
                    <a:p>
                      <a:pPr algn="l"/>
                      <a:r>
                        <a:rPr lang="en-US" sz="1900" b="1" smtClean="0">
                          <a:solidFill>
                            <a:srgbClr val="000000"/>
                          </a:solidFill>
                          <a:latin typeface="Roboto"/>
                        </a:rPr>
                        <a:t>Response</a:t>
                      </a:r>
                      <a:endParaRPr lang="en-US" sz="1900" b="1">
                        <a:solidFill>
                          <a:srgbClr val="000000"/>
                        </a:solidFill>
                        <a:latin typeface="Roboto"/>
                      </a:endParaRPr>
                    </a:p>
                  </a:txBody>
                  <a:tcPr anchor="b">
                    <a:lnB w="28575">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Yulizar</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Upaya yang bisa dilakukan adalah dimulai dengan kolaborasi dengan orang tua</a:t>
                      </a:r>
                      <a:endParaRPr lang="en-US" sz="1900">
                        <a:solidFill>
                          <a:srgbClr val="000000"/>
                        </a:solidFill>
                        <a:latin typeface="Roboto"/>
                      </a:endParaRPr>
                    </a:p>
                  </a:txBody>
                  <a:tcPr anchor="ctr">
                    <a:lnT w="28575">
                      <a:solidFill>
                        <a:srgbClr val="D0CECE"/>
                      </a:solidFill>
                    </a:lnT>
                    <a:lnB w="6350">
                      <a:solidFill>
                        <a:srgbClr val="D0CECE"/>
                      </a:solidFill>
                    </a:lnB>
                    <a:pattFill>
                      <a:fgClr>
                        <a:srgbClr val="F3F4FF"/>
                      </a:fgClr>
                      <a:bgClr>
                        <a:srgbClr val="F3F4FF"/>
                      </a:bgClr>
                    </a:pattFill>
                  </a:tcPr>
                </a:tc>
              </a:tr>
              <a:tr h="865632">
                <a:tc>
                  <a:txBody>
                    <a:bodyPr/>
                    <a:lstStyle/>
                    <a:p>
                      <a:pPr algn="l"/>
                      <a:r>
                        <a:rPr lang="en-US" sz="1900" smtClean="0">
                          <a:solidFill>
                            <a:srgbClr val="000000"/>
                          </a:solidFill>
                          <a:latin typeface="Roboto"/>
                        </a:rPr>
                        <a:t>Sri Eka</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c>
                  <a:txBody>
                    <a:bodyPr/>
                    <a:lstStyle/>
                    <a:p>
                      <a:pPr algn="l"/>
                      <a:r>
                        <a:rPr lang="en-US" sz="1900" smtClean="0">
                          <a:solidFill>
                            <a:srgbClr val="000000"/>
                          </a:solidFill>
                          <a:latin typeface="Roboto"/>
                        </a:rPr>
                        <a:t>Mengawali dengan hal kebaikan terkecil</a:t>
                      </a:r>
                      <a:endParaRPr lang="en-US" sz="1900">
                        <a:solidFill>
                          <a:srgbClr val="000000"/>
                        </a:solidFill>
                        <a:latin typeface="Roboto"/>
                      </a:endParaRPr>
                    </a:p>
                  </a:txBody>
                  <a:tcPr anchor="ctr">
                    <a:lnT w="6350">
                      <a:solidFill>
                        <a:srgbClr val="D0CECE"/>
                      </a:solidFill>
                    </a:lnT>
                    <a:lnB w="6350">
                      <a:solidFill>
                        <a:srgbClr val="D0CECE"/>
                      </a:solidFill>
                    </a:lnB>
                    <a:pattFill>
                      <a:fgClr>
                        <a:srgbClr val="F3F4FF"/>
                      </a:fgClr>
                      <a:bgClr>
                        <a:srgbClr val="F3F4FF"/>
                      </a:bgClr>
                    </a:pattFill>
                  </a:tcPr>
                </a:tc>
              </a:tr>
            </a:tbl>
          </a:graphicData>
        </a:graphic>
      </p:graphicFrame>
    </p:spTree>
    <p:extLst>
      <p:ext uri="{BB962C8B-B14F-4D97-AF65-F5344CB8AC3E}">
        <p14:creationId xmlns:p14="http://schemas.microsoft.com/office/powerpoint/2010/main" val="24442177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CTIVITYMODEL" val="{&quot;$type&quot;:&quot;ClassPoint2.Core.Model.Activity, ClassPoint2.Core&quot;,&quot;Name&quot;:&quot;ShortAnswers&quot;,&quot;ActivityType&quot;:1,&quot;Width&quot;:0.0,&quot;Height&quot;:0.0,&quot;Graphics&quot;:null,&quot;ActivityBase&quot;:{&quot;$type&quot;:&quot;ClassPoint2.Core.DTO.Activities.ShortAnswerActivity, ClassPoint2.Core&quot;,&quot;isMultipleSubmissionsAllowed&quot;:false,&quot;isNamesHidden&quot;:false,&quot;gradingInstructions&quot;:null,&quot;activityId&quot;:null,&quot;activityType&quot;:&quot;Short Answer&quot;,&quot;countdown&quot;:0,&quot;StartWithSlide&quot;:false,&quot;CanMinimize&quot;:false,&quot;CanCountDown&quot;:false},&quot;IsMappedFromCp1&quot;:false,&quot;IsQuizMode&quot;:false}"/>
</p:tagLst>
</file>

<file path=ppt/tags/tag2.xml><?xml version="1.0" encoding="utf-8"?>
<p:tagLst xmlns:a="http://schemas.openxmlformats.org/drawingml/2006/main" xmlns:r="http://schemas.openxmlformats.org/officeDocument/2006/relationships" xmlns:p="http://schemas.openxmlformats.org/presentationml/2006/main">
  <p:tag name="ACTIVITYMODEL" val="{&quot;$type&quot;:&quot;ClassPoint2.Core.Model.Activity, ClassPoint2.Core&quot;,&quot;Name&quot;:&quot;WordCloud&quot;,&quot;ActivityType&quot;:2,&quot;Width&quot;:0.0,&quot;Height&quot;:0.0,&quot;Graphics&quot;:null,&quot;ActivityBase&quot;:{&quot;$type&quot;:&quot;ClassPoint2.Core.DTO.Activities.WordCloudActivity, ClassPoint2.Core&quot;,&quot;numOfSubmissionsAllowed&quot;:3,&quot;activityId&quot;:null,&quot;activityType&quot;:&quot;Word Cloud&quot;,&quot;countdown&quot;:0,&quot;StartWithSlide&quot;:false,&quot;CanMinimize&quot;:false,&quot;CanCountDown&quot;:false},&quot;IsMappedFromCp1&quot;:false,&quot;IsQuizMode&quot;:false}"/>
</p:tagLst>
</file>

<file path=ppt/tags/tag3.xml><?xml version="1.0" encoding="utf-8"?>
<p:tagLst xmlns:a="http://schemas.openxmlformats.org/drawingml/2006/main" xmlns:r="http://schemas.openxmlformats.org/officeDocument/2006/relationships" xmlns:p="http://schemas.openxmlformats.org/presentationml/2006/main">
  <p:tag name="ACTIVITYMODEL" val="{&quot;$type&quot;:&quot;ClassPoint2.Core.Model.Activity, ClassPoint2.Core&quot;,&quot;Name&quot;:&quot;WordCloud&quot;,&quot;ActivityType&quot;:2,&quot;Width&quot;:0.0,&quot;Height&quot;:0.0,&quot;Graphics&quot;:null,&quot;ActivityBase&quot;:{&quot;$type&quot;:&quot;ClassPoint2.Core.DTO.Activities.WordCloudActivity, ClassPoint2.Core&quot;,&quot;numOfSubmissionsAllowed&quot;:3,&quot;activityId&quot;:null,&quot;activityType&quot;:&quot;Word Cloud&quot;,&quot;countdown&quot;:0,&quot;StartWithSlide&quot;:false,&quot;CanMinimize&quot;:false,&quot;CanCountDown&quot;:false},&quot;IsMappedFromCp1&quot;:false,&quot;IsQuizMode&quot;:false}"/>
</p:tagLst>
</file>

<file path=ppt/tags/tag4.xml><?xml version="1.0" encoding="utf-8"?>
<p:tagLst xmlns:a="http://schemas.openxmlformats.org/drawingml/2006/main" xmlns:r="http://schemas.openxmlformats.org/officeDocument/2006/relationships" xmlns:p="http://schemas.openxmlformats.org/presentationml/2006/main">
  <p:tag name="ACTIVITYMODEL" val="{&quot;$type&quot;:&quot;ClassPoint2.Core.Model.Activity, ClassPoint2.Core&quot;,&quot;Name&quot;:&quot;ShortAnswers&quot;,&quot;ActivityType&quot;:1,&quot;Width&quot;:0.0,&quot;Height&quot;:0.0,&quot;Graphics&quot;:null,&quot;ActivityBase&quot;:{&quot;$type&quot;:&quot;ClassPoint2.Core.DTO.Activities.ShortAnswerActivity, ClassPoint2.Core&quot;,&quot;isMultipleSubmissionsAllowed&quot;:false,&quot;isNamesHidden&quot;:false,&quot;gradingInstructions&quot;:null,&quot;activityId&quot;:&quot;sa20260826043904334CHZW&quot;,&quot;activityType&quot;:&quot;Short Answer&quot;,&quot;countdown&quot;:0,&quot;StartWithSlide&quot;:false,&quot;CanMinimize&quot;:false,&quot;CanCountDown&quot;:false},&quot;IsMappedFromCp1&quot;:false,&quot;IsQuizMode&quot;: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61239</TotalTime>
  <Words>949</Words>
  <Application>Microsoft Office PowerPoint</Application>
  <PresentationFormat>Custom</PresentationFormat>
  <Paragraphs>157</Paragraphs>
  <Slides>56</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56</vt:i4>
      </vt:variant>
    </vt:vector>
  </HeadingPairs>
  <TitlesOfParts>
    <vt:vector size="59" baseType="lpstr">
      <vt:lpstr>Office Theme</vt:lpstr>
      <vt:lpstr>1_Office Theme</vt:lpstr>
      <vt:lpstr>Packager Shell Object</vt:lpstr>
      <vt:lpstr>PowerPoint Presentation</vt:lpstr>
      <vt:lpstr>How to join Classpoint</vt:lpstr>
      <vt:lpstr>PowerPoint Presentation</vt:lpstr>
      <vt:lpstr>PowerPoint Presentation</vt:lpstr>
      <vt:lpstr>PowerPoint Presentation</vt:lpstr>
      <vt:lpstr>     Discussion Question  1. What challenges do you face teaching English to your students? (Gallery walks)  2. What things you can do to motivate your students to learn English?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WORD WALL</vt:lpstr>
      <vt:lpstr>PowerPoint Presentation</vt:lpstr>
      <vt:lpstr>PowerPoint Presentation</vt:lpstr>
      <vt:lpstr>PowerPoint Presentation</vt:lpstr>
      <vt:lpstr>PowerPoint Presentation</vt:lpstr>
      <vt:lpstr>Assignment: make your own Fryer models  Reflection: Do you think this method will work with your students? And how you will adapt it? </vt:lpstr>
      <vt:lpstr>WEEK TWO</vt:lpstr>
      <vt:lpstr>PowerPoint Presentation</vt:lpstr>
      <vt:lpstr>What are some ideas you remember from last week lesson?</vt:lpstr>
      <vt:lpstr>Special for SLB Teacher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your opinion, which comes first?</vt:lpstr>
      <vt:lpstr>PowerPoint Presentation</vt:lpstr>
      <vt:lpstr>PowerPoint Presentation</vt:lpstr>
      <vt:lpstr>Speaking Activities</vt:lpstr>
      <vt:lpstr>PowerPoint Presentation</vt:lpstr>
      <vt:lpstr>PowerPoint Presentation</vt:lpstr>
      <vt:lpstr>Reflection on today lesson</vt:lpstr>
      <vt:lpstr>PowerPoint Presentation</vt:lpstr>
      <vt:lpstr>PowerPoint Presentation</vt:lpstr>
      <vt:lpstr>RESUME VIDEO KEGIATAN</vt:lpstr>
      <vt:lpstr>APA YANG MEMBUAT PENDIDIKAN CHINA MAJU</vt:lpstr>
      <vt:lpstr>APA YANG MEMBUAT PENDIDIKAN CHINA MAJU</vt:lpstr>
      <vt:lpstr>PowerPoint Presentation</vt:lpstr>
      <vt:lpstr>Persamaan dengan sistem pendidikan Indonesia</vt:lpstr>
      <vt:lpstr>Program KTLN</vt:lpstr>
      <vt:lpstr>Refleksi</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Muriya Ningrum</dc:creator>
  <cp:lastModifiedBy>Digitalisasi</cp:lastModifiedBy>
  <cp:revision>40</cp:revision>
  <dcterms:created xsi:type="dcterms:W3CDTF">2025-10-08T06:12:31Z</dcterms:created>
  <dcterms:modified xsi:type="dcterms:W3CDTF">2026-08-26T04:50:31Z</dcterms:modified>
</cp:coreProperties>
</file>