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Montserrat" panose="020B0604020202020204" charset="0"/>
      <p:regular r:id="rId13"/>
    </p:embeddedFont>
    <p:embeddedFont>
      <p:font typeface="Montserrat Bold" panose="020B0604020202020204" charset="0"/>
      <p:regular r:id="rId14"/>
    </p:embeddedFont>
    <p:embeddedFont>
      <p:font typeface="Open Sans" panose="020B0604020202020204" charset="0"/>
      <p:regular r:id="rId15"/>
    </p:embeddedFont>
    <p:embeddedFont>
      <p:font typeface="Open Sans Bold" panose="020B0604020202020204" charset="0"/>
      <p:regular r:id="rId16"/>
    </p:embeddedFont>
    <p:embeddedFont>
      <p:font typeface="RoxboroughCF" panose="020B0604020202020204" charset="0"/>
      <p:regular r:id="rId17"/>
    </p:embeddedFont>
    <p:embeddedFont>
      <p:font typeface="RoxboroughCF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82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463E7-02F6-47C4-A872-87A39BEDA589}" type="datetimeFigureOut">
              <a:rPr lang="en-ID" smtClean="0"/>
              <a:t>27/08/2026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17F80D-9CD9-4D4A-A70C-9AA3704C0A5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815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17F80D-9CD9-4D4A-A70C-9AA3704C0A56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685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crIhskgSSo&amp;t=537" TargetMode="External"/><Relationship Id="rId3" Type="http://schemas.openxmlformats.org/officeDocument/2006/relationships/image" Target="../media/image2.svg"/><Relationship Id="rId7" Type="http://schemas.openxmlformats.org/officeDocument/2006/relationships/hyperlink" Target="https://daftarsekolah.spmb.teknokrat.ac.id/2026/01/contoh-soal-berpikir-tingkat-tinggi-hots-dari-mudah-hingga-sulit-untuk-ujia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ODvk4cjcjJ4&amp;t=313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watch?v=z5kAeGcLQLQ&amp;t=3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44462" y="0"/>
            <a:ext cx="5443538" cy="10287000"/>
          </a:xfrm>
          <a:custGeom>
            <a:avLst/>
            <a:gdLst/>
            <a:ahLst/>
            <a:cxnLst/>
            <a:rect l="l" t="t" r="r" b="b"/>
            <a:pathLst>
              <a:path w="5443538" h="10287000">
                <a:moveTo>
                  <a:pt x="0" y="0"/>
                </a:moveTo>
                <a:lnTo>
                  <a:pt x="5443538" y="0"/>
                </a:lnTo>
                <a:lnTo>
                  <a:pt x="54435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3" name="Freeform 3"/>
          <p:cNvSpPr/>
          <p:nvPr/>
        </p:nvSpPr>
        <p:spPr>
          <a:xfrm>
            <a:off x="-92981" y="-228328"/>
            <a:ext cx="8845288" cy="4120430"/>
          </a:xfrm>
          <a:custGeom>
            <a:avLst/>
            <a:gdLst/>
            <a:ahLst/>
            <a:cxnLst/>
            <a:rect l="l" t="t" r="r" b="b"/>
            <a:pathLst>
              <a:path w="8845288" h="4120430">
                <a:moveTo>
                  <a:pt x="0" y="0"/>
                </a:moveTo>
                <a:lnTo>
                  <a:pt x="8845288" y="0"/>
                </a:lnTo>
                <a:lnTo>
                  <a:pt x="8845288" y="4120430"/>
                </a:lnTo>
                <a:lnTo>
                  <a:pt x="0" y="41204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7826807"/>
            <a:ext cx="13102295" cy="795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4665" spc="746">
                <a:solidFill>
                  <a:srgbClr val="5C3420"/>
                </a:solidFill>
                <a:latin typeface="Montserrat"/>
                <a:ea typeface="Montserrat"/>
                <a:cs typeface="Montserrat"/>
                <a:sym typeface="Montserrat"/>
              </a:rPr>
              <a:t>MGMP BAHASA INDONESIA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57665"/>
            <a:ext cx="14811110" cy="424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81"/>
              </a:lnSpc>
            </a:pPr>
            <a:r>
              <a:rPr lang="en-US" sz="12486" b="1" spc="-249" dirty="0">
                <a:solidFill>
                  <a:srgbClr val="5C342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PEMBAHASAN SOAL TKA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44462" y="0"/>
            <a:ext cx="5443538" cy="10287000"/>
          </a:xfrm>
          <a:custGeom>
            <a:avLst/>
            <a:gdLst/>
            <a:ahLst/>
            <a:cxnLst/>
            <a:rect l="l" t="t" r="r" b="b"/>
            <a:pathLst>
              <a:path w="5443538" h="10287000">
                <a:moveTo>
                  <a:pt x="0" y="0"/>
                </a:moveTo>
                <a:lnTo>
                  <a:pt x="5443538" y="0"/>
                </a:lnTo>
                <a:lnTo>
                  <a:pt x="54435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2981" y="-22832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0"/>
                </a:moveTo>
                <a:lnTo>
                  <a:pt x="4808451" y="0"/>
                </a:lnTo>
                <a:lnTo>
                  <a:pt x="4808451" y="2239937"/>
                </a:lnTo>
                <a:lnTo>
                  <a:pt x="0" y="223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0" y="870126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2239937"/>
                </a:moveTo>
                <a:lnTo>
                  <a:pt x="4808452" y="2239937"/>
                </a:lnTo>
                <a:lnTo>
                  <a:pt x="4808452" y="0"/>
                </a:lnTo>
                <a:lnTo>
                  <a:pt x="0" y="0"/>
                </a:lnTo>
                <a:lnTo>
                  <a:pt x="0" y="22399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30985" y="3844902"/>
            <a:ext cx="14226030" cy="2517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0"/>
              </a:lnSpc>
            </a:pPr>
            <a:r>
              <a:rPr lang="en-US" sz="3621" b="1" spc="-72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Soal LOTS menguji kemampuan mengingat dan pemahaman dasar, sedangkan soal HOTS menguji kemampuan analisis, evaluasi, dan kreasi.</a:t>
            </a:r>
          </a:p>
          <a:p>
            <a:pPr algn="just">
              <a:lnSpc>
                <a:spcPts val="5070"/>
              </a:lnSpc>
            </a:pPr>
            <a:endParaRPr lang="en-US" sz="3621" b="1" spc="-72">
              <a:solidFill>
                <a:srgbClr val="2C342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3438039" y="891640"/>
            <a:ext cx="11004514" cy="2286000"/>
            <a:chOff x="0" y="0"/>
            <a:chExt cx="14672685" cy="3048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72686" cy="2946400"/>
            </a:xfrm>
            <a:custGeom>
              <a:avLst/>
              <a:gdLst/>
              <a:ahLst/>
              <a:cxnLst/>
              <a:rect l="l" t="t" r="r" b="b"/>
              <a:pathLst>
                <a:path w="14672686" h="2946400">
                  <a:moveTo>
                    <a:pt x="0" y="0"/>
                  </a:moveTo>
                  <a:lnTo>
                    <a:pt x="14672686" y="0"/>
                  </a:lnTo>
                  <a:lnTo>
                    <a:pt x="14672686" y="2946400"/>
                  </a:lnTo>
                  <a:lnTo>
                    <a:pt x="0" y="2946400"/>
                  </a:lnTo>
                  <a:close/>
                </a:path>
              </a:pathLst>
            </a:custGeom>
            <a:solidFill>
              <a:srgbClr val="FDF9B4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14672686" cy="3048000"/>
            </a:xfrm>
            <a:custGeom>
              <a:avLst/>
              <a:gdLst/>
              <a:ahLst/>
              <a:cxnLst/>
              <a:rect l="l" t="t" r="r" b="b"/>
              <a:pathLst>
                <a:path w="14672686" h="3048000">
                  <a:moveTo>
                    <a:pt x="0" y="2946400"/>
                  </a:moveTo>
                  <a:lnTo>
                    <a:pt x="14672686" y="2946400"/>
                  </a:lnTo>
                  <a:lnTo>
                    <a:pt x="14545686" y="3048000"/>
                  </a:lnTo>
                  <a:cubicBezTo>
                    <a:pt x="14545686" y="3048000"/>
                    <a:pt x="13555086" y="2971800"/>
                    <a:pt x="13453486" y="2971800"/>
                  </a:cubicBezTo>
                  <a:lnTo>
                    <a:pt x="1219200" y="2971800"/>
                  </a:lnTo>
                  <a:cubicBezTo>
                    <a:pt x="1117600" y="2971800"/>
                    <a:pt x="127000" y="3048000"/>
                    <a:pt x="127000" y="3048000"/>
                  </a:cubicBezTo>
                  <a:lnTo>
                    <a:pt x="0" y="2946400"/>
                  </a:lnTo>
                  <a:lnTo>
                    <a:pt x="0" y="0"/>
                  </a:lnTo>
                  <a:lnTo>
                    <a:pt x="14672686" y="0"/>
                  </a:lnTo>
                  <a:lnTo>
                    <a:pt x="14672686" y="2946400"/>
                  </a:lnTo>
                  <a:lnTo>
                    <a:pt x="12700" y="2946400"/>
                  </a:lnTo>
                  <a:lnTo>
                    <a:pt x="12700" y="2933700"/>
                  </a:lnTo>
                  <a:lnTo>
                    <a:pt x="14659986" y="2933700"/>
                  </a:lnTo>
                  <a:lnTo>
                    <a:pt x="14659986" y="12700"/>
                  </a:lnTo>
                  <a:lnTo>
                    <a:pt x="12700" y="12700"/>
                  </a:lnTo>
                  <a:lnTo>
                    <a:pt x="12700" y="2946400"/>
                  </a:lnTo>
                </a:path>
              </a:pathLst>
            </a:custGeom>
            <a:solidFill>
              <a:srgbClr val="394C60">
                <a:alpha val="784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4672685" cy="2603500"/>
            </a:xfrm>
            <a:prstGeom prst="rect">
              <a:avLst/>
            </a:prstGeom>
          </p:spPr>
          <p:txBody>
            <a:bodyPr lIns="203200" tIns="203200" rIns="203200" bIns="203200" rtlCol="0" anchor="t"/>
            <a:lstStyle/>
            <a:p>
              <a:pPr algn="l">
                <a:lnSpc>
                  <a:spcPts val="7839"/>
                </a:lnSpc>
              </a:pPr>
              <a:r>
                <a:rPr lang="en-US" sz="55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SOAL LOTS DAN SOAL HOTS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04060" y="1874281"/>
            <a:ext cx="13066916" cy="7190290"/>
          </a:xfrm>
          <a:custGeom>
            <a:avLst/>
            <a:gdLst/>
            <a:ahLst/>
            <a:cxnLst/>
            <a:rect l="l" t="t" r="r" b="b"/>
            <a:pathLst>
              <a:path w="13066916" h="7190290">
                <a:moveTo>
                  <a:pt x="0" y="0"/>
                </a:moveTo>
                <a:lnTo>
                  <a:pt x="13066916" y="0"/>
                </a:lnTo>
                <a:lnTo>
                  <a:pt x="13066916" y="7190290"/>
                </a:lnTo>
                <a:lnTo>
                  <a:pt x="0" y="7190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09" b="-6043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44462" y="0"/>
            <a:ext cx="5443538" cy="10287000"/>
          </a:xfrm>
          <a:custGeom>
            <a:avLst/>
            <a:gdLst/>
            <a:ahLst/>
            <a:cxnLst/>
            <a:rect l="l" t="t" r="r" b="b"/>
            <a:pathLst>
              <a:path w="5443538" h="10287000">
                <a:moveTo>
                  <a:pt x="0" y="0"/>
                </a:moveTo>
                <a:lnTo>
                  <a:pt x="5443538" y="0"/>
                </a:lnTo>
                <a:lnTo>
                  <a:pt x="54435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49070" y="3042219"/>
            <a:ext cx="13127783" cy="4922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705" lvl="1" indent="-435852" algn="l">
              <a:lnSpc>
                <a:spcPts val="5652"/>
              </a:lnSpc>
              <a:buFont typeface="Arial"/>
              <a:buChar char="•"/>
            </a:pPr>
            <a:r>
              <a:rPr lang="en-US" sz="4037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Level kognitif C1 (mengingat), C2 (memahami), dan C3 (mengaplikasikan).</a:t>
            </a:r>
          </a:p>
          <a:p>
            <a:pPr marL="871705" lvl="1" indent="-435852" algn="l">
              <a:lnSpc>
                <a:spcPts val="5652"/>
              </a:lnSpc>
              <a:buFont typeface="Arial"/>
              <a:buChar char="•"/>
            </a:pPr>
            <a:r>
              <a:rPr lang="en-US" sz="4037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Fokus pada hafalan, penjelasan ulang, atau perhitungan langsung.</a:t>
            </a:r>
          </a:p>
          <a:p>
            <a:pPr marL="871705" lvl="1" indent="-435852" algn="l">
              <a:lnSpc>
                <a:spcPts val="5652"/>
              </a:lnSpc>
              <a:buFont typeface="Arial"/>
              <a:buChar char="•"/>
            </a:pPr>
            <a:r>
              <a:rPr lang="en-US" sz="4037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Tidak memerlukan analisis mendalam atau konteks masalah nyata yang rumit.</a:t>
            </a:r>
          </a:p>
          <a:p>
            <a:pPr algn="l">
              <a:lnSpc>
                <a:spcPts val="5652"/>
              </a:lnSpc>
            </a:pPr>
            <a:endParaRPr lang="en-US" sz="4037" b="1">
              <a:solidFill>
                <a:srgbClr val="2C342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-370921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0"/>
                </a:moveTo>
                <a:lnTo>
                  <a:pt x="4808452" y="0"/>
                </a:lnTo>
                <a:lnTo>
                  <a:pt x="4808452" y="2239937"/>
                </a:lnTo>
                <a:lnTo>
                  <a:pt x="0" y="223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0" y="870126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2239937"/>
                </a:moveTo>
                <a:lnTo>
                  <a:pt x="4808452" y="2239937"/>
                </a:lnTo>
                <a:lnTo>
                  <a:pt x="4808452" y="0"/>
                </a:lnTo>
                <a:lnTo>
                  <a:pt x="0" y="0"/>
                </a:lnTo>
                <a:lnTo>
                  <a:pt x="0" y="22399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08556" y="1349268"/>
            <a:ext cx="8435644" cy="1090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83"/>
              </a:lnSpc>
            </a:pPr>
            <a:r>
              <a:rPr lang="en-US" sz="6345" b="1" dirty="0">
                <a:solidFill>
                  <a:srgbClr val="2C342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CIRI SOAL LOTS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44462" y="0"/>
            <a:ext cx="5443538" cy="10287000"/>
          </a:xfrm>
          <a:custGeom>
            <a:avLst/>
            <a:gdLst/>
            <a:ahLst/>
            <a:cxnLst/>
            <a:rect l="l" t="t" r="r" b="b"/>
            <a:pathLst>
              <a:path w="5443538" h="10287000">
                <a:moveTo>
                  <a:pt x="0" y="0"/>
                </a:moveTo>
                <a:lnTo>
                  <a:pt x="5443538" y="0"/>
                </a:lnTo>
                <a:lnTo>
                  <a:pt x="54435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35434"/>
            <a:ext cx="12387037" cy="197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081"/>
              </a:lnSpc>
            </a:pPr>
            <a:r>
              <a:rPr lang="en-US" sz="11486" spc="-229">
                <a:solidFill>
                  <a:srgbClr val="5C3420"/>
                </a:solidFill>
                <a:latin typeface="RoxboroughCF"/>
                <a:ea typeface="RoxboroughCF"/>
                <a:cs typeface="RoxboroughCF"/>
                <a:sym typeface="RoxboroughCF"/>
              </a:rPr>
              <a:t>CIRI SOAL HOTS</a:t>
            </a:r>
          </a:p>
        </p:txBody>
      </p:sp>
      <p:sp>
        <p:nvSpPr>
          <p:cNvPr id="4" name="Freeform 4"/>
          <p:cNvSpPr/>
          <p:nvPr/>
        </p:nvSpPr>
        <p:spPr>
          <a:xfrm>
            <a:off x="-92981" y="-22832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0"/>
                </a:moveTo>
                <a:lnTo>
                  <a:pt x="4808451" y="0"/>
                </a:lnTo>
                <a:lnTo>
                  <a:pt x="4808451" y="2239937"/>
                </a:lnTo>
                <a:lnTo>
                  <a:pt x="0" y="223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0" y="870126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2239937"/>
                </a:moveTo>
                <a:lnTo>
                  <a:pt x="4808452" y="2239937"/>
                </a:lnTo>
                <a:lnTo>
                  <a:pt x="4808452" y="0"/>
                </a:lnTo>
                <a:lnTo>
                  <a:pt x="0" y="0"/>
                </a:lnTo>
                <a:lnTo>
                  <a:pt x="0" y="22399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15737" y="4763506"/>
            <a:ext cx="12847191" cy="3844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7985" lvl="1" indent="-338992" algn="just">
              <a:lnSpc>
                <a:spcPts val="4396"/>
              </a:lnSpc>
              <a:buFont typeface="Arial"/>
              <a:buChar char="•"/>
            </a:pP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Level kognitif C4 (menganalisis), C5 (mengevaluasi), dan C6 (mencipta).</a:t>
            </a:r>
          </a:p>
          <a:p>
            <a:pPr marL="677985" lvl="1" indent="-338992" algn="just">
              <a:lnSpc>
                <a:spcPts val="4396"/>
              </a:lnSpc>
              <a:buFont typeface="Arial"/>
              <a:buChar char="•"/>
            </a:pP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Menggunakan stimulus seperti teks, gambar, grafik, atau kasus nyata.</a:t>
            </a:r>
          </a:p>
          <a:p>
            <a:pPr marL="677985" lvl="1" indent="-338992" algn="just">
              <a:lnSpc>
                <a:spcPts val="4396"/>
              </a:lnSpc>
              <a:buFont typeface="Arial"/>
              <a:buChar char="•"/>
            </a:pP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Menuntut siswa memecahkan masalah, menarik kesimpulan, atau membuat keputusan. [</a:t>
            </a:r>
            <a:r>
              <a:rPr lang="en-US" sz="3140" b="1" u="sng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6" tooltip="https://www.youtube.com/watch?v=ODvk4cjcjJ4&amp;t=313"/>
              </a:rPr>
              <a:t>1</a:t>
            </a: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3140" b="1" u="sng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7" tooltip="https://daftarsekolah.spmb.teknokrat.ac.id/2026/01/contoh-soal-berpikir-tingkat-tinggi-hots-dari-mudah-hingga-sulit-untuk-ujian/"/>
              </a:rPr>
              <a:t>2</a:t>
            </a: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3140" b="1" u="sng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8" tooltip="https://www.youtube.com/watch?v=FcrIhskgSSo&amp;t=537"/>
              </a:rPr>
              <a:t>3</a:t>
            </a: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3140" b="1" u="sng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9" tooltip="https://www.youtube.com/watch?v=z5kAeGcLQLQ&amp;t=39"/>
              </a:rPr>
              <a:t>4</a:t>
            </a:r>
            <a:r>
              <a:rPr lang="en-US" sz="3140" b="1">
                <a:solidFill>
                  <a:srgbClr val="2C342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]</a:t>
            </a:r>
          </a:p>
          <a:p>
            <a:pPr marL="677985" lvl="1" indent="-338992" algn="just">
              <a:lnSpc>
                <a:spcPts val="4396"/>
              </a:lnSpc>
              <a:buFont typeface="Arial"/>
              <a:buChar char="•"/>
            </a:pPr>
            <a:endParaRPr lang="en-US" sz="3140" b="1">
              <a:solidFill>
                <a:srgbClr val="2C342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44462" y="0"/>
            <a:ext cx="5443538" cy="10287000"/>
          </a:xfrm>
          <a:custGeom>
            <a:avLst/>
            <a:gdLst/>
            <a:ahLst/>
            <a:cxnLst/>
            <a:rect l="l" t="t" r="r" b="b"/>
            <a:pathLst>
              <a:path w="5443538" h="10287000">
                <a:moveTo>
                  <a:pt x="0" y="0"/>
                </a:moveTo>
                <a:lnTo>
                  <a:pt x="5443538" y="0"/>
                </a:lnTo>
                <a:lnTo>
                  <a:pt x="54435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73534"/>
            <a:ext cx="13833333" cy="161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42"/>
              </a:lnSpc>
            </a:pPr>
            <a:r>
              <a:rPr lang="en-US" sz="9387" spc="-187">
                <a:solidFill>
                  <a:srgbClr val="5C3420"/>
                </a:solidFill>
                <a:latin typeface="RoxboroughCF"/>
                <a:ea typeface="RoxboroughCF"/>
                <a:cs typeface="RoxboroughCF"/>
                <a:sym typeface="RoxboroughCF"/>
              </a:rPr>
              <a:t>CONTOH SOAL HOTS</a:t>
            </a:r>
          </a:p>
        </p:txBody>
      </p:sp>
      <p:sp>
        <p:nvSpPr>
          <p:cNvPr id="4" name="Freeform 4"/>
          <p:cNvSpPr/>
          <p:nvPr/>
        </p:nvSpPr>
        <p:spPr>
          <a:xfrm>
            <a:off x="-92981" y="-22832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0"/>
                </a:moveTo>
                <a:lnTo>
                  <a:pt x="4808451" y="0"/>
                </a:lnTo>
                <a:lnTo>
                  <a:pt x="4808451" y="2239937"/>
                </a:lnTo>
                <a:lnTo>
                  <a:pt x="0" y="22399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0" y="8701268"/>
            <a:ext cx="4808452" cy="2239937"/>
          </a:xfrm>
          <a:custGeom>
            <a:avLst/>
            <a:gdLst/>
            <a:ahLst/>
            <a:cxnLst/>
            <a:rect l="l" t="t" r="r" b="b"/>
            <a:pathLst>
              <a:path w="4808452" h="2239937">
                <a:moveTo>
                  <a:pt x="0" y="2239937"/>
                </a:moveTo>
                <a:lnTo>
                  <a:pt x="4808452" y="2239937"/>
                </a:lnTo>
                <a:lnTo>
                  <a:pt x="4808452" y="0"/>
                </a:lnTo>
                <a:lnTo>
                  <a:pt x="0" y="0"/>
                </a:lnTo>
                <a:lnTo>
                  <a:pt x="0" y="22399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4854512"/>
            <a:ext cx="11156451" cy="47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3216" lvl="1" indent="-306608" algn="just">
              <a:lnSpc>
                <a:spcPts val="3976"/>
              </a:lnSpc>
              <a:buFont typeface="Arial"/>
              <a:buChar char="•"/>
            </a:pPr>
            <a:endParaRPr lang="en-US" sz="2840" dirty="0">
              <a:solidFill>
                <a:srgbClr val="2C342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128</Words>
  <Application>Microsoft Office PowerPoint</Application>
  <PresentationFormat>Custom</PresentationFormat>
  <Paragraphs>14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Calibri</vt:lpstr>
      <vt:lpstr>RoxboroughCF</vt:lpstr>
      <vt:lpstr>Montserrat</vt:lpstr>
      <vt:lpstr>Open Sans Bold</vt:lpstr>
      <vt:lpstr>RoxboroughCF Bold</vt:lpstr>
      <vt:lpstr>Arial</vt:lpstr>
      <vt:lpstr>Montserrat Bold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Brown Hexagon Geometric Master presentation ppt </dc:title>
  <cp:lastModifiedBy>USER</cp:lastModifiedBy>
  <cp:revision>2</cp:revision>
  <dcterms:created xsi:type="dcterms:W3CDTF">2006-08-16T00:00:00Z</dcterms:created>
  <dcterms:modified xsi:type="dcterms:W3CDTF">2026-08-27T03:20:03Z</dcterms:modified>
  <dc:identifier>DAHTcVPiisc</dc:identifier>
</cp:coreProperties>
</file>