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8" d="100"/>
          <a:sy n="58" d="100"/>
        </p:scale>
        <p:origin x="89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2194619"/>
            <a:ext cx="2947094" cy="30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6725" y="2689919"/>
            <a:ext cx="4283816" cy="1173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sz="4200" b="1" i="0" u="none">
                <a:solidFill>
                  <a:srgbClr val="FFFFFF"/>
                </a:solidFill>
                <a:latin typeface="Space Grotesk"/>
              </a:rPr>
              <a:t>BEDAH SOAL TKA</a:t>
            </a:r>
            <a:r>
              <a:t>
</a:t>
            </a:r>
            <a:r>
              <a:rPr sz="4200" b="1" i="0" u="none">
                <a:solidFill>
                  <a:srgbClr val="F87171"/>
                </a:solidFill>
                <a:latin typeface="Space Grotesk"/>
              </a:rPr>
              <a:t>PANCASILA</a:t>
            </a:r>
            <a:r>
              <a:rPr sz="4200" b="1" i="0" u="none">
                <a:solidFill>
                  <a:srgbClr val="FFFFFF"/>
                </a:solidFill>
                <a:latin typeface="Space Grotesk"/>
              </a:rPr>
              <a:t> SMA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6725" y="4053780"/>
            <a:ext cx="85725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94A3B8"/>
                </a:solidFill>
                <a:latin typeface="Plus Jakarta Sans"/>
              </a:rPr>
              <a:t>Analisis Struktur Indikator, DNA Penalaran Soal, Kunci Jawaban, serta Pengembangan Soal Turunan Berbasis HOTS &amp; Kurikulum Merdeka.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2289869"/>
            <a:ext cx="178147" cy="1333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7387" y="2538412"/>
            <a:ext cx="657225" cy="2000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2622" y="2814637"/>
            <a:ext cx="9046755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FFFFFF"/>
                </a:solidFill>
                <a:latin typeface="Space Grotesk"/>
              </a:rPr>
              <a:t>Pemetaan Elemen &amp; Karakteristik Soal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62312" y="4090987"/>
            <a:ext cx="56673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CBD5E1"/>
                </a:solidFill>
                <a:latin typeface="Plus Jakarta Sans"/>
              </a:rPr>
              <a:t>Ringkasan Kunci dan Pola Penalaran Soal TKA Pendidikan Pancasila Jenjang SMA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1104900"/>
            <a:ext cx="2671762" cy="24860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8987" y="1104900"/>
            <a:ext cx="2671762" cy="24860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1104900"/>
            <a:ext cx="2671762" cy="24860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3512" y="1104900"/>
            <a:ext cx="2671762" cy="24860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1876425"/>
            <a:ext cx="2195512" cy="2000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4850" y="2152650"/>
            <a:ext cx="2305288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8FAFC"/>
                </a:solidFill>
                <a:latin typeface="Space Grotesk"/>
              </a:rPr>
              <a:t>Pancasila &amp; HAM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2495550"/>
            <a:ext cx="2195512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94A3B8"/>
                </a:solidFill>
                <a:latin typeface="Plus Jakarta Sans"/>
              </a:rPr>
              <a:t>Menyeimbangkan hak &amp; kewajiban warga negara, Pancasila sebagai dasar negara &amp; konsensus ketatanegaraan.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7112" y="1876425"/>
            <a:ext cx="2195512" cy="2000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67112" y="2152650"/>
            <a:ext cx="2305288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8FAFC"/>
                </a:solidFill>
                <a:latin typeface="Space Grotesk"/>
              </a:rPr>
              <a:t>UUD NRI Tahun 1945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7112" y="2495550"/>
            <a:ext cx="2195512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94A3B8"/>
                </a:solidFill>
                <a:latin typeface="Plus Jakarta Sans"/>
              </a:rPr>
              <a:t>Ketentuan pasal konstitusi, bela negara, serta hubungan sinergis struktur pemerintah pusat &amp; daerah.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9375" y="1876425"/>
            <a:ext cx="2195512" cy="2000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29375" y="2152650"/>
            <a:ext cx="2305288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8FAFC"/>
                </a:solidFill>
                <a:latin typeface="Space Grotesk"/>
              </a:rPr>
              <a:t>Bhinneka Tunggal Ika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9375" y="2495550"/>
            <a:ext cx="2195512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94A3B8"/>
                </a:solidFill>
                <a:latin typeface="Plus Jakarta Sans"/>
              </a:rPr>
              <a:t>Mengelola kebinekaan, toleransi interaktif, komunikasi inklusif, dan partisipasi sebagai modal sosial.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1637" y="1876425"/>
            <a:ext cx="2195512" cy="2000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291637" y="2152650"/>
            <a:ext cx="2305288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8FAFC"/>
                </a:solidFill>
                <a:latin typeface="Space Grotesk"/>
              </a:rPr>
              <a:t>Keutuhan NKRI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91637" y="2495550"/>
            <a:ext cx="2195512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94A3B8"/>
                </a:solidFill>
                <a:latin typeface="Plus Jakarta Sans"/>
              </a:rPr>
              <a:t>Ketahanan ideologi dari radikalisme, penanganan disintegrasi/hoaks, dan Panca Gatra Wawasan Nusantara.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1390650"/>
            <a:ext cx="381000" cy="3048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67112" y="1390650"/>
            <a:ext cx="266700" cy="3048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91637" y="1390650"/>
            <a:ext cx="304800" cy="3048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6725" y="466725"/>
            <a:ext cx="11725275" cy="4095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FFFFF"/>
                </a:solidFill>
                <a:latin typeface="Space Grotesk"/>
              </a:rPr>
              <a:t>4 Pilar Utama Cakupan Materi TKA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66725" y="876300"/>
            <a:ext cx="7620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1104900"/>
            <a:ext cx="5495925" cy="5286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9350" y="1104900"/>
            <a:ext cx="5495925" cy="52863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343025"/>
            <a:ext cx="5019675" cy="200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4850" y="1619250"/>
            <a:ext cx="5270658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BBF24"/>
                </a:solidFill>
                <a:latin typeface="Space Grotesk"/>
              </a:rPr>
              <a:t>Hak dan Kewajiban Pedagang vs Pejalan Kaki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1981200"/>
            <a:ext cx="50196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CBD5E1"/>
                </a:solidFill>
                <a:latin typeface="Plus Jakarta Sans"/>
              </a:rPr>
              <a:t>Stimulus:</a:t>
            </a:r>
            <a:r>
              <a:rPr sz="1200" b="0" i="0" u="none">
                <a:solidFill>
                  <a:srgbClr val="CBD5E1"/>
                </a:solidFill>
                <a:latin typeface="Plus Jakarta Sans"/>
              </a:rPr>
              <a:t> Pedagang butuh pendapatan di trotoar vs Pejalan kaki butuh kenyamanan/keamanan.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2514600"/>
            <a:ext cx="50196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CBD5E1"/>
                </a:solidFill>
                <a:latin typeface="Plus Jakarta Sans"/>
              </a:rPr>
              <a:t>DNA Soal:</a:t>
            </a:r>
            <a:r>
              <a:rPr sz="1200" b="0" i="0" u="none">
                <a:solidFill>
                  <a:srgbClr val="CBD5E1"/>
                </a:solidFill>
                <a:latin typeface="Plus Jakarta Sans"/>
              </a:rPr>
              <a:t> Konflik kepentingan → Identifikasi hak → Keseimbangan harmoni.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3048000"/>
            <a:ext cx="50196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4D399"/>
                </a:solidFill>
                <a:latin typeface="Plus Jakarta Sans"/>
              </a:rPr>
              <a:t>Kunci (E):</a:t>
            </a:r>
            <a:r>
              <a:rPr sz="1200" b="0" i="0" u="none">
                <a:solidFill>
                  <a:srgbClr val="34D399"/>
                </a:solidFill>
                <a:latin typeface="Plus Jakarta Sans"/>
              </a:rPr>
              <a:t> Menyelaraskan dua kepentingan untuk menciptakan harmoni sosial berbasis keseimbangan hak &amp; kewajiban.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7475" y="1343025"/>
            <a:ext cx="5019675" cy="2000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67475" y="1619250"/>
            <a:ext cx="5270658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BBF24"/>
                </a:solidFill>
                <a:latin typeface="Space Grotesk"/>
              </a:rPr>
              <a:t>Bela Negara (Pasal 27 Ayat 3 UUD 1945)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67475" y="1981200"/>
            <a:ext cx="50196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CBD5E1"/>
                </a:solidFill>
                <a:latin typeface="Plus Jakarta Sans"/>
              </a:rPr>
              <a:t>Stimulus:</a:t>
            </a:r>
            <a:r>
              <a:rPr sz="1200" b="0" i="0" u="none">
                <a:solidFill>
                  <a:srgbClr val="CBD5E1"/>
                </a:solidFill>
                <a:latin typeface="Plus Jakarta Sans"/>
              </a:rPr>
              <a:t> Ketentuan pasal konstitusi terkait hak dan kewajiban warga negara dalam pembelaan negara.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67475" y="2514600"/>
            <a:ext cx="50196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CBD5E1"/>
                </a:solidFill>
                <a:latin typeface="Plus Jakarta Sans"/>
              </a:rPr>
              <a:t>DNA Soal:</a:t>
            </a:r>
            <a:r>
              <a:rPr sz="1200" b="0" i="0" u="none">
                <a:solidFill>
                  <a:srgbClr val="CBD5E1"/>
                </a:solidFill>
                <a:latin typeface="Plus Jakarta Sans"/>
              </a:rPr>
              <a:t> Pasal Constitusi → Hak + Kewajiban simultan → Contoh konkret.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7475" y="3048000"/>
            <a:ext cx="50196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4D399"/>
                </a:solidFill>
                <a:latin typeface="Plus Jakarta Sans"/>
              </a:rPr>
              <a:t>Kunci (E):</a:t>
            </a:r>
            <a:r>
              <a:rPr sz="1200" b="0" i="0" u="none">
                <a:solidFill>
                  <a:srgbClr val="34D399"/>
                </a:solidFill>
                <a:latin typeface="Plus Jakarta Sans"/>
              </a:rPr>
              <a:t> Memperoleh perlindungan negara sekaligus wajib ikut berpartisipasi menjaga keamanan &amp; kedaulatan.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725" y="466725"/>
            <a:ext cx="11725275" cy="4095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FFFFF"/>
                </a:solidFill>
                <a:latin typeface="Space Grotesk"/>
              </a:rPr>
              <a:t>Bedah Soal 1 &amp; 2: HAM &amp; Konstitusi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6725" y="876300"/>
            <a:ext cx="7620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1514475"/>
            <a:ext cx="5438775" cy="15335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25" y="3200400"/>
            <a:ext cx="5438775" cy="15335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6725" y="466725"/>
            <a:ext cx="5710713" cy="8191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FFFFF"/>
                </a:solidFill>
                <a:latin typeface="Space Grotesk"/>
              </a:rPr>
              <a:t>Bedah Soal 3 &amp; 4: Kebinekaan &amp; NKRI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9525"/>
            <a:ext cx="5895975" cy="68580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66725" y="1285875"/>
            <a:ext cx="72925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" y="1695450"/>
            <a:ext cx="2581275" cy="2000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8650" y="1971675"/>
            <a:ext cx="5370671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FFFFF"/>
                </a:solidFill>
                <a:latin typeface="Space Grotesk"/>
              </a:rPr>
              <a:t>Festival Toleransi Pelajar (MCMA)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247900"/>
            <a:ext cx="511492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>
                <a:solidFill>
                  <a:srgbClr val="CBD5E1"/>
                </a:solidFill>
                <a:latin typeface="Plus Jakarta Sans"/>
              </a:rPr>
              <a:t>Pola:</a:t>
            </a:r>
            <a:r>
              <a:rPr sz="1050" b="0" i="0" u="none">
                <a:solidFill>
                  <a:srgbClr val="CBD5E1"/>
                </a:solidFill>
                <a:latin typeface="Plus Jakarta Sans"/>
              </a:rPr>
              <a:t> Keberagaman → Sikap positif → Modal sosial pembangunan.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2486025"/>
            <a:ext cx="51149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>
                <a:solidFill>
                  <a:srgbClr val="34D399"/>
                </a:solidFill>
                <a:latin typeface="Plus Jakarta Sans"/>
              </a:rPr>
              <a:t>Kunci (A, B, C, D):</a:t>
            </a:r>
            <a:r>
              <a:rPr sz="1050" b="0" i="0" u="none">
                <a:solidFill>
                  <a:srgbClr val="34D399"/>
                </a:solidFill>
                <a:latin typeface="Plus Jakarta Sans"/>
              </a:rPr>
              <a:t> Komunikasi wajar, apresiasi simbol budaya, dan pertukaran pengalaman lintas suku/agama.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" y="3381375"/>
            <a:ext cx="2343150" cy="2000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28650" y="3657600"/>
            <a:ext cx="5370671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FFFFF"/>
                </a:solidFill>
                <a:latin typeface="Space Grotesk"/>
              </a:rPr>
              <a:t>Ancaman Ideologi di Media Sosial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8650" y="3933825"/>
            <a:ext cx="511492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>
                <a:solidFill>
                  <a:srgbClr val="CBD5E1"/>
                </a:solidFill>
                <a:latin typeface="Plus Jakarta Sans"/>
              </a:rPr>
              <a:t>Pola:</a:t>
            </a:r>
            <a:r>
              <a:rPr sz="1050" b="0" i="0" u="none">
                <a:solidFill>
                  <a:srgbClr val="CBD5E1"/>
                </a:solidFill>
                <a:latin typeface="Plus Jakarta Sans"/>
              </a:rPr>
              <a:t> Ancaman → Akar masalah → Solusi Edukatif-Preventif.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8650" y="4171950"/>
            <a:ext cx="51149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>
                <a:solidFill>
                  <a:srgbClr val="34D399"/>
                </a:solidFill>
                <a:latin typeface="Plus Jakarta Sans"/>
              </a:rPr>
              <a:t>Kunci (B):</a:t>
            </a:r>
            <a:r>
              <a:rPr sz="1050" b="0" i="0" u="none">
                <a:solidFill>
                  <a:srgbClr val="34D399"/>
                </a:solidFill>
                <a:latin typeface="Plus Jakarta Sans"/>
              </a:rPr>
              <a:t> Penguatan pendidikan Pancasila, literasi digital di sekolah &amp; keterlibatan tokoh agama.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350" y="1104900"/>
            <a:ext cx="5495925" cy="4572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5" y="1114425"/>
            <a:ext cx="5476875" cy="4552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9625" y="1104900"/>
            <a:ext cx="51530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Plus Jakarta Sans"/>
              </a:rPr>
              <a:t>Soal 5 (NKRI - Tantangan Disintegrasi):</a:t>
            </a:r>
            <a:r>
              <a:t>
</a:t>
            </a:r>
            <a:r>
              <a:rPr sz="1200" b="0" i="0" u="none">
                <a:solidFill>
                  <a:srgbClr val="CBD5E1"/>
                </a:solidFill>
                <a:latin typeface="Plus Jakarta Sans"/>
              </a:rPr>
              <a:t> Pemicu hoaks &amp; isu ketidakadilan di negara kepulauan. </a:t>
            </a:r>
            <a:r>
              <a:t>
</a:t>
            </a:r>
            <a:r>
              <a:rPr sz="1200" b="0" i="0" u="none">
                <a:solidFill>
                  <a:srgbClr val="34D399"/>
                </a:solidFill>
                <a:latin typeface="Plus Jakarta Sans"/>
              </a:rPr>
              <a:t>Kunci B:</a:t>
            </a:r>
            <a:r>
              <a:rPr sz="1200" b="0" i="0" u="none">
                <a:solidFill>
                  <a:srgbClr val="CBD5E1"/>
                </a:solidFill>
                <a:latin typeface="Plus Jakarta Sans"/>
              </a:rPr>
              <a:t> Menyebarkan informasi valid &amp; membangun dialog antarkelompok.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2209800"/>
            <a:ext cx="51530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Plus Jakarta Sans"/>
              </a:rPr>
              <a:t>Soal 6 (Pancasila Dasar Negara):</a:t>
            </a:r>
            <a:r>
              <a:t>
</a:t>
            </a:r>
            <a:r>
              <a:rPr sz="1200" b="0" i="0" u="none">
                <a:solidFill>
                  <a:srgbClr val="CBD5E1"/>
                </a:solidFill>
                <a:latin typeface="Plus Jakarta Sans"/>
              </a:rPr>
              <a:t> Perdebatan amandemen UUD (Pilpres langsung vs MPR). </a:t>
            </a:r>
            <a:r>
              <a:t>
</a:t>
            </a:r>
            <a:r>
              <a:rPr sz="1200" b="0" i="0" u="none">
                <a:solidFill>
                  <a:srgbClr val="34D399"/>
                </a:solidFill>
                <a:latin typeface="Plus Jakarta Sans"/>
              </a:rPr>
              <a:t>Kunci A:</a:t>
            </a:r>
            <a:r>
              <a:rPr sz="1200" b="0" i="0" u="none">
                <a:solidFill>
                  <a:srgbClr val="CBD5E1"/>
                </a:solidFill>
                <a:latin typeface="Plus Jakarta Sans"/>
              </a:rPr>
              <a:t> Pancasila sebagai dasar mempertimbangkan perubahan agar menjamin kedaulatan rakyat &amp; keadilan sosial secara seimbang.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5" y="1119187"/>
            <a:ext cx="190500" cy="2000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5" y="2224087"/>
            <a:ext cx="190500" cy="2000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6725" y="466725"/>
            <a:ext cx="11725275" cy="4095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FFFFF"/>
                </a:solidFill>
                <a:latin typeface="Space Grotesk"/>
              </a:rPr>
              <a:t>Bedah Soal 5 &amp; 6: Disintegrasi &amp; Dasar Negara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6725" y="876300"/>
            <a:ext cx="7620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2886075"/>
            <a:ext cx="3048000" cy="17240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625" y="2614612"/>
            <a:ext cx="7867650" cy="6667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625" y="3414712"/>
            <a:ext cx="7867650" cy="6667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7625" y="4214812"/>
            <a:ext cx="7867650" cy="666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1050" y="3200400"/>
            <a:ext cx="2419350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sz="6000" b="1" i="0" u="none">
                <a:solidFill>
                  <a:srgbClr val="F59E0B"/>
                </a:solidFill>
                <a:latin typeface="Space Grotesk"/>
              </a:rPr>
              <a:t>100%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050" y="4076700"/>
            <a:ext cx="241935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F8FAFC"/>
                </a:solidFill>
                <a:latin typeface="Plus Jakarta Sans SemiBold"/>
              </a:rPr>
              <a:t>Sinergi &amp; Demokrasi Inklusif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725" y="466725"/>
            <a:ext cx="11725275" cy="4095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FFFFF"/>
                </a:solidFill>
                <a:latin typeface="Space Grotesk"/>
              </a:rPr>
              <a:t>Bedah Soal 7, 9 &amp; 10: Otonomi &amp; Wawasan Nusantara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6725" y="876300"/>
            <a:ext cx="7620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1104900"/>
            <a:ext cx="3625899" cy="20621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124" y="1104900"/>
            <a:ext cx="3625899" cy="20621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9524" y="1104900"/>
            <a:ext cx="3625899" cy="206216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" y="1514475"/>
            <a:ext cx="666750" cy="2000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1249" y="1514475"/>
            <a:ext cx="685800" cy="2000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7649" y="1514475"/>
            <a:ext cx="685800" cy="2000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4850" y="1943100"/>
            <a:ext cx="3307132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8FAFC"/>
                </a:solidFill>
                <a:latin typeface="Space Grotesk"/>
              </a:rPr>
              <a:t>Variasi Konteks Stimulus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" y="2286000"/>
            <a:ext cx="314964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94A3B8"/>
                </a:solidFill>
                <a:latin typeface="Plus Jakarta Sans"/>
              </a:rPr>
              <a:t>Mengubah latar peristiwa (sekolah, lingkungan RT/RW, ruang siber, atau organisasi) tanpa merubah tingkat kognitif indikator asli.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1249" y="1943100"/>
            <a:ext cx="3307132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8FAFC"/>
                </a:solidFill>
                <a:latin typeface="Space Grotesk"/>
              </a:rPr>
              <a:t>Konsistensi DNA Penalaran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249" y="2286000"/>
            <a:ext cx="314964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94A3B8"/>
                </a:solidFill>
                <a:latin typeface="Plus Jakarta Sans"/>
              </a:rPr>
              <a:t>Mempertahankan alur logika: Identifikasi Masalah → Tinjauan Nilai/Pasal → Solusi Edukatif, Komprehensif &amp; Inklusif.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37649" y="1943100"/>
            <a:ext cx="3307132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8FAFC"/>
                </a:solidFill>
                <a:latin typeface="Space Grotesk"/>
              </a:rPr>
              <a:t>Karakter Distraktor (Pengecoh)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7649" y="2286000"/>
            <a:ext cx="3149649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94A3B8"/>
                </a:solidFill>
                <a:latin typeface="Plus Jakarta Sans"/>
              </a:rPr>
              <a:t>Pengecoh berupa opsi bersifat sepihak, represif seketika, mengabaikan musyawarah, atau menyampingkan kepentingan umum.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725" y="466725"/>
            <a:ext cx="11725275" cy="4095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FFFFF"/>
                </a:solidFill>
                <a:latin typeface="Space Grotesk"/>
              </a:rPr>
              <a:t>Prinsip Formulasi Soal Turunan TKA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6725" y="876300"/>
            <a:ext cx="7620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9625" y="1104900"/>
            <a:ext cx="109156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Plus Jakarta Sans"/>
              </a:rPr>
              <a:t>Turunan Soal 1 (Penataan Terminal):</a:t>
            </a:r>
            <a:r>
              <a:rPr sz="1200" b="0" i="0" u="none">
                <a:solidFill>
                  <a:srgbClr val="CBD5E1"/>
                </a:solidFill>
                <a:latin typeface="Plus Jakarta Sans"/>
              </a:rPr>
              <a:t> Menyelaraskan akses jalan penumpang tanpa menghilangkan mata pencaharian pedagang kecil.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" y="1485900"/>
            <a:ext cx="109156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Plus Jakarta Sans"/>
              </a:rPr>
              <a:t>Turunan Soal 1 (Penggunaan Aula Sekolah):</a:t>
            </a:r>
            <a:r>
              <a:rPr sz="1200" b="0" i="0" u="none">
                <a:solidFill>
                  <a:srgbClr val="CBD5E1"/>
                </a:solidFill>
                <a:latin typeface="Plus Jakarta Sans"/>
              </a:rPr>
              <a:t> Konflik dua organisasi siswa diatasi dengan musyawarah menyusun kesepakatan jadwal bersama.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9625" y="1866900"/>
            <a:ext cx="109156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Plus Jakarta Sans"/>
              </a:rPr>
              <a:t>Turunan Soal 4 (Konten Radikal Digital):</a:t>
            </a:r>
            <a:r>
              <a:rPr sz="1200" b="0" i="0" u="none">
                <a:solidFill>
                  <a:srgbClr val="CBD5E1"/>
                </a:solidFill>
                <a:latin typeface="Plus Jakarta Sans"/>
              </a:rPr>
              <a:t> Siswa membiasakan verifikasi informasi (fact-checking) &amp; memperkuat literasi kebangsaan.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2247900"/>
            <a:ext cx="109156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Plus Jakarta Sans"/>
              </a:rPr>
              <a:t>Turunan Soal 7 (Bencana / Pendidikan Daerah):</a:t>
            </a:r>
            <a:r>
              <a:rPr sz="1200" b="0" i="0" u="none">
                <a:solidFill>
                  <a:srgbClr val="CBD5E1"/>
                </a:solidFill>
                <a:latin typeface="Plus Jakarta Sans"/>
              </a:rPr>
              <a:t> Daerah mengidentifikasi data kebutuhan riil, Pusat memberikan dukungan pendanaan.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1119187"/>
            <a:ext cx="219075" cy="2000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25" y="1500187"/>
            <a:ext cx="238125" cy="20002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5" y="1881187"/>
            <a:ext cx="238125" cy="2000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725" y="2262187"/>
            <a:ext cx="238125" cy="2000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6725" y="466725"/>
            <a:ext cx="11725275" cy="4095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FFFFF"/>
                </a:solidFill>
                <a:latin typeface="Space Grotesk"/>
              </a:rPr>
              <a:t>Contoh Kasus Soal Turunan Hasil Bedah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6725" y="876300"/>
            <a:ext cx="7620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66725" y="1104900"/>
            <a:ext cx="11258550" cy="2714625"/>
          </a:xfrm>
          <a:prstGeom prst="roundRect">
            <a:avLst>
              <a:gd name="adj" fmla="val 0"/>
            </a:avLst>
          </a:prstGeom>
          <a:solidFill>
            <a:srgbClr val="15223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66725" y="1104900"/>
          <a:ext cx="11249025" cy="2714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24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2437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8FAFC"/>
                          </a:solidFill>
                          <a:latin typeface="Space Grotesk"/>
                        </a:rPr>
                        <a:t>No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8FAFC"/>
                          </a:solidFill>
                          <a:latin typeface="Space Grotesk"/>
                        </a:rPr>
                        <a:t>Elemen Materi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8FAFC"/>
                          </a:solidFill>
                          <a:latin typeface="Space Grotesk"/>
                        </a:rPr>
                        <a:t>Fokus Kompetensi / DNA Penalaran Soal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8FAFC"/>
                          </a:solidFill>
                          <a:latin typeface="Space Grotesk"/>
                        </a:rPr>
                        <a:t>Kata Kunci Solusi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1 &amp; 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Pancasila &amp; UUD 1945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Keseimbangan Hak &amp; Kewajiban, Implementasi Pasal 27 (3) UUD 1945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Harmoni sosial, Hak + Kewajiban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4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3 &amp; 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Bhinneka &amp; NKRI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Kebinekaan sebagai Modal Sosial, Penanganan Radikalisme Digital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Inklusif, Edukasi Preventif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5 &amp; 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NKRI &amp; Pancasila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Mencegah Disintegrasi Sosial, Perdebatan Amandemen Ketatanegaraan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Validasi Data, Kedaulatan Rakyat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4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7 &amp; 9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UUD 1945 &amp; Wawasan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Sinergi Pusat-Daerah, Gatra Ekonomi (Demokrasi Ekonomi)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Sinergi Data, Partisipasi Publik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40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10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Pancasila &amp; HAM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Perilaku Demokrasi Pancasila saat Pemilu / Kebebasan Berpendapat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Plus Jakarta Sans"/>
                        </a:rPr>
                        <a:t>Toleransi Pilihan Politik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71487" y="1600200"/>
            <a:ext cx="76200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233487" y="1600200"/>
            <a:ext cx="209550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328987" y="1600200"/>
            <a:ext cx="5724525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053512" y="1600200"/>
            <a:ext cx="2667000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71487" y="2052637"/>
            <a:ext cx="7620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233487" y="2052637"/>
            <a:ext cx="20955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328987" y="2052637"/>
            <a:ext cx="5724525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053512" y="2052637"/>
            <a:ext cx="26670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71487" y="2490787"/>
            <a:ext cx="7620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233487" y="2490787"/>
            <a:ext cx="20955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328987" y="2490787"/>
            <a:ext cx="5724525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053512" y="2490787"/>
            <a:ext cx="26670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71487" y="2928937"/>
            <a:ext cx="7620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1233487" y="2928937"/>
            <a:ext cx="20955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328987" y="2928937"/>
            <a:ext cx="5724525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053512" y="2928937"/>
            <a:ext cx="26670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71487" y="3367087"/>
            <a:ext cx="7620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1233487" y="3367087"/>
            <a:ext cx="20955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3328987" y="3367087"/>
            <a:ext cx="5724525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053512" y="3367087"/>
            <a:ext cx="26670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66725" y="466725"/>
            <a:ext cx="11725275" cy="4095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FFFFF"/>
                </a:solidFill>
                <a:latin typeface="Space Grotesk"/>
              </a:rPr>
              <a:t>Matriks Ringkasan DNA Soal TKA 1 - 10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66725" y="876300"/>
            <a:ext cx="7620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3200400"/>
            <a:ext cx="11258550" cy="628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25" y="1104900"/>
            <a:ext cx="11258550" cy="5286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6725" y="466725"/>
            <a:ext cx="11725275" cy="4095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FFFFFF"/>
                </a:solidFill>
                <a:latin typeface="Space Grotesk"/>
              </a:rPr>
              <a:t>Estimasi Distribusi Elemen Soal TKA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6725" y="876300"/>
            <a:ext cx="7620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7850" y="2195512"/>
            <a:ext cx="876300" cy="2000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700" y="4138612"/>
            <a:ext cx="5562600" cy="523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51594" y="2547937"/>
            <a:ext cx="5488811" cy="781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FFFFFF"/>
                </a:solidFill>
                <a:latin typeface="Space Grotesk"/>
              </a:rPr>
              <a:t>ADA PERTANYAAN?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62237" y="3481387"/>
            <a:ext cx="6867525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94A3B8"/>
                </a:solidFill>
                <a:latin typeface="Plus Jakarta Sans"/>
              </a:rPr>
              <a:t>Mari Diskusikan Strategi Pembelajaran &amp; Bank Soal TKA Pancasila SMA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9025" y="4329112"/>
            <a:ext cx="190500" cy="15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713</Words>
  <Application>Microsoft Office PowerPoint</Application>
  <PresentationFormat>Widescreen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Plus Jakarta Sans</vt:lpstr>
      <vt:lpstr>Plus Jakarta Sans SemiBold</vt:lpstr>
      <vt:lpstr>Space Grotesk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Cut</cp:lastModifiedBy>
  <cp:revision>2</cp:revision>
  <dcterms:created xsi:type="dcterms:W3CDTF">2013-01-27T09:14:16Z</dcterms:created>
  <dcterms:modified xsi:type="dcterms:W3CDTF">2026-08-13T08:46:04Z</dcterms:modified>
  <cp:category/>
</cp:coreProperties>
</file>