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erriweather" panose="00000500000000000000" pitchFamily="2" charset="0"/>
      <p:regular r:id="rId16"/>
      <p:italic r:id="rId17"/>
    </p:embeddedFont>
    <p:embeddedFont>
      <p:font typeface="Plus Jakarta Sans"/>
      <p: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C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440435"/>
            <a:ext cx="7620000" cy="609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874639"/>
            <a:ext cx="304800" cy="3810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440435"/>
            <a:ext cx="7620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124200" y="4711898"/>
            <a:ext cx="9525" cy="3048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2208014"/>
            <a:ext cx="9101137" cy="1051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600" b="1" i="0" u="none">
                <a:solidFill>
                  <a:srgbClr val="FFFFFF"/>
                </a:solidFill>
                <a:latin typeface="Plus Jakarta Sans"/>
              </a:rPr>
              <a:t>Optimalisasi Profesionalisme Pendidik dalam Mendongkrak Hasil TKA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487935"/>
            <a:ext cx="7524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1" u="none">
                <a:solidFill>
                  <a:srgbClr val="D1D5DB"/>
                </a:solidFill>
                <a:latin typeface="Merriweather"/>
              </a:rPr>
              <a:t>Strategi Pedagogi Berbasis Data dan Penalaran HOTS pada Mata Pelajaran Pendidikan Pancasila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1100" y="1807964"/>
            <a:ext cx="358378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87171"/>
                </a:solidFill>
                <a:latin typeface="Plus Jakarta Sans"/>
              </a:rPr>
              <a:t>WORKSHOP &amp; PELATIHAN PENDIDIK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678560"/>
            <a:ext cx="2667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CA3AF"/>
                </a:solidFill>
                <a:latin typeface="Plus Jakarta Sans"/>
              </a:rPr>
              <a:t>Narasumber / Pakar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50010"/>
            <a:ext cx="26670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3F4F6"/>
                </a:solidFill>
                <a:latin typeface="Plus Jakarta Sans"/>
              </a:rPr>
              <a:t>Tim Pakar Pedagogi Pancasila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62325" y="4678560"/>
            <a:ext cx="43338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CA3AF"/>
                </a:solidFill>
                <a:latin typeface="Plus Jakarta Sans"/>
              </a:rPr>
              <a:t>Sasaran Peserta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2325" y="4850010"/>
            <a:ext cx="4333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F3F4F6"/>
                </a:solidFill>
                <a:latin typeface="Plus Jakarta Sans"/>
              </a:rPr>
              <a:t>Guru Pancasila, </a:t>
            </a:r>
            <a:r>
              <a:rPr sz="1200" b="1" i="0" u="none" dirty="0" err="1">
                <a:solidFill>
                  <a:srgbClr val="F3F4F6"/>
                </a:solidFill>
                <a:latin typeface="Plus Jakarta Sans"/>
              </a:rPr>
              <a:t>Kepala</a:t>
            </a:r>
            <a:r>
              <a:rPr sz="1200" b="1" i="0" u="none" dirty="0">
                <a:solidFill>
                  <a:srgbClr val="F3F4F6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F3F4F6"/>
                </a:solidFill>
                <a:latin typeface="Plus Jakarta Sans"/>
              </a:rPr>
              <a:t>Sekolah</a:t>
            </a:r>
            <a:r>
              <a:rPr sz="1200" b="1" i="0" u="none" dirty="0">
                <a:solidFill>
                  <a:srgbClr val="F3F4F6"/>
                </a:solidFill>
                <a:latin typeface="Plus Jakarta Sans"/>
              </a:rPr>
              <a:t> &amp; Tim </a:t>
            </a:r>
            <a:r>
              <a:rPr sz="1200" b="1" i="0" u="none" dirty="0" err="1">
                <a:solidFill>
                  <a:srgbClr val="F3F4F6"/>
                </a:solidFill>
                <a:latin typeface="Plus Jakarta Sans"/>
              </a:rPr>
              <a:t>Kurikulum</a:t>
            </a:r>
            <a:endParaRPr sz="1200" b="1" i="0" u="none" dirty="0">
              <a:solidFill>
                <a:srgbClr val="F3F4F6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638425"/>
            <a:ext cx="4838700" cy="2505075"/>
          </a:xfrm>
          <a:prstGeom prst="roundRect">
            <a:avLst>
              <a:gd name="adj" fmla="val 6083"/>
            </a:avLst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667500" y="2747962"/>
            <a:ext cx="4838700" cy="2286000"/>
          </a:xfrm>
          <a:prstGeom prst="roundRect">
            <a:avLst>
              <a:gd name="adj" fmla="val 6666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2638425"/>
            <a:ext cx="57150" cy="2505075"/>
          </a:xfrm>
          <a:prstGeom prst="rect">
            <a:avLst/>
          </a:prstGeom>
          <a:solidFill>
            <a:srgbClr val="6B72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67500" y="2747962"/>
            <a:ext cx="57150" cy="2286000"/>
          </a:xfrm>
          <a:prstGeom prst="rect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3624262"/>
            <a:ext cx="533400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3000375"/>
            <a:ext cx="200025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512" y="3786187"/>
            <a:ext cx="180975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7550" y="3109912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PARADIGM SHIFT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Transformasi Ujian: Hafalan Menuju Penalaran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0175" y="2981325"/>
            <a:ext cx="2387798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374151"/>
                </a:solidFill>
                <a:latin typeface="Plus Jakarta Sans"/>
              </a:rPr>
              <a:t>Pendekatan Lama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5850" y="3400425"/>
            <a:ext cx="4191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B5563"/>
                </a:solidFill>
                <a:latin typeface="Plus Jakarta Sans"/>
              </a:rPr>
              <a:t>Fokus Tekstual:</a:t>
            </a:r>
            <a:r>
              <a:rPr sz="1350" b="0" i="0" u="none">
                <a:solidFill>
                  <a:srgbClr val="4B5563"/>
                </a:solidFill>
                <a:latin typeface="Plus Jakarta Sans"/>
              </a:rPr>
              <a:t> Hafalan pasal UUD dan tanggal sejarah.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5850" y="3990975"/>
            <a:ext cx="4191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B5563"/>
                </a:solidFill>
                <a:latin typeface="Plus Jakarta Sans"/>
              </a:rPr>
              <a:t>Pembelajaran Pasif:</a:t>
            </a:r>
            <a:r>
              <a:rPr sz="1350" b="0" i="0" u="none">
                <a:solidFill>
                  <a:srgbClr val="4B5563"/>
                </a:solidFill>
                <a:latin typeface="Plus Jakarta Sans"/>
              </a:rPr>
              <a:t> Ceramah satu arah tanpa analisis.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5850" y="4581525"/>
            <a:ext cx="51196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B5563"/>
                </a:solidFill>
                <a:latin typeface="Plus Jakarta Sans"/>
              </a:rPr>
              <a:t>Soal LOTS:</a:t>
            </a:r>
            <a:r>
              <a:rPr sz="1350" b="0" i="0" u="none">
                <a:solidFill>
                  <a:srgbClr val="4B5563"/>
                </a:solidFill>
                <a:latin typeface="Plus Jakarta Sans"/>
              </a:rPr>
              <a:t> Menguji ingatan definisi normatif.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10450" y="3090862"/>
            <a:ext cx="286285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7F1D1D"/>
                </a:solidFill>
                <a:latin typeface="Plus Jakarta Sans"/>
              </a:rPr>
              <a:t>Pendekatan TKA Baru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67550" y="3509962"/>
            <a:ext cx="4191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F2937"/>
                </a:solidFill>
                <a:latin typeface="Plus Jakarta Sans"/>
              </a:rPr>
              <a:t>Literasi Kewarganegaraan:</a:t>
            </a:r>
            <a:r>
              <a:rPr sz="1350" b="0" i="0" u="none">
                <a:solidFill>
                  <a:srgbClr val="1F2937"/>
                </a:solidFill>
                <a:latin typeface="Plus Jakarta Sans"/>
              </a:rPr>
              <a:t> Analisis studi kasus nyata.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67550" y="4100512"/>
            <a:ext cx="51196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F2937"/>
                </a:solidFill>
                <a:latin typeface="Plus Jakarta Sans"/>
              </a:rPr>
              <a:t>Penalaran Moral:</a:t>
            </a:r>
            <a:r>
              <a:rPr sz="1350" b="0" i="0" u="none">
                <a:solidFill>
                  <a:srgbClr val="1F2937"/>
                </a:solidFill>
                <a:latin typeface="Plus Jakarta Sans"/>
              </a:rPr>
              <a:t> Resolusi dilema etika &amp; hukum.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67550" y="4471987"/>
            <a:ext cx="51196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F2937"/>
                </a:solidFill>
                <a:latin typeface="Plus Jakarta Sans"/>
              </a:rPr>
              <a:t>Soal HOTS (L3):</a:t>
            </a:r>
            <a:r>
              <a:rPr sz="1350" b="0" i="0" u="none">
                <a:solidFill>
                  <a:srgbClr val="1F2937"/>
                </a:solidFill>
                <a:latin typeface="Plus Jakarta Sans"/>
              </a:rPr>
              <a:t> Evaluasi kebijakan &amp; sintesis nilai.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823269"/>
            <a:ext cx="2562225" cy="2097137"/>
          </a:xfrm>
          <a:prstGeom prst="roundRect">
            <a:avLst>
              <a:gd name="adj" fmla="val 5450"/>
            </a:avLst>
          </a:prstGeom>
          <a:solidFill>
            <a:srgbClr val="FAFA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38525" y="2823269"/>
            <a:ext cx="2562225" cy="2097137"/>
          </a:xfrm>
          <a:prstGeom prst="roundRect">
            <a:avLst>
              <a:gd name="adj" fmla="val 5450"/>
            </a:avLst>
          </a:prstGeom>
          <a:solidFill>
            <a:srgbClr val="FAFA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2823269"/>
            <a:ext cx="2562225" cy="2097137"/>
          </a:xfrm>
          <a:prstGeom prst="roundRect">
            <a:avLst>
              <a:gd name="adj" fmla="val 5450"/>
            </a:avLst>
          </a:prstGeom>
          <a:solidFill>
            <a:srgbClr val="FAFA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43975" y="2823269"/>
            <a:ext cx="2562225" cy="2097137"/>
          </a:xfrm>
          <a:prstGeom prst="roundRect">
            <a:avLst>
              <a:gd name="adj" fmla="val 5450"/>
            </a:avLst>
          </a:prstGeom>
          <a:solidFill>
            <a:srgbClr val="FAFA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099494"/>
            <a:ext cx="419100" cy="419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3099494"/>
            <a:ext cx="419100" cy="4191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5" y="3099494"/>
            <a:ext cx="419100" cy="4191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3099494"/>
            <a:ext cx="419100" cy="4191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937" y="3213794"/>
            <a:ext cx="219075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137" y="3213794"/>
            <a:ext cx="238125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862" y="3213794"/>
            <a:ext cx="238125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2112" y="3213794"/>
            <a:ext cx="219075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ANATOMI TKA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4 Elemen Muatan TKA Pendidikan Pancasila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925" y="3670994"/>
            <a:ext cx="273784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Pancasila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4004369"/>
            <a:ext cx="2181225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Implementasi nilai ideal vs realitas sosial serta konsistensi antar-sila.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76650" y="3670994"/>
            <a:ext cx="273784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UUD NRI 1945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6650" y="4004369"/>
            <a:ext cx="2181225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Penegakan hak dan kewajiban warga negara serta harmonisasi hukum.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9375" y="3670994"/>
            <a:ext cx="273784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Bhinneka Tunggal Ika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9375" y="4004369"/>
            <a:ext cx="2181225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Manajemen konflik SARA, integrasi nasional, dan kearifan lokal.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2100" y="3670994"/>
            <a:ext cx="273784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NKRI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2100" y="4004369"/>
            <a:ext cx="2181225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Wawasan nusantara, geopolitik, dan keutuhan wilayah negara.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000398"/>
            <a:ext cx="6217890" cy="1179016"/>
          </a:xfrm>
          <a:prstGeom prst="roundRect">
            <a:avLst>
              <a:gd name="adj" fmla="val 9694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3369915"/>
            <a:ext cx="6217890" cy="965745"/>
          </a:xfrm>
          <a:prstGeom prst="roundRect">
            <a:avLst>
              <a:gd name="adj" fmla="val 11835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4526160"/>
            <a:ext cx="6217890" cy="1179016"/>
          </a:xfrm>
          <a:prstGeom prst="roundRect">
            <a:avLst>
              <a:gd name="adj" fmla="val 9694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90" y="1947862"/>
            <a:ext cx="4145309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PEDAGOGI ASESMEN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Konstruksi Soal Berbasis HOTS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2238523"/>
            <a:ext cx="75359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Plus Jakarta Sans"/>
              </a:rPr>
              <a:t>1. Stimulus Kontekstual &amp; Nyata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514748"/>
            <a:ext cx="583689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Menggunakan artikel berita, infografis data, studi kasus kemasyarakatan, atau konflik hukum etis.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608040"/>
            <a:ext cx="75359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2. Level Kognitif L2 (Aplikasi)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884265"/>
            <a:ext cx="7177050" cy="2132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Menerapkan prinsip Pancasila dan norma hukum dalam mengurai situasi baru.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764285"/>
            <a:ext cx="75359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3. Level Kognitif L3 (Penalaran Kritis)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5040510"/>
            <a:ext cx="583689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Evaluasi kebijakan publik, solusi konflik antarkelompok, dan sintesis wawasan kewarganegaraan.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219450"/>
            <a:ext cx="2395537" cy="1381125"/>
          </a:xfrm>
          <a:prstGeom prst="roundRect">
            <a:avLst>
              <a:gd name="adj" fmla="val 8275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500437" y="3219450"/>
            <a:ext cx="2395537" cy="1381125"/>
          </a:xfrm>
          <a:prstGeom prst="roundRect">
            <a:avLst>
              <a:gd name="adj" fmla="val 8275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15075" y="3219450"/>
            <a:ext cx="2395537" cy="1381125"/>
          </a:xfrm>
          <a:prstGeom prst="roundRect">
            <a:avLst>
              <a:gd name="adj" fmla="val 8275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9712" y="3228975"/>
            <a:ext cx="2376487" cy="1362075"/>
          </a:xfrm>
          <a:prstGeom prst="roundRect">
            <a:avLst>
              <a:gd name="adj" fmla="val 8391"/>
            </a:avLst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37" y="3814762"/>
            <a:ext cx="114300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5" y="3814762"/>
            <a:ext cx="11430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012" y="3814762"/>
            <a:ext cx="11430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SIKLUS EVALUASI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Siklus Pengajaran Berbasis Data (Data-Driven Teaching)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4014" y="3457575"/>
            <a:ext cx="2399109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DC2626"/>
                </a:solidFill>
                <a:latin typeface="Plus Jakarta Sans"/>
              </a:rPr>
              <a:t>TAHAP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036" y="3705225"/>
            <a:ext cx="25190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11827"/>
                </a:solidFill>
                <a:latin typeface="Plus Jakarta Sans"/>
              </a:rPr>
              <a:t>Pre-Test Diagnostik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4014" y="4000500"/>
            <a:ext cx="239910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4B5563"/>
                </a:solidFill>
                <a:latin typeface="Plus Jakarta Sans"/>
              </a:rPr>
              <a:t>Pengukuran awal batas kemampuan kognitif siswa.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8651" y="3457575"/>
            <a:ext cx="2399109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DC2626"/>
                </a:solidFill>
                <a:latin typeface="Plus Jakarta Sans"/>
              </a:rPr>
              <a:t>TAHAP 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8673" y="3705225"/>
            <a:ext cx="25190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11827"/>
                </a:solidFill>
                <a:latin typeface="Plus Jakarta Sans"/>
              </a:rPr>
              <a:t>Analisis Pengecoh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8651" y="4000500"/>
            <a:ext cx="239910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4B5563"/>
                </a:solidFill>
                <a:latin typeface="Plus Jakarta Sans"/>
              </a:rPr>
              <a:t>Deteksi pola jawaban salah dan distractor soal.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13289" y="3457575"/>
            <a:ext cx="2399109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DC2626"/>
                </a:solidFill>
                <a:latin typeface="Plus Jakarta Sans"/>
              </a:rPr>
              <a:t>TAHAP 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53311" y="3705225"/>
            <a:ext cx="25190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11827"/>
                </a:solidFill>
                <a:latin typeface="Plus Jakarta Sans"/>
              </a:rPr>
              <a:t>Peta Miskonsepsi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13289" y="4000500"/>
            <a:ext cx="239910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4B5563"/>
                </a:solidFill>
                <a:latin typeface="Plus Jakarta Sans"/>
              </a:rPr>
              <a:t>Pemetaan kelemahan konsep spesifik siswa.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18401" y="3457575"/>
            <a:ext cx="2399109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FCA5A5"/>
                </a:solidFill>
                <a:latin typeface="Plus Jakarta Sans"/>
              </a:rPr>
              <a:t>TAHAP 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8423" y="3705225"/>
            <a:ext cx="25190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Plus Jakarta Sans"/>
              </a:rPr>
              <a:t>Intervensi Taktis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18401" y="4000500"/>
            <a:ext cx="239910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FECACA"/>
                </a:solidFill>
                <a:latin typeface="Plus Jakarta Sans"/>
              </a:rPr>
              <a:t>Pembelajaran diferensiasi dan klinis remediasi.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743200"/>
            <a:ext cx="4598640" cy="2219325"/>
          </a:xfrm>
          <a:prstGeom prst="roundRect">
            <a:avLst>
              <a:gd name="adj" fmla="val 6866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665440" y="2728912"/>
            <a:ext cx="5840759" cy="1038225"/>
          </a:xfrm>
          <a:prstGeom prst="roundRect">
            <a:avLst>
              <a:gd name="adj" fmla="val 7339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665440" y="3919537"/>
            <a:ext cx="5840759" cy="1057275"/>
          </a:xfrm>
          <a:prstGeom prst="roundRect">
            <a:avLst>
              <a:gd name="adj" fmla="val 720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5440" y="2728912"/>
            <a:ext cx="38100" cy="10382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TEKNIK DIAGNOSTIK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Analisis Pengecoh &amp; Penanganan Miskonsepsi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2483" y="3095625"/>
            <a:ext cx="2905125" cy="762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sz="6000" b="1" i="0" u="none">
                <a:solidFill>
                  <a:srgbClr val="991B1B"/>
                </a:solidFill>
                <a:latin typeface="Plus Jakarta Sans"/>
              </a:rPr>
              <a:t>+20%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83717" y="3971925"/>
            <a:ext cx="220265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11827"/>
                </a:solidFill>
                <a:latin typeface="Plus Jakarta Sans"/>
              </a:rPr>
              <a:t>Presisi Berpikir Siswa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1501" y="4248150"/>
            <a:ext cx="486723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B7280"/>
                </a:solidFill>
                <a:latin typeface="Plus Jakarta Sans"/>
              </a:rPr>
              <a:t>Dicapai melalui latihan diferensiasi distractor pilihan ganda.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94040" y="2919412"/>
            <a:ext cx="629795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Plus Jakarta Sans"/>
              </a:rPr>
              <a:t>Temuan Miskonsepsi Umum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94040" y="3176587"/>
            <a:ext cx="551690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74151"/>
                </a:solidFill>
                <a:latin typeface="Plus Jakarta Sans"/>
              </a:rPr>
              <a:t>Siswa kerap tertukar antara konsep </a:t>
            </a:r>
            <a:r>
              <a:rPr sz="1200" b="0" i="1" u="none">
                <a:solidFill>
                  <a:srgbClr val="374151"/>
                </a:solidFill>
                <a:latin typeface="Plus Jakarta Sans"/>
              </a:rPr>
              <a:t>Hak Asasi Manusia (HAM)</a:t>
            </a:r>
            <a:r>
              <a:rPr sz="1200" b="0" i="0" u="none">
                <a:solidFill>
                  <a:srgbClr val="374151"/>
                </a:solidFill>
                <a:latin typeface="Plus Jakarta Sans"/>
              </a:rPr>
              <a:t> dengan </a:t>
            </a:r>
            <a:r>
              <a:rPr sz="1200" b="0" i="1" u="none">
                <a:solidFill>
                  <a:srgbClr val="374151"/>
                </a:solidFill>
                <a:latin typeface="Plus Jakarta Sans"/>
              </a:rPr>
              <a:t>Hak Warga Negara</a:t>
            </a:r>
            <a:r>
              <a:rPr sz="1200" b="0" i="0" u="none">
                <a:solidFill>
                  <a:srgbClr val="374151"/>
                </a:solidFill>
                <a:latin typeface="Plus Jakarta Sans"/>
              </a:rPr>
              <a:t>, serta </a:t>
            </a:r>
            <a:r>
              <a:rPr sz="1200" b="0" i="1" u="none">
                <a:solidFill>
                  <a:srgbClr val="374151"/>
                </a:solidFill>
                <a:latin typeface="Plus Jakarta Sans"/>
              </a:rPr>
              <a:t>Sila Kemanusiaan</a:t>
            </a:r>
            <a:r>
              <a:rPr sz="1200" b="0" i="0" u="none">
                <a:solidFill>
                  <a:srgbClr val="374151"/>
                </a:solidFill>
                <a:latin typeface="Plus Jakarta Sans"/>
              </a:rPr>
              <a:t> dan </a:t>
            </a:r>
            <a:r>
              <a:rPr sz="1200" b="0" i="1" u="none">
                <a:solidFill>
                  <a:srgbClr val="374151"/>
                </a:solidFill>
                <a:latin typeface="Plus Jakarta Sans"/>
              </a:rPr>
              <a:t>Sila Keadilan Sosial</a:t>
            </a:r>
            <a:r>
              <a:rPr sz="1200" b="0" i="0" u="none">
                <a:solidFill>
                  <a:srgbClr val="374151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65465" y="4119562"/>
            <a:ext cx="632653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Peran Pengecoh Efektif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5465" y="4376737"/>
            <a:ext cx="553595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B5563"/>
                </a:solidFill>
                <a:latin typeface="Plus Jakarta Sans"/>
              </a:rPr>
              <a:t>Pengecoh berkualitas tidak sekadar salah, melainkan mencerminkan kelirunya logika berpikir awal siswa.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949029"/>
            <a:ext cx="3454449" cy="1883866"/>
          </a:xfrm>
          <a:prstGeom prst="roundRect">
            <a:avLst>
              <a:gd name="adj" fmla="val 6067"/>
            </a:avLst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2949029"/>
            <a:ext cx="3454449" cy="1883866"/>
          </a:xfrm>
          <a:prstGeom prst="roundRect">
            <a:avLst>
              <a:gd name="adj" fmla="val 6067"/>
            </a:avLst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2949029"/>
            <a:ext cx="3454449" cy="1883866"/>
          </a:xfrm>
          <a:prstGeom prst="roundRect">
            <a:avLst>
              <a:gd name="adj" fmla="val 6067"/>
            </a:avLst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2949029"/>
            <a:ext cx="3454449" cy="38100"/>
          </a:xfrm>
          <a:prstGeom prst="rect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368849" y="2949029"/>
            <a:ext cx="3454449" cy="38100"/>
          </a:xfrm>
          <a:prstGeom prst="rect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51899" y="2949029"/>
            <a:ext cx="3454449" cy="38100"/>
          </a:xfrm>
          <a:prstGeom prst="rect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STRATEGI SISWA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3 Strategi Taktis Pengerjaan Soal TKA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291929"/>
            <a:ext cx="3651312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991B1B"/>
                </a:solidFill>
                <a:latin typeface="Plus Jakarta San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3787229"/>
            <a:ext cx="383387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Keyword Spotting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4101554"/>
            <a:ext cx="3016299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Identifikasi kata kunci konstitusi dan nilai dasar dalam narasi kasus.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5549" y="3291929"/>
            <a:ext cx="3651312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991B1B"/>
                </a:solidFill>
                <a:latin typeface="Plus Jakarta San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5549" y="3787229"/>
            <a:ext cx="383387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Eliminasi Opsi Ekstrem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5549" y="4101554"/>
            <a:ext cx="3016299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Hapus jawaban berisi kata mutlak seperti "selalu" atau "pasti salah".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99" y="3291929"/>
            <a:ext cx="3651312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991B1B"/>
                </a:solidFill>
                <a:latin typeface="Plus Jakarta San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99" y="3787229"/>
            <a:ext cx="383387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11827"/>
                </a:solidFill>
                <a:latin typeface="Plus Jakarta Sans"/>
              </a:rPr>
              <a:t>Navigasi Pertanyaan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99" y="4101554"/>
            <a:ext cx="3016299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B5563"/>
                </a:solidFill>
                <a:latin typeface="Plus Jakarta Sans"/>
              </a:rPr>
              <a:t>Baca pertanyaan terlebih dahulu sebelum menyimak stimulus panjang.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586037"/>
            <a:ext cx="10820400" cy="25717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586037"/>
          <a:ext cx="10810874" cy="2571750"/>
        </p:xfrm>
        <a:graphic>
          <a:graphicData uri="http://schemas.openxmlformats.org/drawingml/2006/table">
            <a:tbl>
              <a:tblPr/>
              <a:tblGrid>
                <a:gridCol w="918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05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Kategori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Indikator Capaian Terukur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991B1B"/>
                          </a:solidFill>
                          <a:latin typeface="Plus Jakarta Sans"/>
                        </a:rPr>
                        <a:t>01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F2937"/>
                          </a:solidFill>
                          <a:latin typeface="Plus Jakarta Sans"/>
                        </a:rPr>
                        <a:t>Produk Guru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74151"/>
                          </a:solidFill>
                          <a:latin typeface="Plus Jakarta Sans"/>
                        </a:rPr>
                        <a:t>Tersusun 1 Bank Soal TKA (50 butir soal HOTS beserta rasionalisasi).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991B1B"/>
                          </a:solidFill>
                          <a:latin typeface="Plus Jakarta Sans"/>
                        </a:rPr>
                        <a:t>02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F2937"/>
                          </a:solidFill>
                          <a:latin typeface="Plus Jakarta Sans"/>
                        </a:rPr>
                        <a:t>Kompetensi Pendidik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74151"/>
                          </a:solidFill>
                          <a:latin typeface="Plus Jakarta Sans"/>
                        </a:rPr>
                        <a:t>Mahir menyusun Analisis Butir Soal dan daya pembeda.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991B1B"/>
                          </a:solidFill>
                          <a:latin typeface="Plus Jakarta Sans"/>
                        </a:rPr>
                        <a:t>03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F2937"/>
                          </a:solidFill>
                          <a:latin typeface="Plus Jakarta Sans"/>
                        </a:rPr>
                        <a:t>Capaian Siswa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74151"/>
                          </a:solidFill>
                          <a:latin typeface="Plus Jakarta Sans"/>
                        </a:rPr>
                        <a:t>Kenaikan rata-rata nilai Try Out sebesar 15% – 20% dari baseline.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991B1B"/>
                          </a:solidFill>
                          <a:latin typeface="Plus Jakarta Sans"/>
                        </a:rPr>
                        <a:t>04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F2937"/>
                          </a:solidFill>
                          <a:latin typeface="Plus Jakarta Sans"/>
                        </a:rPr>
                        <a:t>Dokumen Evaluasi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74151"/>
                          </a:solidFill>
                          <a:latin typeface="Plus Jakarta Sans"/>
                        </a:rPr>
                        <a:t>Tersedia Diagnostic Grid per kelas untuk penanganan individual.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TARGET CAPAIAN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Indikator Keberhasilan Program (KPI)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3033712"/>
            <a:ext cx="2590800" cy="1714500"/>
          </a:xfrm>
          <a:prstGeom prst="roundRect">
            <a:avLst>
              <a:gd name="adj" fmla="val 6666"/>
            </a:avLst>
          </a:prstGeom>
          <a:solidFill>
            <a:srgbClr val="FCFBF9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29000" y="3033712"/>
            <a:ext cx="2590800" cy="1714500"/>
          </a:xfrm>
          <a:prstGeom prst="roundRect">
            <a:avLst>
              <a:gd name="adj" fmla="val 6666"/>
            </a:avLst>
          </a:prstGeom>
          <a:solidFill>
            <a:srgbClr val="FCFBF9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72200" y="3033712"/>
            <a:ext cx="2590800" cy="1714500"/>
          </a:xfrm>
          <a:prstGeom prst="roundRect">
            <a:avLst>
              <a:gd name="adj" fmla="val 6666"/>
            </a:avLst>
          </a:prstGeom>
          <a:solidFill>
            <a:srgbClr val="FCFBF9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15400" y="3033712"/>
            <a:ext cx="2590800" cy="1714500"/>
          </a:xfrm>
          <a:prstGeom prst="roundRect">
            <a:avLst>
              <a:gd name="adj" fmla="val 6666"/>
            </a:avLst>
          </a:prstGeom>
          <a:solidFill>
            <a:srgbClr val="FCFBF9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85825" y="3271837"/>
            <a:ext cx="866775" cy="228600"/>
          </a:xfrm>
          <a:prstGeom prst="roundRect">
            <a:avLst>
              <a:gd name="adj" fmla="val 25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629025" y="3271837"/>
            <a:ext cx="895350" cy="228600"/>
          </a:xfrm>
          <a:prstGeom prst="roundRect">
            <a:avLst>
              <a:gd name="adj" fmla="val 25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72225" y="3271837"/>
            <a:ext cx="895350" cy="228600"/>
          </a:xfrm>
          <a:prstGeom prst="roundRect">
            <a:avLst>
              <a:gd name="adj" fmla="val 25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115425" y="3271837"/>
            <a:ext cx="904875" cy="228600"/>
          </a:xfrm>
          <a:prstGeom prst="roundRect">
            <a:avLst>
              <a:gd name="adj" fmla="val 25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533400"/>
            <a:ext cx="109156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Plus Jakarta Sans"/>
              </a:rPr>
              <a:t>IMPLEMENTASI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771525"/>
            <a:ext cx="115062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11827"/>
                </a:solidFill>
                <a:latin typeface="Plus Jakarta Sans"/>
              </a:rPr>
              <a:t>Rencana Aksi (Action Plan) 30 Hari Pasca Pelatihan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1075" y="3309937"/>
            <a:ext cx="7715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91B1B"/>
                </a:solidFill>
                <a:latin typeface="Plus Jakarta Sans"/>
              </a:rPr>
              <a:t>MINGGU 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825" y="3614737"/>
            <a:ext cx="287535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Pre-Test Diagnostik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910012"/>
            <a:ext cx="22860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B5563"/>
                </a:solidFill>
                <a:latin typeface="Plus Jakarta Sans"/>
              </a:rPr>
              <a:t>Pemetaan kelemahan konsep siswa dan pengumpulan baseline data.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4275" y="3309937"/>
            <a:ext cx="8001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91B1B"/>
                </a:solidFill>
                <a:latin typeface="Plus Jakarta Sans"/>
              </a:rPr>
              <a:t>MINGGU 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9025" y="3614737"/>
            <a:ext cx="287535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Modul Remedial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9025" y="3910012"/>
            <a:ext cx="2286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B5563"/>
                </a:solidFill>
                <a:latin typeface="Plus Jakarta Sans"/>
              </a:rPr>
              <a:t>Penyusunan bahan ajar intervensi berbasis studi kasus.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309937"/>
            <a:ext cx="8001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91B1B"/>
                </a:solidFill>
                <a:latin typeface="Plus Jakarta Sans"/>
              </a:rPr>
              <a:t>MINGGU 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2225" y="3614737"/>
            <a:ext cx="287535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Simulasi Try Out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2225" y="3910012"/>
            <a:ext cx="22860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B5563"/>
                </a:solidFill>
                <a:latin typeface="Plus Jakarta Sans"/>
              </a:rPr>
              <a:t>Uji coba TKA terintegrasi dengan analisis distractor otomatis.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10675" y="3309937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91B1B"/>
                </a:solidFill>
                <a:latin typeface="Plus Jakarta Sans"/>
              </a:rPr>
              <a:t>MINGGU 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15425" y="3614737"/>
            <a:ext cx="287535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11827"/>
                </a:solidFill>
                <a:latin typeface="Plus Jakarta Sans"/>
              </a:rPr>
              <a:t>Klinik Remediasi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15425" y="3910012"/>
            <a:ext cx="2286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B5563"/>
                </a:solidFill>
                <a:latin typeface="Plus Jakarta Sans"/>
              </a:rPr>
              <a:t>Evaluasi akhir, klinik taktis, dan post-test skor siswa.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C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1000" y="4510087"/>
            <a:ext cx="3810000" cy="4381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91000" y="4510087"/>
            <a:ext cx="3810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1909762"/>
            <a:ext cx="533400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5" y="2062162"/>
            <a:ext cx="28575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5375" y="2671762"/>
            <a:ext cx="10001250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FFFFF"/>
                </a:solidFill>
                <a:latin typeface="Plus Jakarta Sans"/>
              </a:rPr>
              <a:t>Mewujudkan Generasi Pancasila yang Kritis dan Unggul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6765" y="3890962"/>
            <a:ext cx="6798468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 i="1" u="none">
                <a:solidFill>
                  <a:srgbClr val="D1D5DB"/>
                </a:solidFill>
                <a:latin typeface="Merriweather"/>
              </a:rPr>
              <a:t>"Pendidik Profesional, Asesmen Presisi, Capaian Siswa Optimal."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4750" y="4748212"/>
            <a:ext cx="4762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F87171"/>
                </a:solidFill>
                <a:latin typeface="Plus Jakarta Sans"/>
              </a:rPr>
              <a:t>Terima Kasih &amp; Sesi Tanya Jawab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563</Words>
  <Application>Microsoft Office PowerPoint</Application>
  <PresentationFormat>Widescreen</PresentationFormat>
  <Paragraphs>103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Plus Jakarta Sans</vt:lpstr>
      <vt:lpstr>Arial</vt:lpstr>
      <vt:lpstr>Merriweather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Cut</cp:lastModifiedBy>
  <cp:revision>2</cp:revision>
  <dcterms:created xsi:type="dcterms:W3CDTF">2013-01-27T09:14:16Z</dcterms:created>
  <dcterms:modified xsi:type="dcterms:W3CDTF">2026-09-24T11:25:38Z</dcterms:modified>
  <cp:category/>
</cp:coreProperties>
</file>