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58" d="100"/>
          <a:sy n="58" d="100"/>
        </p:scale>
        <p:origin x="896"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31036" y="0"/>
            <a:ext cx="12223036" cy="6858000"/>
          </a:xfrm>
          <a:prstGeom prst="rect">
            <a:avLst/>
          </a:prstGeom>
        </p:spPr>
      </p:pic>
      <p:pic>
        <p:nvPicPr>
          <p:cNvPr id="4" name="Picture 3" descr="image.png"/>
          <p:cNvPicPr>
            <a:picLocks noChangeAspect="1"/>
          </p:cNvPicPr>
          <p:nvPr/>
        </p:nvPicPr>
        <p:blipFill>
          <a:blip r:embed="rId4"/>
          <a:stretch>
            <a:fillRect/>
          </a:stretch>
        </p:blipFill>
        <p:spPr>
          <a:xfrm>
            <a:off x="3362325" y="1575643"/>
            <a:ext cx="4324350" cy="352425"/>
          </a:xfrm>
          <a:prstGeom prst="rect">
            <a:avLst/>
          </a:prstGeom>
        </p:spPr>
      </p:pic>
      <p:sp>
        <p:nvSpPr>
          <p:cNvPr id="5" name="TextBox 4"/>
          <p:cNvSpPr txBox="1"/>
          <p:nvPr/>
        </p:nvSpPr>
        <p:spPr>
          <a:xfrm>
            <a:off x="523875" y="2166193"/>
            <a:ext cx="10001250" cy="1188541"/>
          </a:xfrm>
          <a:prstGeom prst="rect">
            <a:avLst/>
          </a:prstGeom>
          <a:noFill/>
        </p:spPr>
        <p:txBody>
          <a:bodyPr wrap="square" lIns="0" tIns="0" rIns="0" bIns="0" anchor="t">
            <a:spAutoFit/>
          </a:bodyPr>
          <a:lstStyle/>
          <a:p>
            <a:pPr algn="ctr">
              <a:lnSpc>
                <a:spcPts val="4680"/>
              </a:lnSpc>
            </a:pPr>
            <a:r>
              <a:rPr sz="3900" b="1" i="0" u="none">
                <a:solidFill>
                  <a:srgbClr val="FFFFFF"/>
                </a:solidFill>
                <a:latin typeface="Playfair Display"/>
              </a:rPr>
              <a:t>Partisipasi Pemilih Pemula dalam Kehidupan Demokrasi</a:t>
            </a:r>
          </a:p>
        </p:txBody>
      </p:sp>
      <p:sp>
        <p:nvSpPr>
          <p:cNvPr id="6" name="TextBox 5"/>
          <p:cNvSpPr txBox="1"/>
          <p:nvPr/>
        </p:nvSpPr>
        <p:spPr>
          <a:xfrm>
            <a:off x="1476375" y="3545234"/>
            <a:ext cx="8096250" cy="670321"/>
          </a:xfrm>
          <a:prstGeom prst="rect">
            <a:avLst/>
          </a:prstGeom>
          <a:noFill/>
        </p:spPr>
        <p:txBody>
          <a:bodyPr wrap="square" lIns="0" tIns="0" rIns="0" bIns="0" anchor="t">
            <a:spAutoFit/>
          </a:bodyPr>
          <a:lstStyle/>
          <a:p>
            <a:pPr algn="ctr">
              <a:lnSpc>
                <a:spcPts val="2640"/>
              </a:lnSpc>
            </a:pPr>
            <a:r>
              <a:rPr sz="1650" b="0" i="0" u="none" dirty="0" err="1">
                <a:solidFill>
                  <a:srgbClr val="93C5FD"/>
                </a:solidFill>
                <a:latin typeface="Plus Jakarta Sans"/>
              </a:rPr>
              <a:t>Membangun</a:t>
            </a:r>
            <a:r>
              <a:rPr sz="1650" b="0" i="0" u="none" dirty="0">
                <a:solidFill>
                  <a:srgbClr val="93C5FD"/>
                </a:solidFill>
                <a:latin typeface="Plus Jakarta Sans"/>
              </a:rPr>
              <a:t> </a:t>
            </a:r>
            <a:r>
              <a:rPr sz="1650" b="0" i="0" u="none" dirty="0" err="1">
                <a:solidFill>
                  <a:srgbClr val="93C5FD"/>
                </a:solidFill>
                <a:latin typeface="Plus Jakarta Sans"/>
              </a:rPr>
              <a:t>Kesadaran</a:t>
            </a:r>
            <a:r>
              <a:rPr sz="1650" b="0" i="0" u="none" dirty="0">
                <a:solidFill>
                  <a:srgbClr val="93C5FD"/>
                </a:solidFill>
                <a:latin typeface="Plus Jakarta Sans"/>
              </a:rPr>
              <a:t> </a:t>
            </a:r>
            <a:r>
              <a:rPr sz="1650" b="0" i="0" u="none" dirty="0" err="1">
                <a:solidFill>
                  <a:srgbClr val="93C5FD"/>
                </a:solidFill>
                <a:latin typeface="Plus Jakarta Sans"/>
              </a:rPr>
              <a:t>Politik</a:t>
            </a:r>
            <a:r>
              <a:rPr sz="1650" b="0" i="0" u="none" dirty="0">
                <a:solidFill>
                  <a:srgbClr val="93C5FD"/>
                </a:solidFill>
                <a:latin typeface="Plus Jakarta Sans"/>
              </a:rPr>
              <a:t>, </a:t>
            </a:r>
            <a:r>
              <a:rPr sz="1650" b="0" i="0" u="none" dirty="0" err="1">
                <a:solidFill>
                  <a:srgbClr val="93C5FD"/>
                </a:solidFill>
                <a:latin typeface="Plus Jakarta Sans"/>
              </a:rPr>
              <a:t>Tanggung</a:t>
            </a:r>
            <a:r>
              <a:rPr sz="1650" b="0" i="0" u="none" dirty="0">
                <a:solidFill>
                  <a:srgbClr val="93C5FD"/>
                </a:solidFill>
                <a:latin typeface="Plus Jakarta Sans"/>
              </a:rPr>
              <a:t> Jawab </a:t>
            </a:r>
            <a:r>
              <a:rPr sz="1650" b="0" i="0" u="none" dirty="0" err="1">
                <a:solidFill>
                  <a:srgbClr val="93C5FD"/>
                </a:solidFill>
                <a:latin typeface="Plus Jakarta Sans"/>
              </a:rPr>
              <a:t>Kewarganegaraan</a:t>
            </a:r>
            <a:r>
              <a:rPr sz="1650" b="0" i="0" u="none" dirty="0">
                <a:solidFill>
                  <a:srgbClr val="93C5FD"/>
                </a:solidFill>
                <a:latin typeface="Plus Jakarta Sans"/>
              </a:rPr>
              <a:t>, dan </a:t>
            </a:r>
            <a:r>
              <a:rPr sz="1650" b="0" i="0" u="none" dirty="0" err="1">
                <a:solidFill>
                  <a:srgbClr val="93C5FD"/>
                </a:solidFill>
                <a:latin typeface="Plus Jakarta Sans"/>
              </a:rPr>
              <a:t>Karakter</a:t>
            </a:r>
            <a:r>
              <a:rPr sz="1650" b="0" i="0" u="none" dirty="0">
                <a:solidFill>
                  <a:srgbClr val="93C5FD"/>
                </a:solidFill>
                <a:latin typeface="Plus Jakarta Sans"/>
              </a:rPr>
              <a:t> </a:t>
            </a:r>
            <a:r>
              <a:rPr sz="1650" b="0" i="0" u="none" dirty="0" err="1">
                <a:solidFill>
                  <a:srgbClr val="93C5FD"/>
                </a:solidFill>
                <a:latin typeface="Plus Jakarta Sans"/>
              </a:rPr>
              <a:t>Pemilih</a:t>
            </a:r>
            <a:r>
              <a:rPr sz="1650" b="0" i="0" u="none" dirty="0">
                <a:solidFill>
                  <a:srgbClr val="93C5FD"/>
                </a:solidFill>
                <a:latin typeface="Plus Jakarta Sans"/>
              </a:rPr>
              <a:t> </a:t>
            </a:r>
            <a:r>
              <a:rPr sz="1650" b="0" i="0" u="none" dirty="0" err="1">
                <a:solidFill>
                  <a:srgbClr val="93C5FD"/>
                </a:solidFill>
                <a:latin typeface="Plus Jakarta Sans"/>
              </a:rPr>
              <a:t>Cerdas</a:t>
            </a:r>
            <a:r>
              <a:rPr sz="1650" b="0" i="0" u="none" dirty="0">
                <a:solidFill>
                  <a:srgbClr val="93C5FD"/>
                </a:solidFill>
                <a:latin typeface="Plus Jakarta Sans"/>
              </a:rPr>
              <a:t> </a:t>
            </a:r>
            <a:r>
              <a:rPr sz="1650" b="0" i="0" u="none" dirty="0" err="1">
                <a:solidFill>
                  <a:srgbClr val="93C5FD"/>
                </a:solidFill>
                <a:latin typeface="Plus Jakarta Sans"/>
              </a:rPr>
              <a:t>Berdasarkan</a:t>
            </a:r>
            <a:r>
              <a:rPr sz="1650" b="0" i="0" u="none" dirty="0">
                <a:solidFill>
                  <a:srgbClr val="93C5FD"/>
                </a:solidFill>
                <a:latin typeface="Plus Jakarta Sans"/>
              </a:rPr>
              <a:t> Nilai-Nilai Pancasila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0" y="0"/>
            <a:ext cx="11049000" cy="5905500"/>
          </a:xfrm>
          <a:prstGeom prst="rect">
            <a:avLst/>
          </a:prstGeom>
        </p:spPr>
      </p:pic>
      <p:sp>
        <p:nvSpPr>
          <p:cNvPr id="4" name="Rectangle 3"/>
          <p:cNvSpPr/>
          <p:nvPr/>
        </p:nvSpPr>
        <p:spPr>
          <a:xfrm>
            <a:off x="5143500" y="2147887"/>
            <a:ext cx="762000" cy="3810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704022" y="2424112"/>
            <a:ext cx="7640955" cy="638175"/>
          </a:xfrm>
          <a:prstGeom prst="rect">
            <a:avLst/>
          </a:prstGeom>
          <a:noFill/>
        </p:spPr>
        <p:txBody>
          <a:bodyPr wrap="square" lIns="0" tIns="0" rIns="0" bIns="0" anchor="t">
            <a:spAutoFit/>
          </a:bodyPr>
          <a:lstStyle/>
          <a:p>
            <a:pPr algn="ctr"/>
            <a:r>
              <a:rPr sz="3750" b="1" i="0" u="none">
                <a:solidFill>
                  <a:srgbClr val="1E3A8A"/>
                </a:solidFill>
                <a:latin typeface="Playfair Display"/>
              </a:rPr>
              <a:t>Landasan Konseptual Demokrasi</a:t>
            </a:r>
          </a:p>
        </p:txBody>
      </p:sp>
      <p:sp>
        <p:nvSpPr>
          <p:cNvPr id="6" name="TextBox 5"/>
          <p:cNvSpPr txBox="1"/>
          <p:nvPr/>
        </p:nvSpPr>
        <p:spPr>
          <a:xfrm>
            <a:off x="1952625" y="3252787"/>
            <a:ext cx="7143750" cy="628650"/>
          </a:xfrm>
          <a:prstGeom prst="rect">
            <a:avLst/>
          </a:prstGeom>
          <a:noFill/>
        </p:spPr>
        <p:txBody>
          <a:bodyPr wrap="square" lIns="0" tIns="0" rIns="0" bIns="0" anchor="t">
            <a:spAutoFit/>
          </a:bodyPr>
          <a:lstStyle/>
          <a:p>
            <a:pPr algn="ctr">
              <a:lnSpc>
                <a:spcPts val="2475"/>
              </a:lnSpc>
            </a:pPr>
            <a:r>
              <a:rPr sz="1650" b="0" i="0" u="none">
                <a:solidFill>
                  <a:srgbClr val="64748B"/>
                </a:solidFill>
                <a:latin typeface="Plus Jakarta Sans"/>
              </a:rPr>
              <a:t>Memahami posisi strategis pemilih pemula sebagai pilar keberlanjutan sistem demokrasi Pancasila di Indonesia.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71500" y="2600325"/>
            <a:ext cx="5334000" cy="2514600"/>
          </a:xfrm>
          <a:prstGeom prst="rect">
            <a:avLst/>
          </a:prstGeom>
        </p:spPr>
      </p:pic>
      <p:pic>
        <p:nvPicPr>
          <p:cNvPr id="4" name="Picture 3" descr="image.png"/>
          <p:cNvPicPr>
            <a:picLocks noChangeAspect="1"/>
          </p:cNvPicPr>
          <p:nvPr/>
        </p:nvPicPr>
        <p:blipFill>
          <a:blip r:embed="rId4"/>
          <a:stretch>
            <a:fillRect/>
          </a:stretch>
        </p:blipFill>
        <p:spPr>
          <a:xfrm>
            <a:off x="6286500" y="2600325"/>
            <a:ext cx="5334000" cy="2514600"/>
          </a:xfrm>
          <a:prstGeom prst="rect">
            <a:avLst/>
          </a:prstGeom>
        </p:spPr>
      </p:pic>
      <p:sp>
        <p:nvSpPr>
          <p:cNvPr id="5" name="TextBox 4"/>
          <p:cNvSpPr txBox="1"/>
          <p:nvPr/>
        </p:nvSpPr>
        <p:spPr>
          <a:xfrm>
            <a:off x="914400" y="2943225"/>
            <a:ext cx="4880610" cy="285750"/>
          </a:xfrm>
          <a:prstGeom prst="rect">
            <a:avLst/>
          </a:prstGeom>
          <a:noFill/>
        </p:spPr>
        <p:txBody>
          <a:bodyPr wrap="square" lIns="0" tIns="0" rIns="0" bIns="0" anchor="t">
            <a:spAutoFit/>
          </a:bodyPr>
          <a:lstStyle/>
          <a:p>
            <a:pPr algn="l"/>
            <a:r>
              <a:rPr sz="1800" b="1" i="0" u="none">
                <a:solidFill>
                  <a:srgbClr val="1E3A8A"/>
                </a:solidFill>
                <a:latin typeface="Plus Jakarta Sans"/>
              </a:rPr>
              <a:t>Profil &amp; Keunikan Generasi</a:t>
            </a:r>
          </a:p>
        </p:txBody>
      </p:sp>
      <p:sp>
        <p:nvSpPr>
          <p:cNvPr id="6" name="TextBox 5"/>
          <p:cNvSpPr txBox="1"/>
          <p:nvPr/>
        </p:nvSpPr>
        <p:spPr>
          <a:xfrm>
            <a:off x="914400" y="3371850"/>
            <a:ext cx="4648200" cy="1285875"/>
          </a:xfrm>
          <a:prstGeom prst="rect">
            <a:avLst/>
          </a:prstGeom>
          <a:noFill/>
        </p:spPr>
        <p:txBody>
          <a:bodyPr wrap="square" lIns="0" tIns="0" rIns="0" bIns="0" anchor="t">
            <a:spAutoFit/>
          </a:bodyPr>
          <a:lstStyle/>
          <a:p>
            <a:pPr algn="l">
              <a:lnSpc>
                <a:spcPts val="2025"/>
              </a:lnSpc>
            </a:pPr>
            <a:r>
              <a:rPr sz="1350" b="0" i="0" u="none">
                <a:solidFill>
                  <a:srgbClr val="475569"/>
                </a:solidFill>
                <a:latin typeface="Plus Jakarta Sans"/>
              </a:rPr>
              <a:t>Pemilih pemula merupakan Warga Negara Indonesia yang baru pertama kali menggunakan hak pilihnya (berusia 17 tahun atau sudah menikah). Mereka memiliki antusiasme tinggi, adaptif terhadap teknologi digital, dan terbuka terhadap gagasan baru.</a:t>
            </a:r>
          </a:p>
        </p:txBody>
      </p:sp>
      <p:sp>
        <p:nvSpPr>
          <p:cNvPr id="7" name="TextBox 6"/>
          <p:cNvSpPr txBox="1"/>
          <p:nvPr/>
        </p:nvSpPr>
        <p:spPr>
          <a:xfrm>
            <a:off x="6629400" y="2943225"/>
            <a:ext cx="4880610" cy="285750"/>
          </a:xfrm>
          <a:prstGeom prst="rect">
            <a:avLst/>
          </a:prstGeom>
          <a:noFill/>
        </p:spPr>
        <p:txBody>
          <a:bodyPr wrap="square" lIns="0" tIns="0" rIns="0" bIns="0" anchor="t">
            <a:spAutoFit/>
          </a:bodyPr>
          <a:lstStyle/>
          <a:p>
            <a:pPr algn="l"/>
            <a:r>
              <a:rPr sz="1800" b="1" i="0" u="none">
                <a:solidFill>
                  <a:srgbClr val="1E3A8A"/>
                </a:solidFill>
                <a:latin typeface="Plus Jakarta Sans"/>
              </a:rPr>
              <a:t>Tantangan Pemilih Pemula</a:t>
            </a:r>
          </a:p>
        </p:txBody>
      </p:sp>
      <p:sp>
        <p:nvSpPr>
          <p:cNvPr id="8" name="TextBox 7"/>
          <p:cNvSpPr txBox="1"/>
          <p:nvPr/>
        </p:nvSpPr>
        <p:spPr>
          <a:xfrm>
            <a:off x="6629400" y="3371850"/>
            <a:ext cx="4648200" cy="1285875"/>
          </a:xfrm>
          <a:prstGeom prst="rect">
            <a:avLst/>
          </a:prstGeom>
          <a:noFill/>
        </p:spPr>
        <p:txBody>
          <a:bodyPr wrap="square" lIns="0" tIns="0" rIns="0" bIns="0" anchor="t">
            <a:spAutoFit/>
          </a:bodyPr>
          <a:lstStyle/>
          <a:p>
            <a:pPr algn="l">
              <a:lnSpc>
                <a:spcPts val="2025"/>
              </a:lnSpc>
            </a:pPr>
            <a:r>
              <a:rPr sz="1350" b="0" i="0" u="none">
                <a:solidFill>
                  <a:srgbClr val="475569"/>
                </a:solidFill>
                <a:latin typeface="Plus Jakarta Sans"/>
              </a:rPr>
              <a:t>Sebagian pemilih pemula rentan terhadap paparan disinformasi, politik uang, serta sikap apatis atau skeptis terhadap dunia politik. Oleh karena itu, pendampingan edukatif melalui mata pelajaran Pendidikan Pancasila sangat krusial.</a:t>
            </a:r>
          </a:p>
        </p:txBody>
      </p:sp>
      <p:sp>
        <p:nvSpPr>
          <p:cNvPr id="9" name="TextBox 8"/>
          <p:cNvSpPr txBox="1"/>
          <p:nvPr/>
        </p:nvSpPr>
        <p:spPr>
          <a:xfrm>
            <a:off x="571500" y="476250"/>
            <a:ext cx="11601450" cy="457200"/>
          </a:xfrm>
          <a:prstGeom prst="rect">
            <a:avLst/>
          </a:prstGeom>
          <a:noFill/>
        </p:spPr>
        <p:txBody>
          <a:bodyPr wrap="square" lIns="0" tIns="0" rIns="0" bIns="0" anchor="t">
            <a:spAutoFit/>
          </a:bodyPr>
          <a:lstStyle/>
          <a:p>
            <a:pPr algn="l"/>
            <a:r>
              <a:rPr sz="2700" b="1" i="0" u="none">
                <a:solidFill>
                  <a:srgbClr val="1E3A8A"/>
                </a:solidFill>
                <a:latin typeface="Plus Jakarta Sans"/>
              </a:rPr>
              <a:t>Karakteristik Pemilih Pemula</a:t>
            </a:r>
          </a:p>
        </p:txBody>
      </p:sp>
      <p:sp>
        <p:nvSpPr>
          <p:cNvPr id="10" name="Rectangle 9"/>
          <p:cNvSpPr/>
          <p:nvPr/>
        </p:nvSpPr>
        <p:spPr>
          <a:xfrm>
            <a:off x="571500" y="1019175"/>
            <a:ext cx="11049000" cy="28575"/>
          </a:xfrm>
          <a:prstGeom prst="rect">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6286500" y="2047875"/>
            <a:ext cx="5334000" cy="3619500"/>
          </a:xfrm>
          <a:prstGeom prst="rect">
            <a:avLst/>
          </a:prstGeom>
        </p:spPr>
      </p:pic>
      <p:sp>
        <p:nvSpPr>
          <p:cNvPr id="4" name="TextBox 3"/>
          <p:cNvSpPr txBox="1"/>
          <p:nvPr/>
        </p:nvSpPr>
        <p:spPr>
          <a:xfrm>
            <a:off x="571500" y="2386012"/>
            <a:ext cx="5334000" cy="771525"/>
          </a:xfrm>
          <a:prstGeom prst="rect">
            <a:avLst/>
          </a:prstGeom>
          <a:noFill/>
        </p:spPr>
        <p:txBody>
          <a:bodyPr wrap="square" lIns="0" tIns="0" rIns="0" bIns="0" anchor="t">
            <a:spAutoFit/>
          </a:bodyPr>
          <a:lstStyle/>
          <a:p>
            <a:pPr algn="l">
              <a:lnSpc>
                <a:spcPts val="2025"/>
              </a:lnSpc>
            </a:pPr>
            <a:r>
              <a:rPr sz="1350" b="0" i="0" u="none">
                <a:solidFill>
                  <a:srgbClr val="475569"/>
                </a:solidFill>
                <a:latin typeface="Plus Jakarta Sans"/>
              </a:rPr>
              <a:t>Keikutsertaan pemilih pemula dalam pemilihan umum bukan sekadar pemenuhan hak administratif, melainkan fondasi kedaulatan rakyat:</a:t>
            </a:r>
          </a:p>
        </p:txBody>
      </p:sp>
      <p:pic>
        <p:nvPicPr>
          <p:cNvPr id="5" name="Picture 4" descr="image.png"/>
          <p:cNvPicPr>
            <a:picLocks noChangeAspect="1"/>
          </p:cNvPicPr>
          <p:nvPr/>
        </p:nvPicPr>
        <p:blipFill>
          <a:blip r:embed="rId4"/>
          <a:stretch>
            <a:fillRect/>
          </a:stretch>
        </p:blipFill>
        <p:spPr>
          <a:xfrm>
            <a:off x="6286500" y="2047875"/>
            <a:ext cx="5334000" cy="3619500"/>
          </a:xfrm>
          <a:prstGeom prst="rect">
            <a:avLst/>
          </a:prstGeom>
        </p:spPr>
      </p:pic>
      <p:sp>
        <p:nvSpPr>
          <p:cNvPr id="6" name="TextBox 5"/>
          <p:cNvSpPr txBox="1"/>
          <p:nvPr/>
        </p:nvSpPr>
        <p:spPr>
          <a:xfrm>
            <a:off x="1000125" y="3271837"/>
            <a:ext cx="4905375" cy="514350"/>
          </a:xfrm>
          <a:prstGeom prst="rect">
            <a:avLst/>
          </a:prstGeom>
          <a:noFill/>
        </p:spPr>
        <p:txBody>
          <a:bodyPr wrap="square" lIns="0" tIns="0" rIns="0" bIns="0" anchor="t">
            <a:spAutoFit/>
          </a:bodyPr>
          <a:lstStyle/>
          <a:p>
            <a:pPr algn="l">
              <a:lnSpc>
                <a:spcPts val="2025"/>
              </a:lnSpc>
            </a:pPr>
            <a:r>
              <a:rPr sz="1350" b="1" i="0" u="none">
                <a:solidFill>
                  <a:srgbClr val="1E293B"/>
                </a:solidFill>
                <a:latin typeface="Plus Jakarta Sans"/>
              </a:rPr>
              <a:t>Penentu Masa Depan:</a:t>
            </a:r>
            <a:r>
              <a:rPr sz="1350" b="0" i="0" u="none">
                <a:solidFill>
                  <a:srgbClr val="475569"/>
                </a:solidFill>
                <a:latin typeface="Plus Jakarta Sans"/>
              </a:rPr>
              <a:t> Menentukan arah kepemimpinan dan kebijakan publik nasional.</a:t>
            </a:r>
          </a:p>
        </p:txBody>
      </p:sp>
      <p:sp>
        <p:nvSpPr>
          <p:cNvPr id="7" name="TextBox 6"/>
          <p:cNvSpPr txBox="1"/>
          <p:nvPr/>
        </p:nvSpPr>
        <p:spPr>
          <a:xfrm>
            <a:off x="1000125" y="3957637"/>
            <a:ext cx="4905375" cy="514350"/>
          </a:xfrm>
          <a:prstGeom prst="rect">
            <a:avLst/>
          </a:prstGeom>
          <a:noFill/>
        </p:spPr>
        <p:txBody>
          <a:bodyPr wrap="square" lIns="0" tIns="0" rIns="0" bIns="0" anchor="t">
            <a:spAutoFit/>
          </a:bodyPr>
          <a:lstStyle/>
          <a:p>
            <a:pPr algn="l">
              <a:lnSpc>
                <a:spcPts val="2025"/>
              </a:lnSpc>
            </a:pPr>
            <a:r>
              <a:rPr sz="1350" b="1" i="0" u="none">
                <a:solidFill>
                  <a:srgbClr val="1E293B"/>
                </a:solidFill>
                <a:latin typeface="Plus Jakarta Sans"/>
              </a:rPr>
              <a:t>Regenerasi Demokrasi:</a:t>
            </a:r>
            <a:r>
              <a:rPr sz="1350" b="0" i="0" u="none">
                <a:solidFill>
                  <a:srgbClr val="475569"/>
                </a:solidFill>
                <a:latin typeface="Plus Jakarta Sans"/>
              </a:rPr>
              <a:t> Memastikan estafet partisipasi politik berjalan secara bermartabat.</a:t>
            </a:r>
          </a:p>
        </p:txBody>
      </p:sp>
      <p:sp>
        <p:nvSpPr>
          <p:cNvPr id="8" name="TextBox 7"/>
          <p:cNvSpPr txBox="1"/>
          <p:nvPr/>
        </p:nvSpPr>
        <p:spPr>
          <a:xfrm>
            <a:off x="1000125" y="4643437"/>
            <a:ext cx="4905375" cy="514350"/>
          </a:xfrm>
          <a:prstGeom prst="rect">
            <a:avLst/>
          </a:prstGeom>
          <a:noFill/>
        </p:spPr>
        <p:txBody>
          <a:bodyPr wrap="square" lIns="0" tIns="0" rIns="0" bIns="0" anchor="t">
            <a:spAutoFit/>
          </a:bodyPr>
          <a:lstStyle/>
          <a:p>
            <a:pPr algn="l">
              <a:lnSpc>
                <a:spcPts val="2025"/>
              </a:lnSpc>
            </a:pPr>
            <a:r>
              <a:rPr sz="1350" b="1" i="0" u="none">
                <a:solidFill>
                  <a:srgbClr val="1E293B"/>
                </a:solidFill>
                <a:latin typeface="Plus Jakarta Sans"/>
              </a:rPr>
              <a:t>Legitimasi Pemerintahan:</a:t>
            </a:r>
            <a:r>
              <a:rPr sz="1350" b="0" i="0" u="none">
                <a:solidFill>
                  <a:srgbClr val="475569"/>
                </a:solidFill>
                <a:latin typeface="Plus Jakarta Sans"/>
              </a:rPr>
              <a:t> Memberikan keabsahan moral dan hukum pada hasil pemilu.</a:t>
            </a:r>
          </a:p>
        </p:txBody>
      </p:sp>
      <p:pic>
        <p:nvPicPr>
          <p:cNvPr id="9" name="Picture 8" descr="image.png"/>
          <p:cNvPicPr>
            <a:picLocks noChangeAspect="1"/>
          </p:cNvPicPr>
          <p:nvPr/>
        </p:nvPicPr>
        <p:blipFill>
          <a:blip r:embed="rId5"/>
          <a:stretch>
            <a:fillRect/>
          </a:stretch>
        </p:blipFill>
        <p:spPr>
          <a:xfrm>
            <a:off x="571500" y="3295650"/>
            <a:ext cx="209550" cy="219075"/>
          </a:xfrm>
          <a:prstGeom prst="rect">
            <a:avLst/>
          </a:prstGeom>
        </p:spPr>
      </p:pic>
      <p:pic>
        <p:nvPicPr>
          <p:cNvPr id="10" name="Picture 9" descr="image.png"/>
          <p:cNvPicPr>
            <a:picLocks noChangeAspect="1"/>
          </p:cNvPicPr>
          <p:nvPr/>
        </p:nvPicPr>
        <p:blipFill>
          <a:blip r:embed="rId5"/>
          <a:stretch>
            <a:fillRect/>
          </a:stretch>
        </p:blipFill>
        <p:spPr>
          <a:xfrm>
            <a:off x="571500" y="3981450"/>
            <a:ext cx="209550" cy="219075"/>
          </a:xfrm>
          <a:prstGeom prst="rect">
            <a:avLst/>
          </a:prstGeom>
        </p:spPr>
      </p:pic>
      <p:pic>
        <p:nvPicPr>
          <p:cNvPr id="11" name="Picture 10" descr="image.png"/>
          <p:cNvPicPr>
            <a:picLocks noChangeAspect="1"/>
          </p:cNvPicPr>
          <p:nvPr/>
        </p:nvPicPr>
        <p:blipFill>
          <a:blip r:embed="rId5"/>
          <a:stretch>
            <a:fillRect/>
          </a:stretch>
        </p:blipFill>
        <p:spPr>
          <a:xfrm>
            <a:off x="571500" y="4667250"/>
            <a:ext cx="209550" cy="219075"/>
          </a:xfrm>
          <a:prstGeom prst="rect">
            <a:avLst/>
          </a:prstGeom>
        </p:spPr>
      </p:pic>
      <p:sp>
        <p:nvSpPr>
          <p:cNvPr id="12" name="TextBox 11"/>
          <p:cNvSpPr txBox="1"/>
          <p:nvPr/>
        </p:nvSpPr>
        <p:spPr>
          <a:xfrm>
            <a:off x="571500" y="476250"/>
            <a:ext cx="11601450" cy="457200"/>
          </a:xfrm>
          <a:prstGeom prst="rect">
            <a:avLst/>
          </a:prstGeom>
          <a:noFill/>
        </p:spPr>
        <p:txBody>
          <a:bodyPr wrap="square" lIns="0" tIns="0" rIns="0" bIns="0" anchor="t">
            <a:spAutoFit/>
          </a:bodyPr>
          <a:lstStyle/>
          <a:p>
            <a:pPr algn="l"/>
            <a:r>
              <a:rPr sz="2700" b="1" i="0" u="none">
                <a:solidFill>
                  <a:srgbClr val="1E3A8A"/>
                </a:solidFill>
                <a:latin typeface="Plus Jakarta Sans"/>
              </a:rPr>
              <a:t>Urgensi Pemilih Pemula</a:t>
            </a:r>
          </a:p>
        </p:txBody>
      </p:sp>
      <p:sp>
        <p:nvSpPr>
          <p:cNvPr id="13" name="Rectangle 12"/>
          <p:cNvSpPr/>
          <p:nvPr/>
        </p:nvSpPr>
        <p:spPr>
          <a:xfrm>
            <a:off x="571500" y="1019175"/>
            <a:ext cx="11049000" cy="28575"/>
          </a:xfrm>
          <a:prstGeom prst="rect">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71500" y="2290762"/>
            <a:ext cx="3530649" cy="3133725"/>
          </a:xfrm>
          <a:prstGeom prst="rect">
            <a:avLst/>
          </a:prstGeom>
        </p:spPr>
      </p:pic>
      <p:pic>
        <p:nvPicPr>
          <p:cNvPr id="4" name="Picture 3" descr="image.png"/>
          <p:cNvPicPr>
            <a:picLocks noChangeAspect="1"/>
          </p:cNvPicPr>
          <p:nvPr/>
        </p:nvPicPr>
        <p:blipFill>
          <a:blip r:embed="rId4"/>
          <a:stretch>
            <a:fillRect/>
          </a:stretch>
        </p:blipFill>
        <p:spPr>
          <a:xfrm>
            <a:off x="4330749" y="2290762"/>
            <a:ext cx="3530649" cy="3133725"/>
          </a:xfrm>
          <a:prstGeom prst="rect">
            <a:avLst/>
          </a:prstGeom>
        </p:spPr>
      </p:pic>
      <p:pic>
        <p:nvPicPr>
          <p:cNvPr id="5" name="Picture 4" descr="image.png"/>
          <p:cNvPicPr>
            <a:picLocks noChangeAspect="1"/>
          </p:cNvPicPr>
          <p:nvPr/>
        </p:nvPicPr>
        <p:blipFill>
          <a:blip r:embed="rId5"/>
          <a:stretch>
            <a:fillRect/>
          </a:stretch>
        </p:blipFill>
        <p:spPr>
          <a:xfrm>
            <a:off x="8089999" y="2290762"/>
            <a:ext cx="3530649" cy="3133725"/>
          </a:xfrm>
          <a:prstGeom prst="rect">
            <a:avLst/>
          </a:prstGeom>
        </p:spPr>
      </p:pic>
      <p:pic>
        <p:nvPicPr>
          <p:cNvPr id="6" name="Picture 5" descr="image.png"/>
          <p:cNvPicPr>
            <a:picLocks noChangeAspect="1"/>
          </p:cNvPicPr>
          <p:nvPr/>
        </p:nvPicPr>
        <p:blipFill>
          <a:blip r:embed="rId6"/>
          <a:stretch>
            <a:fillRect/>
          </a:stretch>
        </p:blipFill>
        <p:spPr>
          <a:xfrm>
            <a:off x="809625" y="2586037"/>
            <a:ext cx="571500" cy="571500"/>
          </a:xfrm>
          <a:prstGeom prst="rect">
            <a:avLst/>
          </a:prstGeom>
        </p:spPr>
      </p:pic>
      <p:sp>
        <p:nvSpPr>
          <p:cNvPr id="7" name="TextBox 6"/>
          <p:cNvSpPr txBox="1"/>
          <p:nvPr/>
        </p:nvSpPr>
        <p:spPr>
          <a:xfrm>
            <a:off x="809625" y="3348037"/>
            <a:ext cx="1950243" cy="266700"/>
          </a:xfrm>
          <a:prstGeom prst="rect">
            <a:avLst/>
          </a:prstGeom>
          <a:noFill/>
        </p:spPr>
        <p:txBody>
          <a:bodyPr wrap="square" lIns="0" tIns="0" rIns="0" bIns="0" anchor="t">
            <a:spAutoFit/>
          </a:bodyPr>
          <a:lstStyle/>
          <a:p>
            <a:pPr algn="l"/>
            <a:r>
              <a:rPr sz="1650" b="1" i="0" u="none">
                <a:solidFill>
                  <a:srgbClr val="1E3A8A"/>
                </a:solidFill>
                <a:latin typeface="Plus Jakarta Sans"/>
              </a:rPr>
              <a:t>Wujud Kedaulatan</a:t>
            </a:r>
          </a:p>
        </p:txBody>
      </p:sp>
      <p:sp>
        <p:nvSpPr>
          <p:cNvPr id="8" name="TextBox 7"/>
          <p:cNvSpPr txBox="1"/>
          <p:nvPr/>
        </p:nvSpPr>
        <p:spPr>
          <a:xfrm>
            <a:off x="809625" y="3729037"/>
            <a:ext cx="3054399" cy="1028700"/>
          </a:xfrm>
          <a:prstGeom prst="rect">
            <a:avLst/>
          </a:prstGeom>
          <a:noFill/>
        </p:spPr>
        <p:txBody>
          <a:bodyPr wrap="square" lIns="0" tIns="0" rIns="0" bIns="0" anchor="t">
            <a:spAutoFit/>
          </a:bodyPr>
          <a:lstStyle/>
          <a:p>
            <a:pPr algn="l">
              <a:lnSpc>
                <a:spcPts val="2025"/>
              </a:lnSpc>
            </a:pPr>
            <a:r>
              <a:rPr sz="1350" b="0" i="0" u="none">
                <a:solidFill>
                  <a:srgbClr val="475569"/>
                </a:solidFill>
                <a:latin typeface="Plus Jakarta Sans"/>
              </a:rPr>
              <a:t>Pengejawantahan Sila ke-4 Pancasila, di mana kekuasaan tertinggi berada di tangan rakyat dan disalurkan secara bertanggung jawab.</a:t>
            </a:r>
          </a:p>
        </p:txBody>
      </p:sp>
      <p:pic>
        <p:nvPicPr>
          <p:cNvPr id="9" name="Picture 8" descr="image.png"/>
          <p:cNvPicPr>
            <a:picLocks noChangeAspect="1"/>
          </p:cNvPicPr>
          <p:nvPr/>
        </p:nvPicPr>
        <p:blipFill>
          <a:blip r:embed="rId7"/>
          <a:stretch>
            <a:fillRect/>
          </a:stretch>
        </p:blipFill>
        <p:spPr>
          <a:xfrm>
            <a:off x="4568874" y="2586037"/>
            <a:ext cx="571500" cy="571500"/>
          </a:xfrm>
          <a:prstGeom prst="rect">
            <a:avLst/>
          </a:prstGeom>
        </p:spPr>
      </p:pic>
      <p:sp>
        <p:nvSpPr>
          <p:cNvPr id="10" name="TextBox 9"/>
          <p:cNvSpPr txBox="1"/>
          <p:nvPr/>
        </p:nvSpPr>
        <p:spPr>
          <a:xfrm>
            <a:off x="4568874" y="3348037"/>
            <a:ext cx="1470183" cy="266700"/>
          </a:xfrm>
          <a:prstGeom prst="rect">
            <a:avLst/>
          </a:prstGeom>
          <a:noFill/>
        </p:spPr>
        <p:txBody>
          <a:bodyPr wrap="square" lIns="0" tIns="0" rIns="0" bIns="0" anchor="t">
            <a:spAutoFit/>
          </a:bodyPr>
          <a:lstStyle/>
          <a:p>
            <a:pPr algn="l"/>
            <a:r>
              <a:rPr sz="1650" b="1" i="0" u="none">
                <a:solidFill>
                  <a:srgbClr val="1E3A8A"/>
                </a:solidFill>
                <a:latin typeface="Plus Jakarta Sans"/>
              </a:rPr>
              <a:t>Kontrol Sosial</a:t>
            </a:r>
          </a:p>
        </p:txBody>
      </p:sp>
      <p:sp>
        <p:nvSpPr>
          <p:cNvPr id="11" name="TextBox 10"/>
          <p:cNvSpPr txBox="1"/>
          <p:nvPr/>
        </p:nvSpPr>
        <p:spPr>
          <a:xfrm>
            <a:off x="4568874" y="3729037"/>
            <a:ext cx="3054399" cy="1028700"/>
          </a:xfrm>
          <a:prstGeom prst="rect">
            <a:avLst/>
          </a:prstGeom>
          <a:noFill/>
        </p:spPr>
        <p:txBody>
          <a:bodyPr wrap="square" lIns="0" tIns="0" rIns="0" bIns="0" anchor="t">
            <a:spAutoFit/>
          </a:bodyPr>
          <a:lstStyle/>
          <a:p>
            <a:pPr algn="l">
              <a:lnSpc>
                <a:spcPts val="2025"/>
              </a:lnSpc>
            </a:pPr>
            <a:r>
              <a:rPr sz="1350" b="0" i="0" u="none">
                <a:solidFill>
                  <a:srgbClr val="475569"/>
                </a:solidFill>
                <a:latin typeface="Plus Jakarta Sans"/>
              </a:rPr>
              <a:t>Berfungsi sebagai alat evaluasi serta pengawasan kritis warga negara terhadap kinerja wakil rakyat dan pejabat publik.</a:t>
            </a:r>
          </a:p>
        </p:txBody>
      </p:sp>
      <p:pic>
        <p:nvPicPr>
          <p:cNvPr id="12" name="Picture 11" descr="image.png"/>
          <p:cNvPicPr>
            <a:picLocks noChangeAspect="1"/>
          </p:cNvPicPr>
          <p:nvPr/>
        </p:nvPicPr>
        <p:blipFill>
          <a:blip r:embed="rId8"/>
          <a:stretch>
            <a:fillRect/>
          </a:stretch>
        </p:blipFill>
        <p:spPr>
          <a:xfrm>
            <a:off x="8328124" y="2586037"/>
            <a:ext cx="571500" cy="571500"/>
          </a:xfrm>
          <a:prstGeom prst="rect">
            <a:avLst/>
          </a:prstGeom>
        </p:spPr>
      </p:pic>
      <p:sp>
        <p:nvSpPr>
          <p:cNvPr id="13" name="TextBox 12"/>
          <p:cNvSpPr txBox="1"/>
          <p:nvPr/>
        </p:nvSpPr>
        <p:spPr>
          <a:xfrm>
            <a:off x="8328124" y="3348037"/>
            <a:ext cx="1830228" cy="266700"/>
          </a:xfrm>
          <a:prstGeom prst="rect">
            <a:avLst/>
          </a:prstGeom>
          <a:noFill/>
        </p:spPr>
        <p:txBody>
          <a:bodyPr wrap="square" lIns="0" tIns="0" rIns="0" bIns="0" anchor="t">
            <a:spAutoFit/>
          </a:bodyPr>
          <a:lstStyle/>
          <a:p>
            <a:pPr algn="l"/>
            <a:r>
              <a:rPr sz="1650" b="1" i="0" u="none">
                <a:solidFill>
                  <a:srgbClr val="1E3A8A"/>
                </a:solidFill>
                <a:latin typeface="Plus Jakarta Sans"/>
              </a:rPr>
              <a:t>Penyalur Aspirasi</a:t>
            </a:r>
          </a:p>
        </p:txBody>
      </p:sp>
      <p:sp>
        <p:nvSpPr>
          <p:cNvPr id="14" name="TextBox 13"/>
          <p:cNvSpPr txBox="1"/>
          <p:nvPr/>
        </p:nvSpPr>
        <p:spPr>
          <a:xfrm>
            <a:off x="8328124" y="3729037"/>
            <a:ext cx="3054399" cy="1285875"/>
          </a:xfrm>
          <a:prstGeom prst="rect">
            <a:avLst/>
          </a:prstGeom>
          <a:noFill/>
        </p:spPr>
        <p:txBody>
          <a:bodyPr wrap="square" lIns="0" tIns="0" rIns="0" bIns="0" anchor="t">
            <a:spAutoFit/>
          </a:bodyPr>
          <a:lstStyle/>
          <a:p>
            <a:pPr algn="l">
              <a:lnSpc>
                <a:spcPts val="2025"/>
              </a:lnSpc>
            </a:pPr>
            <a:r>
              <a:rPr sz="1350" b="0" i="0" u="none">
                <a:solidFill>
                  <a:srgbClr val="475569"/>
                </a:solidFill>
                <a:latin typeface="Plus Jakarta Sans"/>
              </a:rPr>
              <a:t>Menyalurkan kepentingan dan gagasan generasi muda agar diakomodasi dalam kebijakan pembangunan daerah maupun nasional.</a:t>
            </a:r>
          </a:p>
        </p:txBody>
      </p:sp>
      <p:pic>
        <p:nvPicPr>
          <p:cNvPr id="15" name="Picture 14" descr="image.png"/>
          <p:cNvPicPr>
            <a:picLocks noChangeAspect="1"/>
          </p:cNvPicPr>
          <p:nvPr/>
        </p:nvPicPr>
        <p:blipFill>
          <a:blip r:embed="rId9"/>
          <a:stretch>
            <a:fillRect/>
          </a:stretch>
        </p:blipFill>
        <p:spPr>
          <a:xfrm>
            <a:off x="938212" y="2747962"/>
            <a:ext cx="314325" cy="247650"/>
          </a:xfrm>
          <a:prstGeom prst="rect">
            <a:avLst/>
          </a:prstGeom>
        </p:spPr>
      </p:pic>
      <p:pic>
        <p:nvPicPr>
          <p:cNvPr id="16" name="Picture 15" descr="image.png"/>
          <p:cNvPicPr>
            <a:picLocks noChangeAspect="1"/>
          </p:cNvPicPr>
          <p:nvPr/>
        </p:nvPicPr>
        <p:blipFill>
          <a:blip r:embed="rId10"/>
          <a:stretch>
            <a:fillRect/>
          </a:stretch>
        </p:blipFill>
        <p:spPr>
          <a:xfrm>
            <a:off x="4697462" y="2747962"/>
            <a:ext cx="314325" cy="247650"/>
          </a:xfrm>
          <a:prstGeom prst="rect">
            <a:avLst/>
          </a:prstGeom>
        </p:spPr>
      </p:pic>
      <p:pic>
        <p:nvPicPr>
          <p:cNvPr id="17" name="Picture 16" descr="image.png"/>
          <p:cNvPicPr>
            <a:picLocks noChangeAspect="1"/>
          </p:cNvPicPr>
          <p:nvPr/>
        </p:nvPicPr>
        <p:blipFill>
          <a:blip r:embed="rId11"/>
          <a:stretch>
            <a:fillRect/>
          </a:stretch>
        </p:blipFill>
        <p:spPr>
          <a:xfrm>
            <a:off x="8490049" y="2747962"/>
            <a:ext cx="247650" cy="247650"/>
          </a:xfrm>
          <a:prstGeom prst="rect">
            <a:avLst/>
          </a:prstGeom>
        </p:spPr>
      </p:pic>
      <p:sp>
        <p:nvSpPr>
          <p:cNvPr id="18" name="TextBox 17"/>
          <p:cNvSpPr txBox="1"/>
          <p:nvPr/>
        </p:nvSpPr>
        <p:spPr>
          <a:xfrm>
            <a:off x="571500" y="476250"/>
            <a:ext cx="11601450" cy="457200"/>
          </a:xfrm>
          <a:prstGeom prst="rect">
            <a:avLst/>
          </a:prstGeom>
          <a:noFill/>
        </p:spPr>
        <p:txBody>
          <a:bodyPr wrap="square" lIns="0" tIns="0" rIns="0" bIns="0" anchor="t">
            <a:spAutoFit/>
          </a:bodyPr>
          <a:lstStyle/>
          <a:p>
            <a:pPr algn="l"/>
            <a:r>
              <a:rPr sz="2700" b="1" i="0" u="none">
                <a:solidFill>
                  <a:srgbClr val="1E3A8A"/>
                </a:solidFill>
                <a:latin typeface="Plus Jakarta Sans"/>
              </a:rPr>
              <a:t>Tujuan Partisipasi Pemilu</a:t>
            </a:r>
          </a:p>
        </p:txBody>
      </p:sp>
      <p:sp>
        <p:nvSpPr>
          <p:cNvPr id="19" name="Rectangle 18"/>
          <p:cNvSpPr/>
          <p:nvPr/>
        </p:nvSpPr>
        <p:spPr>
          <a:xfrm>
            <a:off x="571500" y="1019175"/>
            <a:ext cx="11049000" cy="28575"/>
          </a:xfrm>
          <a:prstGeom prst="rect">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71500" y="2762250"/>
            <a:ext cx="5334000" cy="2190750"/>
          </a:xfrm>
          <a:prstGeom prst="rect">
            <a:avLst/>
          </a:prstGeom>
        </p:spPr>
      </p:pic>
      <p:sp>
        <p:nvSpPr>
          <p:cNvPr id="4" name="TextBox 3"/>
          <p:cNvSpPr txBox="1"/>
          <p:nvPr/>
        </p:nvSpPr>
        <p:spPr>
          <a:xfrm>
            <a:off x="962025" y="3152775"/>
            <a:ext cx="4552950" cy="1047750"/>
          </a:xfrm>
          <a:prstGeom prst="rect">
            <a:avLst/>
          </a:prstGeom>
          <a:noFill/>
        </p:spPr>
        <p:txBody>
          <a:bodyPr wrap="square" lIns="0" tIns="0" rIns="0" bIns="0" anchor="t">
            <a:spAutoFit/>
          </a:bodyPr>
          <a:lstStyle/>
          <a:p>
            <a:pPr algn="ctr">
              <a:lnSpc>
                <a:spcPts val="8250"/>
              </a:lnSpc>
            </a:pPr>
            <a:r>
              <a:rPr sz="8250" b="1" i="0" u="none">
                <a:solidFill>
                  <a:srgbClr val="1D4ED8"/>
                </a:solidFill>
                <a:latin typeface="Plus Jakarta Sans"/>
              </a:rPr>
              <a:t>52%</a:t>
            </a:r>
          </a:p>
        </p:txBody>
      </p:sp>
      <p:sp>
        <p:nvSpPr>
          <p:cNvPr id="5" name="TextBox 4"/>
          <p:cNvSpPr txBox="1"/>
          <p:nvPr/>
        </p:nvSpPr>
        <p:spPr>
          <a:xfrm>
            <a:off x="962025" y="4295775"/>
            <a:ext cx="4552950" cy="266700"/>
          </a:xfrm>
          <a:prstGeom prst="rect">
            <a:avLst/>
          </a:prstGeom>
          <a:noFill/>
        </p:spPr>
        <p:txBody>
          <a:bodyPr wrap="square" lIns="0" tIns="0" rIns="0" bIns="0" anchor="t">
            <a:spAutoFit/>
          </a:bodyPr>
          <a:lstStyle/>
          <a:p>
            <a:pPr algn="ctr"/>
            <a:r>
              <a:rPr sz="1650" b="0" i="0" u="none">
                <a:solidFill>
                  <a:srgbClr val="1E3A8A"/>
                </a:solidFill>
                <a:latin typeface="Plus Jakarta Sans SemiBold"/>
              </a:rPr>
              <a:t>Proporsi Pemilih Muda (Gen Z &amp; Milenial)</a:t>
            </a:r>
          </a:p>
        </p:txBody>
      </p:sp>
      <p:sp>
        <p:nvSpPr>
          <p:cNvPr id="6" name="TextBox 5"/>
          <p:cNvSpPr txBox="1"/>
          <p:nvPr/>
        </p:nvSpPr>
        <p:spPr>
          <a:xfrm>
            <a:off x="6286500" y="2733675"/>
            <a:ext cx="5600700" cy="219075"/>
          </a:xfrm>
          <a:prstGeom prst="rect">
            <a:avLst/>
          </a:prstGeom>
          <a:noFill/>
        </p:spPr>
        <p:txBody>
          <a:bodyPr wrap="square" lIns="0" tIns="0" rIns="0" bIns="0" anchor="t">
            <a:spAutoFit/>
          </a:bodyPr>
          <a:lstStyle/>
          <a:p>
            <a:pPr algn="l"/>
            <a:r>
              <a:rPr sz="1404" b="1" i="0" u="none">
                <a:solidFill>
                  <a:srgbClr val="1E293B"/>
                </a:solidFill>
                <a:latin typeface="Plus Jakarta Sans"/>
              </a:rPr>
              <a:t>Kekuatan Penentu Hasil Pemilu</a:t>
            </a:r>
          </a:p>
        </p:txBody>
      </p:sp>
      <p:sp>
        <p:nvSpPr>
          <p:cNvPr id="7" name="TextBox 6"/>
          <p:cNvSpPr txBox="1"/>
          <p:nvPr/>
        </p:nvSpPr>
        <p:spPr>
          <a:xfrm>
            <a:off x="6286500" y="2952750"/>
            <a:ext cx="5334000" cy="1028700"/>
          </a:xfrm>
          <a:prstGeom prst="rect">
            <a:avLst/>
          </a:prstGeom>
          <a:noFill/>
        </p:spPr>
        <p:txBody>
          <a:bodyPr wrap="square" lIns="0" tIns="0" rIns="0" bIns="0" anchor="t">
            <a:spAutoFit/>
          </a:bodyPr>
          <a:lstStyle/>
          <a:p>
            <a:pPr algn="l">
              <a:lnSpc>
                <a:spcPts val="2025"/>
              </a:lnSpc>
            </a:pPr>
            <a:r>
              <a:rPr sz="1350" b="0" i="0" u="none">
                <a:solidFill>
                  <a:srgbClr val="475569"/>
                </a:solidFill>
                <a:latin typeface="Plus Jakarta Sans"/>
              </a:rPr>
              <a:t>Lebih dari separuh total DPT (Daftar Pemilih Tetap) nasional didominasi oleh pemilih muda. Besarnya kuantitas ini menjadikan suara pemilih pemula sangat strategis dalam menentukan kebijakan politik bangsa Indonesia.</a:t>
            </a:r>
          </a:p>
        </p:txBody>
      </p:sp>
      <p:sp>
        <p:nvSpPr>
          <p:cNvPr id="8" name="TextBox 7"/>
          <p:cNvSpPr txBox="1"/>
          <p:nvPr/>
        </p:nvSpPr>
        <p:spPr>
          <a:xfrm>
            <a:off x="6286500" y="4095750"/>
            <a:ext cx="5334000" cy="771525"/>
          </a:xfrm>
          <a:prstGeom prst="rect">
            <a:avLst/>
          </a:prstGeom>
          <a:noFill/>
        </p:spPr>
        <p:txBody>
          <a:bodyPr wrap="square" lIns="0" tIns="0" rIns="0" bIns="0" anchor="t">
            <a:spAutoFit/>
          </a:bodyPr>
          <a:lstStyle/>
          <a:p>
            <a:pPr algn="l">
              <a:lnSpc>
                <a:spcPts val="2025"/>
              </a:lnSpc>
            </a:pPr>
            <a:r>
              <a:rPr sz="1350" b="0" i="0" u="none">
                <a:solidFill>
                  <a:srgbClr val="475569"/>
                </a:solidFill>
                <a:latin typeface="Plus Jakarta Sans"/>
              </a:rPr>
              <a:t>MGMP Pendidikan Pancasila berperan penting dalam memastikan potensi kuantitatif ini diimbangi dengan kualitas pemikiran yang kritis dan berbasis nilai Pancasila.</a:t>
            </a:r>
          </a:p>
        </p:txBody>
      </p:sp>
      <p:sp>
        <p:nvSpPr>
          <p:cNvPr id="9" name="TextBox 8"/>
          <p:cNvSpPr txBox="1"/>
          <p:nvPr/>
        </p:nvSpPr>
        <p:spPr>
          <a:xfrm>
            <a:off x="571500" y="476250"/>
            <a:ext cx="11601450" cy="457200"/>
          </a:xfrm>
          <a:prstGeom prst="rect">
            <a:avLst/>
          </a:prstGeom>
          <a:noFill/>
        </p:spPr>
        <p:txBody>
          <a:bodyPr wrap="square" lIns="0" tIns="0" rIns="0" bIns="0" anchor="t">
            <a:spAutoFit/>
          </a:bodyPr>
          <a:lstStyle/>
          <a:p>
            <a:pPr algn="l"/>
            <a:r>
              <a:rPr sz="2700" b="1" i="0" u="none">
                <a:solidFill>
                  <a:srgbClr val="1E3A8A"/>
                </a:solidFill>
                <a:latin typeface="Plus Jakarta Sans"/>
              </a:rPr>
              <a:t>Potensi Demografis Pemilu</a:t>
            </a:r>
          </a:p>
        </p:txBody>
      </p:sp>
      <p:sp>
        <p:nvSpPr>
          <p:cNvPr id="10" name="Rectangle 9"/>
          <p:cNvSpPr/>
          <p:nvPr/>
        </p:nvSpPr>
        <p:spPr>
          <a:xfrm>
            <a:off x="571500" y="1019175"/>
            <a:ext cx="11049000" cy="28575"/>
          </a:xfrm>
          <a:prstGeom prst="rect">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00125" y="2614612"/>
            <a:ext cx="10620375" cy="514350"/>
          </a:xfrm>
          <a:prstGeom prst="rect">
            <a:avLst/>
          </a:prstGeom>
          <a:noFill/>
        </p:spPr>
        <p:txBody>
          <a:bodyPr wrap="square" lIns="0" tIns="0" rIns="0" bIns="0" anchor="t">
            <a:spAutoFit/>
          </a:bodyPr>
          <a:lstStyle/>
          <a:p>
            <a:pPr algn="l">
              <a:lnSpc>
                <a:spcPts val="2025"/>
              </a:lnSpc>
            </a:pPr>
            <a:r>
              <a:rPr sz="1350" b="1" i="0" u="none">
                <a:solidFill>
                  <a:srgbClr val="1E293B"/>
                </a:solidFill>
                <a:latin typeface="Plus Jakarta Sans"/>
              </a:rPr>
              <a:t>Menjadi Pemilih Rasional:</a:t>
            </a:r>
            <a:r>
              <a:rPr sz="1350" b="0" i="0" u="none">
                <a:solidFill>
                  <a:srgbClr val="475569"/>
                </a:solidFill>
                <a:latin typeface="Plus Jakarta Sans"/>
              </a:rPr>
              <a:t> Mampu menganalisis rekam jejak, visi, misi, dan program kerja calon secara objektif tanpa terpengaruh politik identitas.</a:t>
            </a:r>
          </a:p>
        </p:txBody>
      </p:sp>
      <p:sp>
        <p:nvSpPr>
          <p:cNvPr id="4" name="TextBox 3"/>
          <p:cNvSpPr txBox="1"/>
          <p:nvPr/>
        </p:nvSpPr>
        <p:spPr>
          <a:xfrm>
            <a:off x="1000125" y="3300412"/>
            <a:ext cx="10620375" cy="514350"/>
          </a:xfrm>
          <a:prstGeom prst="rect">
            <a:avLst/>
          </a:prstGeom>
          <a:noFill/>
        </p:spPr>
        <p:txBody>
          <a:bodyPr wrap="square" lIns="0" tIns="0" rIns="0" bIns="0" anchor="t">
            <a:spAutoFit/>
          </a:bodyPr>
          <a:lstStyle/>
          <a:p>
            <a:pPr algn="l">
              <a:lnSpc>
                <a:spcPts val="2025"/>
              </a:lnSpc>
            </a:pPr>
            <a:r>
              <a:rPr sz="1350" b="1" i="0" u="none">
                <a:solidFill>
                  <a:srgbClr val="1E293B"/>
                </a:solidFill>
                <a:latin typeface="Plus Jakarta Sans"/>
              </a:rPr>
              <a:t>Tangkal Disinformasi:</a:t>
            </a:r>
            <a:r>
              <a:rPr sz="1350" b="0" i="0" u="none">
                <a:solidFill>
                  <a:srgbClr val="475569"/>
                </a:solidFill>
                <a:latin typeface="Plus Jakarta Sans"/>
              </a:rPr>
              <a:t> Aktif melakukan saring sebelum sharing untuk memutus rantai berita bohong (hoax) dan ujaran kebencian di media sosial.</a:t>
            </a:r>
          </a:p>
        </p:txBody>
      </p:sp>
      <p:sp>
        <p:nvSpPr>
          <p:cNvPr id="5" name="TextBox 4"/>
          <p:cNvSpPr txBox="1"/>
          <p:nvPr/>
        </p:nvSpPr>
        <p:spPr>
          <a:xfrm>
            <a:off x="1000125" y="3986212"/>
            <a:ext cx="10620375" cy="514350"/>
          </a:xfrm>
          <a:prstGeom prst="rect">
            <a:avLst/>
          </a:prstGeom>
          <a:noFill/>
        </p:spPr>
        <p:txBody>
          <a:bodyPr wrap="square" lIns="0" tIns="0" rIns="0" bIns="0" anchor="t">
            <a:spAutoFit/>
          </a:bodyPr>
          <a:lstStyle/>
          <a:p>
            <a:pPr algn="l">
              <a:lnSpc>
                <a:spcPts val="2025"/>
              </a:lnSpc>
            </a:pPr>
            <a:r>
              <a:rPr sz="1350" b="1" i="0" u="none">
                <a:solidFill>
                  <a:srgbClr val="1E293B"/>
                </a:solidFill>
                <a:latin typeface="Plus Jakarta Sans"/>
              </a:rPr>
              <a:t>Menolak Politik Uang:</a:t>
            </a:r>
            <a:r>
              <a:rPr sz="1350" b="0" i="0" u="none">
                <a:solidFill>
                  <a:srgbClr val="475569"/>
                </a:solidFill>
                <a:latin typeface="Plus Jakarta Sans"/>
              </a:rPr>
              <a:t> Menjaga integritas diri dengan tegas menolak segala bentuk suap atau imbalan materi dalam menentukan pilihan.</a:t>
            </a:r>
          </a:p>
        </p:txBody>
      </p:sp>
      <p:sp>
        <p:nvSpPr>
          <p:cNvPr id="6" name="TextBox 5"/>
          <p:cNvSpPr txBox="1"/>
          <p:nvPr/>
        </p:nvSpPr>
        <p:spPr>
          <a:xfrm>
            <a:off x="1000125" y="4672012"/>
            <a:ext cx="10620375" cy="257175"/>
          </a:xfrm>
          <a:prstGeom prst="rect">
            <a:avLst/>
          </a:prstGeom>
          <a:noFill/>
        </p:spPr>
        <p:txBody>
          <a:bodyPr wrap="square" lIns="0" tIns="0" rIns="0" bIns="0" anchor="t">
            <a:spAutoFit/>
          </a:bodyPr>
          <a:lstStyle/>
          <a:p>
            <a:pPr algn="l">
              <a:lnSpc>
                <a:spcPts val="2025"/>
              </a:lnSpc>
            </a:pPr>
            <a:r>
              <a:rPr sz="1350" b="1" i="0" u="none">
                <a:solidFill>
                  <a:srgbClr val="1E293B"/>
                </a:solidFill>
                <a:latin typeface="Plus Jakarta Sans"/>
              </a:rPr>
              <a:t>Pengawas Partisipatif:</a:t>
            </a:r>
            <a:r>
              <a:rPr sz="1350" b="0" i="0" u="none">
                <a:solidFill>
                  <a:srgbClr val="475569"/>
                </a:solidFill>
                <a:latin typeface="Plus Jakarta Sans"/>
              </a:rPr>
              <a:t> Ikut memantau proses pemungutan dan penghitungan suara agar berjalan LUBER dan JURDIL.</a:t>
            </a:r>
          </a:p>
        </p:txBody>
      </p:sp>
      <p:pic>
        <p:nvPicPr>
          <p:cNvPr id="7" name="Picture 6" descr="image.png"/>
          <p:cNvPicPr>
            <a:picLocks noChangeAspect="1"/>
          </p:cNvPicPr>
          <p:nvPr/>
        </p:nvPicPr>
        <p:blipFill>
          <a:blip r:embed="rId3"/>
          <a:stretch>
            <a:fillRect/>
          </a:stretch>
        </p:blipFill>
        <p:spPr>
          <a:xfrm>
            <a:off x="571500" y="2638425"/>
            <a:ext cx="209550" cy="219075"/>
          </a:xfrm>
          <a:prstGeom prst="rect">
            <a:avLst/>
          </a:prstGeom>
        </p:spPr>
      </p:pic>
      <p:pic>
        <p:nvPicPr>
          <p:cNvPr id="8" name="Picture 7" descr="image.png"/>
          <p:cNvPicPr>
            <a:picLocks noChangeAspect="1"/>
          </p:cNvPicPr>
          <p:nvPr/>
        </p:nvPicPr>
        <p:blipFill>
          <a:blip r:embed="rId4"/>
          <a:stretch>
            <a:fillRect/>
          </a:stretch>
        </p:blipFill>
        <p:spPr>
          <a:xfrm>
            <a:off x="571500" y="3324225"/>
            <a:ext cx="209550" cy="219075"/>
          </a:xfrm>
          <a:prstGeom prst="rect">
            <a:avLst/>
          </a:prstGeom>
        </p:spPr>
      </p:pic>
      <p:pic>
        <p:nvPicPr>
          <p:cNvPr id="9" name="Picture 8" descr="image.png"/>
          <p:cNvPicPr>
            <a:picLocks noChangeAspect="1"/>
          </p:cNvPicPr>
          <p:nvPr/>
        </p:nvPicPr>
        <p:blipFill>
          <a:blip r:embed="rId5"/>
          <a:stretch>
            <a:fillRect/>
          </a:stretch>
        </p:blipFill>
        <p:spPr>
          <a:xfrm>
            <a:off x="571500" y="4010025"/>
            <a:ext cx="209550" cy="219075"/>
          </a:xfrm>
          <a:prstGeom prst="rect">
            <a:avLst/>
          </a:prstGeom>
        </p:spPr>
      </p:pic>
      <p:pic>
        <p:nvPicPr>
          <p:cNvPr id="10" name="Picture 9" descr="image.png"/>
          <p:cNvPicPr>
            <a:picLocks noChangeAspect="1"/>
          </p:cNvPicPr>
          <p:nvPr/>
        </p:nvPicPr>
        <p:blipFill>
          <a:blip r:embed="rId6"/>
          <a:stretch>
            <a:fillRect/>
          </a:stretch>
        </p:blipFill>
        <p:spPr>
          <a:xfrm>
            <a:off x="571500" y="4695825"/>
            <a:ext cx="266700" cy="219075"/>
          </a:xfrm>
          <a:prstGeom prst="rect">
            <a:avLst/>
          </a:prstGeom>
        </p:spPr>
      </p:pic>
      <p:sp>
        <p:nvSpPr>
          <p:cNvPr id="11" name="TextBox 10"/>
          <p:cNvSpPr txBox="1"/>
          <p:nvPr/>
        </p:nvSpPr>
        <p:spPr>
          <a:xfrm>
            <a:off x="571500" y="476250"/>
            <a:ext cx="11601450" cy="457200"/>
          </a:xfrm>
          <a:prstGeom prst="rect">
            <a:avLst/>
          </a:prstGeom>
          <a:noFill/>
        </p:spPr>
        <p:txBody>
          <a:bodyPr wrap="square" lIns="0" tIns="0" rIns="0" bIns="0" anchor="t">
            <a:spAutoFit/>
          </a:bodyPr>
          <a:lstStyle/>
          <a:p>
            <a:pPr algn="l"/>
            <a:r>
              <a:rPr sz="2700" b="1" i="0" u="none">
                <a:solidFill>
                  <a:srgbClr val="1E3A8A"/>
                </a:solidFill>
                <a:latin typeface="Plus Jakarta Sans"/>
              </a:rPr>
              <a:t>Peran Kritis Generasi Muda</a:t>
            </a:r>
          </a:p>
        </p:txBody>
      </p:sp>
      <p:sp>
        <p:nvSpPr>
          <p:cNvPr id="12" name="Rectangle 11"/>
          <p:cNvSpPr/>
          <p:nvPr/>
        </p:nvSpPr>
        <p:spPr>
          <a:xfrm>
            <a:off x="571500" y="1019175"/>
            <a:ext cx="11049000" cy="28575"/>
          </a:xfrm>
          <a:prstGeom prst="rect">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71500" y="1333500"/>
            <a:ext cx="11049000" cy="5048250"/>
          </a:xfrm>
          <a:prstGeom prst="rect">
            <a:avLst/>
          </a:prstGeom>
        </p:spPr>
      </p:pic>
      <p:sp>
        <p:nvSpPr>
          <p:cNvPr id="4" name="Rectangle 3"/>
          <p:cNvSpPr/>
          <p:nvPr/>
        </p:nvSpPr>
        <p:spPr>
          <a:xfrm>
            <a:off x="571500" y="4719637"/>
            <a:ext cx="11049000" cy="800100"/>
          </a:xfrm>
          <a:prstGeom prst="rect">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62000" y="4862512"/>
            <a:ext cx="10668000" cy="514350"/>
          </a:xfrm>
          <a:prstGeom prst="rect">
            <a:avLst/>
          </a:prstGeom>
          <a:noFill/>
        </p:spPr>
        <p:txBody>
          <a:bodyPr wrap="square" lIns="0" tIns="0" rIns="0" bIns="0" anchor="t">
            <a:spAutoFit/>
          </a:bodyPr>
          <a:lstStyle/>
          <a:p>
            <a:pPr algn="l">
              <a:lnSpc>
                <a:spcPts val="2025"/>
              </a:lnSpc>
            </a:pPr>
            <a:r>
              <a:rPr sz="1350" b="0" i="1" u="none">
                <a:solidFill>
                  <a:srgbClr val="475569"/>
                </a:solidFill>
                <a:latin typeface="Plus Jakarta Sans"/>
              </a:rPr>
              <a:t>Data menunjukkan partisipasi penggunaan hak pilih cukup tinggi, namun literasi terhadap visi-misi calon masih perlu ditingkatkan melalui pembelajaran Pendidikan Pancasila di sekolah.</a:t>
            </a:r>
          </a:p>
        </p:txBody>
      </p:sp>
      <p:sp>
        <p:nvSpPr>
          <p:cNvPr id="6" name="Rectangle 5"/>
          <p:cNvSpPr/>
          <p:nvPr/>
        </p:nvSpPr>
        <p:spPr>
          <a:xfrm>
            <a:off x="571500" y="4719637"/>
            <a:ext cx="38100" cy="80010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71500" y="476250"/>
            <a:ext cx="11601450" cy="457200"/>
          </a:xfrm>
          <a:prstGeom prst="rect">
            <a:avLst/>
          </a:prstGeom>
          <a:noFill/>
        </p:spPr>
        <p:txBody>
          <a:bodyPr wrap="square" lIns="0" tIns="0" rIns="0" bIns="0" anchor="t">
            <a:spAutoFit/>
          </a:bodyPr>
          <a:lstStyle/>
          <a:p>
            <a:pPr algn="l"/>
            <a:r>
              <a:rPr sz="2700" b="1" i="0" u="none">
                <a:solidFill>
                  <a:srgbClr val="1E3A8A"/>
                </a:solidFill>
                <a:latin typeface="Plus Jakarta Sans"/>
              </a:rPr>
              <a:t>Tingkat Partisipasi Politik</a:t>
            </a:r>
          </a:p>
        </p:txBody>
      </p:sp>
      <p:sp>
        <p:nvSpPr>
          <p:cNvPr id="8" name="Rectangle 7"/>
          <p:cNvSpPr/>
          <p:nvPr/>
        </p:nvSpPr>
        <p:spPr>
          <a:xfrm>
            <a:off x="571500" y="1019175"/>
            <a:ext cx="11049000" cy="28575"/>
          </a:xfrm>
          <a:prstGeom prst="rect">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71500" y="476250"/>
            <a:ext cx="5550693" cy="457200"/>
          </a:xfrm>
          <a:prstGeom prst="rect">
            <a:avLst/>
          </a:prstGeom>
          <a:noFill/>
        </p:spPr>
        <p:txBody>
          <a:bodyPr wrap="square" lIns="0" tIns="0" rIns="0" bIns="0" anchor="t">
            <a:spAutoFit/>
          </a:bodyPr>
          <a:lstStyle/>
          <a:p>
            <a:pPr algn="l"/>
            <a:r>
              <a:rPr sz="2700" b="1" i="0" u="none">
                <a:solidFill>
                  <a:srgbClr val="1E3A8A"/>
                </a:solidFill>
                <a:latin typeface="Plus Jakarta Sans"/>
              </a:rPr>
              <a:t>Mewujudkan Pemilih Cerdas</a:t>
            </a:r>
          </a:p>
        </p:txBody>
      </p:sp>
      <p:sp>
        <p:nvSpPr>
          <p:cNvPr id="4" name="Rectangle 3"/>
          <p:cNvSpPr/>
          <p:nvPr/>
        </p:nvSpPr>
        <p:spPr>
          <a:xfrm>
            <a:off x="571500" y="1019175"/>
            <a:ext cx="5286375" cy="28575"/>
          </a:xfrm>
          <a:prstGeom prst="rect">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image.png"/>
          <p:cNvPicPr>
            <a:picLocks noChangeAspect="1"/>
          </p:cNvPicPr>
          <p:nvPr/>
        </p:nvPicPr>
        <p:blipFill>
          <a:blip r:embed="rId3"/>
          <a:stretch>
            <a:fillRect/>
          </a:stretch>
        </p:blipFill>
        <p:spPr>
          <a:xfrm>
            <a:off x="6334125" y="0"/>
            <a:ext cx="5857875" cy="6858000"/>
          </a:xfrm>
          <a:prstGeom prst="rect">
            <a:avLst/>
          </a:prstGeom>
        </p:spPr>
      </p:pic>
      <p:sp>
        <p:nvSpPr>
          <p:cNvPr id="6" name="TextBox 5"/>
          <p:cNvSpPr txBox="1"/>
          <p:nvPr/>
        </p:nvSpPr>
        <p:spPr>
          <a:xfrm>
            <a:off x="571500" y="1333500"/>
            <a:ext cx="5286375" cy="822870"/>
          </a:xfrm>
          <a:prstGeom prst="rect">
            <a:avLst/>
          </a:prstGeom>
          <a:noFill/>
        </p:spPr>
        <p:txBody>
          <a:bodyPr wrap="square" lIns="0" tIns="0" rIns="0" bIns="0" anchor="t">
            <a:spAutoFit/>
          </a:bodyPr>
          <a:lstStyle/>
          <a:p>
            <a:pPr algn="l">
              <a:lnSpc>
                <a:spcPts val="2160"/>
              </a:lnSpc>
            </a:pPr>
            <a:r>
              <a:rPr sz="1350" b="0" i="0" u="none">
                <a:solidFill>
                  <a:srgbClr val="475569"/>
                </a:solidFill>
                <a:latin typeface="Plus Jakarta Sans"/>
              </a:rPr>
              <a:t>Simulasi pemungutan suara di sekolah melalui Projek Penguatan Profil Pelajar Pancasila (P5) tema "Suara Demokrasi" merupakan langkah nyata melatih efikasi politik siswa.</a:t>
            </a:r>
          </a:p>
        </p:txBody>
      </p:sp>
      <p:sp>
        <p:nvSpPr>
          <p:cNvPr id="7" name="TextBox 6"/>
          <p:cNvSpPr txBox="1"/>
          <p:nvPr/>
        </p:nvSpPr>
        <p:spPr>
          <a:xfrm>
            <a:off x="571500" y="2308770"/>
            <a:ext cx="5286375" cy="1097160"/>
          </a:xfrm>
          <a:prstGeom prst="rect">
            <a:avLst/>
          </a:prstGeom>
          <a:noFill/>
        </p:spPr>
        <p:txBody>
          <a:bodyPr wrap="square" lIns="0" tIns="0" rIns="0" bIns="0" anchor="t">
            <a:spAutoFit/>
          </a:bodyPr>
          <a:lstStyle/>
          <a:p>
            <a:pPr algn="l">
              <a:lnSpc>
                <a:spcPts val="2160"/>
              </a:lnSpc>
            </a:pPr>
            <a:r>
              <a:rPr sz="1350" b="0" i="0" u="none">
                <a:solidFill>
                  <a:srgbClr val="475569"/>
                </a:solidFill>
                <a:latin typeface="Plus Jakarta Sans"/>
              </a:rPr>
              <a:t>Melalui pengalaman langsung, siswa tidak hanya memahami teori tetapi juga menghayati etika berdemokrasi, toleransi atas perbedaan pilihan, dan pentingnya menerima hasil keputusan secara lapang dada.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71500" y="4143375"/>
            <a:ext cx="2541240" cy="1819275"/>
          </a:xfrm>
          <a:prstGeom prst="rect">
            <a:avLst/>
          </a:prstGeom>
        </p:spPr>
      </p:pic>
      <p:pic>
        <p:nvPicPr>
          <p:cNvPr id="4" name="Picture 3" descr="image.png"/>
          <p:cNvPicPr>
            <a:picLocks noChangeAspect="1"/>
          </p:cNvPicPr>
          <p:nvPr/>
        </p:nvPicPr>
        <p:blipFill>
          <a:blip r:embed="rId4"/>
          <a:stretch>
            <a:fillRect/>
          </a:stretch>
        </p:blipFill>
        <p:spPr>
          <a:xfrm>
            <a:off x="3407419" y="2009775"/>
            <a:ext cx="2541240" cy="1562100"/>
          </a:xfrm>
          <a:prstGeom prst="rect">
            <a:avLst/>
          </a:prstGeom>
        </p:spPr>
      </p:pic>
      <p:pic>
        <p:nvPicPr>
          <p:cNvPr id="5" name="Picture 4" descr="image.png"/>
          <p:cNvPicPr>
            <a:picLocks noChangeAspect="1"/>
          </p:cNvPicPr>
          <p:nvPr/>
        </p:nvPicPr>
        <p:blipFill>
          <a:blip r:embed="rId5"/>
          <a:stretch>
            <a:fillRect/>
          </a:stretch>
        </p:blipFill>
        <p:spPr>
          <a:xfrm>
            <a:off x="6243339" y="4143375"/>
            <a:ext cx="2541240" cy="1562100"/>
          </a:xfrm>
          <a:prstGeom prst="rect">
            <a:avLst/>
          </a:prstGeom>
        </p:spPr>
      </p:pic>
      <p:pic>
        <p:nvPicPr>
          <p:cNvPr id="6" name="Picture 5" descr="image.png"/>
          <p:cNvPicPr>
            <a:picLocks noChangeAspect="1"/>
          </p:cNvPicPr>
          <p:nvPr/>
        </p:nvPicPr>
        <p:blipFill>
          <a:blip r:embed="rId6"/>
          <a:stretch>
            <a:fillRect/>
          </a:stretch>
        </p:blipFill>
        <p:spPr>
          <a:xfrm>
            <a:off x="9079259" y="1752600"/>
            <a:ext cx="2541240" cy="1819275"/>
          </a:xfrm>
          <a:prstGeom prst="rect">
            <a:avLst/>
          </a:prstGeom>
        </p:spPr>
      </p:pic>
      <p:sp>
        <p:nvSpPr>
          <p:cNvPr id="7" name="Rectangle 6"/>
          <p:cNvSpPr/>
          <p:nvPr/>
        </p:nvSpPr>
        <p:spPr>
          <a:xfrm>
            <a:off x="571500" y="3838575"/>
            <a:ext cx="11049000" cy="38100"/>
          </a:xfrm>
          <a:prstGeom prst="rect">
            <a:avLst/>
          </a:prstGeom>
          <a:solidFill>
            <a:srgbClr val="CBD5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97992" y="4324350"/>
            <a:ext cx="2288254" cy="238125"/>
          </a:xfrm>
          <a:prstGeom prst="rect">
            <a:avLst/>
          </a:prstGeom>
          <a:noFill/>
        </p:spPr>
        <p:txBody>
          <a:bodyPr wrap="square" lIns="0" tIns="0" rIns="0" bIns="0" anchor="t">
            <a:spAutoFit/>
          </a:bodyPr>
          <a:lstStyle/>
          <a:p>
            <a:pPr algn="ctr"/>
            <a:r>
              <a:rPr sz="1500" b="1" i="0" u="none">
                <a:solidFill>
                  <a:srgbClr val="1E3A8A"/>
                </a:solidFill>
                <a:latin typeface="Plus Jakarta Sans"/>
              </a:rPr>
              <a:t>1. Literasi Nilai</a:t>
            </a:r>
          </a:p>
        </p:txBody>
      </p:sp>
      <p:sp>
        <p:nvSpPr>
          <p:cNvPr id="9" name="TextBox 8"/>
          <p:cNvSpPr txBox="1"/>
          <p:nvPr/>
        </p:nvSpPr>
        <p:spPr>
          <a:xfrm>
            <a:off x="752475" y="4638675"/>
            <a:ext cx="2179290" cy="1028700"/>
          </a:xfrm>
          <a:prstGeom prst="rect">
            <a:avLst/>
          </a:prstGeom>
          <a:noFill/>
        </p:spPr>
        <p:txBody>
          <a:bodyPr wrap="square" lIns="0" tIns="0" rIns="0" bIns="0" anchor="t">
            <a:spAutoFit/>
          </a:bodyPr>
          <a:lstStyle/>
          <a:p>
            <a:pPr algn="ctr">
              <a:lnSpc>
                <a:spcPts val="2025"/>
              </a:lnSpc>
            </a:pPr>
            <a:r>
              <a:rPr sz="1350" b="0" i="0" u="none">
                <a:solidFill>
                  <a:srgbClr val="475569"/>
                </a:solidFill>
                <a:latin typeface="Plus Jakarta Sans"/>
              </a:rPr>
              <a:t>Pemahaman prinsip demokrasi Pancasila, konstitusi, dan hak-kewajiban warga negara.</a:t>
            </a:r>
          </a:p>
        </p:txBody>
      </p:sp>
      <p:sp>
        <p:nvSpPr>
          <p:cNvPr id="10" name="TextBox 9"/>
          <p:cNvSpPr txBox="1"/>
          <p:nvPr/>
        </p:nvSpPr>
        <p:spPr>
          <a:xfrm>
            <a:off x="3533912" y="2190750"/>
            <a:ext cx="2288254" cy="238125"/>
          </a:xfrm>
          <a:prstGeom prst="rect">
            <a:avLst/>
          </a:prstGeom>
          <a:noFill/>
        </p:spPr>
        <p:txBody>
          <a:bodyPr wrap="square" lIns="0" tIns="0" rIns="0" bIns="0" anchor="t">
            <a:spAutoFit/>
          </a:bodyPr>
          <a:lstStyle/>
          <a:p>
            <a:pPr algn="ctr"/>
            <a:r>
              <a:rPr sz="1500" b="1" i="0" u="none">
                <a:solidFill>
                  <a:srgbClr val="1E3A8A"/>
                </a:solidFill>
                <a:latin typeface="Plus Jakarta Sans"/>
              </a:rPr>
              <a:t>2. Analisis Cerdas</a:t>
            </a:r>
          </a:p>
        </p:txBody>
      </p:sp>
      <p:sp>
        <p:nvSpPr>
          <p:cNvPr id="11" name="TextBox 10"/>
          <p:cNvSpPr txBox="1"/>
          <p:nvPr/>
        </p:nvSpPr>
        <p:spPr>
          <a:xfrm>
            <a:off x="3588394" y="2505075"/>
            <a:ext cx="2179290" cy="771525"/>
          </a:xfrm>
          <a:prstGeom prst="rect">
            <a:avLst/>
          </a:prstGeom>
          <a:noFill/>
        </p:spPr>
        <p:txBody>
          <a:bodyPr wrap="square" lIns="0" tIns="0" rIns="0" bIns="0" anchor="t">
            <a:spAutoFit/>
          </a:bodyPr>
          <a:lstStyle/>
          <a:p>
            <a:pPr algn="ctr">
              <a:lnSpc>
                <a:spcPts val="2025"/>
              </a:lnSpc>
            </a:pPr>
            <a:r>
              <a:rPr sz="1350" b="0" i="0" u="none">
                <a:solidFill>
                  <a:srgbClr val="475569"/>
                </a:solidFill>
                <a:latin typeface="Plus Jakarta Sans"/>
              </a:rPr>
              <a:t>Melatih berpikir kritis dalam menilai calon pemimpin dan memilah informasi.</a:t>
            </a:r>
          </a:p>
        </p:txBody>
      </p:sp>
      <p:sp>
        <p:nvSpPr>
          <p:cNvPr id="12" name="TextBox 11"/>
          <p:cNvSpPr txBox="1"/>
          <p:nvPr/>
        </p:nvSpPr>
        <p:spPr>
          <a:xfrm>
            <a:off x="6369832" y="4324350"/>
            <a:ext cx="2288254" cy="238125"/>
          </a:xfrm>
          <a:prstGeom prst="rect">
            <a:avLst/>
          </a:prstGeom>
          <a:noFill/>
        </p:spPr>
        <p:txBody>
          <a:bodyPr wrap="square" lIns="0" tIns="0" rIns="0" bIns="0" anchor="t">
            <a:spAutoFit/>
          </a:bodyPr>
          <a:lstStyle/>
          <a:p>
            <a:pPr algn="ctr"/>
            <a:r>
              <a:rPr sz="1500" b="1" i="0" u="none">
                <a:solidFill>
                  <a:srgbClr val="1E3A8A"/>
                </a:solidFill>
                <a:latin typeface="Plus Jakarta Sans"/>
              </a:rPr>
              <a:t>3. Praktik Nyata</a:t>
            </a:r>
          </a:p>
        </p:txBody>
      </p:sp>
      <p:sp>
        <p:nvSpPr>
          <p:cNvPr id="13" name="TextBox 12"/>
          <p:cNvSpPr txBox="1"/>
          <p:nvPr/>
        </p:nvSpPr>
        <p:spPr>
          <a:xfrm>
            <a:off x="6424314" y="4638675"/>
            <a:ext cx="2179290" cy="771525"/>
          </a:xfrm>
          <a:prstGeom prst="rect">
            <a:avLst/>
          </a:prstGeom>
          <a:noFill/>
        </p:spPr>
        <p:txBody>
          <a:bodyPr wrap="square" lIns="0" tIns="0" rIns="0" bIns="0" anchor="t">
            <a:spAutoFit/>
          </a:bodyPr>
          <a:lstStyle/>
          <a:p>
            <a:pPr algn="ctr">
              <a:lnSpc>
                <a:spcPts val="2025"/>
              </a:lnSpc>
            </a:pPr>
            <a:r>
              <a:rPr sz="1350" b="0" i="0" u="none">
                <a:solidFill>
                  <a:srgbClr val="475569"/>
                </a:solidFill>
                <a:latin typeface="Plus Jakarta Sans"/>
              </a:rPr>
              <a:t>Simulasi pemilu OSIS/P5 dan keterlibatan dalam forum diskusi sekolah.</a:t>
            </a:r>
          </a:p>
        </p:txBody>
      </p:sp>
      <p:sp>
        <p:nvSpPr>
          <p:cNvPr id="14" name="TextBox 13"/>
          <p:cNvSpPr txBox="1"/>
          <p:nvPr/>
        </p:nvSpPr>
        <p:spPr>
          <a:xfrm>
            <a:off x="9205752" y="1933575"/>
            <a:ext cx="2288254" cy="238125"/>
          </a:xfrm>
          <a:prstGeom prst="rect">
            <a:avLst/>
          </a:prstGeom>
          <a:noFill/>
        </p:spPr>
        <p:txBody>
          <a:bodyPr wrap="square" lIns="0" tIns="0" rIns="0" bIns="0" anchor="t">
            <a:spAutoFit/>
          </a:bodyPr>
          <a:lstStyle/>
          <a:p>
            <a:pPr algn="ctr"/>
            <a:r>
              <a:rPr sz="1500" b="1" i="0" u="none">
                <a:solidFill>
                  <a:srgbClr val="1E3A8A"/>
                </a:solidFill>
                <a:latin typeface="Plus Jakarta Sans"/>
              </a:rPr>
              <a:t>4. Partisipasi Mandiri</a:t>
            </a:r>
          </a:p>
        </p:txBody>
      </p:sp>
      <p:sp>
        <p:nvSpPr>
          <p:cNvPr id="15" name="TextBox 14"/>
          <p:cNvSpPr txBox="1"/>
          <p:nvPr/>
        </p:nvSpPr>
        <p:spPr>
          <a:xfrm>
            <a:off x="9260234" y="2247900"/>
            <a:ext cx="2179290" cy="1028700"/>
          </a:xfrm>
          <a:prstGeom prst="rect">
            <a:avLst/>
          </a:prstGeom>
          <a:noFill/>
        </p:spPr>
        <p:txBody>
          <a:bodyPr wrap="square" lIns="0" tIns="0" rIns="0" bIns="0" anchor="t">
            <a:spAutoFit/>
          </a:bodyPr>
          <a:lstStyle/>
          <a:p>
            <a:pPr algn="ctr">
              <a:lnSpc>
                <a:spcPts val="2025"/>
              </a:lnSpc>
            </a:pPr>
            <a:r>
              <a:rPr sz="1350" b="0" i="0" u="none">
                <a:solidFill>
                  <a:srgbClr val="475569"/>
                </a:solidFill>
                <a:latin typeface="Plus Jakarta Sans"/>
              </a:rPr>
              <a:t>Menggunakan hak pilih secara bijak di TPS pada saat pemilu resmi dilaksanakan.</a:t>
            </a:r>
          </a:p>
        </p:txBody>
      </p:sp>
      <p:sp>
        <p:nvSpPr>
          <p:cNvPr id="16" name="TextBox 15"/>
          <p:cNvSpPr txBox="1"/>
          <p:nvPr/>
        </p:nvSpPr>
        <p:spPr>
          <a:xfrm>
            <a:off x="571500" y="476250"/>
            <a:ext cx="11601450" cy="457200"/>
          </a:xfrm>
          <a:prstGeom prst="rect">
            <a:avLst/>
          </a:prstGeom>
          <a:noFill/>
        </p:spPr>
        <p:txBody>
          <a:bodyPr wrap="square" lIns="0" tIns="0" rIns="0" bIns="0" anchor="t">
            <a:spAutoFit/>
          </a:bodyPr>
          <a:lstStyle/>
          <a:p>
            <a:pPr algn="l"/>
            <a:r>
              <a:rPr sz="2700" b="1" i="0" u="none">
                <a:solidFill>
                  <a:srgbClr val="1E3A8A"/>
                </a:solidFill>
                <a:latin typeface="Plus Jakarta Sans"/>
              </a:rPr>
              <a:t>Tahapan Pendidikan Politik</a:t>
            </a:r>
          </a:p>
        </p:txBody>
      </p:sp>
      <p:sp>
        <p:nvSpPr>
          <p:cNvPr id="17" name="Rectangle 16"/>
          <p:cNvSpPr/>
          <p:nvPr/>
        </p:nvSpPr>
        <p:spPr>
          <a:xfrm>
            <a:off x="571500" y="1019175"/>
            <a:ext cx="11049000" cy="28575"/>
          </a:xfrm>
          <a:prstGeom prst="rect">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ounded Rectangle 17"/>
          <p:cNvSpPr/>
          <p:nvPr/>
        </p:nvSpPr>
        <p:spPr>
          <a:xfrm>
            <a:off x="1737345" y="3752850"/>
            <a:ext cx="209550" cy="209550"/>
          </a:xfrm>
          <a:prstGeom prst="roundRect">
            <a:avLst>
              <a:gd name="adj" fmla="val 50000"/>
            </a:avLst>
          </a:prstGeom>
          <a:solidFill>
            <a:srgbClr val="FFFFFF"/>
          </a:solidFill>
          <a:ln w="38100">
            <a:solidFill>
              <a:srgbClr val="2563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ounded Rectangle 18"/>
          <p:cNvSpPr/>
          <p:nvPr/>
        </p:nvSpPr>
        <p:spPr>
          <a:xfrm>
            <a:off x="4573265" y="3752850"/>
            <a:ext cx="209550" cy="209550"/>
          </a:xfrm>
          <a:prstGeom prst="roundRect">
            <a:avLst>
              <a:gd name="adj" fmla="val 50000"/>
            </a:avLst>
          </a:prstGeom>
          <a:solidFill>
            <a:srgbClr val="FFFFFF"/>
          </a:solidFill>
          <a:ln w="38100">
            <a:solidFill>
              <a:srgbClr val="2563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ounded Rectangle 19"/>
          <p:cNvSpPr/>
          <p:nvPr/>
        </p:nvSpPr>
        <p:spPr>
          <a:xfrm>
            <a:off x="7409184" y="3752850"/>
            <a:ext cx="209550" cy="209550"/>
          </a:xfrm>
          <a:prstGeom prst="roundRect">
            <a:avLst>
              <a:gd name="adj" fmla="val 50000"/>
            </a:avLst>
          </a:prstGeom>
          <a:solidFill>
            <a:srgbClr val="FFFFFF"/>
          </a:solidFill>
          <a:ln w="38100">
            <a:solidFill>
              <a:srgbClr val="2563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ounded Rectangle 20"/>
          <p:cNvSpPr/>
          <p:nvPr/>
        </p:nvSpPr>
        <p:spPr>
          <a:xfrm>
            <a:off x="10245104" y="3752850"/>
            <a:ext cx="209550" cy="209550"/>
          </a:xfrm>
          <a:prstGeom prst="roundRect">
            <a:avLst>
              <a:gd name="adj" fmla="val 50000"/>
            </a:avLst>
          </a:prstGeom>
          <a:solidFill>
            <a:srgbClr val="FFFFFF"/>
          </a:solidFill>
          <a:ln w="38100">
            <a:solidFill>
              <a:srgbClr val="2563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Rounded Rectangle 2"/>
          <p:cNvSpPr/>
          <p:nvPr/>
        </p:nvSpPr>
        <p:spPr>
          <a:xfrm>
            <a:off x="571500" y="2428875"/>
            <a:ext cx="11049000" cy="2857500"/>
          </a:xfrm>
          <a:prstGeom prst="roundRect">
            <a:avLst>
              <a:gd name="adj" fmla="val 0"/>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4" name="Table 3"/>
          <p:cNvGraphicFramePr>
            <a:graphicFrameLocks noGrp="1"/>
          </p:cNvGraphicFramePr>
          <p:nvPr/>
        </p:nvGraphicFramePr>
        <p:xfrm>
          <a:off x="571500" y="2428875"/>
          <a:ext cx="11048998" cy="2857500"/>
        </p:xfrm>
        <a:graphic>
          <a:graphicData uri="http://schemas.openxmlformats.org/drawingml/2006/table">
            <a:tbl>
              <a:tblPr firstRow="1" bandRow="1">
                <a:tableStyleId>{5C22544A-7EE6-4342-B048-85BDC9FD1C3A}</a:tableStyleId>
              </a:tblPr>
              <a:tblGrid>
                <a:gridCol w="3342530">
                  <a:extLst>
                    <a:ext uri="{9D8B030D-6E8A-4147-A177-3AD203B41FA5}">
                      <a16:colId xmlns:a16="http://schemas.microsoft.com/office/drawing/2014/main" val="20000"/>
                    </a:ext>
                  </a:extLst>
                </a:gridCol>
                <a:gridCol w="3445668">
                  <a:extLst>
                    <a:ext uri="{9D8B030D-6E8A-4147-A177-3AD203B41FA5}">
                      <a16:colId xmlns:a16="http://schemas.microsoft.com/office/drawing/2014/main" val="20001"/>
                    </a:ext>
                  </a:extLst>
                </a:gridCol>
                <a:gridCol w="4260800">
                  <a:extLst>
                    <a:ext uri="{9D8B030D-6E8A-4147-A177-3AD203B41FA5}">
                      <a16:colId xmlns:a16="http://schemas.microsoft.com/office/drawing/2014/main" val="20002"/>
                    </a:ext>
                  </a:extLst>
                </a:gridCol>
              </a:tblGrid>
              <a:tr h="571500">
                <a:tc>
                  <a:txBody>
                    <a:bodyPr/>
                    <a:lstStyle/>
                    <a:p>
                      <a:pPr algn="l"/>
                      <a:r>
                        <a:rPr sz="1350" b="0" i="0" u="none">
                          <a:solidFill>
                            <a:srgbClr val="FFFFFF"/>
                          </a:solidFill>
                          <a:latin typeface="Plus Jakarta Sans SemiBold"/>
                        </a:rPr>
                        <a:t>Indikator Independensi</a:t>
                      </a:r>
                    </a:p>
                  </a:txBody>
                  <a:tcPr marL="63500" marR="63500" marT="25400" marB="25400" anchor="ctr">
                    <a:lnL>
                      <a:noFill/>
                    </a:lnL>
                    <a:lnR>
                      <a:noFill/>
                    </a:lnR>
                    <a:lnT>
                      <a:noFill/>
                    </a:lnT>
                    <a:lnB>
                      <a:noFill/>
                    </a:lnB>
                    <a:solidFill>
                      <a:srgbClr val="1E3A8A"/>
                    </a:solidFill>
                  </a:tcPr>
                </a:tc>
                <a:tc>
                  <a:txBody>
                    <a:bodyPr/>
                    <a:lstStyle/>
                    <a:p>
                      <a:pPr algn="l"/>
                      <a:r>
                        <a:rPr sz="1350" b="0" i="0" u="none">
                          <a:solidFill>
                            <a:srgbClr val="FFFFFF"/>
                          </a:solidFill>
                          <a:latin typeface="Plus Jakarta Sans SemiBold"/>
                        </a:rPr>
                        <a:t>Pemilih Pasif / Apatis</a:t>
                      </a:r>
                    </a:p>
                  </a:txBody>
                  <a:tcPr marL="63500" marR="63500" marT="25400" marB="25400" anchor="ctr">
                    <a:lnL>
                      <a:noFill/>
                    </a:lnL>
                    <a:lnR>
                      <a:noFill/>
                    </a:lnR>
                    <a:lnT>
                      <a:noFill/>
                    </a:lnT>
                    <a:lnB>
                      <a:noFill/>
                    </a:lnB>
                    <a:solidFill>
                      <a:srgbClr val="1E3A8A"/>
                    </a:solidFill>
                  </a:tcPr>
                </a:tc>
                <a:tc>
                  <a:txBody>
                    <a:bodyPr/>
                    <a:lstStyle/>
                    <a:p>
                      <a:pPr algn="l"/>
                      <a:r>
                        <a:rPr sz="1350" b="0" i="0" u="none">
                          <a:solidFill>
                            <a:srgbClr val="FFFFFF"/>
                          </a:solidFill>
                          <a:latin typeface="Plus Jakarta Sans SemiBold"/>
                        </a:rPr>
                        <a:t>Pemilih Cerdas &amp; Aktif</a:t>
                      </a:r>
                    </a:p>
                  </a:txBody>
                  <a:tcPr marL="63500" marR="63500" marT="25400" marB="25400" anchor="ctr">
                    <a:lnL>
                      <a:noFill/>
                    </a:lnL>
                    <a:lnR>
                      <a:noFill/>
                    </a:lnR>
                    <a:lnT>
                      <a:noFill/>
                    </a:lnT>
                    <a:lnB>
                      <a:noFill/>
                    </a:lnB>
                    <a:solidFill>
                      <a:srgbClr val="1E3A8A"/>
                    </a:solidFill>
                  </a:tcPr>
                </a:tc>
                <a:extLst>
                  <a:ext uri="{0D108BD9-81ED-4DB2-BD59-A6C34878D82A}">
                    <a16:rowId xmlns:a16="http://schemas.microsoft.com/office/drawing/2014/main" val="10000"/>
                  </a:ext>
                </a:extLst>
              </a:tr>
              <a:tr h="571500">
                <a:tc>
                  <a:txBody>
                    <a:bodyPr/>
                    <a:lstStyle/>
                    <a:p>
                      <a:pPr algn="l"/>
                      <a:r>
                        <a:rPr sz="1350" b="1" i="0" u="none">
                          <a:solidFill>
                            <a:srgbClr val="475569"/>
                          </a:solidFill>
                          <a:latin typeface="Plus Jakarta Sans"/>
                        </a:rPr>
                        <a:t>Dasar Pertimbangan Pilihan</a:t>
                      </a:r>
                    </a:p>
                  </a:txBody>
                  <a:tcPr marL="63500" marR="63500" marT="25400" marB="25400" anchor="ctr">
                    <a:lnL>
                      <a:noFill/>
                    </a:lnL>
                    <a:lnR>
                      <a:noFill/>
                    </a:lnR>
                    <a:lnT>
                      <a:noFill/>
                    </a:lnT>
                    <a:lnB>
                      <a:noFill/>
                    </a:lnB>
                    <a:noFill/>
                  </a:tcPr>
                </a:tc>
                <a:tc>
                  <a:txBody>
                    <a:bodyPr/>
                    <a:lstStyle/>
                    <a:p>
                      <a:pPr algn="l"/>
                      <a:r>
                        <a:rPr sz="1350" b="0" i="0" u="none">
                          <a:solidFill>
                            <a:srgbClr val="475569"/>
                          </a:solidFill>
                          <a:latin typeface="Plus Jakarta Sans"/>
                        </a:rPr>
                        <a:t>Ikut-ikutan tren / ajakan teman</a:t>
                      </a:r>
                    </a:p>
                  </a:txBody>
                  <a:tcPr marL="63500" marR="63500" marT="25400" marB="25400" anchor="ctr">
                    <a:lnL>
                      <a:noFill/>
                    </a:lnL>
                    <a:lnR>
                      <a:noFill/>
                    </a:lnR>
                    <a:lnT>
                      <a:noFill/>
                    </a:lnT>
                    <a:lnB>
                      <a:noFill/>
                    </a:lnB>
                    <a:noFill/>
                  </a:tcPr>
                </a:tc>
                <a:tc>
                  <a:txBody>
                    <a:bodyPr/>
                    <a:lstStyle/>
                    <a:p>
                      <a:pPr algn="l"/>
                      <a:r>
                        <a:rPr sz="1350" b="0" i="0" u="none">
                          <a:solidFill>
                            <a:srgbClr val="475569"/>
                          </a:solidFill>
                          <a:latin typeface="Plus Jakarta Sans"/>
                        </a:rPr>
                        <a:t>Visi, misi, dan rekam jejak calon</a:t>
                      </a:r>
                    </a:p>
                  </a:txBody>
                  <a:tcPr marL="63500" marR="63500" marT="25400" marB="25400" anchor="ctr">
                    <a:lnL>
                      <a:noFill/>
                    </a:lnL>
                    <a:lnR>
                      <a:noFill/>
                    </a:lnR>
                    <a:lnT>
                      <a:noFill/>
                    </a:lnT>
                    <a:lnB>
                      <a:noFill/>
                    </a:lnB>
                    <a:noFill/>
                  </a:tcPr>
                </a:tc>
                <a:extLst>
                  <a:ext uri="{0D108BD9-81ED-4DB2-BD59-A6C34878D82A}">
                    <a16:rowId xmlns:a16="http://schemas.microsoft.com/office/drawing/2014/main" val="10001"/>
                  </a:ext>
                </a:extLst>
              </a:tr>
              <a:tr h="571500">
                <a:tc>
                  <a:txBody>
                    <a:bodyPr/>
                    <a:lstStyle/>
                    <a:p>
                      <a:pPr algn="l"/>
                      <a:r>
                        <a:rPr sz="1350" b="1" i="0" u="none">
                          <a:solidFill>
                            <a:srgbClr val="475569"/>
                          </a:solidFill>
                          <a:latin typeface="Plus Jakarta Sans"/>
                        </a:rPr>
                        <a:t>Sikap Terhadap Informasi</a:t>
                      </a:r>
                    </a:p>
                  </a:txBody>
                  <a:tcPr marL="63500" marR="63500" marT="25400" marB="25400" anchor="ctr">
                    <a:lnL>
                      <a:noFill/>
                    </a:lnL>
                    <a:lnR>
                      <a:noFill/>
                    </a:lnR>
                    <a:lnT>
                      <a:noFill/>
                    </a:lnT>
                    <a:lnB>
                      <a:noFill/>
                    </a:lnB>
                    <a:solidFill>
                      <a:srgbClr val="F8FAFC"/>
                    </a:solidFill>
                  </a:tcPr>
                </a:tc>
                <a:tc>
                  <a:txBody>
                    <a:bodyPr/>
                    <a:lstStyle/>
                    <a:p>
                      <a:pPr algn="l"/>
                      <a:r>
                        <a:rPr sz="1350" b="0" i="0" u="none">
                          <a:solidFill>
                            <a:srgbClr val="475569"/>
                          </a:solidFill>
                          <a:latin typeface="Plus Jakarta Sans"/>
                        </a:rPr>
                        <a:t>Mudah terprovokasi isu hoax/SARA</a:t>
                      </a:r>
                    </a:p>
                  </a:txBody>
                  <a:tcPr marL="63500" marR="63500" marT="25400" marB="25400" anchor="ctr">
                    <a:lnL>
                      <a:noFill/>
                    </a:lnL>
                    <a:lnR>
                      <a:noFill/>
                    </a:lnR>
                    <a:lnT>
                      <a:noFill/>
                    </a:lnT>
                    <a:lnB>
                      <a:noFill/>
                    </a:lnB>
                    <a:solidFill>
                      <a:srgbClr val="F8FAFC"/>
                    </a:solidFill>
                  </a:tcPr>
                </a:tc>
                <a:tc>
                  <a:txBody>
                    <a:bodyPr/>
                    <a:lstStyle/>
                    <a:p>
                      <a:pPr algn="l"/>
                      <a:r>
                        <a:rPr sz="1350" b="0" i="0" u="none">
                          <a:solidFill>
                            <a:srgbClr val="475569"/>
                          </a:solidFill>
                          <a:latin typeface="Plus Jakarta Sans"/>
                        </a:rPr>
                        <a:t>Melakukan verifikasi &amp; riset fakta</a:t>
                      </a:r>
                    </a:p>
                  </a:txBody>
                  <a:tcPr marL="63500" marR="63500" marT="25400" marB="25400" anchor="ctr">
                    <a:lnL>
                      <a:noFill/>
                    </a:lnL>
                    <a:lnR>
                      <a:noFill/>
                    </a:lnR>
                    <a:lnT>
                      <a:noFill/>
                    </a:lnT>
                    <a:lnB>
                      <a:noFill/>
                    </a:lnB>
                    <a:solidFill>
                      <a:srgbClr val="F8FAFC"/>
                    </a:solidFill>
                  </a:tcPr>
                </a:tc>
                <a:extLst>
                  <a:ext uri="{0D108BD9-81ED-4DB2-BD59-A6C34878D82A}">
                    <a16:rowId xmlns:a16="http://schemas.microsoft.com/office/drawing/2014/main" val="10002"/>
                  </a:ext>
                </a:extLst>
              </a:tr>
              <a:tr h="571500">
                <a:tc>
                  <a:txBody>
                    <a:bodyPr/>
                    <a:lstStyle/>
                    <a:p>
                      <a:pPr algn="l"/>
                      <a:r>
                        <a:rPr sz="1350" b="1" i="0" u="none">
                          <a:solidFill>
                            <a:srgbClr val="475569"/>
                          </a:solidFill>
                          <a:latin typeface="Plus Jakarta Sans"/>
                        </a:rPr>
                        <a:t>Respon Terhadap Money Politics</a:t>
                      </a:r>
                    </a:p>
                  </a:txBody>
                  <a:tcPr marL="63500" marR="63500" marT="25400" marB="25400" anchor="ctr">
                    <a:lnL>
                      <a:noFill/>
                    </a:lnL>
                    <a:lnR>
                      <a:noFill/>
                    </a:lnR>
                    <a:lnT>
                      <a:noFill/>
                    </a:lnT>
                    <a:lnB>
                      <a:noFill/>
                    </a:lnB>
                    <a:noFill/>
                  </a:tcPr>
                </a:tc>
                <a:tc>
                  <a:txBody>
                    <a:bodyPr/>
                    <a:lstStyle/>
                    <a:p>
                      <a:pPr algn="l"/>
                      <a:r>
                        <a:rPr sz="1350" b="0" i="0" u="none">
                          <a:solidFill>
                            <a:srgbClr val="475569"/>
                          </a:solidFill>
                          <a:latin typeface="Plus Jakarta Sans"/>
                        </a:rPr>
                        <a:t>Menerima pemberian uang/materi</a:t>
                      </a:r>
                    </a:p>
                  </a:txBody>
                  <a:tcPr marL="63500" marR="63500" marT="25400" marB="25400" anchor="ctr">
                    <a:lnL>
                      <a:noFill/>
                    </a:lnL>
                    <a:lnR>
                      <a:noFill/>
                    </a:lnR>
                    <a:lnT>
                      <a:noFill/>
                    </a:lnT>
                    <a:lnB>
                      <a:noFill/>
                    </a:lnB>
                    <a:noFill/>
                  </a:tcPr>
                </a:tc>
                <a:tc>
                  <a:txBody>
                    <a:bodyPr/>
                    <a:lstStyle/>
                    <a:p>
                      <a:pPr algn="l"/>
                      <a:r>
                        <a:rPr sz="1350" b="0" i="0" u="none">
                          <a:solidFill>
                            <a:srgbClr val="475569"/>
                          </a:solidFill>
                          <a:latin typeface="Plus Jakarta Sans"/>
                        </a:rPr>
                        <a:t>Menolak tegas dan melaporkan pelanggaran</a:t>
                      </a:r>
                    </a:p>
                  </a:txBody>
                  <a:tcPr marL="63500" marR="63500" marT="25400" marB="25400" anchor="ctr">
                    <a:lnL>
                      <a:noFill/>
                    </a:lnL>
                    <a:lnR>
                      <a:noFill/>
                    </a:lnR>
                    <a:lnT>
                      <a:noFill/>
                    </a:lnT>
                    <a:lnB>
                      <a:noFill/>
                    </a:lnB>
                    <a:noFill/>
                  </a:tcPr>
                </a:tc>
                <a:extLst>
                  <a:ext uri="{0D108BD9-81ED-4DB2-BD59-A6C34878D82A}">
                    <a16:rowId xmlns:a16="http://schemas.microsoft.com/office/drawing/2014/main" val="10003"/>
                  </a:ext>
                </a:extLst>
              </a:tr>
              <a:tr h="571500">
                <a:tc>
                  <a:txBody>
                    <a:bodyPr/>
                    <a:lstStyle/>
                    <a:p>
                      <a:pPr algn="l"/>
                      <a:r>
                        <a:rPr sz="1350" b="1" i="0" u="none">
                          <a:solidFill>
                            <a:srgbClr val="475569"/>
                          </a:solidFill>
                          <a:latin typeface="Plus Jakarta Sans"/>
                        </a:rPr>
                        <a:t>Tanggung Jawab Pasca Pemilu</a:t>
                      </a:r>
                    </a:p>
                  </a:txBody>
                  <a:tcPr marL="63500" marR="63500" marT="25400" marB="25400" anchor="ctr">
                    <a:lnL>
                      <a:noFill/>
                    </a:lnL>
                    <a:lnR>
                      <a:noFill/>
                    </a:lnR>
                    <a:lnT>
                      <a:noFill/>
                    </a:lnT>
                    <a:lnB>
                      <a:noFill/>
                    </a:lnB>
                    <a:solidFill>
                      <a:srgbClr val="F8FAFC"/>
                    </a:solidFill>
                  </a:tcPr>
                </a:tc>
                <a:tc>
                  <a:txBody>
                    <a:bodyPr/>
                    <a:lstStyle/>
                    <a:p>
                      <a:pPr algn="l"/>
                      <a:r>
                        <a:rPr sz="1350" b="0" i="0" u="none">
                          <a:solidFill>
                            <a:srgbClr val="475569"/>
                          </a:solidFill>
                          <a:latin typeface="Plus Jakarta Sans"/>
                        </a:rPr>
                        <a:t>Acuh tak acuh pada pemerintahan</a:t>
                      </a:r>
                    </a:p>
                  </a:txBody>
                  <a:tcPr marL="63500" marR="63500" marT="25400" marB="25400" anchor="ctr">
                    <a:lnL>
                      <a:noFill/>
                    </a:lnL>
                    <a:lnR>
                      <a:noFill/>
                    </a:lnR>
                    <a:lnT>
                      <a:noFill/>
                    </a:lnT>
                    <a:lnB>
                      <a:noFill/>
                    </a:lnB>
                    <a:solidFill>
                      <a:srgbClr val="F8FAFC"/>
                    </a:solidFill>
                  </a:tcPr>
                </a:tc>
                <a:tc>
                  <a:txBody>
                    <a:bodyPr/>
                    <a:lstStyle/>
                    <a:p>
                      <a:pPr algn="l"/>
                      <a:r>
                        <a:rPr sz="1350" b="0" i="0" u="none">
                          <a:solidFill>
                            <a:srgbClr val="475569"/>
                          </a:solidFill>
                          <a:latin typeface="Plus Jakarta Sans"/>
                        </a:rPr>
                        <a:t>Mengkawal janji politik pejabat terpilih</a:t>
                      </a:r>
                    </a:p>
                  </a:txBody>
                  <a:tcPr marL="63500" marR="63500" marT="25400" marB="25400" anchor="ctr">
                    <a:lnL>
                      <a:noFill/>
                    </a:lnL>
                    <a:lnR>
                      <a:noFill/>
                    </a:lnR>
                    <a:lnT>
                      <a:noFill/>
                    </a:lnT>
                    <a:lnB>
                      <a:noFill/>
                    </a:lnB>
                    <a:solidFill>
                      <a:srgbClr val="F8FAFC"/>
                    </a:solidFill>
                  </a:tcPr>
                </a:tc>
                <a:extLst>
                  <a:ext uri="{0D108BD9-81ED-4DB2-BD59-A6C34878D82A}">
                    <a16:rowId xmlns:a16="http://schemas.microsoft.com/office/drawing/2014/main" val="10004"/>
                  </a:ext>
                </a:extLst>
              </a:tr>
            </a:tbl>
          </a:graphicData>
        </a:graphic>
      </p:graphicFrame>
      <p:sp>
        <p:nvSpPr>
          <p:cNvPr id="5" name="Rectangle 4"/>
          <p:cNvSpPr/>
          <p:nvPr/>
        </p:nvSpPr>
        <p:spPr>
          <a:xfrm>
            <a:off x="571500" y="2986087"/>
            <a:ext cx="334253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3914030" y="2986087"/>
            <a:ext cx="3445668"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7359699" y="2986087"/>
            <a:ext cx="426080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571500" y="3557587"/>
            <a:ext cx="334253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3914030" y="3557587"/>
            <a:ext cx="3445668"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7359699" y="3557587"/>
            <a:ext cx="426080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571500" y="4129087"/>
            <a:ext cx="334253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3914030" y="4129087"/>
            <a:ext cx="3445668"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7359699" y="4129087"/>
            <a:ext cx="426080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571500" y="4700587"/>
            <a:ext cx="334253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3914030" y="4700587"/>
            <a:ext cx="3445668"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7359699" y="4700587"/>
            <a:ext cx="426080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571500" y="5272087"/>
            <a:ext cx="334253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3914030" y="5272087"/>
            <a:ext cx="3445668"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7359699" y="5272087"/>
            <a:ext cx="426080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571500" y="476250"/>
            <a:ext cx="11601450" cy="457200"/>
          </a:xfrm>
          <a:prstGeom prst="rect">
            <a:avLst/>
          </a:prstGeom>
          <a:noFill/>
        </p:spPr>
        <p:txBody>
          <a:bodyPr wrap="square" lIns="0" tIns="0" rIns="0" bIns="0" anchor="t">
            <a:spAutoFit/>
          </a:bodyPr>
          <a:lstStyle/>
          <a:p>
            <a:pPr algn="l"/>
            <a:r>
              <a:rPr sz="2700" b="1" i="0" u="none">
                <a:solidFill>
                  <a:srgbClr val="1E3A8A"/>
                </a:solidFill>
                <a:latin typeface="Plus Jakarta Sans"/>
              </a:rPr>
              <a:t>Profil Pemilih dalam Pemilu</a:t>
            </a:r>
          </a:p>
        </p:txBody>
      </p:sp>
      <p:sp>
        <p:nvSpPr>
          <p:cNvPr id="21" name="Rectangle 20"/>
          <p:cNvSpPr/>
          <p:nvPr/>
        </p:nvSpPr>
        <p:spPr>
          <a:xfrm>
            <a:off x="571500" y="1019175"/>
            <a:ext cx="11049000" cy="28575"/>
          </a:xfrm>
          <a:prstGeom prst="rect">
            <a:avLst/>
          </a:prstGeom>
          <a:solidFill>
            <a:srgbClr val="EFF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2452687" y="4248150"/>
            <a:ext cx="7286625" cy="542925"/>
          </a:xfrm>
          <a:prstGeom prst="rect">
            <a:avLst/>
          </a:prstGeom>
        </p:spPr>
      </p:pic>
      <p:pic>
        <p:nvPicPr>
          <p:cNvPr id="4" name="Picture 3" descr="image.png"/>
          <p:cNvPicPr>
            <a:picLocks noChangeAspect="1"/>
          </p:cNvPicPr>
          <p:nvPr/>
        </p:nvPicPr>
        <p:blipFill>
          <a:blip r:embed="rId4"/>
          <a:stretch>
            <a:fillRect/>
          </a:stretch>
        </p:blipFill>
        <p:spPr>
          <a:xfrm>
            <a:off x="571500" y="0"/>
            <a:ext cx="11049000" cy="6858000"/>
          </a:xfrm>
          <a:prstGeom prst="rect">
            <a:avLst/>
          </a:prstGeom>
        </p:spPr>
      </p:pic>
      <p:sp>
        <p:nvSpPr>
          <p:cNvPr id="5" name="TextBox 4"/>
          <p:cNvSpPr txBox="1"/>
          <p:nvPr/>
        </p:nvSpPr>
        <p:spPr>
          <a:xfrm>
            <a:off x="571501" y="2066925"/>
            <a:ext cx="10908076" cy="1477328"/>
          </a:xfrm>
          <a:prstGeom prst="rect">
            <a:avLst/>
          </a:prstGeom>
          <a:noFill/>
        </p:spPr>
        <p:txBody>
          <a:bodyPr wrap="square" lIns="0" tIns="0" rIns="0" bIns="0" anchor="t">
            <a:spAutoFit/>
          </a:bodyPr>
          <a:lstStyle/>
          <a:p>
            <a:pPr algn="ctr"/>
            <a:r>
              <a:rPr sz="4800" b="1" i="0" u="none" dirty="0">
                <a:solidFill>
                  <a:srgbClr val="FFFFFF"/>
                </a:solidFill>
                <a:latin typeface="Playfair Display"/>
              </a:rPr>
              <a:t>Forum </a:t>
            </a:r>
            <a:r>
              <a:rPr sz="4800" b="1" i="0" u="none" dirty="0" err="1">
                <a:solidFill>
                  <a:srgbClr val="FFFFFF"/>
                </a:solidFill>
                <a:latin typeface="Playfair Display"/>
              </a:rPr>
              <a:t>Diskusi</a:t>
            </a:r>
            <a:r>
              <a:rPr sz="4800" b="1" i="0" u="none" dirty="0">
                <a:solidFill>
                  <a:srgbClr val="FFFFFF"/>
                </a:solidFill>
                <a:latin typeface="Playfair Display"/>
              </a:rPr>
              <a:t> MGMP </a:t>
            </a:r>
            <a:r>
              <a:rPr sz="4800" b="1" i="0" u="none" dirty="0" err="1">
                <a:solidFill>
                  <a:srgbClr val="FFFFFF"/>
                </a:solidFill>
                <a:latin typeface="Playfair Display"/>
              </a:rPr>
              <a:t>PPKn</a:t>
            </a:r>
            <a:r>
              <a:rPr sz="4800" b="1" i="0" u="none" dirty="0">
                <a:solidFill>
                  <a:srgbClr val="FFFFFF"/>
                </a:solidFill>
                <a:latin typeface="Playfair Display"/>
              </a:rPr>
              <a:t> SMA ACEH TENGGARA</a:t>
            </a:r>
          </a:p>
        </p:txBody>
      </p:sp>
      <p:sp>
        <p:nvSpPr>
          <p:cNvPr id="6" name="TextBox 5"/>
          <p:cNvSpPr txBox="1"/>
          <p:nvPr/>
        </p:nvSpPr>
        <p:spPr>
          <a:xfrm>
            <a:off x="1143000" y="4686531"/>
            <a:ext cx="9906000" cy="685800"/>
          </a:xfrm>
          <a:prstGeom prst="rect">
            <a:avLst/>
          </a:prstGeom>
          <a:noFill/>
        </p:spPr>
        <p:txBody>
          <a:bodyPr wrap="square" lIns="0" tIns="0" rIns="0" bIns="0" anchor="t">
            <a:spAutoFit/>
          </a:bodyPr>
          <a:lstStyle/>
          <a:p>
            <a:pPr algn="ctr">
              <a:lnSpc>
                <a:spcPts val="2700"/>
              </a:lnSpc>
            </a:pPr>
            <a:r>
              <a:rPr sz="1800" b="0" i="0" u="none" dirty="0">
                <a:solidFill>
                  <a:srgbClr val="93C5FD"/>
                </a:solidFill>
                <a:latin typeface="Plus Jakarta Sans"/>
              </a:rPr>
              <a:t>Mari Kita </a:t>
            </a:r>
            <a:r>
              <a:rPr sz="1800" b="0" i="0" u="none" dirty="0" err="1">
                <a:solidFill>
                  <a:srgbClr val="93C5FD"/>
                </a:solidFill>
                <a:latin typeface="Plus Jakarta Sans"/>
              </a:rPr>
              <a:t>Perkuat</a:t>
            </a:r>
            <a:r>
              <a:rPr sz="1800" b="0" i="0" u="none" dirty="0">
                <a:solidFill>
                  <a:srgbClr val="93C5FD"/>
                </a:solidFill>
                <a:latin typeface="Plus Jakarta Sans"/>
              </a:rPr>
              <a:t> Strategi </a:t>
            </a:r>
            <a:r>
              <a:rPr sz="1800" b="0" i="0" u="none" dirty="0" err="1">
                <a:solidFill>
                  <a:srgbClr val="93C5FD"/>
                </a:solidFill>
                <a:latin typeface="Plus Jakarta Sans"/>
              </a:rPr>
              <a:t>Pembelajaran</a:t>
            </a:r>
            <a:r>
              <a:rPr sz="1800" b="0" i="0" u="none" dirty="0">
                <a:solidFill>
                  <a:srgbClr val="93C5FD"/>
                </a:solidFill>
                <a:latin typeface="Plus Jakarta Sans"/>
              </a:rPr>
              <a:t> Pendidikan Pancasila </a:t>
            </a:r>
            <a:r>
              <a:rPr sz="1800" b="0" i="0" u="none" dirty="0" err="1">
                <a:solidFill>
                  <a:srgbClr val="93C5FD"/>
                </a:solidFill>
                <a:latin typeface="Plus Jakarta Sans"/>
              </a:rPr>
              <a:t>untuk</a:t>
            </a:r>
            <a:r>
              <a:rPr sz="1800" b="0" i="0" u="none" dirty="0">
                <a:solidFill>
                  <a:srgbClr val="93C5FD"/>
                </a:solidFill>
                <a:latin typeface="Plus Jakarta Sans"/>
              </a:rPr>
              <a:t> </a:t>
            </a:r>
            <a:r>
              <a:rPr sz="1800" b="0" i="0" u="none" dirty="0" err="1">
                <a:solidFill>
                  <a:srgbClr val="93C5FD"/>
                </a:solidFill>
                <a:latin typeface="Plus Jakarta Sans"/>
              </a:rPr>
              <a:t>Melahirkan</a:t>
            </a:r>
            <a:r>
              <a:rPr sz="1800" b="0" i="0" u="none" dirty="0">
                <a:solidFill>
                  <a:srgbClr val="93C5FD"/>
                </a:solidFill>
                <a:latin typeface="Plus Jakarta Sans"/>
              </a:rPr>
              <a:t> </a:t>
            </a:r>
            <a:r>
              <a:rPr sz="1800" b="0" i="0" u="none" dirty="0" err="1">
                <a:solidFill>
                  <a:srgbClr val="93C5FD"/>
                </a:solidFill>
                <a:latin typeface="Plus Jakarta Sans"/>
              </a:rPr>
              <a:t>Generasi</a:t>
            </a:r>
            <a:r>
              <a:rPr sz="1800" b="0" i="0" u="none" dirty="0">
                <a:solidFill>
                  <a:srgbClr val="93C5FD"/>
                </a:solidFill>
                <a:latin typeface="Plus Jakarta Sans"/>
              </a:rPr>
              <a:t> </a:t>
            </a:r>
            <a:r>
              <a:rPr sz="1800" b="0" i="0" u="none" dirty="0" err="1">
                <a:solidFill>
                  <a:srgbClr val="93C5FD"/>
                </a:solidFill>
                <a:latin typeface="Plus Jakarta Sans"/>
              </a:rPr>
              <a:t>Pemilih</a:t>
            </a:r>
            <a:r>
              <a:rPr sz="1800" b="0" i="0" u="none" dirty="0">
                <a:solidFill>
                  <a:srgbClr val="93C5FD"/>
                </a:solidFill>
                <a:latin typeface="Plus Jakarta Sans"/>
              </a:rPr>
              <a:t> </a:t>
            </a:r>
            <a:r>
              <a:rPr sz="1800" b="0" i="0" u="none" dirty="0" err="1">
                <a:solidFill>
                  <a:srgbClr val="93C5FD"/>
                </a:solidFill>
                <a:latin typeface="Plus Jakarta Sans"/>
              </a:rPr>
              <a:t>Cerdas</a:t>
            </a:r>
            <a:r>
              <a:rPr sz="1800" b="0" i="0" u="none" dirty="0">
                <a:solidFill>
                  <a:srgbClr val="93C5FD"/>
                </a:solidFill>
                <a:latin typeface="Plus Jakarta Sans"/>
              </a:rPr>
              <a:t> dan </a:t>
            </a:r>
            <a:r>
              <a:rPr sz="1800" b="0" i="0" u="none" dirty="0" err="1">
                <a:solidFill>
                  <a:srgbClr val="93C5FD"/>
                </a:solidFill>
                <a:latin typeface="Plus Jakarta Sans"/>
              </a:rPr>
              <a:t>Berkarakter</a:t>
            </a:r>
            <a:r>
              <a:rPr sz="1800" b="0" i="0" u="none" dirty="0">
                <a:solidFill>
                  <a:srgbClr val="93C5FD"/>
                </a:solidFill>
                <a:latin typeface="Plus Jakarta Sans"/>
              </a:rPr>
              <a:t>.</a:t>
            </a:r>
          </a:p>
        </p:txBody>
      </p:sp>
      <p:pic>
        <p:nvPicPr>
          <p:cNvPr id="7" name="Picture 6" descr="image.png"/>
          <p:cNvPicPr>
            <a:picLocks noChangeAspect="1"/>
          </p:cNvPicPr>
          <p:nvPr/>
        </p:nvPicPr>
        <p:blipFill>
          <a:blip r:embed="rId5"/>
          <a:stretch>
            <a:fillRect/>
          </a:stretch>
        </p:blipFill>
        <p:spPr>
          <a:xfrm>
            <a:off x="2747962" y="4438650"/>
            <a:ext cx="238125" cy="1905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TotalTime>
  <Words>639</Words>
  <Application>Microsoft Office PowerPoint</Application>
  <PresentationFormat>Widescreen</PresentationFormat>
  <Paragraphs>64</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Playfair Display</vt:lpstr>
      <vt:lpstr>Plus Jakarta Sans</vt:lpstr>
      <vt:lpstr>Plus Jakarta Sans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keywords/>
  <dc:description>generated using python-pptx</dc:description>
  <cp:lastModifiedBy>Cut</cp:lastModifiedBy>
  <cp:revision>2</cp:revision>
  <dcterms:created xsi:type="dcterms:W3CDTF">2013-01-27T09:14:16Z</dcterms:created>
  <dcterms:modified xsi:type="dcterms:W3CDTF">2026-08-20T07:20:56Z</dcterms:modified>
  <cp:category/>
</cp:coreProperties>
</file>