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Inter"/>
      <p:bold r:id="rId18"/>
    </p:embeddedFont>
    <p:embeddedFont>
      <p:font typeface="Plus Jakarta Sans"/>
      <p:bold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244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4549973"/>
            <a:ext cx="106680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2000" y="1850826"/>
            <a:ext cx="1724025" cy="276225"/>
          </a:xfrm>
          <a:prstGeom prst="roundRect">
            <a:avLst>
              <a:gd name="adj" fmla="val 20689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62000" y="4549973"/>
            <a:ext cx="10668000" cy="9525"/>
          </a:xfrm>
          <a:prstGeom prst="rect">
            <a:avLst/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830960"/>
            <a:ext cx="171450" cy="171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830960"/>
            <a:ext cx="171450" cy="171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0" y="4830960"/>
            <a:ext cx="171450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0" y="2355651"/>
            <a:ext cx="9901237" cy="1051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140"/>
              </a:lnSpc>
            </a:pPr>
            <a:r>
              <a:rPr sz="3450" b="1" i="0" u="none">
                <a:solidFill>
                  <a:srgbClr val="FFFFFF"/>
                </a:solidFill>
                <a:latin typeface="Plus Jakarta Sans"/>
              </a:rPr>
              <a:t>Penyusunan Perangkat Ajar Pembelajaran Mendalam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97473"/>
            <a:ext cx="819150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250"/>
              </a:lnSpc>
            </a:pPr>
            <a:r>
              <a:rPr sz="1500" b="0" i="0" u="none">
                <a:solidFill>
                  <a:srgbClr val="CBD5E1"/>
                </a:solidFill>
                <a:latin typeface="Inter"/>
              </a:rPr>
              <a:t>Penyelarasan Kurikulum Merdeka SMK DKV dengan Standar Industri (DUDI) dan Kualifikasi SKKNI Desain Grafis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5350" y="1907976"/>
            <a:ext cx="1552575" cy="161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FFFFFF"/>
                </a:solidFill>
                <a:latin typeface="Inter"/>
              </a:rPr>
              <a:t>MODUL VOKASI SMK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00325" y="1898451"/>
            <a:ext cx="404812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Inter"/>
              </a:rPr>
              <a:t>Konsentrasi Keahlian Desain Komunikasi Visual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" y="4826198"/>
            <a:ext cx="17145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Inter"/>
              </a:rPr>
              <a:t>Integrasi DUDI Mitra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800" y="4826198"/>
            <a:ext cx="1690687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Inter"/>
              </a:rPr>
              <a:t>SKKNI No. 126/2023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5850" y="4826198"/>
            <a:ext cx="2345531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94A3B8"/>
                </a:solidFill>
                <a:latin typeface="Inter"/>
              </a:rPr>
              <a:t>Mindful, Meaningful, Joyful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057400"/>
            <a:ext cx="5295900" cy="1095375"/>
          </a:xfrm>
          <a:prstGeom prst="roundRect">
            <a:avLst>
              <a:gd name="adj" fmla="val 104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343275"/>
            <a:ext cx="5295900" cy="1095375"/>
          </a:xfrm>
          <a:prstGeom prst="roundRect">
            <a:avLst>
              <a:gd name="adj" fmla="val 104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629150"/>
            <a:ext cx="5295900" cy="1095375"/>
          </a:xfrm>
          <a:prstGeom prst="roundRect">
            <a:avLst>
              <a:gd name="adj" fmla="val 104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057400"/>
            <a:ext cx="38100" cy="10953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3343275"/>
            <a:ext cx="38100" cy="109537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09600" y="4629150"/>
            <a:ext cx="38100" cy="10953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81212"/>
            <a:ext cx="52959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81212"/>
            <a:ext cx="52959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639300" y="885825"/>
            <a:ext cx="24288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Prinsip Pengalaman Belajar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6869906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KONSEP UTAMA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7213401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Pembelajaran Mendalam di SMK DKV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2286000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Berbasis Konteks Nyata DUDI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2562225"/>
            <a:ext cx="48958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Proses belajar berbasis studi kasus riil dari agensi kreatif dan studio desain mitra.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3571875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Penalaran Kritis &amp; Problem Solving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6300" y="3848100"/>
            <a:ext cx="48958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Siswa merancang solusi visual berdasarkan riset kebutuhan klien dan target audiens.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300" y="4857750"/>
            <a:ext cx="63007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Refleksi &amp; Iterasi Karya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6300" y="5133975"/>
            <a:ext cx="48958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Proses penyempurnaan karya visual melalui ulasan praktisi dan refleksi mandiri.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5125"/>
            <a:ext cx="3505200" cy="2009775"/>
          </a:xfrm>
          <a:prstGeom prst="roundRect">
            <a:avLst>
              <a:gd name="adj" fmla="val 758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905125"/>
            <a:ext cx="3505200" cy="2009775"/>
          </a:xfrm>
          <a:prstGeom prst="roundRect">
            <a:avLst>
              <a:gd name="adj" fmla="val 758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905125"/>
            <a:ext cx="3505200" cy="2009775"/>
          </a:xfrm>
          <a:prstGeom prst="roundRect">
            <a:avLst>
              <a:gd name="adj" fmla="val 7582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825" y="3219450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625" y="3219450"/>
            <a:ext cx="457200" cy="4572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3425" y="3219450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362" y="3343275"/>
            <a:ext cx="238125" cy="20955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3450" y="3343275"/>
            <a:ext cx="209550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7250" y="3343275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KERANGKA KERJA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Tiga Pilar Pengalaman Belajar DKV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5825" y="3867150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Mindful Learning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5825" y="4219575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Kesadaran penuh dalam memahami pesan visual dan etika profesi desainer.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9625" y="3867150"/>
            <a:ext cx="3875484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Meaningful Learning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9625" y="4219575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Keterkaitan langsung antara materi kelas dan standar kompetensi DUDI.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3425" y="3867150"/>
            <a:ext cx="3838575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Joyful Learning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3425" y="4219575"/>
            <a:ext cx="3048000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475569"/>
                </a:solidFill>
                <a:latin typeface="Inter"/>
              </a:rPr>
              <a:t>Ruang eksplorasi kreatif tanpa rasa takut gagal dalam berkarya visual.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381125"/>
            <a:ext cx="10972800" cy="5019675"/>
          </a:xfrm>
          <a:prstGeom prst="roundRect">
            <a:avLst>
              <a:gd name="adj" fmla="val 3795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391025" y="3319462"/>
            <a:ext cx="9525" cy="1143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791450" y="3319462"/>
            <a:ext cx="9525" cy="11430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STANDAR KEPUTUSAN MENTERI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Penyelarasan Berdasar SKKNI DKV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6262" y="3319462"/>
            <a:ext cx="4238625" cy="666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2563EB"/>
                </a:solidFill>
                <a:latin typeface="Plus Jakarta Sans"/>
              </a:rPr>
              <a:t>126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262" y="4062412"/>
            <a:ext cx="4238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Kepmenaker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262" y="4300537"/>
            <a:ext cx="42386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Inter"/>
              </a:rPr>
              <a:t>Acuan SKKNI Desain Grafis &amp; DKV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76687" y="3319462"/>
            <a:ext cx="4238625" cy="666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059669"/>
                </a:solidFill>
                <a:latin typeface="Plus Jakarta Sans"/>
              </a:rPr>
              <a:t>12+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6687" y="4062412"/>
            <a:ext cx="4238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Unit Kompetensi Inti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76687" y="4300537"/>
            <a:ext cx="42386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Inter"/>
              </a:rPr>
              <a:t>Mulai dari Design Brief hingga Output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7112" y="3319462"/>
            <a:ext cx="4238625" cy="6667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D97706"/>
                </a:solidFill>
                <a:latin typeface="Plus Jakarta Sans"/>
              </a:rPr>
              <a:t>100%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77112" y="4062412"/>
            <a:ext cx="4238625" cy="2000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0F172A"/>
                </a:solidFill>
                <a:latin typeface="Inter"/>
              </a:rPr>
              <a:t>Kesesuaian DUDI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77112" y="4300537"/>
            <a:ext cx="4238625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050" b="0" i="0" u="none">
                <a:solidFill>
                  <a:srgbClr val="64748B"/>
                </a:solidFill>
                <a:latin typeface="Inter"/>
              </a:rPr>
              <a:t>Target Asesmen Sertifikasi Industri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71825"/>
            <a:ext cx="2600325" cy="1514475"/>
          </a:xfrm>
          <a:prstGeom prst="roundRect">
            <a:avLst>
              <a:gd name="adj" fmla="val 8805"/>
            </a:avLst>
          </a:prstGeom>
          <a:solidFill>
            <a:srgbClr val="F8FAFC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3171825"/>
            <a:ext cx="2600325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400425" y="3171825"/>
            <a:ext cx="2600325" cy="1514475"/>
          </a:xfrm>
          <a:prstGeom prst="roundRect">
            <a:avLst>
              <a:gd name="adj" fmla="val 8805"/>
            </a:avLst>
          </a:prstGeom>
          <a:solidFill>
            <a:srgbClr val="F8FAFC"/>
          </a:solidFill>
          <a:ln w="38100">
            <a:solidFill>
              <a:srgbClr val="05966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400425" y="3171825"/>
            <a:ext cx="2600325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191250" y="3171825"/>
            <a:ext cx="2600325" cy="1514475"/>
          </a:xfrm>
          <a:prstGeom prst="roundRect">
            <a:avLst>
              <a:gd name="adj" fmla="val 8805"/>
            </a:avLst>
          </a:prstGeom>
          <a:solidFill>
            <a:srgbClr val="F8FAFC"/>
          </a:solidFill>
          <a:ln w="3810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191250" y="3171825"/>
            <a:ext cx="2600325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982075" y="3171825"/>
            <a:ext cx="2600325" cy="1514475"/>
          </a:xfrm>
          <a:prstGeom prst="roundRect">
            <a:avLst>
              <a:gd name="adj" fmla="val 8805"/>
            </a:avLst>
          </a:prstGeom>
          <a:solidFill>
            <a:srgbClr val="F8FAFC"/>
          </a:solidFill>
          <a:ln w="38100">
            <a:solidFill>
              <a:srgbClr val="0F1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82075" y="3171825"/>
            <a:ext cx="2600325" cy="38100"/>
          </a:xfrm>
          <a:prstGeom prst="rect">
            <a:avLst/>
          </a:prstGeom>
          <a:solidFill>
            <a:srgbClr val="0F1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ALUR PENYUSUNAN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4 Tahap Sinkronisasi Kurikulum &amp; DUDI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3438525"/>
            <a:ext cx="2314575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TAHAP 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90925" y="3438525"/>
            <a:ext cx="2314575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59669"/>
                </a:solidFill>
                <a:latin typeface="Inter"/>
              </a:rPr>
              <a:t>TAHAP 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1750" y="3438525"/>
            <a:ext cx="2314575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D97706"/>
                </a:solidFill>
                <a:latin typeface="Inter"/>
              </a:rPr>
              <a:t>TAHAP 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72575" y="3438525"/>
            <a:ext cx="2314575" cy="981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0F172A"/>
                </a:solidFill>
                <a:latin typeface="Inter"/>
              </a:rPr>
              <a:t>TAHAP 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" y="376237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Pemetaan SKKNI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0100" y="4057650"/>
            <a:ext cx="23145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Identifikasi unit kompetensi relevan konsentrasi DKV.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90925" y="376237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Bedah Brief DUDI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90925" y="4057650"/>
            <a:ext cx="23145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Analisis kebutuhan alur kerja industri desain riil.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1750" y="376237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Perumusan TP/ATP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1750" y="4057650"/>
            <a:ext cx="23145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Penyusunan alur tujuan pembelajaran berbasis proyek.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72575" y="3762375"/>
            <a:ext cx="2912864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Penyusunan Modul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72575" y="4057650"/>
            <a:ext cx="2314575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Pembuatan lembar kerja &amp; rubrik penilaian autentik.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124200"/>
            <a:ext cx="3505200" cy="1571625"/>
          </a:xfrm>
          <a:prstGeom prst="roundRect">
            <a:avLst>
              <a:gd name="adj" fmla="val 96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124200"/>
            <a:ext cx="3505200" cy="1571625"/>
          </a:xfrm>
          <a:prstGeom prst="roundRect">
            <a:avLst>
              <a:gd name="adj" fmla="val 96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124200"/>
            <a:ext cx="3505200" cy="1571625"/>
          </a:xfrm>
          <a:prstGeom prst="roundRect">
            <a:avLst>
              <a:gd name="adj" fmla="val 96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3390900"/>
            <a:ext cx="228600" cy="2286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100" y="3390900"/>
            <a:ext cx="285750" cy="2286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900" y="3390900"/>
            <a:ext cx="285750" cy="228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PEMETAAN ELEMEN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Integrasi SKKNI dalam Elemen Kurikulum DKV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3771900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Prinsip &amp; Konsep Desain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6300" y="4067175"/>
            <a:ext cx="3067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Penerapan teori warna, komposisi, hirarki visual, dan tipografi sesuai standar SKKNI.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0100" y="3771900"/>
            <a:ext cx="39004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Pengoperasian Perangkat Lunak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0100" y="4067175"/>
            <a:ext cx="3067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Penguasaan efisien software berbasis vektor, bitmap, dan tata letak industri.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43900" y="3771900"/>
            <a:ext cx="384810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Karya Kreatif &amp; Prepess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4067175"/>
            <a:ext cx="3067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Proses final art, pra-cetak, mock-up produk, serta eksekusi desain media digital.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405062"/>
            <a:ext cx="5295900" cy="1009650"/>
          </a:xfrm>
          <a:prstGeom prst="roundRect">
            <a:avLst>
              <a:gd name="adj" fmla="val 1132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567112"/>
            <a:ext cx="5295900" cy="828675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548187"/>
            <a:ext cx="5295900" cy="828675"/>
          </a:xfrm>
          <a:prstGeom prst="roundRect">
            <a:avLst>
              <a:gd name="adj" fmla="val 1379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81212"/>
            <a:ext cx="52959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81212"/>
            <a:ext cx="5295900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15450" y="885825"/>
            <a:ext cx="2833687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Perangkat Ajar Berbasis Proyek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50125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STRUKTUR DOKUMEN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5263157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Komponen Modul Ajar DKV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2605087"/>
            <a:ext cx="57054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1. Design Brief dari DUDI Mitra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2852737"/>
            <a:ext cx="49911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Lembar instruksi proyek nyata dengan spesifikasi teknis dan batas waktu.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3767137"/>
            <a:ext cx="57054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2. Jurnal Lembar Kerja Reflektif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4014787"/>
            <a:ext cx="57054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Dokumentasi proses ideasi, mind-mapping, dan sketsa awal siswa.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6525" y="4748212"/>
            <a:ext cx="5705475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3. Rubrik Penilaian Kualitas Industri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4995862"/>
            <a:ext cx="57054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Kriteria evaluasi berbasis kerapihan teknis, orisinalitas, dan kegunaan.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3095625"/>
            <a:ext cx="3505200" cy="1628775"/>
          </a:xfrm>
          <a:prstGeom prst="roundRect">
            <a:avLst>
              <a:gd name="adj" fmla="val 935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3095625"/>
            <a:ext cx="3505200" cy="1628775"/>
          </a:xfrm>
          <a:prstGeom prst="roundRect">
            <a:avLst>
              <a:gd name="adj" fmla="val 935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3095625"/>
            <a:ext cx="3505200" cy="1628775"/>
          </a:xfrm>
          <a:prstGeom prst="roundRect">
            <a:avLst>
              <a:gd name="adj" fmla="val 935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47725" y="3400425"/>
            <a:ext cx="581025" cy="228600"/>
          </a:xfrm>
          <a:prstGeom prst="roundRect">
            <a:avLst>
              <a:gd name="adj" fmla="val 25000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581525" y="3400425"/>
            <a:ext cx="600075" cy="228600"/>
          </a:xfrm>
          <a:prstGeom prst="roundRect">
            <a:avLst>
              <a:gd name="adj" fmla="val 25000"/>
            </a:avLst>
          </a:prstGeom>
          <a:solidFill>
            <a:srgbClr val="D1FA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315325" y="3400425"/>
            <a:ext cx="600075" cy="228600"/>
          </a:xfrm>
          <a:prstGeom prst="roundRect">
            <a:avLst>
              <a:gd name="adj" fmla="val 25000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METODOLOGI PEMBELAJARAN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Siklus PjBL Pembelajaran Mendalam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2975" y="3438525"/>
            <a:ext cx="48577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2563EB"/>
                </a:solidFill>
                <a:latin typeface="Inter"/>
              </a:rPr>
              <a:t>FASE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752850"/>
            <a:ext cx="39754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Empathize &amp; Briefing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048125"/>
            <a:ext cx="31242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Menganalisis kebutuhan klien dan riset karakter audiens sasaran.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6775" y="3438525"/>
            <a:ext cx="5048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59669"/>
                </a:solidFill>
                <a:latin typeface="Inter"/>
              </a:rPr>
              <a:t>FASE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1525" y="3752850"/>
            <a:ext cx="3975496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Ideasi &amp; Prototyping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81525" y="4048125"/>
            <a:ext cx="31242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Membuat alternatif sketsa kasar hingga menjadi artwork digital.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0575" y="3438525"/>
            <a:ext cx="504825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0F172A"/>
                </a:solidFill>
                <a:latin typeface="Inter"/>
              </a:rPr>
              <a:t>FASE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5325" y="3752850"/>
            <a:ext cx="38766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Review &amp; Pitching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5325" y="4048125"/>
            <a:ext cx="312420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Mempresentasikan karya visual di hadapan guru dan praktisi DUDI.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95612"/>
            <a:ext cx="5334000" cy="18288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48400" y="2995612"/>
            <a:ext cx="5334000" cy="1828800"/>
          </a:xfrm>
          <a:prstGeom prst="roundRect">
            <a:avLst>
              <a:gd name="adj" fmla="val 8333"/>
            </a:avLst>
          </a:prstGeom>
          <a:solidFill>
            <a:srgbClr val="F0FDF4"/>
          </a:solidFill>
          <a:ln w="9525">
            <a:solidFill>
              <a:srgbClr val="BBF7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333750"/>
            <a:ext cx="142875" cy="190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2725" y="3333750"/>
            <a:ext cx="142875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3757612"/>
            <a:ext cx="104775" cy="1428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4052887"/>
            <a:ext cx="104775" cy="1428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25" y="4348162"/>
            <a:ext cx="104775" cy="1428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3757612"/>
            <a:ext cx="123825" cy="1428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4052887"/>
            <a:ext cx="123825" cy="1428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725" y="4348162"/>
            <a:ext cx="123825" cy="1428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4572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EVALUASI HASIL BELAJAR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95325"/>
            <a:ext cx="11582400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Transformasi Pendekatan Asesmen DKV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81100" y="3309937"/>
            <a:ext cx="2787848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475569"/>
                </a:solidFill>
                <a:latin typeface="Plus Jakarta Sans"/>
              </a:rPr>
              <a:t>Asesmen Konvensional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925" y="3738562"/>
            <a:ext cx="5881687" cy="180975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Inter"/>
              </a:rPr>
              <a:t>Hanya menilai hasil gambar akhir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925" y="4033837"/>
            <a:ext cx="5881687" cy="180975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Inter"/>
              </a:rPr>
              <a:t>Ujian teori pilihan ganda tertulis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3925" y="4329112"/>
            <a:ext cx="5881687" cy="180975"/>
          </a:xfrm>
          <a:prstGeom prst="rect">
            <a:avLst/>
          </a:prstGeom>
          <a:noFill/>
        </p:spPr>
        <p:txBody>
          <a:bodyPr wrap="none" lIns="18097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64748B"/>
                </a:solidFill>
                <a:latin typeface="Inter"/>
              </a:rPr>
              <a:t>Penilaian sepihak oleh guru pengampu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19900" y="3309937"/>
            <a:ext cx="2862857" cy="2381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Plus Jakarta Sans"/>
              </a:rPr>
              <a:t>Asesmen Autentik DUDI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62725" y="3738562"/>
            <a:ext cx="5629275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166534"/>
                </a:solidFill>
                <a:latin typeface="Inter"/>
              </a:rPr>
              <a:t>Penilaian portofolio proses &amp; pameran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62725" y="4033837"/>
            <a:ext cx="5629275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166534"/>
                </a:solidFill>
                <a:latin typeface="Inter"/>
              </a:rPr>
              <a:t>Uji kompetensi teknis standar SKKNI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2725" y="4329112"/>
            <a:ext cx="5629275" cy="180975"/>
          </a:xfrm>
          <a:prstGeom prst="rect">
            <a:avLst/>
          </a:prstGeom>
          <a:noFill/>
        </p:spPr>
        <p:txBody>
          <a:bodyPr wrap="none" lIns="200025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166534"/>
                </a:solidFill>
                <a:latin typeface="Inter"/>
              </a:rPr>
              <a:t>Ulasan masukan langsung dari agensi mitra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771775"/>
            <a:ext cx="5295900" cy="1114425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076700"/>
            <a:ext cx="5295900" cy="933450"/>
          </a:xfrm>
          <a:prstGeom prst="roundRect">
            <a:avLst>
              <a:gd name="adj" fmla="val 1224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081212"/>
            <a:ext cx="5295900" cy="3619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081212"/>
            <a:ext cx="5295900" cy="3619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014662"/>
            <a:ext cx="238125" cy="190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319587"/>
            <a:ext cx="17145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34500" y="885825"/>
            <a:ext cx="2809875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Kemitraan Vokasi Berkelanjutan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57200"/>
            <a:ext cx="558403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KOLABORASI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695325"/>
            <a:ext cx="5863232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Sinergi Guru &amp; Praktisi Industri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295650"/>
            <a:ext cx="49339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Mendampingi proses berpikir kreatif, pemahaman konsep, dan manajemen kelas.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4600575"/>
            <a:ext cx="6048375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Memberikan studi kasus riil, masukan standar kerja, dan uji sertifikasi.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90625" y="3000375"/>
            <a:ext cx="3100387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Guru DKV sebagai Fasilitator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3950" y="4305300"/>
            <a:ext cx="3137892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0F172A"/>
                </a:solidFill>
                <a:latin typeface="Plus Jakarta Sans"/>
              </a:rPr>
              <a:t>Praktisi DUDI sebagai Mentor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286500" y="2433637"/>
            <a:ext cx="5295900" cy="809625"/>
          </a:xfrm>
          <a:prstGeom prst="roundRect">
            <a:avLst>
              <a:gd name="adj" fmla="val 141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86500" y="3395662"/>
            <a:ext cx="5295900" cy="990600"/>
          </a:xfrm>
          <a:prstGeom prst="roundRect">
            <a:avLst>
              <a:gd name="adj" fmla="val 11538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86500" y="4538662"/>
            <a:ext cx="5295900" cy="809625"/>
          </a:xfrm>
          <a:prstGeom prst="roundRect">
            <a:avLst>
              <a:gd name="adj" fmla="val 141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286500" y="2433637"/>
            <a:ext cx="38100" cy="8096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86500" y="3395662"/>
            <a:ext cx="38100" cy="9906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286500" y="4538662"/>
            <a:ext cx="38100" cy="809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081212"/>
            <a:ext cx="5295900" cy="3619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81212"/>
            <a:ext cx="5295900" cy="3619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934575" y="885825"/>
            <a:ext cx="2059781" cy="1905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 i="0" u="none">
                <a:solidFill>
                  <a:srgbClr val="64748B"/>
                </a:solidFill>
                <a:latin typeface="Inter"/>
              </a:rPr>
              <a:t>Output Standar Industri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57200"/>
            <a:ext cx="5881687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2563EB"/>
                </a:solidFill>
                <a:latin typeface="Inter"/>
              </a:rPr>
              <a:t>PRODUK PEMBELAJARAN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95325"/>
            <a:ext cx="6175771" cy="3810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Portofolio Siap Kerja Siswa DKV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2624137"/>
            <a:ext cx="56769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Desain Identitas Merek (Branding)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5100" y="2871787"/>
            <a:ext cx="56769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Panduan logo, sistem warna, tipografi, dan perancangan merchandise.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5100" y="3586162"/>
            <a:ext cx="56769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Desain Kemasan (Packaging)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5100" y="3833812"/>
            <a:ext cx="4972050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Prototype Dieline kemasan produk dengan pertimbangan fungsi teknis cetak.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4729162"/>
            <a:ext cx="5676900" cy="2095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75" b="1" i="0" u="none">
                <a:solidFill>
                  <a:srgbClr val="0F172A"/>
                </a:solidFill>
                <a:latin typeface="Plus Jakarta Sans"/>
              </a:rPr>
              <a:t>Aset Visual Digital &amp; UI/UX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5100" y="4976812"/>
            <a:ext cx="5676900" cy="1809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125" b="0" i="0" u="none">
                <a:solidFill>
                  <a:srgbClr val="475569"/>
                </a:solidFill>
                <a:latin typeface="Inter"/>
              </a:rPr>
              <a:t>Konten media sosial terencana serta antarmuka aplikasi digital interaktif.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767262" y="4636740"/>
            <a:ext cx="2657475" cy="514350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706909"/>
            <a:ext cx="609600" cy="6096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2" y="1878359"/>
            <a:ext cx="333375" cy="266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5375" y="2583209"/>
            <a:ext cx="10001250" cy="1009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150" b="1" i="0" u="none">
                <a:solidFill>
                  <a:srgbClr val="FFFFFF"/>
                </a:solidFill>
                <a:latin typeface="Plus Jakarta Sans"/>
              </a:rPr>
              <a:t>Siap Mewujudkan Pembelajaran DKV Berstandar Industri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26468" y="3745259"/>
            <a:ext cx="7739062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i="0" u="none">
                <a:solidFill>
                  <a:srgbClr val="94A3B8"/>
                </a:solidFill>
                <a:latin typeface="Inter"/>
              </a:rPr>
              <a:t>Mari bersama membangun lulusan SMK DKV yang kompeten, kreatif, dan berdaya saing global melalui perangkat ajar terintegrasi DUDI.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39878" y="4789140"/>
            <a:ext cx="2712243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1" i="0" u="none">
                <a:solidFill>
                  <a:srgbClr val="CBD5E1"/>
                </a:solidFill>
                <a:latin typeface="Inter"/>
              </a:rPr>
              <a:t>Diskusi &amp; Sesi Tanya Jawab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588</Words>
  <Application>Microsoft Office PowerPoint</Application>
  <PresentationFormat>Widescreen</PresentationFormat>
  <Paragraphs>106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Plus Jakarta Sans</vt:lpstr>
      <vt:lpstr>Arial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VETTA DARMI YETTI</cp:lastModifiedBy>
  <cp:revision>2</cp:revision>
  <dcterms:created xsi:type="dcterms:W3CDTF">2013-01-27T09:14:16Z</dcterms:created>
  <dcterms:modified xsi:type="dcterms:W3CDTF">2026-09-29T04:56:36Z</dcterms:modified>
  <cp:category/>
</cp:coreProperties>
</file>