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67"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CDA7FB10-35AA-4BE8-915C-D7FD6E694DC4}">
          <p14:sldIdLst>
            <p14:sldId id="256"/>
            <p14:sldId id="257"/>
            <p14:sldId id="258"/>
            <p14:sldId id="259"/>
            <p14:sldId id="260"/>
            <p14:sldId id="261"/>
            <p14:sldId id="262"/>
            <p14:sldId id="263"/>
            <p14:sldId id="264"/>
            <p14:sldId id="265"/>
            <p14:sldId id="266"/>
            <p14:sldId id="268"/>
            <p14:sldId id="269"/>
            <p14:sldId id="270"/>
            <p14:sldId id="267"/>
            <p14:sldId id="271"/>
            <p14:sldId id="272"/>
            <p14:sldId id="273"/>
            <p14:sldId id="274"/>
            <p14:sldId id="275"/>
            <p14:sldId id="276"/>
            <p14:sldId id="277"/>
            <p14:sldId id="278"/>
            <p14:sldId id="279"/>
            <p14:sldId id="280"/>
            <p14:sldId id="281"/>
            <p14:sldId id="282"/>
            <p14:sldId id="283"/>
            <p14:sldId id="284"/>
            <p14:sldId id="28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59" d="100"/>
          <a:sy n="59" d="100"/>
        </p:scale>
        <p:origin x="940" y="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7F9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9875520" y="-640080"/>
            <a:ext cx="3200400" cy="3200400"/>
          </a:xfrm>
          <a:prstGeom prst="ellipse">
            <a:avLst/>
          </a:prstGeom>
          <a:solidFill>
            <a:srgbClr val="EDE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822960" y="5029200"/>
            <a:ext cx="2743200" cy="2743200"/>
          </a:xfrm>
          <a:prstGeom prst="ellipse">
            <a:avLst/>
          </a:prstGeom>
          <a:solidFill>
            <a:srgbClr val="E4FA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ai.png"/>
          <p:cNvPicPr>
            <a:picLocks noChangeAspect="1"/>
          </p:cNvPicPr>
          <p:nvPr/>
        </p:nvPicPr>
        <p:blipFill>
          <a:blip r:embed="rId2"/>
          <a:stretch>
            <a:fillRect/>
          </a:stretch>
        </p:blipFill>
        <p:spPr>
          <a:xfrm>
            <a:off x="6629400" y="1234440"/>
            <a:ext cx="4937760" cy="3200400"/>
          </a:xfrm>
          <a:prstGeom prst="rect">
            <a:avLst/>
          </a:prstGeom>
        </p:spPr>
      </p:pic>
      <p:sp>
        <p:nvSpPr>
          <p:cNvPr id="6" name="TextBox 5"/>
          <p:cNvSpPr txBox="1"/>
          <p:nvPr/>
        </p:nvSpPr>
        <p:spPr>
          <a:xfrm>
            <a:off x="685800" y="1234440"/>
            <a:ext cx="5852160" cy="1417320"/>
          </a:xfrm>
          <a:prstGeom prst="rect">
            <a:avLst/>
          </a:prstGeom>
          <a:noFill/>
        </p:spPr>
        <p:txBody>
          <a:bodyPr wrap="none" anchor="t">
            <a:spAutoFit/>
          </a:bodyPr>
          <a:lstStyle/>
          <a:p>
            <a:pPr algn="l"/>
            <a:r>
              <a:rPr sz="3100" b="1">
                <a:solidFill>
                  <a:srgbClr val="1A2348"/>
                </a:solidFill>
                <a:latin typeface="Aptos"/>
              </a:rPr>
              <a:t>MEMBUAT PEMBELAJARAN
INTERAKTIF DENGAN AI GEMINI</a:t>
            </a:r>
          </a:p>
        </p:txBody>
      </p:sp>
      <p:sp>
        <p:nvSpPr>
          <p:cNvPr id="7" name="TextBox 6"/>
          <p:cNvSpPr txBox="1"/>
          <p:nvPr/>
        </p:nvSpPr>
        <p:spPr>
          <a:xfrm>
            <a:off x="713232" y="2788920"/>
            <a:ext cx="5303520" cy="594360"/>
          </a:xfrm>
          <a:prstGeom prst="rect">
            <a:avLst/>
          </a:prstGeom>
          <a:noFill/>
        </p:spPr>
        <p:txBody>
          <a:bodyPr wrap="none" anchor="t">
            <a:spAutoFit/>
          </a:bodyPr>
          <a:lstStyle/>
          <a:p>
            <a:pPr algn="l"/>
            <a:r>
              <a:rPr sz="1700" b="1">
                <a:solidFill>
                  <a:srgbClr val="5B46B4"/>
                </a:solidFill>
                <a:latin typeface="Aptos"/>
              </a:rPr>
              <a:t>Strategi Praktis Membuat Infografis &amp; LKPD Menarik</a:t>
            </a:r>
          </a:p>
        </p:txBody>
      </p:sp>
      <p:sp>
        <p:nvSpPr>
          <p:cNvPr id="8" name="TextBox 7"/>
          <p:cNvSpPr txBox="1"/>
          <p:nvPr/>
        </p:nvSpPr>
        <p:spPr>
          <a:xfrm>
            <a:off x="731520" y="3886200"/>
            <a:ext cx="4389120" cy="411480"/>
          </a:xfrm>
          <a:prstGeom prst="rect">
            <a:avLst/>
          </a:prstGeom>
          <a:noFill/>
        </p:spPr>
        <p:txBody>
          <a:bodyPr wrap="none" anchor="t">
            <a:spAutoFit/>
          </a:bodyPr>
          <a:lstStyle/>
          <a:p>
            <a:pPr algn="l"/>
            <a:r>
              <a:rPr sz="1600" b="1">
                <a:solidFill>
                  <a:srgbClr val="282E42"/>
                </a:solidFill>
                <a:latin typeface="Aptos"/>
              </a:rPr>
              <a:t>Oleh: Elfi Dawiyah, S.Pd.</a:t>
            </a:r>
          </a:p>
        </p:txBody>
      </p:sp>
      <p:sp>
        <p:nvSpPr>
          <p:cNvPr id="9" name="TextBox 8"/>
          <p:cNvSpPr txBox="1"/>
          <p:nvPr/>
        </p:nvSpPr>
        <p:spPr>
          <a:xfrm>
            <a:off x="731520" y="4343400"/>
            <a:ext cx="4754880" cy="320040"/>
          </a:xfrm>
          <a:prstGeom prst="rect">
            <a:avLst/>
          </a:prstGeom>
          <a:noFill/>
        </p:spPr>
        <p:txBody>
          <a:bodyPr wrap="none" anchor="t">
            <a:spAutoFit/>
          </a:bodyPr>
          <a:lstStyle/>
          <a:p>
            <a:pPr algn="l"/>
            <a:r>
              <a:rPr sz="1150" b="0">
                <a:solidFill>
                  <a:srgbClr val="697187"/>
                </a:solidFill>
                <a:latin typeface="Aptos"/>
              </a:rPr>
              <a:t>Guru SMAN 1 Kaway XVI • Aceh Barat</a:t>
            </a:r>
          </a:p>
        </p:txBody>
      </p:sp>
      <p:sp>
        <p:nvSpPr>
          <p:cNvPr id="10" name="Rounded Rectangle 9"/>
          <p:cNvSpPr/>
          <p:nvPr/>
        </p:nvSpPr>
        <p:spPr>
          <a:xfrm>
            <a:off x="731520" y="5074920"/>
            <a:ext cx="4480560" cy="59436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960120" y="5230368"/>
            <a:ext cx="4023360" cy="274320"/>
          </a:xfrm>
          <a:prstGeom prst="rect">
            <a:avLst/>
          </a:prstGeom>
          <a:noFill/>
        </p:spPr>
        <p:txBody>
          <a:bodyPr wrap="none" anchor="t">
            <a:spAutoFit/>
          </a:bodyPr>
          <a:lstStyle/>
          <a:p>
            <a:pPr algn="l"/>
            <a:r>
              <a:rPr sz="1150" b="1">
                <a:solidFill>
                  <a:srgbClr val="5B46B4"/>
                </a:solidFill>
                <a:latin typeface="Aptos"/>
              </a:rPr>
              <a:t>✨  Kreatif • Praktis • Interaktif • Bermakna</a:t>
            </a:r>
          </a:p>
        </p:txBody>
      </p:sp>
      <p:sp>
        <p:nvSpPr>
          <p:cNvPr id="12" name="TextBox 11"/>
          <p:cNvSpPr txBox="1"/>
          <p:nvPr/>
        </p:nvSpPr>
        <p:spPr>
          <a:xfrm>
            <a:off x="658368" y="6519672"/>
            <a:ext cx="3200400" cy="201168"/>
          </a:xfrm>
          <a:prstGeom prst="rect">
            <a:avLst/>
          </a:prstGeom>
          <a:noFill/>
        </p:spPr>
        <p:txBody>
          <a:bodyPr wrap="none" anchor="t">
            <a:spAutoFit/>
          </a:bodyPr>
          <a:lstStyle/>
          <a:p>
            <a:pPr algn="l"/>
            <a:r>
              <a:rPr sz="850" b="0">
                <a:solidFill>
                  <a:srgbClr val="697187"/>
                </a:solidFill>
                <a:latin typeface="Aptos"/>
              </a:rPr>
              <a:t>Elfi Dawiyah, S.Pd.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7F9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11480"/>
            <a:ext cx="8138160" cy="594360"/>
          </a:xfrm>
          <a:prstGeom prst="rect">
            <a:avLst/>
          </a:prstGeom>
          <a:noFill/>
        </p:spPr>
        <p:txBody>
          <a:bodyPr wrap="none" anchor="t">
            <a:spAutoFit/>
          </a:bodyPr>
          <a:lstStyle/>
          <a:p>
            <a:pPr algn="l"/>
            <a:r>
              <a:rPr sz="2700" b="1">
                <a:solidFill>
                  <a:srgbClr val="1A2348"/>
                </a:solidFill>
                <a:latin typeface="Aptos"/>
              </a:rPr>
              <a:t>Mengapa Kita Di Sini?</a:t>
            </a:r>
          </a:p>
        </p:txBody>
      </p:sp>
      <p:sp>
        <p:nvSpPr>
          <p:cNvPr id="4" name="TextBox 3"/>
          <p:cNvSpPr txBox="1"/>
          <p:nvPr/>
        </p:nvSpPr>
        <p:spPr>
          <a:xfrm>
            <a:off x="658368" y="987552"/>
            <a:ext cx="8961120" cy="347472"/>
          </a:xfrm>
          <a:prstGeom prst="rect">
            <a:avLst/>
          </a:prstGeom>
          <a:noFill/>
        </p:spPr>
        <p:txBody>
          <a:bodyPr wrap="none" anchor="t">
            <a:spAutoFit/>
          </a:bodyPr>
          <a:lstStyle/>
          <a:p>
            <a:pPr algn="l"/>
            <a:r>
              <a:rPr sz="1150" b="0">
                <a:solidFill>
                  <a:srgbClr val="697187"/>
                </a:solidFill>
                <a:latin typeface="Aptos"/>
              </a:rPr>
              <a:t>Guru kreatif memanfaatkan teknologi untuk memperkuat pengalaman belajar.</a:t>
            </a:r>
          </a:p>
        </p:txBody>
      </p:sp>
      <p:sp>
        <p:nvSpPr>
          <p:cNvPr id="5" name="TextBox 4"/>
          <p:cNvSpPr txBox="1"/>
          <p:nvPr/>
        </p:nvSpPr>
        <p:spPr>
          <a:xfrm>
            <a:off x="11109960" y="438912"/>
            <a:ext cx="457200" cy="320040"/>
          </a:xfrm>
          <a:prstGeom prst="rect">
            <a:avLst/>
          </a:prstGeom>
          <a:noFill/>
        </p:spPr>
        <p:txBody>
          <a:bodyPr wrap="none" anchor="t">
            <a:spAutoFit/>
          </a:bodyPr>
          <a:lstStyle/>
          <a:p>
            <a:pPr algn="r"/>
            <a:r>
              <a:rPr sz="1100" b="1">
                <a:solidFill>
                  <a:srgbClr val="5B46B4"/>
                </a:solidFill>
                <a:latin typeface="Aptos"/>
              </a:rPr>
              <a:t>02</a:t>
            </a:r>
          </a:p>
        </p:txBody>
      </p:sp>
      <p:sp>
        <p:nvSpPr>
          <p:cNvPr id="6" name="Rectangle 5"/>
          <p:cNvSpPr/>
          <p:nvPr/>
        </p:nvSpPr>
        <p:spPr>
          <a:xfrm>
            <a:off x="658368" y="1344168"/>
            <a:ext cx="777240" cy="50292"/>
          </a:xfrm>
          <a:prstGeom prst="rect">
            <a:avLst/>
          </a:prstGeom>
          <a:solidFill>
            <a:srgbClr val="3B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685800" y="1828800"/>
            <a:ext cx="3383280" cy="3246120"/>
          </a:xfrm>
          <a:prstGeom prst="roundRect">
            <a:avLst/>
          </a:prstGeom>
          <a:solidFill>
            <a:srgbClr val="E7F3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914400" y="2057400"/>
            <a:ext cx="566928" cy="566928"/>
          </a:xfrm>
          <a:prstGeom prst="ellipse">
            <a:avLst/>
          </a:prstGeom>
          <a:solidFill>
            <a:srgbClr val="3880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914400" y="2066543"/>
            <a:ext cx="566928" cy="557784"/>
          </a:xfrm>
          <a:prstGeom prst="rect">
            <a:avLst/>
          </a:prstGeom>
          <a:noFill/>
        </p:spPr>
        <p:txBody>
          <a:bodyPr wrap="none" anchor="ctr">
            <a:spAutoFit/>
          </a:bodyPr>
          <a:lstStyle/>
          <a:p>
            <a:pPr algn="ctr"/>
            <a:r>
              <a:rPr sz="1500" b="1">
                <a:solidFill>
                  <a:srgbClr val="FFFFFF"/>
                </a:solidFill>
                <a:latin typeface="Aptos"/>
              </a:rPr>
              <a:t>01</a:t>
            </a:r>
          </a:p>
        </p:txBody>
      </p:sp>
      <p:sp>
        <p:nvSpPr>
          <p:cNvPr id="10" name="TextBox 9"/>
          <p:cNvSpPr txBox="1"/>
          <p:nvPr/>
        </p:nvSpPr>
        <p:spPr>
          <a:xfrm>
            <a:off x="1600200" y="2057400"/>
            <a:ext cx="2148840" cy="365760"/>
          </a:xfrm>
          <a:prstGeom prst="rect">
            <a:avLst/>
          </a:prstGeom>
          <a:noFill/>
        </p:spPr>
        <p:txBody>
          <a:bodyPr wrap="none" anchor="t">
            <a:spAutoFit/>
          </a:bodyPr>
          <a:lstStyle/>
          <a:p>
            <a:pPr algn="l"/>
            <a:r>
              <a:rPr sz="1700" b="1">
                <a:solidFill>
                  <a:srgbClr val="1A2348"/>
                </a:solidFill>
                <a:latin typeface="Aptos"/>
              </a:rPr>
              <a:t>Tantangan Zaman</a:t>
            </a:r>
          </a:p>
        </p:txBody>
      </p:sp>
      <p:sp>
        <p:nvSpPr>
          <p:cNvPr id="11" name="TextBox 10"/>
          <p:cNvSpPr txBox="1"/>
          <p:nvPr/>
        </p:nvSpPr>
        <p:spPr>
          <a:xfrm rot="10800000" flipV="1">
            <a:off x="960120" y="3039433"/>
            <a:ext cx="2788920" cy="723275"/>
          </a:xfrm>
          <a:prstGeom prst="rect">
            <a:avLst/>
          </a:prstGeom>
          <a:noFill/>
        </p:spPr>
        <p:txBody>
          <a:bodyPr wrap="square" anchor="t">
            <a:spAutoFit/>
          </a:bodyPr>
          <a:lstStyle/>
          <a:p>
            <a:pPr algn="l"/>
            <a:r>
              <a:rPr sz="1350" b="0" dirty="0" err="1">
                <a:solidFill>
                  <a:srgbClr val="282E42"/>
                </a:solidFill>
                <a:latin typeface="Aptos"/>
              </a:rPr>
              <a:t>Siswa</a:t>
            </a:r>
            <a:r>
              <a:rPr sz="1350" b="0" dirty="0">
                <a:solidFill>
                  <a:srgbClr val="282E42"/>
                </a:solidFill>
                <a:latin typeface="Aptos"/>
              </a:rPr>
              <a:t> </a:t>
            </a:r>
            <a:r>
              <a:rPr sz="1350" b="0" dirty="0" err="1">
                <a:solidFill>
                  <a:srgbClr val="282E42"/>
                </a:solidFill>
                <a:latin typeface="Aptos"/>
              </a:rPr>
              <a:t>membutuhkan</a:t>
            </a:r>
            <a:r>
              <a:rPr sz="1350" b="0" dirty="0">
                <a:solidFill>
                  <a:srgbClr val="282E42"/>
                </a:solidFill>
                <a:latin typeface="Aptos"/>
              </a:rPr>
              <a:t> </a:t>
            </a:r>
            <a:r>
              <a:rPr sz="1400" b="0" dirty="0" err="1">
                <a:solidFill>
                  <a:srgbClr val="282E42"/>
                </a:solidFill>
                <a:latin typeface="Aptos"/>
              </a:rPr>
              <a:t>pengalaman</a:t>
            </a:r>
            <a:r>
              <a:rPr sz="1350" b="0" dirty="0">
                <a:solidFill>
                  <a:srgbClr val="282E42"/>
                </a:solidFill>
                <a:latin typeface="Aptos"/>
              </a:rPr>
              <a:t> </a:t>
            </a:r>
            <a:r>
              <a:rPr sz="1350" b="0" dirty="0" err="1">
                <a:solidFill>
                  <a:srgbClr val="282E42"/>
                </a:solidFill>
                <a:latin typeface="Aptos"/>
              </a:rPr>
              <a:t>belajar</a:t>
            </a:r>
            <a:r>
              <a:rPr sz="1350" b="0" dirty="0">
                <a:solidFill>
                  <a:srgbClr val="282E42"/>
                </a:solidFill>
                <a:latin typeface="Aptos"/>
              </a:rPr>
              <a:t> yang visual, </a:t>
            </a:r>
            <a:r>
              <a:rPr sz="1350" b="0" dirty="0" err="1">
                <a:solidFill>
                  <a:srgbClr val="282E42"/>
                </a:solidFill>
                <a:latin typeface="Aptos"/>
              </a:rPr>
              <a:t>relevan</a:t>
            </a:r>
            <a:r>
              <a:rPr sz="1350" b="0" dirty="0">
                <a:solidFill>
                  <a:srgbClr val="282E42"/>
                </a:solidFill>
                <a:latin typeface="Aptos"/>
              </a:rPr>
              <a:t>, dan </a:t>
            </a:r>
            <a:r>
              <a:rPr sz="1350" b="0" dirty="0" err="1">
                <a:solidFill>
                  <a:srgbClr val="282E42"/>
                </a:solidFill>
                <a:latin typeface="Aptos"/>
              </a:rPr>
              <a:t>melibatkan</a:t>
            </a:r>
            <a:r>
              <a:rPr sz="1350" b="0" dirty="0">
                <a:solidFill>
                  <a:srgbClr val="282E42"/>
                </a:solidFill>
                <a:latin typeface="Aptos"/>
              </a:rPr>
              <a:t> </a:t>
            </a:r>
            <a:r>
              <a:rPr sz="1350" b="0" dirty="0" err="1">
                <a:solidFill>
                  <a:srgbClr val="282E42"/>
                </a:solidFill>
                <a:latin typeface="Aptos"/>
              </a:rPr>
              <a:t>mereka</a:t>
            </a:r>
            <a:r>
              <a:rPr sz="1350" b="0" dirty="0">
                <a:solidFill>
                  <a:srgbClr val="282E42"/>
                </a:solidFill>
                <a:latin typeface="Aptos"/>
              </a:rPr>
              <a:t> </a:t>
            </a:r>
            <a:r>
              <a:rPr sz="1350" b="0" dirty="0" err="1">
                <a:solidFill>
                  <a:srgbClr val="282E42"/>
                </a:solidFill>
                <a:latin typeface="Aptos"/>
              </a:rPr>
              <a:t>secara</a:t>
            </a:r>
            <a:r>
              <a:rPr sz="1350" b="0" dirty="0">
                <a:solidFill>
                  <a:srgbClr val="282E42"/>
                </a:solidFill>
                <a:latin typeface="Aptos"/>
              </a:rPr>
              <a:t> </a:t>
            </a:r>
            <a:r>
              <a:rPr sz="1350" b="0" dirty="0" err="1">
                <a:solidFill>
                  <a:srgbClr val="282E42"/>
                </a:solidFill>
                <a:latin typeface="Aptos"/>
              </a:rPr>
              <a:t>aktif</a:t>
            </a:r>
            <a:r>
              <a:rPr sz="1350" b="0" dirty="0">
                <a:solidFill>
                  <a:srgbClr val="282E42"/>
                </a:solidFill>
                <a:latin typeface="Aptos"/>
              </a:rPr>
              <a:t>.</a:t>
            </a:r>
          </a:p>
        </p:txBody>
      </p:sp>
      <p:sp>
        <p:nvSpPr>
          <p:cNvPr id="12" name="Rounded Rectangle 11"/>
          <p:cNvSpPr/>
          <p:nvPr/>
        </p:nvSpPr>
        <p:spPr>
          <a:xfrm>
            <a:off x="4480560" y="1828800"/>
            <a:ext cx="3383280" cy="3246120"/>
          </a:xfrm>
          <a:prstGeom prst="roundRect">
            <a:avLst/>
          </a:prstGeom>
          <a:solidFill>
            <a:srgbClr val="EDE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4709160" y="2057400"/>
            <a:ext cx="566928" cy="566928"/>
          </a:xfrm>
          <a:prstGeom prst="ellipse">
            <a:avLst/>
          </a:prstGeom>
          <a:solidFill>
            <a:srgbClr val="5B46B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4709160" y="2066543"/>
            <a:ext cx="566928" cy="557784"/>
          </a:xfrm>
          <a:prstGeom prst="rect">
            <a:avLst/>
          </a:prstGeom>
          <a:noFill/>
        </p:spPr>
        <p:txBody>
          <a:bodyPr wrap="none" anchor="ctr">
            <a:spAutoFit/>
          </a:bodyPr>
          <a:lstStyle/>
          <a:p>
            <a:pPr algn="ctr"/>
            <a:r>
              <a:rPr sz="1500" b="1">
                <a:solidFill>
                  <a:srgbClr val="FFFFFF"/>
                </a:solidFill>
                <a:latin typeface="Aptos"/>
              </a:rPr>
              <a:t>02</a:t>
            </a:r>
          </a:p>
        </p:txBody>
      </p:sp>
      <p:sp>
        <p:nvSpPr>
          <p:cNvPr id="15" name="TextBox 14"/>
          <p:cNvSpPr txBox="1"/>
          <p:nvPr/>
        </p:nvSpPr>
        <p:spPr>
          <a:xfrm>
            <a:off x="5394960" y="2057400"/>
            <a:ext cx="2148840" cy="365760"/>
          </a:xfrm>
          <a:prstGeom prst="rect">
            <a:avLst/>
          </a:prstGeom>
          <a:noFill/>
        </p:spPr>
        <p:txBody>
          <a:bodyPr wrap="none" anchor="t">
            <a:spAutoFit/>
          </a:bodyPr>
          <a:lstStyle/>
          <a:p>
            <a:pPr algn="l"/>
            <a:r>
              <a:rPr sz="1700" b="1">
                <a:solidFill>
                  <a:srgbClr val="1A2348"/>
                </a:solidFill>
                <a:latin typeface="Aptos"/>
              </a:rPr>
              <a:t>Peran AI</a:t>
            </a:r>
          </a:p>
        </p:txBody>
      </p:sp>
      <p:sp>
        <p:nvSpPr>
          <p:cNvPr id="16" name="TextBox 15"/>
          <p:cNvSpPr txBox="1"/>
          <p:nvPr/>
        </p:nvSpPr>
        <p:spPr>
          <a:xfrm>
            <a:off x="4754880" y="2743200"/>
            <a:ext cx="2788920" cy="923330"/>
          </a:xfrm>
          <a:prstGeom prst="rect">
            <a:avLst/>
          </a:prstGeom>
          <a:noFill/>
        </p:spPr>
        <p:txBody>
          <a:bodyPr wrap="square" anchor="t">
            <a:spAutoFit/>
          </a:bodyPr>
          <a:lstStyle/>
          <a:p>
            <a:pPr algn="l"/>
            <a:r>
              <a:rPr sz="1350" b="0" dirty="0">
                <a:solidFill>
                  <a:srgbClr val="282E42"/>
                </a:solidFill>
                <a:latin typeface="Aptos"/>
              </a:rPr>
              <a:t>Gemini </a:t>
            </a:r>
            <a:r>
              <a:rPr sz="1350" b="0" dirty="0" err="1">
                <a:solidFill>
                  <a:srgbClr val="282E42"/>
                </a:solidFill>
                <a:latin typeface="Aptos"/>
              </a:rPr>
              <a:t>dapat</a:t>
            </a:r>
            <a:r>
              <a:rPr sz="1350" b="0" dirty="0">
                <a:solidFill>
                  <a:srgbClr val="282E42"/>
                </a:solidFill>
                <a:latin typeface="Aptos"/>
              </a:rPr>
              <a:t> </a:t>
            </a:r>
            <a:r>
              <a:rPr sz="1350" b="0" dirty="0" err="1">
                <a:solidFill>
                  <a:srgbClr val="282E42"/>
                </a:solidFill>
                <a:latin typeface="Aptos"/>
              </a:rPr>
              <a:t>menjadi</a:t>
            </a:r>
            <a:r>
              <a:rPr sz="1350" b="0" dirty="0">
                <a:solidFill>
                  <a:srgbClr val="282E42"/>
                </a:solidFill>
                <a:latin typeface="Aptos"/>
              </a:rPr>
              <a:t> </a:t>
            </a:r>
            <a:r>
              <a:rPr sz="1350" b="0" dirty="0" err="1">
                <a:solidFill>
                  <a:srgbClr val="282E42"/>
                </a:solidFill>
                <a:latin typeface="Aptos"/>
              </a:rPr>
              <a:t>asisten</a:t>
            </a:r>
            <a:r>
              <a:rPr sz="1350" b="0" dirty="0">
                <a:solidFill>
                  <a:srgbClr val="282E42"/>
                </a:solidFill>
                <a:latin typeface="Aptos"/>
              </a:rPr>
              <a:t> </a:t>
            </a:r>
            <a:r>
              <a:rPr sz="1350" b="0" dirty="0" err="1">
                <a:solidFill>
                  <a:srgbClr val="282E42"/>
                </a:solidFill>
                <a:latin typeface="Aptos"/>
              </a:rPr>
              <a:t>untuk</a:t>
            </a:r>
            <a:r>
              <a:rPr sz="1350" b="0" dirty="0">
                <a:solidFill>
                  <a:srgbClr val="282E42"/>
                </a:solidFill>
                <a:latin typeface="Aptos"/>
              </a:rPr>
              <a:t> </a:t>
            </a:r>
            <a:r>
              <a:rPr sz="1350" b="0" dirty="0" err="1">
                <a:solidFill>
                  <a:srgbClr val="282E42"/>
                </a:solidFill>
                <a:latin typeface="Aptos"/>
              </a:rPr>
              <a:t>ideasi</a:t>
            </a:r>
            <a:r>
              <a:rPr sz="1350" b="0" dirty="0">
                <a:solidFill>
                  <a:srgbClr val="282E42"/>
                </a:solidFill>
                <a:latin typeface="Aptos"/>
              </a:rPr>
              <a:t>, </a:t>
            </a:r>
            <a:r>
              <a:rPr sz="1350" b="0" dirty="0" err="1">
                <a:solidFill>
                  <a:srgbClr val="282E42"/>
                </a:solidFill>
                <a:latin typeface="Aptos"/>
              </a:rPr>
              <a:t>penyusunan</a:t>
            </a:r>
            <a:r>
              <a:rPr sz="1350" b="0" dirty="0">
                <a:solidFill>
                  <a:srgbClr val="282E42"/>
                </a:solidFill>
                <a:latin typeface="Aptos"/>
              </a:rPr>
              <a:t> </a:t>
            </a:r>
            <a:r>
              <a:rPr sz="1350" b="0" dirty="0" err="1">
                <a:solidFill>
                  <a:srgbClr val="282E42"/>
                </a:solidFill>
                <a:latin typeface="Aptos"/>
              </a:rPr>
              <a:t>konten</a:t>
            </a:r>
            <a:r>
              <a:rPr sz="1350" b="0" dirty="0">
                <a:solidFill>
                  <a:srgbClr val="282E42"/>
                </a:solidFill>
                <a:latin typeface="Aptos"/>
              </a:rPr>
              <a:t>, </a:t>
            </a:r>
            <a:r>
              <a:rPr sz="1350" b="0" dirty="0" err="1">
                <a:solidFill>
                  <a:srgbClr val="282E42"/>
                </a:solidFill>
                <a:latin typeface="Aptos"/>
              </a:rPr>
              <a:t>variasi</a:t>
            </a:r>
            <a:r>
              <a:rPr sz="1350" b="0" dirty="0">
                <a:solidFill>
                  <a:srgbClr val="282E42"/>
                </a:solidFill>
                <a:latin typeface="Aptos"/>
              </a:rPr>
              <a:t> </a:t>
            </a:r>
            <a:r>
              <a:rPr sz="1350" b="0" dirty="0" err="1">
                <a:solidFill>
                  <a:srgbClr val="282E42"/>
                </a:solidFill>
                <a:latin typeface="Aptos"/>
              </a:rPr>
              <a:t>soal</a:t>
            </a:r>
            <a:r>
              <a:rPr sz="1350" b="0" dirty="0">
                <a:solidFill>
                  <a:srgbClr val="282E42"/>
                </a:solidFill>
                <a:latin typeface="Aptos"/>
              </a:rPr>
              <a:t>, dan </a:t>
            </a:r>
            <a:r>
              <a:rPr sz="1350" b="0" dirty="0" err="1">
                <a:solidFill>
                  <a:srgbClr val="282E42"/>
                </a:solidFill>
                <a:latin typeface="Aptos"/>
              </a:rPr>
              <a:t>penyempurnaan</a:t>
            </a:r>
            <a:r>
              <a:rPr sz="1350" b="0" dirty="0">
                <a:solidFill>
                  <a:srgbClr val="282E42"/>
                </a:solidFill>
                <a:latin typeface="Aptos"/>
              </a:rPr>
              <a:t> </a:t>
            </a:r>
            <a:r>
              <a:rPr sz="1350" b="0" dirty="0" err="1">
                <a:solidFill>
                  <a:srgbClr val="282E42"/>
                </a:solidFill>
                <a:latin typeface="Aptos"/>
              </a:rPr>
              <a:t>bahan</a:t>
            </a:r>
            <a:r>
              <a:rPr sz="1350" b="0" dirty="0">
                <a:solidFill>
                  <a:srgbClr val="282E42"/>
                </a:solidFill>
                <a:latin typeface="Aptos"/>
              </a:rPr>
              <a:t> ajar.</a:t>
            </a:r>
          </a:p>
        </p:txBody>
      </p:sp>
      <p:sp>
        <p:nvSpPr>
          <p:cNvPr id="17" name="Rounded Rectangle 16"/>
          <p:cNvSpPr/>
          <p:nvPr/>
        </p:nvSpPr>
        <p:spPr>
          <a:xfrm>
            <a:off x="8275320" y="1828800"/>
            <a:ext cx="3383280" cy="3246120"/>
          </a:xfrm>
          <a:prstGeom prst="roundRect">
            <a:avLst/>
          </a:prstGeom>
          <a:solidFill>
            <a:srgbClr val="E4FA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8503920" y="2057400"/>
            <a:ext cx="566928" cy="566928"/>
          </a:xfrm>
          <a:prstGeom prst="ellipse">
            <a:avLst/>
          </a:prstGeom>
          <a:solidFill>
            <a:srgbClr val="3B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8503920" y="2066543"/>
            <a:ext cx="566928" cy="557784"/>
          </a:xfrm>
          <a:prstGeom prst="rect">
            <a:avLst/>
          </a:prstGeom>
          <a:noFill/>
        </p:spPr>
        <p:txBody>
          <a:bodyPr wrap="none" anchor="ctr">
            <a:spAutoFit/>
          </a:bodyPr>
          <a:lstStyle/>
          <a:p>
            <a:pPr algn="ctr"/>
            <a:r>
              <a:rPr sz="1500" b="1">
                <a:solidFill>
                  <a:srgbClr val="FFFFFF"/>
                </a:solidFill>
                <a:latin typeface="Aptos"/>
              </a:rPr>
              <a:t>03</a:t>
            </a:r>
          </a:p>
        </p:txBody>
      </p:sp>
      <p:sp>
        <p:nvSpPr>
          <p:cNvPr id="20" name="TextBox 19"/>
          <p:cNvSpPr txBox="1"/>
          <p:nvPr/>
        </p:nvSpPr>
        <p:spPr>
          <a:xfrm>
            <a:off x="9189720" y="2057400"/>
            <a:ext cx="2148840" cy="365760"/>
          </a:xfrm>
          <a:prstGeom prst="rect">
            <a:avLst/>
          </a:prstGeom>
          <a:noFill/>
        </p:spPr>
        <p:txBody>
          <a:bodyPr wrap="none" anchor="t">
            <a:spAutoFit/>
          </a:bodyPr>
          <a:lstStyle/>
          <a:p>
            <a:pPr algn="l"/>
            <a:r>
              <a:rPr sz="1700" b="1">
                <a:solidFill>
                  <a:srgbClr val="1A2348"/>
                </a:solidFill>
                <a:latin typeface="Aptos"/>
              </a:rPr>
              <a:t>Tujuan</a:t>
            </a:r>
          </a:p>
        </p:txBody>
      </p:sp>
      <p:sp>
        <p:nvSpPr>
          <p:cNvPr id="21" name="TextBox 20"/>
          <p:cNvSpPr txBox="1"/>
          <p:nvPr/>
        </p:nvSpPr>
        <p:spPr>
          <a:xfrm>
            <a:off x="8549639" y="2743200"/>
            <a:ext cx="2682241" cy="715581"/>
          </a:xfrm>
          <a:prstGeom prst="rect">
            <a:avLst/>
          </a:prstGeom>
          <a:noFill/>
        </p:spPr>
        <p:txBody>
          <a:bodyPr wrap="square" anchor="t">
            <a:spAutoFit/>
          </a:bodyPr>
          <a:lstStyle/>
          <a:p>
            <a:pPr algn="l"/>
            <a:r>
              <a:rPr sz="1350" b="0" dirty="0" err="1">
                <a:solidFill>
                  <a:srgbClr val="282E42"/>
                </a:solidFill>
                <a:latin typeface="Aptos"/>
              </a:rPr>
              <a:t>Memahami</a:t>
            </a:r>
            <a:r>
              <a:rPr sz="1350" b="0" dirty="0">
                <a:solidFill>
                  <a:srgbClr val="282E42"/>
                </a:solidFill>
                <a:latin typeface="Aptos"/>
              </a:rPr>
              <a:t> </a:t>
            </a:r>
            <a:r>
              <a:rPr sz="1350" b="0" dirty="0" err="1">
                <a:solidFill>
                  <a:srgbClr val="282E42"/>
                </a:solidFill>
                <a:latin typeface="Aptos"/>
              </a:rPr>
              <a:t>potensi</a:t>
            </a:r>
            <a:r>
              <a:rPr sz="1350" b="0" dirty="0">
                <a:solidFill>
                  <a:srgbClr val="282E42"/>
                </a:solidFill>
                <a:latin typeface="Aptos"/>
              </a:rPr>
              <a:t> AI • </a:t>
            </a:r>
            <a:r>
              <a:rPr sz="1350" b="0" dirty="0" err="1">
                <a:solidFill>
                  <a:srgbClr val="282E42"/>
                </a:solidFill>
                <a:latin typeface="Aptos"/>
              </a:rPr>
              <a:t>membuat</a:t>
            </a:r>
            <a:r>
              <a:rPr sz="1350" b="0" dirty="0">
                <a:solidFill>
                  <a:srgbClr val="282E42"/>
                </a:solidFill>
                <a:latin typeface="Aptos"/>
              </a:rPr>
              <a:t> </a:t>
            </a:r>
            <a:r>
              <a:rPr sz="1350" b="0" dirty="0" err="1">
                <a:solidFill>
                  <a:srgbClr val="282E42"/>
                </a:solidFill>
                <a:latin typeface="Aptos"/>
              </a:rPr>
              <a:t>konsep</a:t>
            </a:r>
            <a:r>
              <a:rPr sz="1350" b="0" dirty="0">
                <a:solidFill>
                  <a:srgbClr val="282E42"/>
                </a:solidFill>
                <a:latin typeface="Aptos"/>
              </a:rPr>
              <a:t> </a:t>
            </a:r>
            <a:r>
              <a:rPr sz="1350" b="0" dirty="0" err="1">
                <a:solidFill>
                  <a:srgbClr val="282E42"/>
                </a:solidFill>
                <a:latin typeface="Aptos"/>
              </a:rPr>
              <a:t>infografis</a:t>
            </a:r>
            <a:r>
              <a:rPr sz="1350" b="0" dirty="0">
                <a:solidFill>
                  <a:srgbClr val="282E42"/>
                </a:solidFill>
                <a:latin typeface="Aptos"/>
              </a:rPr>
              <a:t> • </a:t>
            </a:r>
            <a:r>
              <a:rPr sz="1350" b="0" dirty="0" err="1">
                <a:solidFill>
                  <a:srgbClr val="282E42"/>
                </a:solidFill>
                <a:latin typeface="Aptos"/>
              </a:rPr>
              <a:t>menyusun</a:t>
            </a:r>
            <a:r>
              <a:rPr sz="1350" b="0" dirty="0">
                <a:solidFill>
                  <a:srgbClr val="282E42"/>
                </a:solidFill>
                <a:latin typeface="Aptos"/>
              </a:rPr>
              <a:t> LKPD </a:t>
            </a:r>
            <a:r>
              <a:rPr sz="1350" b="0" dirty="0" err="1">
                <a:solidFill>
                  <a:srgbClr val="282E42"/>
                </a:solidFill>
                <a:latin typeface="Aptos"/>
              </a:rPr>
              <a:t>interaktif</a:t>
            </a:r>
            <a:r>
              <a:rPr sz="1350" b="0" dirty="0">
                <a:solidFill>
                  <a:srgbClr val="282E42"/>
                </a:solidFill>
                <a:latin typeface="Aptos"/>
              </a:rPr>
              <a:t>.</a:t>
            </a:r>
          </a:p>
        </p:txBody>
      </p:sp>
      <p:sp>
        <p:nvSpPr>
          <p:cNvPr id="22" name="Rounded Rectangle 21"/>
          <p:cNvSpPr/>
          <p:nvPr/>
        </p:nvSpPr>
        <p:spPr>
          <a:xfrm>
            <a:off x="1463040" y="5349240"/>
            <a:ext cx="9235440" cy="59436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1737360" y="5513832"/>
            <a:ext cx="8686800" cy="274320"/>
          </a:xfrm>
          <a:prstGeom prst="rect">
            <a:avLst/>
          </a:prstGeom>
          <a:noFill/>
        </p:spPr>
        <p:txBody>
          <a:bodyPr wrap="none" anchor="t">
            <a:spAutoFit/>
          </a:bodyPr>
          <a:lstStyle/>
          <a:p>
            <a:pPr algn="ctr"/>
            <a:r>
              <a:rPr sz="1150" b="1">
                <a:solidFill>
                  <a:srgbClr val="5B46B4"/>
                </a:solidFill>
                <a:latin typeface="Aptos"/>
              </a:rPr>
              <a:t>“Teknologi tidak menggantikan guru hebat; di tangan guru hebat, teknologi memperluas dampak pembelajaran.”</a:t>
            </a:r>
          </a:p>
        </p:txBody>
      </p:sp>
      <p:sp>
        <p:nvSpPr>
          <p:cNvPr id="24" name="TextBox 23"/>
          <p:cNvSpPr txBox="1"/>
          <p:nvPr/>
        </p:nvSpPr>
        <p:spPr>
          <a:xfrm>
            <a:off x="658368" y="6519672"/>
            <a:ext cx="3200400" cy="201168"/>
          </a:xfrm>
          <a:prstGeom prst="rect">
            <a:avLst/>
          </a:prstGeom>
          <a:noFill/>
        </p:spPr>
        <p:txBody>
          <a:bodyPr wrap="none" anchor="t">
            <a:spAutoFit/>
          </a:bodyPr>
          <a:lstStyle/>
          <a:p>
            <a:pPr algn="l"/>
            <a:r>
              <a:rPr sz="850" b="0">
                <a:solidFill>
                  <a:srgbClr val="697187"/>
                </a:solidFill>
                <a:latin typeface="Aptos"/>
              </a:rPr>
              <a:t>Elfi Dawiyah, S.Pd.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7F9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11480"/>
            <a:ext cx="8138160" cy="594360"/>
          </a:xfrm>
          <a:prstGeom prst="rect">
            <a:avLst/>
          </a:prstGeom>
          <a:noFill/>
        </p:spPr>
        <p:txBody>
          <a:bodyPr wrap="none" anchor="t">
            <a:spAutoFit/>
          </a:bodyPr>
          <a:lstStyle/>
          <a:p>
            <a:pPr algn="l"/>
            <a:r>
              <a:rPr sz="2700" b="1">
                <a:solidFill>
                  <a:srgbClr val="1A2348"/>
                </a:solidFill>
                <a:latin typeface="Aptos"/>
              </a:rPr>
              <a:t>Apa Itu Gemini?</a:t>
            </a:r>
          </a:p>
        </p:txBody>
      </p:sp>
      <p:sp>
        <p:nvSpPr>
          <p:cNvPr id="4" name="TextBox 3"/>
          <p:cNvSpPr txBox="1"/>
          <p:nvPr/>
        </p:nvSpPr>
        <p:spPr>
          <a:xfrm>
            <a:off x="658368" y="987552"/>
            <a:ext cx="8961120" cy="347472"/>
          </a:xfrm>
          <a:prstGeom prst="rect">
            <a:avLst/>
          </a:prstGeom>
          <a:noFill/>
        </p:spPr>
        <p:txBody>
          <a:bodyPr wrap="none" anchor="t">
            <a:spAutoFit/>
          </a:bodyPr>
          <a:lstStyle/>
          <a:p>
            <a:pPr algn="l"/>
            <a:r>
              <a:rPr sz="1150" b="0">
                <a:solidFill>
                  <a:srgbClr val="697187"/>
                </a:solidFill>
                <a:latin typeface="Aptos"/>
              </a:rPr>
              <a:t>Kenali AI sebagai asisten kerja, bukan pengganti pertimbangan profesional guru.</a:t>
            </a:r>
          </a:p>
        </p:txBody>
      </p:sp>
      <p:sp>
        <p:nvSpPr>
          <p:cNvPr id="5" name="TextBox 4"/>
          <p:cNvSpPr txBox="1"/>
          <p:nvPr/>
        </p:nvSpPr>
        <p:spPr>
          <a:xfrm>
            <a:off x="11109960" y="438912"/>
            <a:ext cx="457200" cy="320040"/>
          </a:xfrm>
          <a:prstGeom prst="rect">
            <a:avLst/>
          </a:prstGeom>
          <a:noFill/>
        </p:spPr>
        <p:txBody>
          <a:bodyPr wrap="none" anchor="t">
            <a:spAutoFit/>
          </a:bodyPr>
          <a:lstStyle/>
          <a:p>
            <a:pPr algn="r"/>
            <a:r>
              <a:rPr sz="1100" b="1">
                <a:solidFill>
                  <a:srgbClr val="5B46B4"/>
                </a:solidFill>
                <a:latin typeface="Aptos"/>
              </a:rPr>
              <a:t>03</a:t>
            </a:r>
          </a:p>
        </p:txBody>
      </p:sp>
      <p:sp>
        <p:nvSpPr>
          <p:cNvPr id="6" name="Rectangle 5"/>
          <p:cNvSpPr/>
          <p:nvPr/>
        </p:nvSpPr>
        <p:spPr>
          <a:xfrm>
            <a:off x="658368" y="1344168"/>
            <a:ext cx="777240" cy="50292"/>
          </a:xfrm>
          <a:prstGeom prst="rect">
            <a:avLst/>
          </a:prstGeom>
          <a:solidFill>
            <a:srgbClr val="3B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ai.png"/>
          <p:cNvPicPr>
            <a:picLocks noChangeAspect="1"/>
          </p:cNvPicPr>
          <p:nvPr/>
        </p:nvPicPr>
        <p:blipFill>
          <a:blip r:embed="rId2"/>
          <a:stretch>
            <a:fillRect/>
          </a:stretch>
        </p:blipFill>
        <p:spPr>
          <a:xfrm>
            <a:off x="6949440" y="1600200"/>
            <a:ext cx="4480560" cy="2926080"/>
          </a:xfrm>
          <a:prstGeom prst="rect">
            <a:avLst/>
          </a:prstGeom>
        </p:spPr>
      </p:pic>
      <p:sp>
        <p:nvSpPr>
          <p:cNvPr id="8" name="Rounded Rectangle 7"/>
          <p:cNvSpPr/>
          <p:nvPr/>
        </p:nvSpPr>
        <p:spPr>
          <a:xfrm>
            <a:off x="685800" y="1691640"/>
            <a:ext cx="5760720" cy="352044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960120" y="2011680"/>
            <a:ext cx="4439194" cy="784830"/>
          </a:xfrm>
          <a:prstGeom prst="rect">
            <a:avLst/>
          </a:prstGeom>
          <a:noFill/>
        </p:spPr>
        <p:txBody>
          <a:bodyPr wrap="square">
            <a:spAutoFit/>
          </a:bodyPr>
          <a:lstStyle/>
          <a:p>
            <a:pPr algn="l"/>
            <a:r>
              <a:rPr sz="1500" b="1" dirty="0">
                <a:solidFill>
                  <a:srgbClr val="5B46B4"/>
                </a:solidFill>
                <a:latin typeface="Aptos"/>
              </a:rPr>
              <a:t>Gemini</a:t>
            </a:r>
            <a:r>
              <a:rPr sz="1500" b="0" dirty="0">
                <a:solidFill>
                  <a:srgbClr val="282E42"/>
                </a:solidFill>
                <a:latin typeface="Aptos"/>
              </a:rPr>
              <a:t> </a:t>
            </a:r>
            <a:r>
              <a:rPr sz="1500" b="0" dirty="0" err="1">
                <a:solidFill>
                  <a:srgbClr val="282E42"/>
                </a:solidFill>
                <a:latin typeface="Aptos"/>
              </a:rPr>
              <a:t>adalah</a:t>
            </a:r>
            <a:r>
              <a:rPr sz="1500" b="0" dirty="0">
                <a:solidFill>
                  <a:srgbClr val="282E42"/>
                </a:solidFill>
                <a:latin typeface="Aptos"/>
              </a:rPr>
              <a:t> </a:t>
            </a:r>
            <a:r>
              <a:rPr sz="1500" b="0" dirty="0" err="1">
                <a:solidFill>
                  <a:srgbClr val="282E42"/>
                </a:solidFill>
                <a:latin typeface="Aptos"/>
              </a:rPr>
              <a:t>keluarga</a:t>
            </a:r>
            <a:r>
              <a:rPr sz="1500" b="0" dirty="0">
                <a:solidFill>
                  <a:srgbClr val="282E42"/>
                </a:solidFill>
                <a:latin typeface="Aptos"/>
              </a:rPr>
              <a:t> model AI </a:t>
            </a:r>
            <a:r>
              <a:rPr sz="1500" b="0" dirty="0" err="1">
                <a:solidFill>
                  <a:srgbClr val="282E42"/>
                </a:solidFill>
                <a:latin typeface="Aptos"/>
              </a:rPr>
              <a:t>dari</a:t>
            </a:r>
            <a:r>
              <a:rPr sz="1500" b="0" dirty="0">
                <a:solidFill>
                  <a:srgbClr val="282E42"/>
                </a:solidFill>
                <a:latin typeface="Aptos"/>
              </a:rPr>
              <a:t> Google yang </a:t>
            </a:r>
            <a:r>
              <a:rPr sz="1500" b="0" dirty="0" err="1">
                <a:solidFill>
                  <a:srgbClr val="282E42"/>
                </a:solidFill>
                <a:latin typeface="Aptos"/>
              </a:rPr>
              <a:t>dapat</a:t>
            </a:r>
            <a:r>
              <a:rPr sz="1500" b="0" dirty="0">
                <a:solidFill>
                  <a:srgbClr val="282E42"/>
                </a:solidFill>
                <a:latin typeface="Aptos"/>
              </a:rPr>
              <a:t> </a:t>
            </a:r>
            <a:r>
              <a:rPr sz="1500" b="0" dirty="0" err="1">
                <a:solidFill>
                  <a:srgbClr val="282E42"/>
                </a:solidFill>
                <a:latin typeface="Aptos"/>
              </a:rPr>
              <a:t>membantu</a:t>
            </a:r>
            <a:r>
              <a:rPr sz="1500" b="0" dirty="0">
                <a:solidFill>
                  <a:srgbClr val="282E42"/>
                </a:solidFill>
                <a:latin typeface="Aptos"/>
              </a:rPr>
              <a:t> </a:t>
            </a:r>
            <a:r>
              <a:rPr sz="1500" b="0" dirty="0" err="1">
                <a:solidFill>
                  <a:srgbClr val="282E42"/>
                </a:solidFill>
                <a:latin typeface="Aptos"/>
              </a:rPr>
              <a:t>memahami</a:t>
            </a:r>
            <a:r>
              <a:rPr sz="1500" b="0" dirty="0">
                <a:solidFill>
                  <a:srgbClr val="282E42"/>
                </a:solidFill>
                <a:latin typeface="Aptos"/>
              </a:rPr>
              <a:t> dan </a:t>
            </a:r>
            <a:r>
              <a:rPr sz="1500" b="0" dirty="0" err="1">
                <a:solidFill>
                  <a:srgbClr val="282E42"/>
                </a:solidFill>
                <a:latin typeface="Aptos"/>
              </a:rPr>
              <a:t>menghasilkan</a:t>
            </a:r>
            <a:r>
              <a:rPr sz="1500" b="0" dirty="0">
                <a:solidFill>
                  <a:srgbClr val="282E42"/>
                </a:solidFill>
                <a:latin typeface="Aptos"/>
              </a:rPr>
              <a:t> </a:t>
            </a:r>
            <a:r>
              <a:rPr sz="1500" b="0" dirty="0" err="1">
                <a:solidFill>
                  <a:srgbClr val="282E42"/>
                </a:solidFill>
                <a:latin typeface="Aptos"/>
              </a:rPr>
              <a:t>berbagai</a:t>
            </a:r>
            <a:r>
              <a:rPr sz="1500" b="0" dirty="0">
                <a:solidFill>
                  <a:srgbClr val="282E42"/>
                </a:solidFill>
                <a:latin typeface="Aptos"/>
              </a:rPr>
              <a:t> </a:t>
            </a:r>
            <a:r>
              <a:rPr sz="1500" b="0" dirty="0" err="1">
                <a:solidFill>
                  <a:srgbClr val="282E42"/>
                </a:solidFill>
                <a:latin typeface="Aptos"/>
              </a:rPr>
              <a:t>jenis</a:t>
            </a:r>
            <a:r>
              <a:rPr sz="1500" b="0" dirty="0">
                <a:solidFill>
                  <a:srgbClr val="282E42"/>
                </a:solidFill>
                <a:latin typeface="Aptos"/>
              </a:rPr>
              <a:t> </a:t>
            </a:r>
            <a:r>
              <a:rPr sz="1500" b="0" dirty="0" err="1">
                <a:solidFill>
                  <a:srgbClr val="282E42"/>
                </a:solidFill>
                <a:latin typeface="Aptos"/>
              </a:rPr>
              <a:t>konten</a:t>
            </a:r>
            <a:r>
              <a:rPr sz="1500" b="0" dirty="0">
                <a:solidFill>
                  <a:srgbClr val="282E42"/>
                </a:solidFill>
                <a:latin typeface="Aptos"/>
              </a:rPr>
              <a:t>.</a:t>
            </a:r>
          </a:p>
        </p:txBody>
      </p:sp>
      <p:sp>
        <p:nvSpPr>
          <p:cNvPr id="10" name="Oval 9"/>
          <p:cNvSpPr/>
          <p:nvPr/>
        </p:nvSpPr>
        <p:spPr>
          <a:xfrm>
            <a:off x="914400" y="3063240"/>
            <a:ext cx="438912" cy="438912"/>
          </a:xfrm>
          <a:prstGeom prst="ellipse">
            <a:avLst/>
          </a:prstGeom>
          <a:solidFill>
            <a:srgbClr val="5B46B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914400" y="3072384"/>
            <a:ext cx="438912" cy="429768"/>
          </a:xfrm>
          <a:prstGeom prst="rect">
            <a:avLst/>
          </a:prstGeom>
          <a:noFill/>
        </p:spPr>
        <p:txBody>
          <a:bodyPr wrap="none" anchor="ctr">
            <a:spAutoFit/>
          </a:bodyPr>
          <a:lstStyle/>
          <a:p>
            <a:pPr algn="ctr"/>
            <a:r>
              <a:rPr sz="1300" b="1">
                <a:solidFill>
                  <a:srgbClr val="FFFFFF"/>
                </a:solidFill>
                <a:latin typeface="Aptos"/>
              </a:rPr>
              <a:t>📝</a:t>
            </a:r>
          </a:p>
        </p:txBody>
      </p:sp>
      <p:sp>
        <p:nvSpPr>
          <p:cNvPr id="12" name="TextBox 11"/>
          <p:cNvSpPr txBox="1"/>
          <p:nvPr/>
        </p:nvSpPr>
        <p:spPr>
          <a:xfrm>
            <a:off x="1481328" y="3044952"/>
            <a:ext cx="1554480" cy="228600"/>
          </a:xfrm>
          <a:prstGeom prst="rect">
            <a:avLst/>
          </a:prstGeom>
          <a:noFill/>
        </p:spPr>
        <p:txBody>
          <a:bodyPr wrap="none" anchor="t">
            <a:spAutoFit/>
          </a:bodyPr>
          <a:lstStyle/>
          <a:p>
            <a:pPr algn="l"/>
            <a:r>
              <a:rPr sz="1150" b="1">
                <a:solidFill>
                  <a:srgbClr val="1A2348"/>
                </a:solidFill>
                <a:latin typeface="Aptos"/>
              </a:rPr>
              <a:t>Teks</a:t>
            </a:r>
          </a:p>
        </p:txBody>
      </p:sp>
      <p:sp>
        <p:nvSpPr>
          <p:cNvPr id="13" name="TextBox 12"/>
          <p:cNvSpPr txBox="1"/>
          <p:nvPr/>
        </p:nvSpPr>
        <p:spPr>
          <a:xfrm>
            <a:off x="1481328" y="3310128"/>
            <a:ext cx="1645920" cy="384048"/>
          </a:xfrm>
          <a:prstGeom prst="rect">
            <a:avLst/>
          </a:prstGeom>
          <a:noFill/>
        </p:spPr>
        <p:txBody>
          <a:bodyPr wrap="none" anchor="t">
            <a:spAutoFit/>
          </a:bodyPr>
          <a:lstStyle/>
          <a:p>
            <a:pPr algn="l"/>
            <a:r>
              <a:rPr sz="950" b="0">
                <a:solidFill>
                  <a:srgbClr val="697187"/>
                </a:solidFill>
                <a:latin typeface="Aptos"/>
              </a:rPr>
              <a:t>Ide, ringkasan, soal, rubrik</a:t>
            </a:r>
          </a:p>
        </p:txBody>
      </p:sp>
      <p:sp>
        <p:nvSpPr>
          <p:cNvPr id="14" name="Oval 13"/>
          <p:cNvSpPr/>
          <p:nvPr/>
        </p:nvSpPr>
        <p:spPr>
          <a:xfrm>
            <a:off x="914400" y="3977639"/>
            <a:ext cx="438912" cy="438912"/>
          </a:xfrm>
          <a:prstGeom prst="ellipse">
            <a:avLst/>
          </a:prstGeom>
          <a:solidFill>
            <a:srgbClr val="3880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914400" y="3986783"/>
            <a:ext cx="438912" cy="429768"/>
          </a:xfrm>
          <a:prstGeom prst="rect">
            <a:avLst/>
          </a:prstGeom>
          <a:noFill/>
        </p:spPr>
        <p:txBody>
          <a:bodyPr wrap="none" anchor="ctr">
            <a:spAutoFit/>
          </a:bodyPr>
          <a:lstStyle/>
          <a:p>
            <a:pPr algn="ctr"/>
            <a:r>
              <a:rPr sz="1300" b="1">
                <a:solidFill>
                  <a:srgbClr val="FFFFFF"/>
                </a:solidFill>
                <a:latin typeface="Aptos"/>
              </a:rPr>
              <a:t>🖼️</a:t>
            </a:r>
          </a:p>
        </p:txBody>
      </p:sp>
      <p:sp>
        <p:nvSpPr>
          <p:cNvPr id="16" name="TextBox 15"/>
          <p:cNvSpPr txBox="1"/>
          <p:nvPr/>
        </p:nvSpPr>
        <p:spPr>
          <a:xfrm>
            <a:off x="1481328" y="3959352"/>
            <a:ext cx="1554480" cy="228600"/>
          </a:xfrm>
          <a:prstGeom prst="rect">
            <a:avLst/>
          </a:prstGeom>
          <a:noFill/>
        </p:spPr>
        <p:txBody>
          <a:bodyPr wrap="none" anchor="t">
            <a:spAutoFit/>
          </a:bodyPr>
          <a:lstStyle/>
          <a:p>
            <a:pPr algn="l"/>
            <a:r>
              <a:rPr sz="1150" b="1">
                <a:solidFill>
                  <a:srgbClr val="1A2348"/>
                </a:solidFill>
                <a:latin typeface="Aptos"/>
              </a:rPr>
              <a:t>Gambar</a:t>
            </a:r>
          </a:p>
        </p:txBody>
      </p:sp>
      <p:sp>
        <p:nvSpPr>
          <p:cNvPr id="17" name="TextBox 16"/>
          <p:cNvSpPr txBox="1"/>
          <p:nvPr/>
        </p:nvSpPr>
        <p:spPr>
          <a:xfrm>
            <a:off x="1481328" y="4224527"/>
            <a:ext cx="1645920" cy="384048"/>
          </a:xfrm>
          <a:prstGeom prst="rect">
            <a:avLst/>
          </a:prstGeom>
          <a:noFill/>
        </p:spPr>
        <p:txBody>
          <a:bodyPr wrap="none" anchor="t">
            <a:spAutoFit/>
          </a:bodyPr>
          <a:lstStyle/>
          <a:p>
            <a:pPr algn="l"/>
            <a:r>
              <a:rPr sz="950" b="0">
                <a:solidFill>
                  <a:srgbClr val="697187"/>
                </a:solidFill>
                <a:latin typeface="Aptos"/>
              </a:rPr>
              <a:t>Analisis &amp; ide visual</a:t>
            </a:r>
          </a:p>
        </p:txBody>
      </p:sp>
      <p:sp>
        <p:nvSpPr>
          <p:cNvPr id="18" name="Oval 17"/>
          <p:cNvSpPr/>
          <p:nvPr/>
        </p:nvSpPr>
        <p:spPr>
          <a:xfrm>
            <a:off x="3429000" y="3063240"/>
            <a:ext cx="438912" cy="438912"/>
          </a:xfrm>
          <a:prstGeom prst="ellipse">
            <a:avLst/>
          </a:prstGeom>
          <a:solidFill>
            <a:srgbClr val="3B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3429000" y="3072384"/>
            <a:ext cx="438912" cy="429768"/>
          </a:xfrm>
          <a:prstGeom prst="rect">
            <a:avLst/>
          </a:prstGeom>
          <a:noFill/>
        </p:spPr>
        <p:txBody>
          <a:bodyPr wrap="none" anchor="ctr">
            <a:spAutoFit/>
          </a:bodyPr>
          <a:lstStyle/>
          <a:p>
            <a:pPr algn="ctr"/>
            <a:r>
              <a:rPr sz="1300" b="1">
                <a:solidFill>
                  <a:srgbClr val="FFFFFF"/>
                </a:solidFill>
                <a:latin typeface="Aptos"/>
              </a:rPr>
              <a:t>🎧</a:t>
            </a:r>
          </a:p>
        </p:txBody>
      </p:sp>
      <p:sp>
        <p:nvSpPr>
          <p:cNvPr id="20" name="TextBox 19"/>
          <p:cNvSpPr txBox="1"/>
          <p:nvPr/>
        </p:nvSpPr>
        <p:spPr>
          <a:xfrm>
            <a:off x="3995928" y="3044952"/>
            <a:ext cx="1554480" cy="228600"/>
          </a:xfrm>
          <a:prstGeom prst="rect">
            <a:avLst/>
          </a:prstGeom>
          <a:noFill/>
        </p:spPr>
        <p:txBody>
          <a:bodyPr wrap="none" anchor="t">
            <a:spAutoFit/>
          </a:bodyPr>
          <a:lstStyle/>
          <a:p>
            <a:pPr algn="l"/>
            <a:r>
              <a:rPr sz="1150" b="1">
                <a:solidFill>
                  <a:srgbClr val="1A2348"/>
                </a:solidFill>
                <a:latin typeface="Aptos"/>
              </a:rPr>
              <a:t>Multimodal</a:t>
            </a:r>
          </a:p>
        </p:txBody>
      </p:sp>
      <p:sp>
        <p:nvSpPr>
          <p:cNvPr id="21" name="TextBox 20"/>
          <p:cNvSpPr txBox="1"/>
          <p:nvPr/>
        </p:nvSpPr>
        <p:spPr>
          <a:xfrm>
            <a:off x="3995928" y="3310128"/>
            <a:ext cx="1645920" cy="384048"/>
          </a:xfrm>
          <a:prstGeom prst="rect">
            <a:avLst/>
          </a:prstGeom>
          <a:noFill/>
        </p:spPr>
        <p:txBody>
          <a:bodyPr wrap="none" anchor="t">
            <a:spAutoFit/>
          </a:bodyPr>
          <a:lstStyle/>
          <a:p>
            <a:pPr algn="l"/>
            <a:r>
              <a:rPr sz="950" b="0">
                <a:solidFill>
                  <a:srgbClr val="697187"/>
                </a:solidFill>
                <a:latin typeface="Aptos"/>
              </a:rPr>
              <a:t>Memproses beberapa bentuk informasi</a:t>
            </a:r>
          </a:p>
        </p:txBody>
      </p:sp>
      <p:sp>
        <p:nvSpPr>
          <p:cNvPr id="22" name="Oval 21"/>
          <p:cNvSpPr/>
          <p:nvPr/>
        </p:nvSpPr>
        <p:spPr>
          <a:xfrm>
            <a:off x="3429000" y="3977639"/>
            <a:ext cx="438912" cy="438912"/>
          </a:xfrm>
          <a:prstGeom prst="ellipse">
            <a:avLst/>
          </a:prstGeom>
          <a:solidFill>
            <a:srgbClr val="E968A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3429000" y="3986783"/>
            <a:ext cx="438912" cy="429768"/>
          </a:xfrm>
          <a:prstGeom prst="rect">
            <a:avLst/>
          </a:prstGeom>
          <a:noFill/>
        </p:spPr>
        <p:txBody>
          <a:bodyPr wrap="none" anchor="ctr">
            <a:spAutoFit/>
          </a:bodyPr>
          <a:lstStyle/>
          <a:p>
            <a:pPr algn="ctr"/>
            <a:r>
              <a:rPr sz="1300" b="1">
                <a:solidFill>
                  <a:srgbClr val="FFFFFF"/>
                </a:solidFill>
                <a:latin typeface="Aptos"/>
              </a:rPr>
              <a:t>💻</a:t>
            </a:r>
          </a:p>
        </p:txBody>
      </p:sp>
      <p:sp>
        <p:nvSpPr>
          <p:cNvPr id="24" name="TextBox 23"/>
          <p:cNvSpPr txBox="1"/>
          <p:nvPr/>
        </p:nvSpPr>
        <p:spPr>
          <a:xfrm>
            <a:off x="3995928" y="3959352"/>
            <a:ext cx="1554480" cy="228600"/>
          </a:xfrm>
          <a:prstGeom prst="rect">
            <a:avLst/>
          </a:prstGeom>
          <a:noFill/>
        </p:spPr>
        <p:txBody>
          <a:bodyPr wrap="none" anchor="t">
            <a:spAutoFit/>
          </a:bodyPr>
          <a:lstStyle/>
          <a:p>
            <a:pPr algn="l"/>
            <a:r>
              <a:rPr sz="1150" b="1">
                <a:solidFill>
                  <a:srgbClr val="1A2348"/>
                </a:solidFill>
                <a:latin typeface="Aptos"/>
              </a:rPr>
              <a:t>Kode</a:t>
            </a:r>
          </a:p>
        </p:txBody>
      </p:sp>
      <p:sp>
        <p:nvSpPr>
          <p:cNvPr id="25" name="TextBox 24"/>
          <p:cNvSpPr txBox="1"/>
          <p:nvPr/>
        </p:nvSpPr>
        <p:spPr>
          <a:xfrm>
            <a:off x="3995928" y="4224527"/>
            <a:ext cx="1645920" cy="384048"/>
          </a:xfrm>
          <a:prstGeom prst="rect">
            <a:avLst/>
          </a:prstGeom>
          <a:noFill/>
        </p:spPr>
        <p:txBody>
          <a:bodyPr wrap="none" anchor="t">
            <a:spAutoFit/>
          </a:bodyPr>
          <a:lstStyle/>
          <a:p>
            <a:pPr algn="l"/>
            <a:r>
              <a:rPr sz="950" b="0">
                <a:solidFill>
                  <a:srgbClr val="697187"/>
                </a:solidFill>
                <a:latin typeface="Aptos"/>
              </a:rPr>
              <a:t>Membantu tugas pemrograman</a:t>
            </a:r>
          </a:p>
        </p:txBody>
      </p:sp>
      <p:sp>
        <p:nvSpPr>
          <p:cNvPr id="26" name="Rounded Rectangle 25"/>
          <p:cNvSpPr/>
          <p:nvPr/>
        </p:nvSpPr>
        <p:spPr>
          <a:xfrm>
            <a:off x="7315200" y="4892040"/>
            <a:ext cx="3840480" cy="502920"/>
          </a:xfrm>
          <a:prstGeom prst="roundRect">
            <a:avLst/>
          </a:prstGeom>
          <a:solidFill>
            <a:srgbClr val="EDE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7543800" y="5029200"/>
            <a:ext cx="3383280" cy="228600"/>
          </a:xfrm>
          <a:prstGeom prst="rect">
            <a:avLst/>
          </a:prstGeom>
          <a:noFill/>
        </p:spPr>
        <p:txBody>
          <a:bodyPr wrap="none" anchor="t">
            <a:spAutoFit/>
          </a:bodyPr>
          <a:lstStyle/>
          <a:p>
            <a:pPr algn="ctr"/>
            <a:r>
              <a:rPr sz="1150" b="1">
                <a:solidFill>
                  <a:srgbClr val="5B46B4"/>
                </a:solidFill>
                <a:latin typeface="Aptos"/>
              </a:rPr>
              <a:t>Akses: gemini.google.com</a:t>
            </a:r>
          </a:p>
        </p:txBody>
      </p:sp>
      <p:sp>
        <p:nvSpPr>
          <p:cNvPr id="28" name="TextBox 27"/>
          <p:cNvSpPr txBox="1"/>
          <p:nvPr/>
        </p:nvSpPr>
        <p:spPr>
          <a:xfrm>
            <a:off x="658368" y="6519672"/>
            <a:ext cx="3200400" cy="201168"/>
          </a:xfrm>
          <a:prstGeom prst="rect">
            <a:avLst/>
          </a:prstGeom>
          <a:noFill/>
        </p:spPr>
        <p:txBody>
          <a:bodyPr wrap="none" anchor="t">
            <a:spAutoFit/>
          </a:bodyPr>
          <a:lstStyle/>
          <a:p>
            <a:pPr algn="l"/>
            <a:r>
              <a:rPr sz="850" b="0">
                <a:solidFill>
                  <a:srgbClr val="697187"/>
                </a:solidFill>
                <a:latin typeface="Aptos"/>
              </a:rPr>
              <a:t>Elfi Dawiyah, S.Pd.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7F9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11480"/>
            <a:ext cx="8138160" cy="594360"/>
          </a:xfrm>
          <a:prstGeom prst="rect">
            <a:avLst/>
          </a:prstGeom>
          <a:noFill/>
        </p:spPr>
        <p:txBody>
          <a:bodyPr wrap="none" anchor="t">
            <a:spAutoFit/>
          </a:bodyPr>
          <a:lstStyle/>
          <a:p>
            <a:pPr algn="l"/>
            <a:r>
              <a:rPr sz="2700" b="1">
                <a:solidFill>
                  <a:srgbClr val="1A2348"/>
                </a:solidFill>
                <a:latin typeface="Aptos"/>
              </a:rPr>
              <a:t>Bagian 1: Transformasi Data Menjadi Visual</a:t>
            </a:r>
          </a:p>
        </p:txBody>
      </p:sp>
      <p:sp>
        <p:nvSpPr>
          <p:cNvPr id="4" name="TextBox 3"/>
          <p:cNvSpPr txBox="1"/>
          <p:nvPr/>
        </p:nvSpPr>
        <p:spPr>
          <a:xfrm>
            <a:off x="658368" y="987552"/>
            <a:ext cx="8961120" cy="347472"/>
          </a:xfrm>
          <a:prstGeom prst="rect">
            <a:avLst/>
          </a:prstGeom>
          <a:noFill/>
        </p:spPr>
        <p:txBody>
          <a:bodyPr wrap="none" anchor="t">
            <a:spAutoFit/>
          </a:bodyPr>
          <a:lstStyle/>
          <a:p>
            <a:pPr algn="l"/>
            <a:r>
              <a:rPr sz="1150" b="0">
                <a:solidFill>
                  <a:srgbClr val="697187"/>
                </a:solidFill>
                <a:latin typeface="Aptos"/>
              </a:rPr>
              <a:t>Infografis menyederhanakan konsep kompleks menjadi pesan yang cepat dipahami.</a:t>
            </a:r>
          </a:p>
        </p:txBody>
      </p:sp>
      <p:sp>
        <p:nvSpPr>
          <p:cNvPr id="5" name="TextBox 4"/>
          <p:cNvSpPr txBox="1"/>
          <p:nvPr/>
        </p:nvSpPr>
        <p:spPr>
          <a:xfrm>
            <a:off x="11109960" y="438912"/>
            <a:ext cx="457200" cy="320040"/>
          </a:xfrm>
          <a:prstGeom prst="rect">
            <a:avLst/>
          </a:prstGeom>
          <a:noFill/>
        </p:spPr>
        <p:txBody>
          <a:bodyPr wrap="none" anchor="t">
            <a:spAutoFit/>
          </a:bodyPr>
          <a:lstStyle/>
          <a:p>
            <a:pPr algn="r"/>
            <a:r>
              <a:rPr sz="1100" b="1">
                <a:solidFill>
                  <a:srgbClr val="5B46B4"/>
                </a:solidFill>
                <a:latin typeface="Aptos"/>
              </a:rPr>
              <a:t>04</a:t>
            </a:r>
          </a:p>
        </p:txBody>
      </p:sp>
      <p:sp>
        <p:nvSpPr>
          <p:cNvPr id="6" name="Rectangle 5"/>
          <p:cNvSpPr/>
          <p:nvPr/>
        </p:nvSpPr>
        <p:spPr>
          <a:xfrm>
            <a:off x="658368" y="1344168"/>
            <a:ext cx="777240" cy="50292"/>
          </a:xfrm>
          <a:prstGeom prst="rect">
            <a:avLst/>
          </a:prstGeom>
          <a:solidFill>
            <a:srgbClr val="3B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infographic.png"/>
          <p:cNvPicPr>
            <a:picLocks noChangeAspect="1"/>
          </p:cNvPicPr>
          <p:nvPr/>
        </p:nvPicPr>
        <p:blipFill>
          <a:blip r:embed="rId2"/>
          <a:stretch>
            <a:fillRect/>
          </a:stretch>
        </p:blipFill>
        <p:spPr>
          <a:xfrm>
            <a:off x="6080760" y="1645920"/>
            <a:ext cx="5394960" cy="3520440"/>
          </a:xfrm>
          <a:prstGeom prst="rect">
            <a:avLst/>
          </a:prstGeom>
        </p:spPr>
      </p:pic>
      <p:sp>
        <p:nvSpPr>
          <p:cNvPr id="8" name="Oval 7"/>
          <p:cNvSpPr/>
          <p:nvPr/>
        </p:nvSpPr>
        <p:spPr>
          <a:xfrm>
            <a:off x="777240" y="1783080"/>
            <a:ext cx="530352" cy="530352"/>
          </a:xfrm>
          <a:prstGeom prst="ellipse">
            <a:avLst/>
          </a:prstGeom>
          <a:solidFill>
            <a:srgbClr val="5B46B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777240" y="1792224"/>
            <a:ext cx="530352" cy="521207"/>
          </a:xfrm>
          <a:prstGeom prst="rect">
            <a:avLst/>
          </a:prstGeom>
          <a:noFill/>
        </p:spPr>
        <p:txBody>
          <a:bodyPr wrap="none" anchor="ctr">
            <a:spAutoFit/>
          </a:bodyPr>
          <a:lstStyle/>
          <a:p>
            <a:pPr algn="ctr"/>
            <a:r>
              <a:rPr sz="1400" b="1">
                <a:solidFill>
                  <a:srgbClr val="FFFFFF"/>
                </a:solidFill>
                <a:latin typeface="Aptos"/>
              </a:rPr>
              <a:t>01</a:t>
            </a:r>
          </a:p>
        </p:txBody>
      </p:sp>
      <p:sp>
        <p:nvSpPr>
          <p:cNvPr id="10" name="TextBox 9"/>
          <p:cNvSpPr txBox="1"/>
          <p:nvPr/>
        </p:nvSpPr>
        <p:spPr>
          <a:xfrm>
            <a:off x="1481328" y="1764792"/>
            <a:ext cx="4023360" cy="320040"/>
          </a:xfrm>
          <a:prstGeom prst="rect">
            <a:avLst/>
          </a:prstGeom>
          <a:noFill/>
        </p:spPr>
        <p:txBody>
          <a:bodyPr wrap="none" anchor="t">
            <a:spAutoFit/>
          </a:bodyPr>
          <a:lstStyle/>
          <a:p>
            <a:pPr algn="l"/>
            <a:r>
              <a:rPr sz="1400" b="1">
                <a:solidFill>
                  <a:srgbClr val="1A2348"/>
                </a:solidFill>
                <a:latin typeface="Aptos"/>
              </a:rPr>
              <a:t>Tentukan Topik &amp; Tujuan</a:t>
            </a:r>
          </a:p>
        </p:txBody>
      </p:sp>
      <p:sp>
        <p:nvSpPr>
          <p:cNvPr id="11" name="TextBox 10"/>
          <p:cNvSpPr txBox="1"/>
          <p:nvPr/>
        </p:nvSpPr>
        <p:spPr>
          <a:xfrm>
            <a:off x="1481328" y="2130552"/>
            <a:ext cx="4160520" cy="475488"/>
          </a:xfrm>
          <a:prstGeom prst="rect">
            <a:avLst/>
          </a:prstGeom>
          <a:noFill/>
        </p:spPr>
        <p:txBody>
          <a:bodyPr wrap="none" anchor="t">
            <a:spAutoFit/>
          </a:bodyPr>
          <a:lstStyle/>
          <a:p>
            <a:pPr algn="l"/>
            <a:r>
              <a:rPr sz="1050" b="0">
                <a:solidFill>
                  <a:srgbClr val="697187"/>
                </a:solidFill>
                <a:latin typeface="Aptos"/>
              </a:rPr>
              <a:t>Apa yang harus dipahami siswa setelah melihat infografis?</a:t>
            </a:r>
          </a:p>
        </p:txBody>
      </p:sp>
      <p:sp>
        <p:nvSpPr>
          <p:cNvPr id="12" name="Oval 11"/>
          <p:cNvSpPr/>
          <p:nvPr/>
        </p:nvSpPr>
        <p:spPr>
          <a:xfrm>
            <a:off x="777240" y="3017520"/>
            <a:ext cx="530352" cy="530352"/>
          </a:xfrm>
          <a:prstGeom prst="ellipse">
            <a:avLst/>
          </a:prstGeom>
          <a:solidFill>
            <a:srgbClr val="3880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777240" y="3026663"/>
            <a:ext cx="530352" cy="521207"/>
          </a:xfrm>
          <a:prstGeom prst="rect">
            <a:avLst/>
          </a:prstGeom>
          <a:noFill/>
        </p:spPr>
        <p:txBody>
          <a:bodyPr wrap="none" anchor="ctr">
            <a:spAutoFit/>
          </a:bodyPr>
          <a:lstStyle/>
          <a:p>
            <a:pPr algn="ctr"/>
            <a:r>
              <a:rPr sz="1400" b="1">
                <a:solidFill>
                  <a:srgbClr val="FFFFFF"/>
                </a:solidFill>
                <a:latin typeface="Aptos"/>
              </a:rPr>
              <a:t>02</a:t>
            </a:r>
          </a:p>
        </p:txBody>
      </p:sp>
      <p:sp>
        <p:nvSpPr>
          <p:cNvPr id="14" name="TextBox 13"/>
          <p:cNvSpPr txBox="1"/>
          <p:nvPr/>
        </p:nvSpPr>
        <p:spPr>
          <a:xfrm>
            <a:off x="1481328" y="2999232"/>
            <a:ext cx="4023360" cy="320040"/>
          </a:xfrm>
          <a:prstGeom prst="rect">
            <a:avLst/>
          </a:prstGeom>
          <a:noFill/>
        </p:spPr>
        <p:txBody>
          <a:bodyPr wrap="none" anchor="t">
            <a:spAutoFit/>
          </a:bodyPr>
          <a:lstStyle/>
          <a:p>
            <a:pPr algn="l"/>
            <a:r>
              <a:rPr sz="1400" b="1">
                <a:solidFill>
                  <a:srgbClr val="1A2348"/>
                </a:solidFill>
                <a:latin typeface="Aptos"/>
              </a:rPr>
              <a:t>Konsep dengan Gemini</a:t>
            </a:r>
          </a:p>
        </p:txBody>
      </p:sp>
      <p:sp>
        <p:nvSpPr>
          <p:cNvPr id="15" name="TextBox 14"/>
          <p:cNvSpPr txBox="1"/>
          <p:nvPr/>
        </p:nvSpPr>
        <p:spPr>
          <a:xfrm>
            <a:off x="1481328" y="3364991"/>
            <a:ext cx="4160520" cy="475488"/>
          </a:xfrm>
          <a:prstGeom prst="rect">
            <a:avLst/>
          </a:prstGeom>
          <a:noFill/>
        </p:spPr>
        <p:txBody>
          <a:bodyPr wrap="none" anchor="t">
            <a:spAutoFit/>
          </a:bodyPr>
          <a:lstStyle/>
          <a:p>
            <a:pPr algn="l"/>
            <a:r>
              <a:rPr sz="1050" b="0">
                <a:solidFill>
                  <a:srgbClr val="697187"/>
                </a:solidFill>
                <a:latin typeface="Aptos"/>
              </a:rPr>
              <a:t>Minta struktur, ringkasan, contoh, dan ide ikon.</a:t>
            </a:r>
          </a:p>
        </p:txBody>
      </p:sp>
      <p:sp>
        <p:nvSpPr>
          <p:cNvPr id="16" name="Oval 15"/>
          <p:cNvSpPr/>
          <p:nvPr/>
        </p:nvSpPr>
        <p:spPr>
          <a:xfrm>
            <a:off x="777240" y="4251960"/>
            <a:ext cx="530352" cy="530352"/>
          </a:xfrm>
          <a:prstGeom prst="ellipse">
            <a:avLst/>
          </a:prstGeom>
          <a:solidFill>
            <a:srgbClr val="3B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777240" y="4261104"/>
            <a:ext cx="530352" cy="521207"/>
          </a:xfrm>
          <a:prstGeom prst="rect">
            <a:avLst/>
          </a:prstGeom>
          <a:noFill/>
        </p:spPr>
        <p:txBody>
          <a:bodyPr wrap="none" anchor="ctr">
            <a:spAutoFit/>
          </a:bodyPr>
          <a:lstStyle/>
          <a:p>
            <a:pPr algn="ctr"/>
            <a:r>
              <a:rPr sz="1400" b="1">
                <a:solidFill>
                  <a:srgbClr val="FFFFFF"/>
                </a:solidFill>
                <a:latin typeface="Aptos"/>
              </a:rPr>
              <a:t>03</a:t>
            </a:r>
          </a:p>
        </p:txBody>
      </p:sp>
      <p:sp>
        <p:nvSpPr>
          <p:cNvPr id="18" name="TextBox 17"/>
          <p:cNvSpPr txBox="1"/>
          <p:nvPr/>
        </p:nvSpPr>
        <p:spPr>
          <a:xfrm>
            <a:off x="1481328" y="4233672"/>
            <a:ext cx="4023360" cy="320040"/>
          </a:xfrm>
          <a:prstGeom prst="rect">
            <a:avLst/>
          </a:prstGeom>
          <a:noFill/>
        </p:spPr>
        <p:txBody>
          <a:bodyPr wrap="none" anchor="t">
            <a:spAutoFit/>
          </a:bodyPr>
          <a:lstStyle/>
          <a:p>
            <a:pPr algn="l"/>
            <a:r>
              <a:rPr sz="1400" b="1">
                <a:solidFill>
                  <a:srgbClr val="1A2348"/>
                </a:solidFill>
                <a:latin typeface="Aptos"/>
              </a:rPr>
              <a:t>Desain Visual</a:t>
            </a:r>
          </a:p>
        </p:txBody>
      </p:sp>
      <p:sp>
        <p:nvSpPr>
          <p:cNvPr id="19" name="TextBox 18"/>
          <p:cNvSpPr txBox="1"/>
          <p:nvPr/>
        </p:nvSpPr>
        <p:spPr>
          <a:xfrm>
            <a:off x="1481328" y="4599432"/>
            <a:ext cx="4160520" cy="475488"/>
          </a:xfrm>
          <a:prstGeom prst="rect">
            <a:avLst/>
          </a:prstGeom>
          <a:noFill/>
        </p:spPr>
        <p:txBody>
          <a:bodyPr wrap="none" anchor="t">
            <a:spAutoFit/>
          </a:bodyPr>
          <a:lstStyle/>
          <a:p>
            <a:pPr algn="l"/>
            <a:r>
              <a:rPr sz="1050" b="0">
                <a:solidFill>
                  <a:srgbClr val="697187"/>
                </a:solidFill>
                <a:latin typeface="Aptos"/>
              </a:rPr>
              <a:t>Pindahkan konten ke Canva, PowerPoint, atau alat desain lain.</a:t>
            </a:r>
          </a:p>
        </p:txBody>
      </p:sp>
      <p:sp>
        <p:nvSpPr>
          <p:cNvPr id="20" name="TextBox 19"/>
          <p:cNvSpPr txBox="1"/>
          <p:nvPr/>
        </p:nvSpPr>
        <p:spPr>
          <a:xfrm>
            <a:off x="658368" y="6519672"/>
            <a:ext cx="3200400" cy="201168"/>
          </a:xfrm>
          <a:prstGeom prst="rect">
            <a:avLst/>
          </a:prstGeom>
          <a:noFill/>
        </p:spPr>
        <p:txBody>
          <a:bodyPr wrap="none" anchor="t">
            <a:spAutoFit/>
          </a:bodyPr>
          <a:lstStyle/>
          <a:p>
            <a:pPr algn="l"/>
            <a:r>
              <a:rPr sz="850" b="0">
                <a:solidFill>
                  <a:srgbClr val="697187"/>
                </a:solidFill>
                <a:latin typeface="Aptos"/>
              </a:rPr>
              <a:t>Elfi Dawiyah, S.Pd.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7F9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11480"/>
            <a:ext cx="8138160" cy="594360"/>
          </a:xfrm>
          <a:prstGeom prst="rect">
            <a:avLst/>
          </a:prstGeom>
          <a:noFill/>
        </p:spPr>
        <p:txBody>
          <a:bodyPr wrap="none" anchor="t">
            <a:spAutoFit/>
          </a:bodyPr>
          <a:lstStyle/>
          <a:p>
            <a:pPr algn="l"/>
            <a:r>
              <a:rPr sz="2700" b="1">
                <a:solidFill>
                  <a:srgbClr val="1A2348"/>
                </a:solidFill>
                <a:latin typeface="Aptos"/>
              </a:rPr>
              <a:t>Langkah Praktis: Konsep Infografis dengan Gemini</a:t>
            </a:r>
          </a:p>
        </p:txBody>
      </p:sp>
      <p:sp>
        <p:nvSpPr>
          <p:cNvPr id="4" name="TextBox 3"/>
          <p:cNvSpPr txBox="1"/>
          <p:nvPr/>
        </p:nvSpPr>
        <p:spPr>
          <a:xfrm>
            <a:off x="658368" y="987552"/>
            <a:ext cx="8961120" cy="347472"/>
          </a:xfrm>
          <a:prstGeom prst="rect">
            <a:avLst/>
          </a:prstGeom>
          <a:noFill/>
        </p:spPr>
        <p:txBody>
          <a:bodyPr wrap="none" anchor="t">
            <a:spAutoFit/>
          </a:bodyPr>
          <a:lstStyle/>
          <a:p>
            <a:pPr algn="l"/>
            <a:r>
              <a:rPr sz="1150" b="0">
                <a:solidFill>
                  <a:srgbClr val="697187"/>
                </a:solidFill>
                <a:latin typeface="Aptos"/>
              </a:rPr>
              <a:t>Kunci utama: prompt jelas → output terarah → verifikasi → desain.</a:t>
            </a:r>
          </a:p>
        </p:txBody>
      </p:sp>
      <p:sp>
        <p:nvSpPr>
          <p:cNvPr id="5" name="TextBox 4"/>
          <p:cNvSpPr txBox="1"/>
          <p:nvPr/>
        </p:nvSpPr>
        <p:spPr>
          <a:xfrm>
            <a:off x="11109960" y="438912"/>
            <a:ext cx="457200" cy="320040"/>
          </a:xfrm>
          <a:prstGeom prst="rect">
            <a:avLst/>
          </a:prstGeom>
          <a:noFill/>
        </p:spPr>
        <p:txBody>
          <a:bodyPr wrap="none" anchor="t">
            <a:spAutoFit/>
          </a:bodyPr>
          <a:lstStyle/>
          <a:p>
            <a:pPr algn="r"/>
            <a:r>
              <a:rPr sz="1100" b="1">
                <a:solidFill>
                  <a:srgbClr val="5B46B4"/>
                </a:solidFill>
                <a:latin typeface="Aptos"/>
              </a:rPr>
              <a:t>05</a:t>
            </a:r>
          </a:p>
        </p:txBody>
      </p:sp>
      <p:sp>
        <p:nvSpPr>
          <p:cNvPr id="6" name="Rectangle 5"/>
          <p:cNvSpPr/>
          <p:nvPr/>
        </p:nvSpPr>
        <p:spPr>
          <a:xfrm>
            <a:off x="658368" y="1344168"/>
            <a:ext cx="777240" cy="50292"/>
          </a:xfrm>
          <a:prstGeom prst="rect">
            <a:avLst/>
          </a:prstGeom>
          <a:solidFill>
            <a:srgbClr val="3B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prompt.png"/>
          <p:cNvPicPr>
            <a:picLocks noChangeAspect="1"/>
          </p:cNvPicPr>
          <p:nvPr/>
        </p:nvPicPr>
        <p:blipFill>
          <a:blip r:embed="rId2"/>
          <a:stretch>
            <a:fillRect/>
          </a:stretch>
        </p:blipFill>
        <p:spPr>
          <a:xfrm>
            <a:off x="6400800" y="1554480"/>
            <a:ext cx="5120640" cy="3337560"/>
          </a:xfrm>
          <a:prstGeom prst="rect">
            <a:avLst/>
          </a:prstGeom>
        </p:spPr>
      </p:pic>
      <p:sp>
        <p:nvSpPr>
          <p:cNvPr id="8" name="TextBox 7"/>
          <p:cNvSpPr txBox="1"/>
          <p:nvPr/>
        </p:nvSpPr>
        <p:spPr>
          <a:xfrm>
            <a:off x="731520" y="1664208"/>
            <a:ext cx="1828800" cy="274320"/>
          </a:xfrm>
          <a:prstGeom prst="rect">
            <a:avLst/>
          </a:prstGeom>
          <a:noFill/>
        </p:spPr>
        <p:txBody>
          <a:bodyPr wrap="none" anchor="t">
            <a:spAutoFit/>
          </a:bodyPr>
          <a:lstStyle/>
          <a:p>
            <a:pPr algn="l"/>
            <a:r>
              <a:rPr sz="1300" b="1">
                <a:solidFill>
                  <a:srgbClr val="5B46B4"/>
                </a:solidFill>
                <a:latin typeface="Aptos"/>
              </a:rPr>
              <a:t>1. Buka Gemini</a:t>
            </a:r>
          </a:p>
        </p:txBody>
      </p:sp>
      <p:sp>
        <p:nvSpPr>
          <p:cNvPr id="9" name="TextBox 8"/>
          <p:cNvSpPr txBox="1"/>
          <p:nvPr/>
        </p:nvSpPr>
        <p:spPr>
          <a:xfrm>
            <a:off x="2331720" y="1636776"/>
            <a:ext cx="3520440" cy="713232"/>
          </a:xfrm>
          <a:prstGeom prst="rect">
            <a:avLst/>
          </a:prstGeom>
          <a:noFill/>
        </p:spPr>
        <p:txBody>
          <a:bodyPr wrap="none" anchor="t">
            <a:spAutoFit/>
          </a:bodyPr>
          <a:lstStyle/>
          <a:p>
            <a:pPr algn="l"/>
            <a:r>
              <a:rPr sz="1030" b="0">
                <a:solidFill>
                  <a:srgbClr val="282E42"/>
                </a:solidFill>
                <a:latin typeface="Aptos"/>
              </a:rPr>
              <a:t>Masuk menggunakan akun Google dan mulai percakapan baru.</a:t>
            </a:r>
          </a:p>
        </p:txBody>
      </p:sp>
      <p:sp>
        <p:nvSpPr>
          <p:cNvPr id="10" name="TextBox 9"/>
          <p:cNvSpPr txBox="1"/>
          <p:nvPr/>
        </p:nvSpPr>
        <p:spPr>
          <a:xfrm>
            <a:off x="731520" y="2715768"/>
            <a:ext cx="1828800" cy="274320"/>
          </a:xfrm>
          <a:prstGeom prst="rect">
            <a:avLst/>
          </a:prstGeom>
          <a:noFill/>
        </p:spPr>
        <p:txBody>
          <a:bodyPr wrap="none" anchor="t">
            <a:spAutoFit/>
          </a:bodyPr>
          <a:lstStyle/>
          <a:p>
            <a:pPr algn="l"/>
            <a:r>
              <a:rPr sz="1300" b="1">
                <a:solidFill>
                  <a:srgbClr val="5B46B4"/>
                </a:solidFill>
                <a:latin typeface="Aptos"/>
              </a:rPr>
              <a:t>2. Berikan Prompt</a:t>
            </a:r>
          </a:p>
        </p:txBody>
      </p:sp>
      <p:sp>
        <p:nvSpPr>
          <p:cNvPr id="11" name="TextBox 10"/>
          <p:cNvSpPr txBox="1"/>
          <p:nvPr/>
        </p:nvSpPr>
        <p:spPr>
          <a:xfrm>
            <a:off x="2331720" y="2688336"/>
            <a:ext cx="3165566" cy="409343"/>
          </a:xfrm>
          <a:prstGeom prst="rect">
            <a:avLst/>
          </a:prstGeom>
          <a:noFill/>
        </p:spPr>
        <p:txBody>
          <a:bodyPr wrap="square" anchor="t">
            <a:spAutoFit/>
          </a:bodyPr>
          <a:lstStyle/>
          <a:p>
            <a:pPr algn="l"/>
            <a:r>
              <a:rPr sz="1030" b="0" dirty="0">
                <a:solidFill>
                  <a:srgbClr val="282E42"/>
                </a:solidFill>
                <a:latin typeface="Aptos"/>
              </a:rPr>
              <a:t>“</a:t>
            </a:r>
            <a:r>
              <a:rPr sz="1030" b="0" dirty="0" err="1">
                <a:solidFill>
                  <a:srgbClr val="282E42"/>
                </a:solidFill>
                <a:latin typeface="Aptos"/>
              </a:rPr>
              <a:t>Buatkan</a:t>
            </a:r>
            <a:r>
              <a:rPr sz="1030" b="0" dirty="0">
                <a:solidFill>
                  <a:srgbClr val="282E42"/>
                </a:solidFill>
                <a:latin typeface="Aptos"/>
              </a:rPr>
              <a:t> </a:t>
            </a:r>
            <a:r>
              <a:rPr sz="1030" b="0" dirty="0" err="1">
                <a:solidFill>
                  <a:srgbClr val="282E42"/>
                </a:solidFill>
                <a:latin typeface="Aptos"/>
              </a:rPr>
              <a:t>struktur</a:t>
            </a:r>
            <a:r>
              <a:rPr sz="1030" b="0" dirty="0">
                <a:solidFill>
                  <a:srgbClr val="282E42"/>
                </a:solidFill>
                <a:latin typeface="Aptos"/>
              </a:rPr>
              <a:t> </a:t>
            </a:r>
            <a:r>
              <a:rPr sz="1030" b="0" dirty="0" err="1">
                <a:solidFill>
                  <a:srgbClr val="282E42"/>
                </a:solidFill>
                <a:latin typeface="Aptos"/>
              </a:rPr>
              <a:t>infografis</a:t>
            </a:r>
            <a:r>
              <a:rPr sz="1030" b="0" dirty="0">
                <a:solidFill>
                  <a:srgbClr val="282E42"/>
                </a:solidFill>
                <a:latin typeface="Aptos"/>
              </a:rPr>
              <a:t> </a:t>
            </a:r>
            <a:r>
              <a:rPr sz="1030" b="0" dirty="0" err="1">
                <a:solidFill>
                  <a:srgbClr val="282E42"/>
                </a:solidFill>
                <a:latin typeface="Aptos"/>
              </a:rPr>
              <a:t>Siklus</a:t>
            </a:r>
            <a:r>
              <a:rPr sz="1030" b="0" dirty="0">
                <a:solidFill>
                  <a:srgbClr val="282E42"/>
                </a:solidFill>
                <a:latin typeface="Aptos"/>
              </a:rPr>
              <a:t> Air </a:t>
            </a:r>
            <a:r>
              <a:rPr sz="1030" b="0" dirty="0" err="1">
                <a:solidFill>
                  <a:srgbClr val="282E42"/>
                </a:solidFill>
                <a:latin typeface="Aptos"/>
              </a:rPr>
              <a:t>untuk</a:t>
            </a:r>
            <a:r>
              <a:rPr sz="1030" b="0" dirty="0">
                <a:solidFill>
                  <a:srgbClr val="282E42"/>
                </a:solidFill>
                <a:latin typeface="Aptos"/>
              </a:rPr>
              <a:t> </a:t>
            </a:r>
            <a:r>
              <a:rPr sz="1030" b="0" dirty="0" err="1">
                <a:solidFill>
                  <a:srgbClr val="282E42"/>
                </a:solidFill>
                <a:latin typeface="Aptos"/>
              </a:rPr>
              <a:t>kelas</a:t>
            </a:r>
            <a:r>
              <a:rPr sz="1030" b="0" dirty="0">
                <a:solidFill>
                  <a:srgbClr val="282E42"/>
                </a:solidFill>
                <a:latin typeface="Aptos"/>
              </a:rPr>
              <a:t> 5 SD: </a:t>
            </a:r>
            <a:r>
              <a:rPr sz="1030" b="0" dirty="0" err="1">
                <a:solidFill>
                  <a:srgbClr val="282E42"/>
                </a:solidFill>
                <a:latin typeface="Aptos"/>
              </a:rPr>
              <a:t>judul</a:t>
            </a:r>
            <a:r>
              <a:rPr sz="1030" b="0" dirty="0">
                <a:solidFill>
                  <a:srgbClr val="282E42"/>
                </a:solidFill>
                <a:latin typeface="Aptos"/>
              </a:rPr>
              <a:t>, 5 </a:t>
            </a:r>
            <a:r>
              <a:rPr sz="1030" b="0" dirty="0" err="1">
                <a:solidFill>
                  <a:srgbClr val="282E42"/>
                </a:solidFill>
                <a:latin typeface="Aptos"/>
              </a:rPr>
              <a:t>tahap</a:t>
            </a:r>
            <a:r>
              <a:rPr sz="1030" b="0" dirty="0">
                <a:solidFill>
                  <a:srgbClr val="282E42"/>
                </a:solidFill>
                <a:latin typeface="Aptos"/>
              </a:rPr>
              <a:t>, </a:t>
            </a:r>
            <a:r>
              <a:rPr sz="1030" b="0" dirty="0" err="1">
                <a:solidFill>
                  <a:srgbClr val="282E42"/>
                </a:solidFill>
                <a:latin typeface="Aptos"/>
              </a:rPr>
              <a:t>penjelasan</a:t>
            </a:r>
            <a:r>
              <a:rPr sz="1030" b="0" dirty="0">
                <a:solidFill>
                  <a:srgbClr val="282E42"/>
                </a:solidFill>
                <a:latin typeface="Aptos"/>
              </a:rPr>
              <a:t> </a:t>
            </a:r>
            <a:r>
              <a:rPr sz="1030" b="0" dirty="0" err="1">
                <a:solidFill>
                  <a:srgbClr val="282E42"/>
                </a:solidFill>
                <a:latin typeface="Aptos"/>
              </a:rPr>
              <a:t>singkat</a:t>
            </a:r>
            <a:r>
              <a:rPr sz="1030" b="0" dirty="0">
                <a:solidFill>
                  <a:srgbClr val="282E42"/>
                </a:solidFill>
                <a:latin typeface="Aptos"/>
              </a:rPr>
              <a:t>, dan ide ikon.”</a:t>
            </a:r>
          </a:p>
        </p:txBody>
      </p:sp>
      <p:sp>
        <p:nvSpPr>
          <p:cNvPr id="12" name="TextBox 11"/>
          <p:cNvSpPr txBox="1"/>
          <p:nvPr/>
        </p:nvSpPr>
        <p:spPr>
          <a:xfrm>
            <a:off x="731520" y="3767328"/>
            <a:ext cx="1828800" cy="274320"/>
          </a:xfrm>
          <a:prstGeom prst="rect">
            <a:avLst/>
          </a:prstGeom>
          <a:noFill/>
        </p:spPr>
        <p:txBody>
          <a:bodyPr wrap="none" anchor="t">
            <a:spAutoFit/>
          </a:bodyPr>
          <a:lstStyle/>
          <a:p>
            <a:pPr algn="l"/>
            <a:r>
              <a:rPr sz="1300" b="1">
                <a:solidFill>
                  <a:srgbClr val="5B46B4"/>
                </a:solidFill>
                <a:latin typeface="Aptos"/>
              </a:rPr>
              <a:t>3. Analisis Output</a:t>
            </a:r>
          </a:p>
        </p:txBody>
      </p:sp>
      <p:sp>
        <p:nvSpPr>
          <p:cNvPr id="13" name="TextBox 12"/>
          <p:cNvSpPr txBox="1"/>
          <p:nvPr/>
        </p:nvSpPr>
        <p:spPr>
          <a:xfrm>
            <a:off x="2331720" y="3739896"/>
            <a:ext cx="3520440" cy="713232"/>
          </a:xfrm>
          <a:prstGeom prst="rect">
            <a:avLst/>
          </a:prstGeom>
          <a:noFill/>
        </p:spPr>
        <p:txBody>
          <a:bodyPr wrap="none" anchor="t">
            <a:spAutoFit/>
          </a:bodyPr>
          <a:lstStyle/>
          <a:p>
            <a:pPr algn="l"/>
            <a:r>
              <a:rPr sz="1030" b="0">
                <a:solidFill>
                  <a:srgbClr val="282E42"/>
                </a:solidFill>
                <a:latin typeface="Aptos"/>
              </a:rPr>
              <a:t>Periksa ketepatan isi, kesesuaian usia, dan kelengkapan konsep.</a:t>
            </a:r>
          </a:p>
        </p:txBody>
      </p:sp>
      <p:sp>
        <p:nvSpPr>
          <p:cNvPr id="14" name="TextBox 13"/>
          <p:cNvSpPr txBox="1"/>
          <p:nvPr/>
        </p:nvSpPr>
        <p:spPr>
          <a:xfrm>
            <a:off x="731520" y="4818888"/>
            <a:ext cx="1828800" cy="274320"/>
          </a:xfrm>
          <a:prstGeom prst="rect">
            <a:avLst/>
          </a:prstGeom>
          <a:noFill/>
        </p:spPr>
        <p:txBody>
          <a:bodyPr wrap="none" anchor="t">
            <a:spAutoFit/>
          </a:bodyPr>
          <a:lstStyle/>
          <a:p>
            <a:pPr algn="l"/>
            <a:r>
              <a:rPr sz="1300" b="1">
                <a:solidFill>
                  <a:srgbClr val="5B46B4"/>
                </a:solidFill>
                <a:latin typeface="Aptos"/>
              </a:rPr>
              <a:t>4. Salin &amp; Kembangkan</a:t>
            </a:r>
          </a:p>
        </p:txBody>
      </p:sp>
      <p:sp>
        <p:nvSpPr>
          <p:cNvPr id="15" name="TextBox 14"/>
          <p:cNvSpPr txBox="1"/>
          <p:nvPr/>
        </p:nvSpPr>
        <p:spPr>
          <a:xfrm>
            <a:off x="2331720" y="4791455"/>
            <a:ext cx="3520440" cy="713232"/>
          </a:xfrm>
          <a:prstGeom prst="rect">
            <a:avLst/>
          </a:prstGeom>
          <a:noFill/>
        </p:spPr>
        <p:txBody>
          <a:bodyPr wrap="none" anchor="t">
            <a:spAutoFit/>
          </a:bodyPr>
          <a:lstStyle/>
          <a:p>
            <a:pPr algn="l"/>
            <a:r>
              <a:rPr sz="1030" b="0">
                <a:solidFill>
                  <a:srgbClr val="282E42"/>
                </a:solidFill>
                <a:latin typeface="Aptos"/>
              </a:rPr>
              <a:t>Ambil konten yang relevan lalu ubah menjadi desain visual.</a:t>
            </a:r>
          </a:p>
        </p:txBody>
      </p:sp>
      <p:sp>
        <p:nvSpPr>
          <p:cNvPr id="16" name="TextBox 15"/>
          <p:cNvSpPr txBox="1"/>
          <p:nvPr/>
        </p:nvSpPr>
        <p:spPr>
          <a:xfrm>
            <a:off x="658368" y="6519672"/>
            <a:ext cx="3200400" cy="201168"/>
          </a:xfrm>
          <a:prstGeom prst="rect">
            <a:avLst/>
          </a:prstGeom>
          <a:noFill/>
        </p:spPr>
        <p:txBody>
          <a:bodyPr wrap="none" anchor="t">
            <a:spAutoFit/>
          </a:bodyPr>
          <a:lstStyle/>
          <a:p>
            <a:pPr algn="l"/>
            <a:r>
              <a:rPr sz="850" b="0">
                <a:solidFill>
                  <a:srgbClr val="697187"/>
                </a:solidFill>
                <a:latin typeface="Aptos"/>
              </a:rPr>
              <a:t>Elfi Dawiyah, S.Pd.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7F9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11480"/>
            <a:ext cx="8138160" cy="594360"/>
          </a:xfrm>
          <a:prstGeom prst="rect">
            <a:avLst/>
          </a:prstGeom>
          <a:noFill/>
        </p:spPr>
        <p:txBody>
          <a:bodyPr wrap="none" anchor="t">
            <a:spAutoFit/>
          </a:bodyPr>
          <a:lstStyle/>
          <a:p>
            <a:pPr algn="l"/>
            <a:r>
              <a:rPr sz="2700" b="1">
                <a:solidFill>
                  <a:srgbClr val="1A2348"/>
                </a:solidFill>
                <a:latin typeface="Aptos"/>
              </a:rPr>
              <a:t>Dari Konsep ke Desain Visual</a:t>
            </a:r>
          </a:p>
        </p:txBody>
      </p:sp>
      <p:sp>
        <p:nvSpPr>
          <p:cNvPr id="4" name="TextBox 3"/>
          <p:cNvSpPr txBox="1"/>
          <p:nvPr/>
        </p:nvSpPr>
        <p:spPr>
          <a:xfrm>
            <a:off x="658368" y="987552"/>
            <a:ext cx="8961120" cy="347472"/>
          </a:xfrm>
          <a:prstGeom prst="rect">
            <a:avLst/>
          </a:prstGeom>
          <a:noFill/>
        </p:spPr>
        <p:txBody>
          <a:bodyPr wrap="none" anchor="t">
            <a:spAutoFit/>
          </a:bodyPr>
          <a:lstStyle/>
          <a:p>
            <a:pPr algn="l"/>
            <a:r>
              <a:rPr sz="1150" b="0">
                <a:solidFill>
                  <a:srgbClr val="697187"/>
                </a:solidFill>
                <a:latin typeface="Aptos"/>
              </a:rPr>
              <a:t>Gemini membantu konten; guru tetap menjadi pengarah pesan dan desain.</a:t>
            </a:r>
          </a:p>
        </p:txBody>
      </p:sp>
      <p:sp>
        <p:nvSpPr>
          <p:cNvPr id="5" name="TextBox 4"/>
          <p:cNvSpPr txBox="1"/>
          <p:nvPr/>
        </p:nvSpPr>
        <p:spPr>
          <a:xfrm>
            <a:off x="11109960" y="438912"/>
            <a:ext cx="457200" cy="320040"/>
          </a:xfrm>
          <a:prstGeom prst="rect">
            <a:avLst/>
          </a:prstGeom>
          <a:noFill/>
        </p:spPr>
        <p:txBody>
          <a:bodyPr wrap="none" anchor="t">
            <a:spAutoFit/>
          </a:bodyPr>
          <a:lstStyle/>
          <a:p>
            <a:pPr algn="r"/>
            <a:r>
              <a:rPr sz="1100" b="1">
                <a:solidFill>
                  <a:srgbClr val="5B46B4"/>
                </a:solidFill>
                <a:latin typeface="Aptos"/>
              </a:rPr>
              <a:t>06</a:t>
            </a:r>
          </a:p>
        </p:txBody>
      </p:sp>
      <p:sp>
        <p:nvSpPr>
          <p:cNvPr id="6" name="Rectangle 5"/>
          <p:cNvSpPr/>
          <p:nvPr/>
        </p:nvSpPr>
        <p:spPr>
          <a:xfrm>
            <a:off x="658368" y="1344168"/>
            <a:ext cx="777240" cy="50292"/>
          </a:xfrm>
          <a:prstGeom prst="rect">
            <a:avLst/>
          </a:prstGeom>
          <a:solidFill>
            <a:srgbClr val="3B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868680" y="1828800"/>
            <a:ext cx="3108960" cy="2194560"/>
          </a:xfrm>
          <a:prstGeom prst="roundRect">
            <a:avLst/>
          </a:prstGeom>
          <a:solidFill>
            <a:srgbClr val="EDE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2011680" y="2084831"/>
            <a:ext cx="777240" cy="777240"/>
          </a:xfrm>
          <a:prstGeom prst="ellipse">
            <a:avLst/>
          </a:prstGeom>
          <a:solidFill>
            <a:srgbClr val="5B46B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2011680" y="2093975"/>
            <a:ext cx="777240" cy="768096"/>
          </a:xfrm>
          <a:prstGeom prst="rect">
            <a:avLst/>
          </a:prstGeom>
          <a:noFill/>
        </p:spPr>
        <p:txBody>
          <a:bodyPr wrap="none" anchor="ctr">
            <a:spAutoFit/>
          </a:bodyPr>
          <a:lstStyle/>
          <a:p>
            <a:pPr algn="ctr"/>
            <a:r>
              <a:rPr sz="2000" b="1">
                <a:solidFill>
                  <a:srgbClr val="FFFFFF"/>
                </a:solidFill>
                <a:latin typeface="Aptos"/>
              </a:rPr>
              <a:t>1</a:t>
            </a:r>
          </a:p>
        </p:txBody>
      </p:sp>
      <p:sp>
        <p:nvSpPr>
          <p:cNvPr id="10" name="TextBox 9"/>
          <p:cNvSpPr txBox="1"/>
          <p:nvPr/>
        </p:nvSpPr>
        <p:spPr>
          <a:xfrm>
            <a:off x="1143000" y="2971800"/>
            <a:ext cx="2560320" cy="320040"/>
          </a:xfrm>
          <a:prstGeom prst="rect">
            <a:avLst/>
          </a:prstGeom>
          <a:noFill/>
        </p:spPr>
        <p:txBody>
          <a:bodyPr wrap="none" anchor="t">
            <a:spAutoFit/>
          </a:bodyPr>
          <a:lstStyle/>
          <a:p>
            <a:pPr algn="ctr"/>
            <a:r>
              <a:rPr sz="1500" b="1">
                <a:solidFill>
                  <a:srgbClr val="1A2348"/>
                </a:solidFill>
                <a:latin typeface="Aptos"/>
              </a:rPr>
              <a:t>GEMINI</a:t>
            </a:r>
          </a:p>
        </p:txBody>
      </p:sp>
      <p:sp>
        <p:nvSpPr>
          <p:cNvPr id="11" name="TextBox 10"/>
          <p:cNvSpPr txBox="1"/>
          <p:nvPr/>
        </p:nvSpPr>
        <p:spPr>
          <a:xfrm>
            <a:off x="1143000" y="3401568"/>
            <a:ext cx="2560320" cy="274320"/>
          </a:xfrm>
          <a:prstGeom prst="rect">
            <a:avLst/>
          </a:prstGeom>
          <a:noFill/>
        </p:spPr>
        <p:txBody>
          <a:bodyPr wrap="none" anchor="t">
            <a:spAutoFit/>
          </a:bodyPr>
          <a:lstStyle/>
          <a:p>
            <a:pPr algn="ctr"/>
            <a:r>
              <a:rPr sz="1100" b="0">
                <a:solidFill>
                  <a:srgbClr val="697187"/>
                </a:solidFill>
                <a:latin typeface="Aptos"/>
              </a:rPr>
              <a:t>Konten &amp; ide</a:t>
            </a:r>
          </a:p>
        </p:txBody>
      </p:sp>
      <p:sp>
        <p:nvSpPr>
          <p:cNvPr id="12" name="TextBox 11"/>
          <p:cNvSpPr txBox="1"/>
          <p:nvPr/>
        </p:nvSpPr>
        <p:spPr>
          <a:xfrm>
            <a:off x="4023360" y="2606040"/>
            <a:ext cx="502920" cy="457200"/>
          </a:xfrm>
          <a:prstGeom prst="rect">
            <a:avLst/>
          </a:prstGeom>
          <a:noFill/>
        </p:spPr>
        <p:txBody>
          <a:bodyPr wrap="none" anchor="t">
            <a:spAutoFit/>
          </a:bodyPr>
          <a:lstStyle/>
          <a:p>
            <a:pPr algn="ctr"/>
            <a:r>
              <a:rPr sz="2700" b="1">
                <a:solidFill>
                  <a:srgbClr val="E968AB"/>
                </a:solidFill>
                <a:latin typeface="Aptos"/>
              </a:rPr>
              <a:t>→</a:t>
            </a:r>
          </a:p>
        </p:txBody>
      </p:sp>
      <p:sp>
        <p:nvSpPr>
          <p:cNvPr id="13" name="Rounded Rectangle 12"/>
          <p:cNvSpPr/>
          <p:nvPr/>
        </p:nvSpPr>
        <p:spPr>
          <a:xfrm>
            <a:off x="4663440" y="1828800"/>
            <a:ext cx="3108960" cy="2194560"/>
          </a:xfrm>
          <a:prstGeom prst="roundRect">
            <a:avLst/>
          </a:prstGeom>
          <a:solidFill>
            <a:srgbClr val="E7F3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5806440" y="2084831"/>
            <a:ext cx="777240" cy="777240"/>
          </a:xfrm>
          <a:prstGeom prst="ellipse">
            <a:avLst/>
          </a:prstGeom>
          <a:solidFill>
            <a:srgbClr val="3880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5806440" y="2093975"/>
            <a:ext cx="777240" cy="768096"/>
          </a:xfrm>
          <a:prstGeom prst="rect">
            <a:avLst/>
          </a:prstGeom>
          <a:noFill/>
        </p:spPr>
        <p:txBody>
          <a:bodyPr wrap="none" anchor="ctr">
            <a:spAutoFit/>
          </a:bodyPr>
          <a:lstStyle/>
          <a:p>
            <a:pPr algn="ctr"/>
            <a:r>
              <a:rPr sz="2000" b="1">
                <a:solidFill>
                  <a:srgbClr val="FFFFFF"/>
                </a:solidFill>
                <a:latin typeface="Aptos"/>
              </a:rPr>
              <a:t>2</a:t>
            </a:r>
          </a:p>
        </p:txBody>
      </p:sp>
      <p:sp>
        <p:nvSpPr>
          <p:cNvPr id="16" name="TextBox 15"/>
          <p:cNvSpPr txBox="1"/>
          <p:nvPr/>
        </p:nvSpPr>
        <p:spPr>
          <a:xfrm>
            <a:off x="4937760" y="2971800"/>
            <a:ext cx="2560320" cy="320040"/>
          </a:xfrm>
          <a:prstGeom prst="rect">
            <a:avLst/>
          </a:prstGeom>
          <a:noFill/>
        </p:spPr>
        <p:txBody>
          <a:bodyPr wrap="none" anchor="t">
            <a:spAutoFit/>
          </a:bodyPr>
          <a:lstStyle/>
          <a:p>
            <a:pPr algn="ctr"/>
            <a:r>
              <a:rPr sz="1500" b="1">
                <a:solidFill>
                  <a:srgbClr val="1A2348"/>
                </a:solidFill>
                <a:latin typeface="Aptos"/>
              </a:rPr>
              <a:t>CANVA / PPT</a:t>
            </a:r>
          </a:p>
        </p:txBody>
      </p:sp>
      <p:sp>
        <p:nvSpPr>
          <p:cNvPr id="17" name="TextBox 16"/>
          <p:cNvSpPr txBox="1"/>
          <p:nvPr/>
        </p:nvSpPr>
        <p:spPr>
          <a:xfrm>
            <a:off x="4937760" y="3401568"/>
            <a:ext cx="2560320" cy="274320"/>
          </a:xfrm>
          <a:prstGeom prst="rect">
            <a:avLst/>
          </a:prstGeom>
          <a:noFill/>
        </p:spPr>
        <p:txBody>
          <a:bodyPr wrap="none" anchor="t">
            <a:spAutoFit/>
          </a:bodyPr>
          <a:lstStyle/>
          <a:p>
            <a:pPr algn="ctr"/>
            <a:r>
              <a:rPr sz="1100" b="0">
                <a:solidFill>
                  <a:srgbClr val="697187"/>
                </a:solidFill>
                <a:latin typeface="Aptos"/>
              </a:rPr>
              <a:t>Layout &amp; visual</a:t>
            </a:r>
          </a:p>
        </p:txBody>
      </p:sp>
      <p:sp>
        <p:nvSpPr>
          <p:cNvPr id="18" name="TextBox 17"/>
          <p:cNvSpPr txBox="1"/>
          <p:nvPr/>
        </p:nvSpPr>
        <p:spPr>
          <a:xfrm>
            <a:off x="7818120" y="2606040"/>
            <a:ext cx="502920" cy="457200"/>
          </a:xfrm>
          <a:prstGeom prst="rect">
            <a:avLst/>
          </a:prstGeom>
          <a:noFill/>
        </p:spPr>
        <p:txBody>
          <a:bodyPr wrap="none" anchor="t">
            <a:spAutoFit/>
          </a:bodyPr>
          <a:lstStyle/>
          <a:p>
            <a:pPr algn="ctr"/>
            <a:r>
              <a:rPr sz="2700" b="1">
                <a:solidFill>
                  <a:srgbClr val="E968AB"/>
                </a:solidFill>
                <a:latin typeface="Aptos"/>
              </a:rPr>
              <a:t>→</a:t>
            </a:r>
          </a:p>
        </p:txBody>
      </p:sp>
      <p:sp>
        <p:nvSpPr>
          <p:cNvPr id="19" name="Rounded Rectangle 18"/>
          <p:cNvSpPr/>
          <p:nvPr/>
        </p:nvSpPr>
        <p:spPr>
          <a:xfrm>
            <a:off x="8458200" y="1828800"/>
            <a:ext cx="3108960" cy="2194560"/>
          </a:xfrm>
          <a:prstGeom prst="roundRect">
            <a:avLst/>
          </a:prstGeom>
          <a:solidFill>
            <a:srgbClr val="E4FA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9601200" y="2084831"/>
            <a:ext cx="777240" cy="777240"/>
          </a:xfrm>
          <a:prstGeom prst="ellipse">
            <a:avLst/>
          </a:prstGeom>
          <a:solidFill>
            <a:srgbClr val="3B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9601200" y="2093975"/>
            <a:ext cx="777240" cy="768096"/>
          </a:xfrm>
          <a:prstGeom prst="rect">
            <a:avLst/>
          </a:prstGeom>
          <a:noFill/>
        </p:spPr>
        <p:txBody>
          <a:bodyPr wrap="none" anchor="ctr">
            <a:spAutoFit/>
          </a:bodyPr>
          <a:lstStyle/>
          <a:p>
            <a:pPr algn="ctr"/>
            <a:r>
              <a:rPr sz="2000" b="1">
                <a:solidFill>
                  <a:srgbClr val="FFFFFF"/>
                </a:solidFill>
                <a:latin typeface="Aptos"/>
              </a:rPr>
              <a:t>3</a:t>
            </a:r>
          </a:p>
        </p:txBody>
      </p:sp>
      <p:sp>
        <p:nvSpPr>
          <p:cNvPr id="22" name="TextBox 21"/>
          <p:cNvSpPr txBox="1"/>
          <p:nvPr/>
        </p:nvSpPr>
        <p:spPr>
          <a:xfrm>
            <a:off x="8732520" y="2971800"/>
            <a:ext cx="2560320" cy="320040"/>
          </a:xfrm>
          <a:prstGeom prst="rect">
            <a:avLst/>
          </a:prstGeom>
          <a:noFill/>
        </p:spPr>
        <p:txBody>
          <a:bodyPr wrap="none" anchor="t">
            <a:spAutoFit/>
          </a:bodyPr>
          <a:lstStyle/>
          <a:p>
            <a:pPr algn="ctr"/>
            <a:r>
              <a:rPr sz="1500" b="1">
                <a:solidFill>
                  <a:srgbClr val="1A2348"/>
                </a:solidFill>
                <a:latin typeface="Aptos"/>
              </a:rPr>
              <a:t>HASIL</a:t>
            </a:r>
          </a:p>
        </p:txBody>
      </p:sp>
      <p:sp>
        <p:nvSpPr>
          <p:cNvPr id="23" name="TextBox 22"/>
          <p:cNvSpPr txBox="1"/>
          <p:nvPr/>
        </p:nvSpPr>
        <p:spPr>
          <a:xfrm>
            <a:off x="8732520" y="3401568"/>
            <a:ext cx="2560320" cy="274320"/>
          </a:xfrm>
          <a:prstGeom prst="rect">
            <a:avLst/>
          </a:prstGeom>
          <a:noFill/>
        </p:spPr>
        <p:txBody>
          <a:bodyPr wrap="none" anchor="t">
            <a:spAutoFit/>
          </a:bodyPr>
          <a:lstStyle/>
          <a:p>
            <a:pPr algn="ctr"/>
            <a:r>
              <a:rPr sz="1100" b="0">
                <a:solidFill>
                  <a:srgbClr val="697187"/>
                </a:solidFill>
                <a:latin typeface="Aptos"/>
              </a:rPr>
              <a:t>Siap digunakan</a:t>
            </a:r>
          </a:p>
        </p:txBody>
      </p:sp>
      <p:sp>
        <p:nvSpPr>
          <p:cNvPr id="24" name="Rounded Rectangle 23"/>
          <p:cNvSpPr/>
          <p:nvPr/>
        </p:nvSpPr>
        <p:spPr>
          <a:xfrm>
            <a:off x="1325880" y="4617720"/>
            <a:ext cx="9464040" cy="86868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1600200" y="4828032"/>
            <a:ext cx="8915400" cy="411480"/>
          </a:xfrm>
          <a:prstGeom prst="rect">
            <a:avLst/>
          </a:prstGeom>
          <a:noFill/>
        </p:spPr>
        <p:txBody>
          <a:bodyPr wrap="none" anchor="t">
            <a:spAutoFit/>
          </a:bodyPr>
          <a:lstStyle/>
          <a:p>
            <a:pPr algn="ctr"/>
            <a:r>
              <a:rPr sz="1200" b="1">
                <a:solidFill>
                  <a:srgbClr val="282E42"/>
                </a:solidFill>
                <a:latin typeface="Aptos"/>
              </a:rPr>
              <a:t>💡 Tips: pilih template “Infografis”, gunakan hierarki judul–isi–ikon, dan jangan memenuhi halaman dengan teks.</a:t>
            </a:r>
          </a:p>
        </p:txBody>
      </p:sp>
      <p:sp>
        <p:nvSpPr>
          <p:cNvPr id="26" name="TextBox 25"/>
          <p:cNvSpPr txBox="1"/>
          <p:nvPr/>
        </p:nvSpPr>
        <p:spPr>
          <a:xfrm>
            <a:off x="658368" y="6519672"/>
            <a:ext cx="3200400" cy="201168"/>
          </a:xfrm>
          <a:prstGeom prst="rect">
            <a:avLst/>
          </a:prstGeom>
          <a:noFill/>
        </p:spPr>
        <p:txBody>
          <a:bodyPr wrap="none" anchor="t">
            <a:spAutoFit/>
          </a:bodyPr>
          <a:lstStyle/>
          <a:p>
            <a:pPr algn="l"/>
            <a:r>
              <a:rPr sz="850" b="0">
                <a:solidFill>
                  <a:srgbClr val="697187"/>
                </a:solidFill>
                <a:latin typeface="Aptos"/>
              </a:rPr>
              <a:t>Elfi Dawiyah, S.Pd.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7F9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11480"/>
            <a:ext cx="8138160" cy="594360"/>
          </a:xfrm>
          <a:prstGeom prst="rect">
            <a:avLst/>
          </a:prstGeom>
          <a:noFill/>
        </p:spPr>
        <p:txBody>
          <a:bodyPr wrap="none" anchor="t">
            <a:spAutoFit/>
          </a:bodyPr>
          <a:lstStyle/>
          <a:p>
            <a:pPr algn="l"/>
            <a:r>
              <a:rPr sz="2700" b="1">
                <a:solidFill>
                  <a:srgbClr val="1A2348"/>
                </a:solidFill>
                <a:latin typeface="Aptos"/>
              </a:rPr>
              <a:t>Bagian 2: LKPD yang Menghidupkan Kelas</a:t>
            </a:r>
          </a:p>
        </p:txBody>
      </p:sp>
      <p:sp>
        <p:nvSpPr>
          <p:cNvPr id="4" name="TextBox 3"/>
          <p:cNvSpPr txBox="1"/>
          <p:nvPr/>
        </p:nvSpPr>
        <p:spPr>
          <a:xfrm>
            <a:off x="658368" y="987552"/>
            <a:ext cx="8961120" cy="347472"/>
          </a:xfrm>
          <a:prstGeom prst="rect">
            <a:avLst/>
          </a:prstGeom>
          <a:noFill/>
        </p:spPr>
        <p:txBody>
          <a:bodyPr wrap="none" anchor="t">
            <a:spAutoFit/>
          </a:bodyPr>
          <a:lstStyle/>
          <a:p>
            <a:pPr algn="l"/>
            <a:r>
              <a:rPr sz="1150" b="0">
                <a:solidFill>
                  <a:srgbClr val="697187"/>
                </a:solidFill>
                <a:latin typeface="Aptos"/>
              </a:rPr>
              <a:t>LKPD interaktif mendorong siswa membaca, berpikir, memilih, mencocokkan, dan merefleksikan.</a:t>
            </a:r>
          </a:p>
        </p:txBody>
      </p:sp>
      <p:sp>
        <p:nvSpPr>
          <p:cNvPr id="5" name="TextBox 4"/>
          <p:cNvSpPr txBox="1"/>
          <p:nvPr/>
        </p:nvSpPr>
        <p:spPr>
          <a:xfrm>
            <a:off x="11109960" y="438912"/>
            <a:ext cx="457200" cy="320040"/>
          </a:xfrm>
          <a:prstGeom prst="rect">
            <a:avLst/>
          </a:prstGeom>
          <a:noFill/>
        </p:spPr>
        <p:txBody>
          <a:bodyPr wrap="none" anchor="t">
            <a:spAutoFit/>
          </a:bodyPr>
          <a:lstStyle/>
          <a:p>
            <a:pPr algn="r"/>
            <a:r>
              <a:rPr sz="1100" b="1">
                <a:solidFill>
                  <a:srgbClr val="5B46B4"/>
                </a:solidFill>
                <a:latin typeface="Aptos"/>
              </a:rPr>
              <a:t>07</a:t>
            </a:r>
          </a:p>
        </p:txBody>
      </p:sp>
      <p:sp>
        <p:nvSpPr>
          <p:cNvPr id="6" name="Rectangle 5"/>
          <p:cNvSpPr/>
          <p:nvPr/>
        </p:nvSpPr>
        <p:spPr>
          <a:xfrm>
            <a:off x="658368" y="1344168"/>
            <a:ext cx="777240" cy="50292"/>
          </a:xfrm>
          <a:prstGeom prst="rect">
            <a:avLst/>
          </a:prstGeom>
          <a:solidFill>
            <a:srgbClr val="3B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lkpd.png"/>
          <p:cNvPicPr>
            <a:picLocks noChangeAspect="1"/>
          </p:cNvPicPr>
          <p:nvPr/>
        </p:nvPicPr>
        <p:blipFill>
          <a:blip r:embed="rId2"/>
          <a:stretch>
            <a:fillRect/>
          </a:stretch>
        </p:blipFill>
        <p:spPr>
          <a:xfrm>
            <a:off x="6126480" y="1508760"/>
            <a:ext cx="5212080" cy="3520440"/>
          </a:xfrm>
          <a:prstGeom prst="rect">
            <a:avLst/>
          </a:prstGeom>
        </p:spPr>
      </p:pic>
      <p:sp>
        <p:nvSpPr>
          <p:cNvPr id="8" name="Oval 7"/>
          <p:cNvSpPr/>
          <p:nvPr/>
        </p:nvSpPr>
        <p:spPr>
          <a:xfrm>
            <a:off x="777240" y="1691640"/>
            <a:ext cx="530352" cy="530352"/>
          </a:xfrm>
          <a:prstGeom prst="ellipse">
            <a:avLst/>
          </a:prstGeom>
          <a:solidFill>
            <a:srgbClr val="5B46B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777240" y="1700784"/>
            <a:ext cx="530352" cy="521207"/>
          </a:xfrm>
          <a:prstGeom prst="rect">
            <a:avLst/>
          </a:prstGeom>
          <a:noFill/>
        </p:spPr>
        <p:txBody>
          <a:bodyPr wrap="none" anchor="ctr">
            <a:spAutoFit/>
          </a:bodyPr>
          <a:lstStyle/>
          <a:p>
            <a:pPr algn="ctr"/>
            <a:r>
              <a:rPr sz="1400" b="1">
                <a:solidFill>
                  <a:srgbClr val="FFFFFF"/>
                </a:solidFill>
                <a:latin typeface="Aptos"/>
              </a:rPr>
              <a:t>01</a:t>
            </a:r>
          </a:p>
        </p:txBody>
      </p:sp>
      <p:sp>
        <p:nvSpPr>
          <p:cNvPr id="10" name="TextBox 9"/>
          <p:cNvSpPr txBox="1"/>
          <p:nvPr/>
        </p:nvSpPr>
        <p:spPr>
          <a:xfrm>
            <a:off x="1481328" y="1673352"/>
            <a:ext cx="4023360" cy="292608"/>
          </a:xfrm>
          <a:prstGeom prst="rect">
            <a:avLst/>
          </a:prstGeom>
          <a:noFill/>
        </p:spPr>
        <p:txBody>
          <a:bodyPr wrap="none" anchor="t">
            <a:spAutoFit/>
          </a:bodyPr>
          <a:lstStyle/>
          <a:p>
            <a:pPr algn="l"/>
            <a:r>
              <a:rPr sz="1400" b="1">
                <a:solidFill>
                  <a:srgbClr val="1A2348"/>
                </a:solidFill>
                <a:latin typeface="Aptos"/>
              </a:rPr>
              <a:t>Materi &amp; Indikator</a:t>
            </a:r>
          </a:p>
        </p:txBody>
      </p:sp>
      <p:sp>
        <p:nvSpPr>
          <p:cNvPr id="11" name="TextBox 10"/>
          <p:cNvSpPr txBox="1"/>
          <p:nvPr/>
        </p:nvSpPr>
        <p:spPr>
          <a:xfrm>
            <a:off x="1481328" y="2011680"/>
            <a:ext cx="4160520" cy="530352"/>
          </a:xfrm>
          <a:prstGeom prst="rect">
            <a:avLst/>
          </a:prstGeom>
          <a:noFill/>
        </p:spPr>
        <p:txBody>
          <a:bodyPr wrap="none" anchor="t">
            <a:spAutoFit/>
          </a:bodyPr>
          <a:lstStyle/>
          <a:p>
            <a:pPr algn="l"/>
            <a:r>
              <a:rPr sz="1050" b="0">
                <a:solidFill>
                  <a:srgbClr val="697187"/>
                </a:solidFill>
                <a:latin typeface="Aptos"/>
              </a:rPr>
              <a:t>Tentukan tujuan dan bukti belajar yang diharapkan.</a:t>
            </a:r>
          </a:p>
        </p:txBody>
      </p:sp>
      <p:sp>
        <p:nvSpPr>
          <p:cNvPr id="12" name="Oval 11"/>
          <p:cNvSpPr/>
          <p:nvPr/>
        </p:nvSpPr>
        <p:spPr>
          <a:xfrm>
            <a:off x="777240" y="2898648"/>
            <a:ext cx="530352" cy="530352"/>
          </a:xfrm>
          <a:prstGeom prst="ellipse">
            <a:avLst/>
          </a:prstGeom>
          <a:solidFill>
            <a:srgbClr val="3880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777240" y="2907791"/>
            <a:ext cx="530352" cy="521207"/>
          </a:xfrm>
          <a:prstGeom prst="rect">
            <a:avLst/>
          </a:prstGeom>
          <a:noFill/>
        </p:spPr>
        <p:txBody>
          <a:bodyPr wrap="none" anchor="ctr">
            <a:spAutoFit/>
          </a:bodyPr>
          <a:lstStyle/>
          <a:p>
            <a:pPr algn="ctr"/>
            <a:r>
              <a:rPr sz="1400" b="1">
                <a:solidFill>
                  <a:srgbClr val="FFFFFF"/>
                </a:solidFill>
                <a:latin typeface="Aptos"/>
              </a:rPr>
              <a:t>02</a:t>
            </a:r>
          </a:p>
        </p:txBody>
      </p:sp>
      <p:sp>
        <p:nvSpPr>
          <p:cNvPr id="14" name="TextBox 13"/>
          <p:cNvSpPr txBox="1"/>
          <p:nvPr/>
        </p:nvSpPr>
        <p:spPr>
          <a:xfrm>
            <a:off x="1481328" y="2880360"/>
            <a:ext cx="4023360" cy="292608"/>
          </a:xfrm>
          <a:prstGeom prst="rect">
            <a:avLst/>
          </a:prstGeom>
          <a:noFill/>
        </p:spPr>
        <p:txBody>
          <a:bodyPr wrap="none" anchor="t">
            <a:spAutoFit/>
          </a:bodyPr>
          <a:lstStyle/>
          <a:p>
            <a:pPr algn="l"/>
            <a:r>
              <a:rPr sz="1400" b="1">
                <a:solidFill>
                  <a:srgbClr val="1A2348"/>
                </a:solidFill>
                <a:latin typeface="Aptos"/>
              </a:rPr>
              <a:t>Variasi Soal</a:t>
            </a:r>
          </a:p>
        </p:txBody>
      </p:sp>
      <p:sp>
        <p:nvSpPr>
          <p:cNvPr id="15" name="TextBox 14"/>
          <p:cNvSpPr txBox="1"/>
          <p:nvPr/>
        </p:nvSpPr>
        <p:spPr>
          <a:xfrm>
            <a:off x="1481328" y="3218688"/>
            <a:ext cx="4160520" cy="530352"/>
          </a:xfrm>
          <a:prstGeom prst="rect">
            <a:avLst/>
          </a:prstGeom>
          <a:noFill/>
        </p:spPr>
        <p:txBody>
          <a:bodyPr wrap="none" anchor="t">
            <a:spAutoFit/>
          </a:bodyPr>
          <a:lstStyle/>
          <a:p>
            <a:pPr algn="l"/>
            <a:r>
              <a:rPr sz="1050" b="0">
                <a:solidFill>
                  <a:srgbClr val="697187"/>
                </a:solidFill>
                <a:latin typeface="Aptos"/>
              </a:rPr>
              <a:t>Minta Gemini membuat pilihan ganda, studi kasus, rumpang, mencocokkan, dan refleksi.</a:t>
            </a:r>
          </a:p>
        </p:txBody>
      </p:sp>
      <p:sp>
        <p:nvSpPr>
          <p:cNvPr id="16" name="Oval 15"/>
          <p:cNvSpPr/>
          <p:nvPr/>
        </p:nvSpPr>
        <p:spPr>
          <a:xfrm>
            <a:off x="777240" y="4105656"/>
            <a:ext cx="530352" cy="530352"/>
          </a:xfrm>
          <a:prstGeom prst="ellipse">
            <a:avLst/>
          </a:prstGeom>
          <a:solidFill>
            <a:srgbClr val="3B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777240" y="4114800"/>
            <a:ext cx="530352" cy="521207"/>
          </a:xfrm>
          <a:prstGeom prst="rect">
            <a:avLst/>
          </a:prstGeom>
          <a:noFill/>
        </p:spPr>
        <p:txBody>
          <a:bodyPr wrap="none" anchor="ctr">
            <a:spAutoFit/>
          </a:bodyPr>
          <a:lstStyle/>
          <a:p>
            <a:pPr algn="ctr"/>
            <a:r>
              <a:rPr sz="1400" b="1">
                <a:solidFill>
                  <a:srgbClr val="FFFFFF"/>
                </a:solidFill>
                <a:latin typeface="Aptos"/>
              </a:rPr>
              <a:t>03</a:t>
            </a:r>
          </a:p>
        </p:txBody>
      </p:sp>
      <p:sp>
        <p:nvSpPr>
          <p:cNvPr id="18" name="TextBox 17"/>
          <p:cNvSpPr txBox="1"/>
          <p:nvPr/>
        </p:nvSpPr>
        <p:spPr>
          <a:xfrm>
            <a:off x="1481328" y="4087368"/>
            <a:ext cx="4023360" cy="292608"/>
          </a:xfrm>
          <a:prstGeom prst="rect">
            <a:avLst/>
          </a:prstGeom>
          <a:noFill/>
        </p:spPr>
        <p:txBody>
          <a:bodyPr wrap="none" anchor="t">
            <a:spAutoFit/>
          </a:bodyPr>
          <a:lstStyle/>
          <a:p>
            <a:pPr algn="l"/>
            <a:r>
              <a:rPr sz="1400" b="1">
                <a:solidFill>
                  <a:srgbClr val="1A2348"/>
                </a:solidFill>
                <a:latin typeface="Aptos"/>
              </a:rPr>
              <a:t>Susun &amp; Desain</a:t>
            </a:r>
          </a:p>
        </p:txBody>
      </p:sp>
      <p:sp>
        <p:nvSpPr>
          <p:cNvPr id="19" name="TextBox 18"/>
          <p:cNvSpPr txBox="1"/>
          <p:nvPr/>
        </p:nvSpPr>
        <p:spPr>
          <a:xfrm>
            <a:off x="1481328" y="4425696"/>
            <a:ext cx="4160520" cy="530352"/>
          </a:xfrm>
          <a:prstGeom prst="rect">
            <a:avLst/>
          </a:prstGeom>
          <a:noFill/>
        </p:spPr>
        <p:txBody>
          <a:bodyPr wrap="none" anchor="t">
            <a:spAutoFit/>
          </a:bodyPr>
          <a:lstStyle/>
          <a:p>
            <a:pPr algn="l"/>
            <a:r>
              <a:rPr sz="1050" b="0">
                <a:solidFill>
                  <a:srgbClr val="697187"/>
                </a:solidFill>
                <a:latin typeface="Aptos"/>
              </a:rPr>
              <a:t>Atur tingkat kesulitan, petunjuk, ruang jawaban, dan tampilan.</a:t>
            </a:r>
          </a:p>
        </p:txBody>
      </p:sp>
      <p:sp>
        <p:nvSpPr>
          <p:cNvPr id="20" name="TextBox 19"/>
          <p:cNvSpPr txBox="1"/>
          <p:nvPr/>
        </p:nvSpPr>
        <p:spPr>
          <a:xfrm>
            <a:off x="658368" y="6519672"/>
            <a:ext cx="3200400" cy="201168"/>
          </a:xfrm>
          <a:prstGeom prst="rect">
            <a:avLst/>
          </a:prstGeom>
          <a:noFill/>
        </p:spPr>
        <p:txBody>
          <a:bodyPr wrap="none" anchor="t">
            <a:spAutoFit/>
          </a:bodyPr>
          <a:lstStyle/>
          <a:p>
            <a:pPr algn="l"/>
            <a:r>
              <a:rPr sz="850" b="0">
                <a:solidFill>
                  <a:srgbClr val="697187"/>
                </a:solidFill>
                <a:latin typeface="Aptos"/>
              </a:rPr>
              <a:t>Elfi Dawiyah, S.Pd.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7F9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11480"/>
            <a:ext cx="8138160" cy="594360"/>
          </a:xfrm>
          <a:prstGeom prst="rect">
            <a:avLst/>
          </a:prstGeom>
          <a:noFill/>
        </p:spPr>
        <p:txBody>
          <a:bodyPr wrap="none" anchor="t">
            <a:spAutoFit/>
          </a:bodyPr>
          <a:lstStyle/>
          <a:p>
            <a:pPr algn="l"/>
            <a:r>
              <a:rPr sz="2700" b="1">
                <a:solidFill>
                  <a:srgbClr val="1A2348"/>
                </a:solidFill>
                <a:latin typeface="Aptos"/>
              </a:rPr>
              <a:t>Langkah Praktis Membuat Soal LKPD dengan Gemini</a:t>
            </a:r>
          </a:p>
        </p:txBody>
      </p:sp>
      <p:sp>
        <p:nvSpPr>
          <p:cNvPr id="4" name="TextBox 3"/>
          <p:cNvSpPr txBox="1"/>
          <p:nvPr/>
        </p:nvSpPr>
        <p:spPr>
          <a:xfrm>
            <a:off x="658368" y="987552"/>
            <a:ext cx="8961120" cy="347472"/>
          </a:xfrm>
          <a:prstGeom prst="rect">
            <a:avLst/>
          </a:prstGeom>
          <a:noFill/>
        </p:spPr>
        <p:txBody>
          <a:bodyPr wrap="none" anchor="t">
            <a:spAutoFit/>
          </a:bodyPr>
          <a:lstStyle/>
          <a:p>
            <a:pPr algn="l"/>
            <a:r>
              <a:rPr sz="1150" b="0">
                <a:solidFill>
                  <a:srgbClr val="697187"/>
                </a:solidFill>
                <a:latin typeface="Aptos"/>
              </a:rPr>
              <a:t>Gunakan AI untuk menghasilkan variasi; guru tetap menyeleksi dan menyelaraskan.</a:t>
            </a:r>
          </a:p>
        </p:txBody>
      </p:sp>
      <p:sp>
        <p:nvSpPr>
          <p:cNvPr id="5" name="TextBox 4"/>
          <p:cNvSpPr txBox="1"/>
          <p:nvPr/>
        </p:nvSpPr>
        <p:spPr>
          <a:xfrm>
            <a:off x="11109960" y="438912"/>
            <a:ext cx="457200" cy="320040"/>
          </a:xfrm>
          <a:prstGeom prst="rect">
            <a:avLst/>
          </a:prstGeom>
          <a:noFill/>
        </p:spPr>
        <p:txBody>
          <a:bodyPr wrap="none" anchor="t">
            <a:spAutoFit/>
          </a:bodyPr>
          <a:lstStyle/>
          <a:p>
            <a:pPr algn="r"/>
            <a:r>
              <a:rPr sz="1100" b="1">
                <a:solidFill>
                  <a:srgbClr val="5B46B4"/>
                </a:solidFill>
                <a:latin typeface="Aptos"/>
              </a:rPr>
              <a:t>08</a:t>
            </a:r>
          </a:p>
        </p:txBody>
      </p:sp>
      <p:sp>
        <p:nvSpPr>
          <p:cNvPr id="6" name="Rectangle 5"/>
          <p:cNvSpPr/>
          <p:nvPr/>
        </p:nvSpPr>
        <p:spPr>
          <a:xfrm>
            <a:off x="658368" y="1344168"/>
            <a:ext cx="777240" cy="50292"/>
          </a:xfrm>
          <a:prstGeom prst="rect">
            <a:avLst/>
          </a:prstGeom>
          <a:solidFill>
            <a:srgbClr val="3B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prompt.png"/>
          <p:cNvPicPr>
            <a:picLocks noChangeAspect="1"/>
          </p:cNvPicPr>
          <p:nvPr/>
        </p:nvPicPr>
        <p:blipFill>
          <a:blip r:embed="rId2"/>
          <a:stretch>
            <a:fillRect/>
          </a:stretch>
        </p:blipFill>
        <p:spPr>
          <a:xfrm>
            <a:off x="6446520" y="1554480"/>
            <a:ext cx="4937760" cy="3246120"/>
          </a:xfrm>
          <a:prstGeom prst="rect">
            <a:avLst/>
          </a:prstGeom>
        </p:spPr>
      </p:pic>
      <p:sp>
        <p:nvSpPr>
          <p:cNvPr id="8" name="Rounded Rectangle 7"/>
          <p:cNvSpPr/>
          <p:nvPr/>
        </p:nvSpPr>
        <p:spPr>
          <a:xfrm>
            <a:off x="685800" y="1627632"/>
            <a:ext cx="5394960" cy="1024128"/>
          </a:xfrm>
          <a:prstGeom prst="roundRect">
            <a:avLst/>
          </a:prstGeom>
          <a:solidFill>
            <a:srgbClr val="EDE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914400" y="1773936"/>
            <a:ext cx="1600200" cy="274320"/>
          </a:xfrm>
          <a:prstGeom prst="rect">
            <a:avLst/>
          </a:prstGeom>
          <a:noFill/>
        </p:spPr>
        <p:txBody>
          <a:bodyPr wrap="none" anchor="t">
            <a:spAutoFit/>
          </a:bodyPr>
          <a:lstStyle/>
          <a:p>
            <a:pPr algn="l"/>
            <a:r>
              <a:rPr sz="1150" b="1">
                <a:solidFill>
                  <a:srgbClr val="5B46B4"/>
                </a:solidFill>
                <a:latin typeface="Aptos"/>
              </a:rPr>
              <a:t>PROMPT UTAMA</a:t>
            </a:r>
          </a:p>
        </p:txBody>
      </p:sp>
      <p:sp>
        <p:nvSpPr>
          <p:cNvPr id="10" name="TextBox 9"/>
          <p:cNvSpPr txBox="1"/>
          <p:nvPr/>
        </p:nvSpPr>
        <p:spPr>
          <a:xfrm>
            <a:off x="2468880" y="1737360"/>
            <a:ext cx="3246120" cy="658368"/>
          </a:xfrm>
          <a:prstGeom prst="rect">
            <a:avLst/>
          </a:prstGeom>
          <a:noFill/>
        </p:spPr>
        <p:txBody>
          <a:bodyPr wrap="none" anchor="t">
            <a:spAutoFit/>
          </a:bodyPr>
          <a:lstStyle/>
          <a:p>
            <a:pPr algn="l"/>
            <a:r>
              <a:rPr sz="980" b="0">
                <a:solidFill>
                  <a:srgbClr val="282E42"/>
                </a:solidFill>
                <a:latin typeface="Aptos"/>
              </a:rPr>
              <a:t>“Buatkan 5 pilihan ganda tentang Sistem Pencernaan kelas 8, tingkat sedang, 5 opsi, sertakan kunci.”</a:t>
            </a:r>
          </a:p>
        </p:txBody>
      </p:sp>
      <p:sp>
        <p:nvSpPr>
          <p:cNvPr id="11" name="Rounded Rectangle 10"/>
          <p:cNvSpPr/>
          <p:nvPr/>
        </p:nvSpPr>
        <p:spPr>
          <a:xfrm>
            <a:off x="685800" y="2926080"/>
            <a:ext cx="5394960" cy="1024128"/>
          </a:xfrm>
          <a:prstGeom prst="roundRect">
            <a:avLst/>
          </a:prstGeom>
          <a:solidFill>
            <a:srgbClr val="E7F3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14400" y="3072384"/>
            <a:ext cx="1600200" cy="274320"/>
          </a:xfrm>
          <a:prstGeom prst="rect">
            <a:avLst/>
          </a:prstGeom>
          <a:noFill/>
        </p:spPr>
        <p:txBody>
          <a:bodyPr wrap="none" anchor="t">
            <a:spAutoFit/>
          </a:bodyPr>
          <a:lstStyle/>
          <a:p>
            <a:pPr algn="l"/>
            <a:r>
              <a:rPr sz="1150" b="1">
                <a:solidFill>
                  <a:srgbClr val="5B46B4"/>
                </a:solidFill>
                <a:latin typeface="Aptos"/>
              </a:rPr>
              <a:t>PROMPT VARIASI</a:t>
            </a:r>
          </a:p>
        </p:txBody>
      </p:sp>
      <p:sp>
        <p:nvSpPr>
          <p:cNvPr id="13" name="TextBox 12"/>
          <p:cNvSpPr txBox="1"/>
          <p:nvPr/>
        </p:nvSpPr>
        <p:spPr>
          <a:xfrm>
            <a:off x="2468880" y="3035808"/>
            <a:ext cx="3246120" cy="658368"/>
          </a:xfrm>
          <a:prstGeom prst="rect">
            <a:avLst/>
          </a:prstGeom>
          <a:noFill/>
        </p:spPr>
        <p:txBody>
          <a:bodyPr wrap="none" anchor="t">
            <a:spAutoFit/>
          </a:bodyPr>
          <a:lstStyle/>
          <a:p>
            <a:pPr algn="l"/>
            <a:r>
              <a:rPr sz="980" b="0">
                <a:solidFill>
                  <a:srgbClr val="282E42"/>
                </a:solidFill>
                <a:latin typeface="Aptos"/>
              </a:rPr>
              <a:t>“Buatkan 3 studi kasus pendek dan 1 teks rumpang untuk mengukur pemahaman.”</a:t>
            </a:r>
          </a:p>
        </p:txBody>
      </p:sp>
      <p:sp>
        <p:nvSpPr>
          <p:cNvPr id="14" name="Rounded Rectangle 13"/>
          <p:cNvSpPr/>
          <p:nvPr/>
        </p:nvSpPr>
        <p:spPr>
          <a:xfrm>
            <a:off x="685800" y="4224528"/>
            <a:ext cx="5394960" cy="1024128"/>
          </a:xfrm>
          <a:prstGeom prst="roundRect">
            <a:avLst/>
          </a:prstGeom>
          <a:solidFill>
            <a:srgbClr val="E4FA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914400" y="4370832"/>
            <a:ext cx="1600200" cy="274320"/>
          </a:xfrm>
          <a:prstGeom prst="rect">
            <a:avLst/>
          </a:prstGeom>
          <a:noFill/>
        </p:spPr>
        <p:txBody>
          <a:bodyPr wrap="none" anchor="t">
            <a:spAutoFit/>
          </a:bodyPr>
          <a:lstStyle/>
          <a:p>
            <a:pPr algn="l"/>
            <a:r>
              <a:rPr sz="1150" b="1">
                <a:solidFill>
                  <a:srgbClr val="5B46B4"/>
                </a:solidFill>
                <a:latin typeface="Aptos"/>
              </a:rPr>
              <a:t>EVALUASI</a:t>
            </a:r>
          </a:p>
        </p:txBody>
      </p:sp>
      <p:sp>
        <p:nvSpPr>
          <p:cNvPr id="16" name="TextBox 15"/>
          <p:cNvSpPr txBox="1"/>
          <p:nvPr/>
        </p:nvSpPr>
        <p:spPr>
          <a:xfrm>
            <a:off x="2468880" y="4334256"/>
            <a:ext cx="3246120" cy="658368"/>
          </a:xfrm>
          <a:prstGeom prst="rect">
            <a:avLst/>
          </a:prstGeom>
          <a:noFill/>
        </p:spPr>
        <p:txBody>
          <a:bodyPr wrap="none" anchor="t">
            <a:spAutoFit/>
          </a:bodyPr>
          <a:lstStyle/>
          <a:p>
            <a:pPr algn="l"/>
            <a:r>
              <a:rPr sz="980" b="0">
                <a:solidFill>
                  <a:srgbClr val="282E42"/>
                </a:solidFill>
                <a:latin typeface="Aptos"/>
              </a:rPr>
              <a:t>Cek fakta, kunci jawaban, bahasa, tingkat kesulitan, dan kesesuaian tujuan pembelajaran.</a:t>
            </a:r>
          </a:p>
        </p:txBody>
      </p:sp>
      <p:sp>
        <p:nvSpPr>
          <p:cNvPr id="17" name="TextBox 16"/>
          <p:cNvSpPr txBox="1"/>
          <p:nvPr/>
        </p:nvSpPr>
        <p:spPr>
          <a:xfrm>
            <a:off x="658368" y="6519672"/>
            <a:ext cx="3200400" cy="201168"/>
          </a:xfrm>
          <a:prstGeom prst="rect">
            <a:avLst/>
          </a:prstGeom>
          <a:noFill/>
        </p:spPr>
        <p:txBody>
          <a:bodyPr wrap="none" anchor="t">
            <a:spAutoFit/>
          </a:bodyPr>
          <a:lstStyle/>
          <a:p>
            <a:pPr algn="l"/>
            <a:r>
              <a:rPr sz="850" b="0">
                <a:solidFill>
                  <a:srgbClr val="697187"/>
                </a:solidFill>
                <a:latin typeface="Aptos"/>
              </a:rPr>
              <a:t>Elfi Dawiyah, S.Pd.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7F9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11480"/>
            <a:ext cx="8138160" cy="594360"/>
          </a:xfrm>
          <a:prstGeom prst="rect">
            <a:avLst/>
          </a:prstGeom>
          <a:noFill/>
        </p:spPr>
        <p:txBody>
          <a:bodyPr wrap="none" anchor="t">
            <a:spAutoFit/>
          </a:bodyPr>
          <a:lstStyle/>
          <a:p>
            <a:pPr algn="l"/>
            <a:r>
              <a:rPr sz="2700" b="1">
                <a:solidFill>
                  <a:srgbClr val="1A2348"/>
                </a:solidFill>
                <a:latin typeface="Aptos"/>
              </a:rPr>
              <a:t>Sentuhan Akhir: Jadikan LKPD Interaktif</a:t>
            </a:r>
          </a:p>
        </p:txBody>
      </p:sp>
      <p:sp>
        <p:nvSpPr>
          <p:cNvPr id="4" name="TextBox 3"/>
          <p:cNvSpPr txBox="1"/>
          <p:nvPr/>
        </p:nvSpPr>
        <p:spPr>
          <a:xfrm>
            <a:off x="658368" y="987552"/>
            <a:ext cx="8961120" cy="347472"/>
          </a:xfrm>
          <a:prstGeom prst="rect">
            <a:avLst/>
          </a:prstGeom>
          <a:noFill/>
        </p:spPr>
        <p:txBody>
          <a:bodyPr wrap="none" anchor="t">
            <a:spAutoFit/>
          </a:bodyPr>
          <a:lstStyle/>
          <a:p>
            <a:pPr algn="l"/>
            <a:r>
              <a:rPr sz="1150" b="0">
                <a:solidFill>
                  <a:srgbClr val="697187"/>
                </a:solidFill>
                <a:latin typeface="Aptos"/>
              </a:rPr>
              <a:t>Sediakan dua jalur: digital untuk interaksi dan cetak untuk akses yang lebih luas.</a:t>
            </a:r>
          </a:p>
        </p:txBody>
      </p:sp>
      <p:sp>
        <p:nvSpPr>
          <p:cNvPr id="5" name="TextBox 4"/>
          <p:cNvSpPr txBox="1"/>
          <p:nvPr/>
        </p:nvSpPr>
        <p:spPr>
          <a:xfrm>
            <a:off x="11109960" y="438912"/>
            <a:ext cx="457200" cy="320040"/>
          </a:xfrm>
          <a:prstGeom prst="rect">
            <a:avLst/>
          </a:prstGeom>
          <a:noFill/>
        </p:spPr>
        <p:txBody>
          <a:bodyPr wrap="none" anchor="t">
            <a:spAutoFit/>
          </a:bodyPr>
          <a:lstStyle/>
          <a:p>
            <a:pPr algn="r"/>
            <a:r>
              <a:rPr sz="1100" b="1">
                <a:solidFill>
                  <a:srgbClr val="5B46B4"/>
                </a:solidFill>
                <a:latin typeface="Aptos"/>
              </a:rPr>
              <a:t>09</a:t>
            </a:r>
          </a:p>
        </p:txBody>
      </p:sp>
      <p:sp>
        <p:nvSpPr>
          <p:cNvPr id="6" name="Rectangle 5"/>
          <p:cNvSpPr/>
          <p:nvPr/>
        </p:nvSpPr>
        <p:spPr>
          <a:xfrm>
            <a:off x="658368" y="1344168"/>
            <a:ext cx="777240" cy="50292"/>
          </a:xfrm>
          <a:prstGeom prst="rect">
            <a:avLst/>
          </a:prstGeom>
          <a:solidFill>
            <a:srgbClr val="3B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interactive.png"/>
          <p:cNvPicPr>
            <a:picLocks noChangeAspect="1"/>
          </p:cNvPicPr>
          <p:nvPr/>
        </p:nvPicPr>
        <p:blipFill>
          <a:blip r:embed="rId2"/>
          <a:stretch>
            <a:fillRect/>
          </a:stretch>
        </p:blipFill>
        <p:spPr>
          <a:xfrm>
            <a:off x="6080760" y="1508760"/>
            <a:ext cx="5349240" cy="3429000"/>
          </a:xfrm>
          <a:prstGeom prst="rect">
            <a:avLst/>
          </a:prstGeom>
        </p:spPr>
      </p:pic>
      <p:sp>
        <p:nvSpPr>
          <p:cNvPr id="8" name="Oval 7"/>
          <p:cNvSpPr/>
          <p:nvPr/>
        </p:nvSpPr>
        <p:spPr>
          <a:xfrm>
            <a:off x="777240" y="1645920"/>
            <a:ext cx="475488" cy="475488"/>
          </a:xfrm>
          <a:prstGeom prst="ellipse">
            <a:avLst/>
          </a:prstGeom>
          <a:solidFill>
            <a:srgbClr val="5B46B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777240" y="1655064"/>
            <a:ext cx="475488" cy="466344"/>
          </a:xfrm>
          <a:prstGeom prst="rect">
            <a:avLst/>
          </a:prstGeom>
          <a:noFill/>
        </p:spPr>
        <p:txBody>
          <a:bodyPr wrap="none" anchor="ctr">
            <a:spAutoFit/>
          </a:bodyPr>
          <a:lstStyle/>
          <a:p>
            <a:pPr algn="ctr"/>
            <a:r>
              <a:rPr sz="1400" b="1">
                <a:solidFill>
                  <a:srgbClr val="FFFFFF"/>
                </a:solidFill>
                <a:latin typeface="Aptos"/>
              </a:rPr>
              <a:t>1</a:t>
            </a:r>
          </a:p>
        </p:txBody>
      </p:sp>
      <p:sp>
        <p:nvSpPr>
          <p:cNvPr id="10" name="TextBox 9"/>
          <p:cNvSpPr txBox="1"/>
          <p:nvPr/>
        </p:nvSpPr>
        <p:spPr>
          <a:xfrm>
            <a:off x="1417320" y="1636776"/>
            <a:ext cx="960120" cy="274320"/>
          </a:xfrm>
          <a:prstGeom prst="rect">
            <a:avLst/>
          </a:prstGeom>
          <a:noFill/>
        </p:spPr>
        <p:txBody>
          <a:bodyPr wrap="none" anchor="t">
            <a:spAutoFit/>
          </a:bodyPr>
          <a:lstStyle/>
          <a:p>
            <a:pPr algn="l"/>
            <a:r>
              <a:rPr sz="1100" b="1">
                <a:solidFill>
                  <a:srgbClr val="5B46B4"/>
                </a:solidFill>
                <a:latin typeface="Aptos"/>
              </a:rPr>
              <a:t>DESAIN</a:t>
            </a:r>
          </a:p>
        </p:txBody>
      </p:sp>
      <p:sp>
        <p:nvSpPr>
          <p:cNvPr id="11" name="TextBox 10"/>
          <p:cNvSpPr txBox="1"/>
          <p:nvPr/>
        </p:nvSpPr>
        <p:spPr>
          <a:xfrm>
            <a:off x="2423160" y="1627632"/>
            <a:ext cx="2331720" cy="274320"/>
          </a:xfrm>
          <a:prstGeom prst="rect">
            <a:avLst/>
          </a:prstGeom>
          <a:noFill/>
        </p:spPr>
        <p:txBody>
          <a:bodyPr wrap="none" anchor="t">
            <a:spAutoFit/>
          </a:bodyPr>
          <a:lstStyle/>
          <a:p>
            <a:pPr algn="l"/>
            <a:r>
              <a:rPr sz="1250" b="1">
                <a:solidFill>
                  <a:srgbClr val="1A2348"/>
                </a:solidFill>
                <a:latin typeface="Aptos"/>
              </a:rPr>
              <a:t>Canva / PowerPoint</a:t>
            </a:r>
          </a:p>
        </p:txBody>
      </p:sp>
      <p:sp>
        <p:nvSpPr>
          <p:cNvPr id="12" name="TextBox 11"/>
          <p:cNvSpPr txBox="1"/>
          <p:nvPr/>
        </p:nvSpPr>
        <p:spPr>
          <a:xfrm>
            <a:off x="1417320" y="1984248"/>
            <a:ext cx="4343400" cy="347472"/>
          </a:xfrm>
          <a:prstGeom prst="rect">
            <a:avLst/>
          </a:prstGeom>
          <a:noFill/>
        </p:spPr>
        <p:txBody>
          <a:bodyPr wrap="none" anchor="t">
            <a:spAutoFit/>
          </a:bodyPr>
          <a:lstStyle/>
          <a:p>
            <a:pPr algn="l"/>
            <a:r>
              <a:rPr sz="1019" b="0">
                <a:solidFill>
                  <a:srgbClr val="697187"/>
                </a:solidFill>
                <a:latin typeface="Aptos"/>
              </a:rPr>
              <a:t>Layout rapi • ikon • warna • ruang jawaban</a:t>
            </a:r>
          </a:p>
        </p:txBody>
      </p:sp>
      <p:sp>
        <p:nvSpPr>
          <p:cNvPr id="13" name="Oval 12"/>
          <p:cNvSpPr/>
          <p:nvPr/>
        </p:nvSpPr>
        <p:spPr>
          <a:xfrm>
            <a:off x="777240" y="2834640"/>
            <a:ext cx="475488" cy="475488"/>
          </a:xfrm>
          <a:prstGeom prst="ellipse">
            <a:avLst/>
          </a:prstGeom>
          <a:solidFill>
            <a:srgbClr val="3880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77240" y="2843784"/>
            <a:ext cx="475488" cy="466344"/>
          </a:xfrm>
          <a:prstGeom prst="rect">
            <a:avLst/>
          </a:prstGeom>
          <a:noFill/>
        </p:spPr>
        <p:txBody>
          <a:bodyPr wrap="none" anchor="ctr">
            <a:spAutoFit/>
          </a:bodyPr>
          <a:lstStyle/>
          <a:p>
            <a:pPr algn="ctr"/>
            <a:r>
              <a:rPr sz="1400" b="1">
                <a:solidFill>
                  <a:srgbClr val="FFFFFF"/>
                </a:solidFill>
                <a:latin typeface="Aptos"/>
              </a:rPr>
              <a:t>2</a:t>
            </a:r>
          </a:p>
        </p:txBody>
      </p:sp>
      <p:sp>
        <p:nvSpPr>
          <p:cNvPr id="15" name="TextBox 14"/>
          <p:cNvSpPr txBox="1"/>
          <p:nvPr/>
        </p:nvSpPr>
        <p:spPr>
          <a:xfrm>
            <a:off x="1417320" y="2825496"/>
            <a:ext cx="960120" cy="274320"/>
          </a:xfrm>
          <a:prstGeom prst="rect">
            <a:avLst/>
          </a:prstGeom>
          <a:noFill/>
        </p:spPr>
        <p:txBody>
          <a:bodyPr wrap="none" anchor="t">
            <a:spAutoFit/>
          </a:bodyPr>
          <a:lstStyle/>
          <a:p>
            <a:pPr algn="l"/>
            <a:r>
              <a:rPr sz="1100" b="1">
                <a:solidFill>
                  <a:srgbClr val="5B46B4"/>
                </a:solidFill>
                <a:latin typeface="Aptos"/>
              </a:rPr>
              <a:t>DIGITAL</a:t>
            </a:r>
          </a:p>
        </p:txBody>
      </p:sp>
      <p:sp>
        <p:nvSpPr>
          <p:cNvPr id="16" name="TextBox 15"/>
          <p:cNvSpPr txBox="1"/>
          <p:nvPr/>
        </p:nvSpPr>
        <p:spPr>
          <a:xfrm>
            <a:off x="2423160" y="2816352"/>
            <a:ext cx="2331720" cy="274320"/>
          </a:xfrm>
          <a:prstGeom prst="rect">
            <a:avLst/>
          </a:prstGeom>
          <a:noFill/>
        </p:spPr>
        <p:txBody>
          <a:bodyPr wrap="none" anchor="t">
            <a:spAutoFit/>
          </a:bodyPr>
          <a:lstStyle/>
          <a:p>
            <a:pPr algn="l"/>
            <a:r>
              <a:rPr sz="1250" b="1">
                <a:solidFill>
                  <a:srgbClr val="1A2348"/>
                </a:solidFill>
                <a:latin typeface="Aptos"/>
              </a:rPr>
              <a:t>Liveworksheets / Wizer.me / TopWorksheets</a:t>
            </a:r>
          </a:p>
        </p:txBody>
      </p:sp>
      <p:sp>
        <p:nvSpPr>
          <p:cNvPr id="17" name="TextBox 16"/>
          <p:cNvSpPr txBox="1"/>
          <p:nvPr/>
        </p:nvSpPr>
        <p:spPr>
          <a:xfrm>
            <a:off x="1417320" y="3172968"/>
            <a:ext cx="4343400" cy="347472"/>
          </a:xfrm>
          <a:prstGeom prst="rect">
            <a:avLst/>
          </a:prstGeom>
          <a:noFill/>
        </p:spPr>
        <p:txBody>
          <a:bodyPr wrap="none" anchor="t">
            <a:spAutoFit/>
          </a:bodyPr>
          <a:lstStyle/>
          <a:p>
            <a:pPr algn="l"/>
            <a:r>
              <a:rPr sz="1019" b="0">
                <a:solidFill>
                  <a:srgbClr val="697187"/>
                </a:solidFill>
                <a:latin typeface="Aptos"/>
              </a:rPr>
              <a:t>Dropdown • tarik garis • isian • video</a:t>
            </a:r>
          </a:p>
        </p:txBody>
      </p:sp>
      <p:sp>
        <p:nvSpPr>
          <p:cNvPr id="18" name="Oval 17"/>
          <p:cNvSpPr/>
          <p:nvPr/>
        </p:nvSpPr>
        <p:spPr>
          <a:xfrm>
            <a:off x="777240" y="4023360"/>
            <a:ext cx="475488" cy="475488"/>
          </a:xfrm>
          <a:prstGeom prst="ellipse">
            <a:avLst/>
          </a:prstGeom>
          <a:solidFill>
            <a:srgbClr val="3B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777240" y="4032504"/>
            <a:ext cx="475488" cy="466344"/>
          </a:xfrm>
          <a:prstGeom prst="rect">
            <a:avLst/>
          </a:prstGeom>
          <a:noFill/>
        </p:spPr>
        <p:txBody>
          <a:bodyPr wrap="none" anchor="ctr">
            <a:spAutoFit/>
          </a:bodyPr>
          <a:lstStyle/>
          <a:p>
            <a:pPr algn="ctr"/>
            <a:r>
              <a:rPr sz="1400" b="1">
                <a:solidFill>
                  <a:srgbClr val="FFFFFF"/>
                </a:solidFill>
                <a:latin typeface="Aptos"/>
              </a:rPr>
              <a:t>3</a:t>
            </a:r>
          </a:p>
        </p:txBody>
      </p:sp>
      <p:sp>
        <p:nvSpPr>
          <p:cNvPr id="20" name="TextBox 19"/>
          <p:cNvSpPr txBox="1"/>
          <p:nvPr/>
        </p:nvSpPr>
        <p:spPr>
          <a:xfrm>
            <a:off x="1417320" y="4014216"/>
            <a:ext cx="960120" cy="274320"/>
          </a:xfrm>
          <a:prstGeom prst="rect">
            <a:avLst/>
          </a:prstGeom>
          <a:noFill/>
        </p:spPr>
        <p:txBody>
          <a:bodyPr wrap="none" anchor="t">
            <a:spAutoFit/>
          </a:bodyPr>
          <a:lstStyle/>
          <a:p>
            <a:pPr algn="l"/>
            <a:r>
              <a:rPr sz="1100" b="1">
                <a:solidFill>
                  <a:srgbClr val="5B46B4"/>
                </a:solidFill>
                <a:latin typeface="Aptos"/>
              </a:rPr>
              <a:t>CETAK</a:t>
            </a:r>
          </a:p>
        </p:txBody>
      </p:sp>
      <p:sp>
        <p:nvSpPr>
          <p:cNvPr id="21" name="TextBox 20"/>
          <p:cNvSpPr txBox="1"/>
          <p:nvPr/>
        </p:nvSpPr>
        <p:spPr>
          <a:xfrm>
            <a:off x="2423160" y="4005072"/>
            <a:ext cx="2331720" cy="274320"/>
          </a:xfrm>
          <a:prstGeom prst="rect">
            <a:avLst/>
          </a:prstGeom>
          <a:noFill/>
        </p:spPr>
        <p:txBody>
          <a:bodyPr wrap="none" anchor="t">
            <a:spAutoFit/>
          </a:bodyPr>
          <a:lstStyle/>
          <a:p>
            <a:pPr algn="l"/>
            <a:r>
              <a:rPr sz="1250" b="1">
                <a:solidFill>
                  <a:srgbClr val="1A2348"/>
                </a:solidFill>
                <a:latin typeface="Aptos"/>
              </a:rPr>
              <a:t>PDF / kertas</a:t>
            </a:r>
          </a:p>
        </p:txBody>
      </p:sp>
      <p:sp>
        <p:nvSpPr>
          <p:cNvPr id="22" name="TextBox 21"/>
          <p:cNvSpPr txBox="1"/>
          <p:nvPr/>
        </p:nvSpPr>
        <p:spPr>
          <a:xfrm>
            <a:off x="1417320" y="4361688"/>
            <a:ext cx="4343400" cy="347472"/>
          </a:xfrm>
          <a:prstGeom prst="rect">
            <a:avLst/>
          </a:prstGeom>
          <a:noFill/>
        </p:spPr>
        <p:txBody>
          <a:bodyPr wrap="none" anchor="t">
            <a:spAutoFit/>
          </a:bodyPr>
          <a:lstStyle/>
          <a:p>
            <a:pPr algn="l"/>
            <a:r>
              <a:rPr sz="1019" b="0">
                <a:solidFill>
                  <a:srgbClr val="697187"/>
                </a:solidFill>
                <a:latin typeface="Aptos"/>
              </a:rPr>
              <a:t>Tetap menarik untuk siswa tanpa akses internet</a:t>
            </a:r>
          </a:p>
        </p:txBody>
      </p:sp>
      <p:sp>
        <p:nvSpPr>
          <p:cNvPr id="23" name="TextBox 22"/>
          <p:cNvSpPr txBox="1"/>
          <p:nvPr/>
        </p:nvSpPr>
        <p:spPr>
          <a:xfrm>
            <a:off x="658368" y="6519672"/>
            <a:ext cx="3200400" cy="201168"/>
          </a:xfrm>
          <a:prstGeom prst="rect">
            <a:avLst/>
          </a:prstGeom>
          <a:noFill/>
        </p:spPr>
        <p:txBody>
          <a:bodyPr wrap="none" anchor="t">
            <a:spAutoFit/>
          </a:bodyPr>
          <a:lstStyle/>
          <a:p>
            <a:pPr algn="l"/>
            <a:r>
              <a:rPr sz="850" b="0">
                <a:solidFill>
                  <a:srgbClr val="697187"/>
                </a:solidFill>
                <a:latin typeface="Aptos"/>
              </a:rPr>
              <a:t>Elfi Dawiyah, S.Pd.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7F9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11480"/>
            <a:ext cx="8138160" cy="594360"/>
          </a:xfrm>
          <a:prstGeom prst="rect">
            <a:avLst/>
          </a:prstGeom>
          <a:noFill/>
        </p:spPr>
        <p:txBody>
          <a:bodyPr wrap="none" anchor="t">
            <a:spAutoFit/>
          </a:bodyPr>
          <a:lstStyle/>
          <a:p>
            <a:pPr algn="l"/>
            <a:r>
              <a:rPr sz="2700" b="1">
                <a:solidFill>
                  <a:srgbClr val="1A2348"/>
                </a:solidFill>
                <a:latin typeface="Aptos"/>
              </a:rPr>
              <a:t>Menjadi Master Prompt Gemini</a:t>
            </a:r>
          </a:p>
        </p:txBody>
      </p:sp>
      <p:sp>
        <p:nvSpPr>
          <p:cNvPr id="4" name="TextBox 3"/>
          <p:cNvSpPr txBox="1"/>
          <p:nvPr/>
        </p:nvSpPr>
        <p:spPr>
          <a:xfrm>
            <a:off x="658368" y="987552"/>
            <a:ext cx="8961120" cy="347472"/>
          </a:xfrm>
          <a:prstGeom prst="rect">
            <a:avLst/>
          </a:prstGeom>
          <a:noFill/>
        </p:spPr>
        <p:txBody>
          <a:bodyPr wrap="none" anchor="t">
            <a:spAutoFit/>
          </a:bodyPr>
          <a:lstStyle/>
          <a:p>
            <a:pPr algn="l"/>
            <a:r>
              <a:rPr sz="1150" b="0">
                <a:solidFill>
                  <a:srgbClr val="697187"/>
                </a:solidFill>
                <a:latin typeface="Aptos"/>
              </a:rPr>
              <a:t>Gunakan kerangka C.L.E.A.R. agar perintah lebih spesifik dan mudah diperbaiki.</a:t>
            </a:r>
          </a:p>
        </p:txBody>
      </p:sp>
      <p:sp>
        <p:nvSpPr>
          <p:cNvPr id="5" name="TextBox 4"/>
          <p:cNvSpPr txBox="1"/>
          <p:nvPr/>
        </p:nvSpPr>
        <p:spPr>
          <a:xfrm>
            <a:off x="11109960" y="438912"/>
            <a:ext cx="457200" cy="320040"/>
          </a:xfrm>
          <a:prstGeom prst="rect">
            <a:avLst/>
          </a:prstGeom>
          <a:noFill/>
        </p:spPr>
        <p:txBody>
          <a:bodyPr wrap="none" anchor="t">
            <a:spAutoFit/>
          </a:bodyPr>
          <a:lstStyle/>
          <a:p>
            <a:pPr algn="r"/>
            <a:r>
              <a:rPr sz="1100" b="1">
                <a:solidFill>
                  <a:srgbClr val="5B46B4"/>
                </a:solidFill>
                <a:latin typeface="Aptos"/>
              </a:rPr>
              <a:t>10</a:t>
            </a:r>
          </a:p>
        </p:txBody>
      </p:sp>
      <p:sp>
        <p:nvSpPr>
          <p:cNvPr id="6" name="Rectangle 5"/>
          <p:cNvSpPr/>
          <p:nvPr/>
        </p:nvSpPr>
        <p:spPr>
          <a:xfrm>
            <a:off x="658368" y="1344168"/>
            <a:ext cx="777240" cy="50292"/>
          </a:xfrm>
          <a:prstGeom prst="rect">
            <a:avLst/>
          </a:prstGeom>
          <a:solidFill>
            <a:srgbClr val="3B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502920" y="1691640"/>
            <a:ext cx="1965960" cy="2057400"/>
          </a:xfrm>
          <a:prstGeom prst="roundRect">
            <a:avLst/>
          </a:prstGeom>
          <a:solidFill>
            <a:srgbClr val="EDE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197864" y="1938528"/>
            <a:ext cx="566928" cy="566928"/>
          </a:xfrm>
          <a:prstGeom prst="ellipse">
            <a:avLst/>
          </a:prstGeom>
          <a:solidFill>
            <a:srgbClr val="5B46B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197864" y="1947672"/>
            <a:ext cx="566928" cy="557784"/>
          </a:xfrm>
          <a:prstGeom prst="rect">
            <a:avLst/>
          </a:prstGeom>
          <a:noFill/>
        </p:spPr>
        <p:txBody>
          <a:bodyPr wrap="none" anchor="ctr">
            <a:spAutoFit/>
          </a:bodyPr>
          <a:lstStyle/>
          <a:p>
            <a:pPr algn="ctr"/>
            <a:r>
              <a:rPr sz="1700" b="1">
                <a:solidFill>
                  <a:srgbClr val="FFFFFF"/>
                </a:solidFill>
                <a:latin typeface="Aptos"/>
              </a:rPr>
              <a:t>C</a:t>
            </a:r>
          </a:p>
        </p:txBody>
      </p:sp>
      <p:sp>
        <p:nvSpPr>
          <p:cNvPr id="10" name="TextBox 9"/>
          <p:cNvSpPr txBox="1"/>
          <p:nvPr/>
        </p:nvSpPr>
        <p:spPr>
          <a:xfrm>
            <a:off x="731520" y="2761488"/>
            <a:ext cx="1508760" cy="274320"/>
          </a:xfrm>
          <a:prstGeom prst="rect">
            <a:avLst/>
          </a:prstGeom>
          <a:noFill/>
        </p:spPr>
        <p:txBody>
          <a:bodyPr wrap="none" anchor="t">
            <a:spAutoFit/>
          </a:bodyPr>
          <a:lstStyle/>
          <a:p>
            <a:pPr algn="ctr"/>
            <a:r>
              <a:rPr sz="1300" b="1">
                <a:solidFill>
                  <a:srgbClr val="1A2348"/>
                </a:solidFill>
                <a:latin typeface="Aptos"/>
              </a:rPr>
              <a:t>Context</a:t>
            </a:r>
          </a:p>
        </p:txBody>
      </p:sp>
      <p:sp>
        <p:nvSpPr>
          <p:cNvPr id="11" name="TextBox 10"/>
          <p:cNvSpPr txBox="1"/>
          <p:nvPr/>
        </p:nvSpPr>
        <p:spPr>
          <a:xfrm>
            <a:off x="704088" y="3182112"/>
            <a:ext cx="1554480" cy="411480"/>
          </a:xfrm>
          <a:prstGeom prst="rect">
            <a:avLst/>
          </a:prstGeom>
          <a:noFill/>
        </p:spPr>
        <p:txBody>
          <a:bodyPr wrap="none" anchor="t">
            <a:spAutoFit/>
          </a:bodyPr>
          <a:lstStyle/>
          <a:p>
            <a:pPr algn="ctr"/>
            <a:r>
              <a:rPr sz="950" b="0">
                <a:solidFill>
                  <a:srgbClr val="697187"/>
                </a:solidFill>
                <a:latin typeface="Aptos"/>
              </a:rPr>
              <a:t>kelas • topik • tujuan</a:t>
            </a:r>
          </a:p>
        </p:txBody>
      </p:sp>
      <p:sp>
        <p:nvSpPr>
          <p:cNvPr id="12" name="Rounded Rectangle 11"/>
          <p:cNvSpPr/>
          <p:nvPr/>
        </p:nvSpPr>
        <p:spPr>
          <a:xfrm>
            <a:off x="2807208" y="1691640"/>
            <a:ext cx="1965960" cy="2057400"/>
          </a:xfrm>
          <a:prstGeom prst="roundRect">
            <a:avLst/>
          </a:prstGeom>
          <a:solidFill>
            <a:srgbClr val="E7F3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3502152" y="1938528"/>
            <a:ext cx="566928" cy="566928"/>
          </a:xfrm>
          <a:prstGeom prst="ellipse">
            <a:avLst/>
          </a:prstGeom>
          <a:solidFill>
            <a:srgbClr val="3880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3502152" y="1947672"/>
            <a:ext cx="566928" cy="557784"/>
          </a:xfrm>
          <a:prstGeom prst="rect">
            <a:avLst/>
          </a:prstGeom>
          <a:noFill/>
        </p:spPr>
        <p:txBody>
          <a:bodyPr wrap="none" anchor="ctr">
            <a:spAutoFit/>
          </a:bodyPr>
          <a:lstStyle/>
          <a:p>
            <a:pPr algn="ctr"/>
            <a:r>
              <a:rPr sz="1700" b="1">
                <a:solidFill>
                  <a:srgbClr val="FFFFFF"/>
                </a:solidFill>
                <a:latin typeface="Aptos"/>
              </a:rPr>
              <a:t>L</a:t>
            </a:r>
          </a:p>
        </p:txBody>
      </p:sp>
      <p:sp>
        <p:nvSpPr>
          <p:cNvPr id="15" name="TextBox 14"/>
          <p:cNvSpPr txBox="1"/>
          <p:nvPr/>
        </p:nvSpPr>
        <p:spPr>
          <a:xfrm>
            <a:off x="3035808" y="2761488"/>
            <a:ext cx="1508760" cy="274320"/>
          </a:xfrm>
          <a:prstGeom prst="rect">
            <a:avLst/>
          </a:prstGeom>
          <a:noFill/>
        </p:spPr>
        <p:txBody>
          <a:bodyPr wrap="none" anchor="t">
            <a:spAutoFit/>
          </a:bodyPr>
          <a:lstStyle/>
          <a:p>
            <a:pPr algn="ctr"/>
            <a:r>
              <a:rPr sz="1300" b="1">
                <a:solidFill>
                  <a:srgbClr val="1A2348"/>
                </a:solidFill>
                <a:latin typeface="Aptos"/>
              </a:rPr>
              <a:t>Length</a:t>
            </a:r>
          </a:p>
        </p:txBody>
      </p:sp>
      <p:sp>
        <p:nvSpPr>
          <p:cNvPr id="16" name="TextBox 15"/>
          <p:cNvSpPr txBox="1"/>
          <p:nvPr/>
        </p:nvSpPr>
        <p:spPr>
          <a:xfrm>
            <a:off x="3008376" y="3182112"/>
            <a:ext cx="1554480" cy="411480"/>
          </a:xfrm>
          <a:prstGeom prst="rect">
            <a:avLst/>
          </a:prstGeom>
          <a:noFill/>
        </p:spPr>
        <p:txBody>
          <a:bodyPr wrap="none" anchor="t">
            <a:spAutoFit/>
          </a:bodyPr>
          <a:lstStyle/>
          <a:p>
            <a:pPr algn="ctr"/>
            <a:r>
              <a:rPr sz="950" b="0">
                <a:solidFill>
                  <a:srgbClr val="697187"/>
                </a:solidFill>
                <a:latin typeface="Aptos"/>
              </a:rPr>
              <a:t>panjang • jumlah • format</a:t>
            </a:r>
          </a:p>
        </p:txBody>
      </p:sp>
      <p:sp>
        <p:nvSpPr>
          <p:cNvPr id="17" name="Rounded Rectangle 16"/>
          <p:cNvSpPr/>
          <p:nvPr/>
        </p:nvSpPr>
        <p:spPr>
          <a:xfrm>
            <a:off x="5111496" y="1691640"/>
            <a:ext cx="1965960" cy="2057400"/>
          </a:xfrm>
          <a:prstGeom prst="roundRect">
            <a:avLst/>
          </a:prstGeom>
          <a:solidFill>
            <a:srgbClr val="E4FA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5806440" y="1938528"/>
            <a:ext cx="566928" cy="566928"/>
          </a:xfrm>
          <a:prstGeom prst="ellipse">
            <a:avLst/>
          </a:prstGeom>
          <a:solidFill>
            <a:srgbClr val="3B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5806440" y="1947672"/>
            <a:ext cx="566928" cy="557784"/>
          </a:xfrm>
          <a:prstGeom prst="rect">
            <a:avLst/>
          </a:prstGeom>
          <a:noFill/>
        </p:spPr>
        <p:txBody>
          <a:bodyPr wrap="none" anchor="ctr">
            <a:spAutoFit/>
          </a:bodyPr>
          <a:lstStyle/>
          <a:p>
            <a:pPr algn="ctr"/>
            <a:r>
              <a:rPr sz="1700" b="1">
                <a:solidFill>
                  <a:srgbClr val="FFFFFF"/>
                </a:solidFill>
                <a:latin typeface="Aptos"/>
              </a:rPr>
              <a:t>E</a:t>
            </a:r>
          </a:p>
        </p:txBody>
      </p:sp>
      <p:sp>
        <p:nvSpPr>
          <p:cNvPr id="20" name="TextBox 19"/>
          <p:cNvSpPr txBox="1"/>
          <p:nvPr/>
        </p:nvSpPr>
        <p:spPr>
          <a:xfrm>
            <a:off x="5340096" y="2761488"/>
            <a:ext cx="1508760" cy="274320"/>
          </a:xfrm>
          <a:prstGeom prst="rect">
            <a:avLst/>
          </a:prstGeom>
          <a:noFill/>
        </p:spPr>
        <p:txBody>
          <a:bodyPr wrap="none" anchor="t">
            <a:spAutoFit/>
          </a:bodyPr>
          <a:lstStyle/>
          <a:p>
            <a:pPr algn="ctr"/>
            <a:r>
              <a:rPr sz="1300" b="1">
                <a:solidFill>
                  <a:srgbClr val="1A2348"/>
                </a:solidFill>
                <a:latin typeface="Aptos"/>
              </a:rPr>
              <a:t>Example</a:t>
            </a:r>
          </a:p>
        </p:txBody>
      </p:sp>
      <p:sp>
        <p:nvSpPr>
          <p:cNvPr id="21" name="TextBox 20"/>
          <p:cNvSpPr txBox="1"/>
          <p:nvPr/>
        </p:nvSpPr>
        <p:spPr>
          <a:xfrm>
            <a:off x="5312664" y="3182112"/>
            <a:ext cx="1554480" cy="411480"/>
          </a:xfrm>
          <a:prstGeom prst="rect">
            <a:avLst/>
          </a:prstGeom>
          <a:noFill/>
        </p:spPr>
        <p:txBody>
          <a:bodyPr wrap="none" anchor="t">
            <a:spAutoFit/>
          </a:bodyPr>
          <a:lstStyle/>
          <a:p>
            <a:pPr algn="ctr"/>
            <a:r>
              <a:rPr sz="950" b="0">
                <a:solidFill>
                  <a:srgbClr val="697187"/>
                </a:solidFill>
                <a:latin typeface="Aptos"/>
              </a:rPr>
              <a:t>contoh gaya / hasil</a:t>
            </a:r>
          </a:p>
        </p:txBody>
      </p:sp>
      <p:sp>
        <p:nvSpPr>
          <p:cNvPr id="22" name="Rounded Rectangle 21"/>
          <p:cNvSpPr/>
          <p:nvPr/>
        </p:nvSpPr>
        <p:spPr>
          <a:xfrm>
            <a:off x="7415784" y="1691640"/>
            <a:ext cx="1965960" cy="2057400"/>
          </a:xfrm>
          <a:prstGeom prst="roundRect">
            <a:avLst/>
          </a:prstGeom>
          <a:solidFill>
            <a:srgbClr val="FDEB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8110728" y="1938528"/>
            <a:ext cx="566928" cy="566928"/>
          </a:xfrm>
          <a:prstGeom prst="ellipse">
            <a:avLst/>
          </a:prstGeom>
          <a:solidFill>
            <a:srgbClr val="E968A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8110728" y="1947672"/>
            <a:ext cx="566928" cy="557784"/>
          </a:xfrm>
          <a:prstGeom prst="rect">
            <a:avLst/>
          </a:prstGeom>
          <a:noFill/>
        </p:spPr>
        <p:txBody>
          <a:bodyPr wrap="none" anchor="ctr">
            <a:spAutoFit/>
          </a:bodyPr>
          <a:lstStyle/>
          <a:p>
            <a:pPr algn="ctr"/>
            <a:r>
              <a:rPr sz="1700" b="1">
                <a:solidFill>
                  <a:srgbClr val="FFFFFF"/>
                </a:solidFill>
                <a:latin typeface="Aptos"/>
              </a:rPr>
              <a:t>A</a:t>
            </a:r>
          </a:p>
        </p:txBody>
      </p:sp>
      <p:sp>
        <p:nvSpPr>
          <p:cNvPr id="25" name="TextBox 24"/>
          <p:cNvSpPr txBox="1"/>
          <p:nvPr/>
        </p:nvSpPr>
        <p:spPr>
          <a:xfrm>
            <a:off x="7644384" y="2761488"/>
            <a:ext cx="1508760" cy="274320"/>
          </a:xfrm>
          <a:prstGeom prst="rect">
            <a:avLst/>
          </a:prstGeom>
          <a:noFill/>
        </p:spPr>
        <p:txBody>
          <a:bodyPr wrap="none" anchor="t">
            <a:spAutoFit/>
          </a:bodyPr>
          <a:lstStyle/>
          <a:p>
            <a:pPr algn="ctr"/>
            <a:r>
              <a:rPr sz="1300" b="1">
                <a:solidFill>
                  <a:srgbClr val="1A2348"/>
                </a:solidFill>
                <a:latin typeface="Aptos"/>
              </a:rPr>
              <a:t>Ask</a:t>
            </a:r>
          </a:p>
        </p:txBody>
      </p:sp>
      <p:sp>
        <p:nvSpPr>
          <p:cNvPr id="26" name="TextBox 25"/>
          <p:cNvSpPr txBox="1"/>
          <p:nvPr/>
        </p:nvSpPr>
        <p:spPr>
          <a:xfrm>
            <a:off x="7616952" y="3182112"/>
            <a:ext cx="1554480" cy="411480"/>
          </a:xfrm>
          <a:prstGeom prst="rect">
            <a:avLst/>
          </a:prstGeom>
          <a:noFill/>
        </p:spPr>
        <p:txBody>
          <a:bodyPr wrap="none" anchor="t">
            <a:spAutoFit/>
          </a:bodyPr>
          <a:lstStyle/>
          <a:p>
            <a:pPr algn="ctr"/>
            <a:r>
              <a:rPr sz="950" b="0">
                <a:solidFill>
                  <a:srgbClr val="697187"/>
                </a:solidFill>
                <a:latin typeface="Aptos"/>
              </a:rPr>
              <a:t>permintaan yang spesifik</a:t>
            </a:r>
          </a:p>
        </p:txBody>
      </p:sp>
      <p:sp>
        <p:nvSpPr>
          <p:cNvPr id="27" name="Rounded Rectangle 26"/>
          <p:cNvSpPr/>
          <p:nvPr/>
        </p:nvSpPr>
        <p:spPr>
          <a:xfrm>
            <a:off x="9720072" y="1691640"/>
            <a:ext cx="1965960" cy="2057400"/>
          </a:xfrm>
          <a:prstGeom prst="roundRect">
            <a:avLst/>
          </a:prstGeom>
          <a:solidFill>
            <a:srgbClr val="FFF7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Oval 27"/>
          <p:cNvSpPr/>
          <p:nvPr/>
        </p:nvSpPr>
        <p:spPr>
          <a:xfrm>
            <a:off x="10415016" y="1938528"/>
            <a:ext cx="566928" cy="566928"/>
          </a:xfrm>
          <a:prstGeom prst="ellipse">
            <a:avLst/>
          </a:prstGeom>
          <a:solidFill>
            <a:srgbClr val="F8C6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10415016" y="1947672"/>
            <a:ext cx="566928" cy="557784"/>
          </a:xfrm>
          <a:prstGeom prst="rect">
            <a:avLst/>
          </a:prstGeom>
          <a:noFill/>
        </p:spPr>
        <p:txBody>
          <a:bodyPr wrap="none" anchor="ctr">
            <a:spAutoFit/>
          </a:bodyPr>
          <a:lstStyle/>
          <a:p>
            <a:pPr algn="ctr"/>
            <a:r>
              <a:rPr sz="1700" b="1">
                <a:solidFill>
                  <a:srgbClr val="FFFFFF"/>
                </a:solidFill>
                <a:latin typeface="Aptos"/>
              </a:rPr>
              <a:t>R</a:t>
            </a:r>
          </a:p>
        </p:txBody>
      </p:sp>
      <p:sp>
        <p:nvSpPr>
          <p:cNvPr id="30" name="TextBox 29"/>
          <p:cNvSpPr txBox="1"/>
          <p:nvPr/>
        </p:nvSpPr>
        <p:spPr>
          <a:xfrm>
            <a:off x="9948672" y="2761488"/>
            <a:ext cx="1508760" cy="274320"/>
          </a:xfrm>
          <a:prstGeom prst="rect">
            <a:avLst/>
          </a:prstGeom>
          <a:noFill/>
        </p:spPr>
        <p:txBody>
          <a:bodyPr wrap="none" anchor="t">
            <a:spAutoFit/>
          </a:bodyPr>
          <a:lstStyle/>
          <a:p>
            <a:pPr algn="ctr"/>
            <a:r>
              <a:rPr sz="1300" b="1">
                <a:solidFill>
                  <a:srgbClr val="1A2348"/>
                </a:solidFill>
                <a:latin typeface="Aptos"/>
              </a:rPr>
              <a:t>Role</a:t>
            </a:r>
          </a:p>
        </p:txBody>
      </p:sp>
      <p:sp>
        <p:nvSpPr>
          <p:cNvPr id="31" name="TextBox 30"/>
          <p:cNvSpPr txBox="1"/>
          <p:nvPr/>
        </p:nvSpPr>
        <p:spPr>
          <a:xfrm>
            <a:off x="9921240" y="3182112"/>
            <a:ext cx="1554480" cy="411480"/>
          </a:xfrm>
          <a:prstGeom prst="rect">
            <a:avLst/>
          </a:prstGeom>
          <a:noFill/>
        </p:spPr>
        <p:txBody>
          <a:bodyPr wrap="none" anchor="t">
            <a:spAutoFit/>
          </a:bodyPr>
          <a:lstStyle/>
          <a:p>
            <a:pPr algn="ctr"/>
            <a:r>
              <a:rPr sz="950" b="0">
                <a:solidFill>
                  <a:srgbClr val="697187"/>
                </a:solidFill>
                <a:latin typeface="Aptos"/>
              </a:rPr>
              <a:t>peran yang diinginkan</a:t>
            </a:r>
          </a:p>
        </p:txBody>
      </p:sp>
      <p:sp>
        <p:nvSpPr>
          <p:cNvPr id="32" name="TextBox 31"/>
          <p:cNvSpPr txBox="1"/>
          <p:nvPr/>
        </p:nvSpPr>
        <p:spPr>
          <a:xfrm>
            <a:off x="777240" y="4160520"/>
            <a:ext cx="3474720" cy="246888"/>
          </a:xfrm>
          <a:prstGeom prst="rect">
            <a:avLst/>
          </a:prstGeom>
          <a:noFill/>
        </p:spPr>
        <p:txBody>
          <a:bodyPr wrap="none" anchor="t">
            <a:spAutoFit/>
          </a:bodyPr>
          <a:lstStyle/>
          <a:p>
            <a:pPr algn="l"/>
            <a:r>
              <a:rPr sz="1150" b="1">
                <a:solidFill>
                  <a:srgbClr val="1A2348"/>
                </a:solidFill>
                <a:latin typeface="Aptos"/>
              </a:rPr>
              <a:t>🎯 Sesuaikan bahasa dengan usia siswa</a:t>
            </a:r>
          </a:p>
        </p:txBody>
      </p:sp>
      <p:sp>
        <p:nvSpPr>
          <p:cNvPr id="33" name="TextBox 32"/>
          <p:cNvSpPr txBox="1"/>
          <p:nvPr/>
        </p:nvSpPr>
        <p:spPr>
          <a:xfrm>
            <a:off x="4069080" y="4160520"/>
            <a:ext cx="6583680" cy="292608"/>
          </a:xfrm>
          <a:prstGeom prst="rect">
            <a:avLst/>
          </a:prstGeom>
          <a:noFill/>
        </p:spPr>
        <p:txBody>
          <a:bodyPr wrap="none" anchor="t">
            <a:spAutoFit/>
          </a:bodyPr>
          <a:lstStyle/>
          <a:p>
            <a:pPr algn="l"/>
            <a:r>
              <a:rPr sz="1050" b="0">
                <a:solidFill>
                  <a:srgbClr val="697187"/>
                </a:solidFill>
                <a:latin typeface="Aptos"/>
              </a:rPr>
              <a:t>Minta gaya bahasa yang sederhana, ceria, dan kontekstual.</a:t>
            </a:r>
          </a:p>
        </p:txBody>
      </p:sp>
      <p:sp>
        <p:nvSpPr>
          <p:cNvPr id="34" name="TextBox 33"/>
          <p:cNvSpPr txBox="1"/>
          <p:nvPr/>
        </p:nvSpPr>
        <p:spPr>
          <a:xfrm>
            <a:off x="777240" y="4818888"/>
            <a:ext cx="3474720" cy="246888"/>
          </a:xfrm>
          <a:prstGeom prst="rect">
            <a:avLst/>
          </a:prstGeom>
          <a:noFill/>
        </p:spPr>
        <p:txBody>
          <a:bodyPr wrap="none" anchor="t">
            <a:spAutoFit/>
          </a:bodyPr>
          <a:lstStyle/>
          <a:p>
            <a:pPr algn="l"/>
            <a:r>
              <a:rPr sz="1150" b="1">
                <a:solidFill>
                  <a:srgbClr val="1A2348"/>
                </a:solidFill>
                <a:latin typeface="Aptos"/>
              </a:rPr>
              <a:t>🔁 Iterasi</a:t>
            </a:r>
          </a:p>
        </p:txBody>
      </p:sp>
      <p:sp>
        <p:nvSpPr>
          <p:cNvPr id="35" name="TextBox 34"/>
          <p:cNvSpPr txBox="1"/>
          <p:nvPr/>
        </p:nvSpPr>
        <p:spPr>
          <a:xfrm>
            <a:off x="4069080" y="4818888"/>
            <a:ext cx="6583680" cy="292608"/>
          </a:xfrm>
          <a:prstGeom prst="rect">
            <a:avLst/>
          </a:prstGeom>
          <a:noFill/>
        </p:spPr>
        <p:txBody>
          <a:bodyPr wrap="none" anchor="t">
            <a:spAutoFit/>
          </a:bodyPr>
          <a:lstStyle/>
          <a:p>
            <a:pPr algn="l"/>
            <a:r>
              <a:rPr sz="1050" b="0">
                <a:solidFill>
                  <a:srgbClr val="697187"/>
                </a:solidFill>
                <a:latin typeface="Aptos"/>
              </a:rPr>
              <a:t>Coba: “buat lebih sederhana”, “tambahkan contoh”, atau “ubah menjadi studi kasus”.</a:t>
            </a:r>
          </a:p>
        </p:txBody>
      </p:sp>
      <p:sp>
        <p:nvSpPr>
          <p:cNvPr id="36" name="TextBox 35"/>
          <p:cNvSpPr txBox="1"/>
          <p:nvPr/>
        </p:nvSpPr>
        <p:spPr>
          <a:xfrm>
            <a:off x="777240" y="5477256"/>
            <a:ext cx="3474720" cy="246888"/>
          </a:xfrm>
          <a:prstGeom prst="rect">
            <a:avLst/>
          </a:prstGeom>
          <a:noFill/>
        </p:spPr>
        <p:txBody>
          <a:bodyPr wrap="none" anchor="t">
            <a:spAutoFit/>
          </a:bodyPr>
          <a:lstStyle/>
          <a:p>
            <a:pPr algn="l"/>
            <a:r>
              <a:rPr sz="1150" b="1">
                <a:solidFill>
                  <a:srgbClr val="1A2348"/>
                </a:solidFill>
                <a:latin typeface="Aptos"/>
              </a:rPr>
              <a:t>✅ Verifikasi</a:t>
            </a:r>
          </a:p>
        </p:txBody>
      </p:sp>
      <p:sp>
        <p:nvSpPr>
          <p:cNvPr id="37" name="TextBox 36"/>
          <p:cNvSpPr txBox="1"/>
          <p:nvPr/>
        </p:nvSpPr>
        <p:spPr>
          <a:xfrm>
            <a:off x="4069080" y="5477256"/>
            <a:ext cx="6583680" cy="292608"/>
          </a:xfrm>
          <a:prstGeom prst="rect">
            <a:avLst/>
          </a:prstGeom>
          <a:noFill/>
        </p:spPr>
        <p:txBody>
          <a:bodyPr wrap="none" anchor="t">
            <a:spAutoFit/>
          </a:bodyPr>
          <a:lstStyle/>
          <a:p>
            <a:pPr algn="l"/>
            <a:r>
              <a:rPr sz="1050" b="0">
                <a:solidFill>
                  <a:srgbClr val="697187"/>
                </a:solidFill>
                <a:latin typeface="Aptos"/>
              </a:rPr>
              <a:t>Selalu cek fakta, kunci jawaban, bias, dan kesesuaian dengan tujuan pembelajaran.</a:t>
            </a:r>
          </a:p>
        </p:txBody>
      </p:sp>
      <p:sp>
        <p:nvSpPr>
          <p:cNvPr id="38" name="TextBox 37"/>
          <p:cNvSpPr txBox="1"/>
          <p:nvPr/>
        </p:nvSpPr>
        <p:spPr>
          <a:xfrm>
            <a:off x="658368" y="6519672"/>
            <a:ext cx="3200400" cy="201168"/>
          </a:xfrm>
          <a:prstGeom prst="rect">
            <a:avLst/>
          </a:prstGeom>
          <a:noFill/>
        </p:spPr>
        <p:txBody>
          <a:bodyPr wrap="none" anchor="t">
            <a:spAutoFit/>
          </a:bodyPr>
          <a:lstStyle/>
          <a:p>
            <a:pPr algn="l"/>
            <a:r>
              <a:rPr sz="850" b="0">
                <a:solidFill>
                  <a:srgbClr val="697187"/>
                </a:solidFill>
                <a:latin typeface="Aptos"/>
              </a:rPr>
              <a:t>Elfi Dawiyah, S.Pd.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7F9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8961120" y="-731520"/>
            <a:ext cx="3657600" cy="3657600"/>
          </a:xfrm>
          <a:prstGeom prst="ellipse">
            <a:avLst/>
          </a:prstGeom>
          <a:solidFill>
            <a:srgbClr val="EDE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914400" y="4846320"/>
            <a:ext cx="2926080" cy="2926080"/>
          </a:xfrm>
          <a:prstGeom prst="ellipse">
            <a:avLst/>
          </a:prstGeom>
          <a:solidFill>
            <a:srgbClr val="E4FA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31520" y="777240"/>
            <a:ext cx="6858000" cy="594360"/>
          </a:xfrm>
          <a:prstGeom prst="rect">
            <a:avLst/>
          </a:prstGeom>
          <a:noFill/>
        </p:spPr>
        <p:txBody>
          <a:bodyPr wrap="none" anchor="t">
            <a:spAutoFit/>
          </a:bodyPr>
          <a:lstStyle/>
          <a:p>
            <a:pPr algn="l"/>
            <a:r>
              <a:rPr sz="3000" b="1">
                <a:solidFill>
                  <a:srgbClr val="1A2348"/>
                </a:solidFill>
                <a:latin typeface="Aptos"/>
              </a:rPr>
              <a:t>MARI MULAI BERKREASI!</a:t>
            </a:r>
          </a:p>
        </p:txBody>
      </p:sp>
      <p:sp>
        <p:nvSpPr>
          <p:cNvPr id="6" name="TextBox 5"/>
          <p:cNvSpPr txBox="1"/>
          <p:nvPr/>
        </p:nvSpPr>
        <p:spPr>
          <a:xfrm>
            <a:off x="749808" y="1417320"/>
            <a:ext cx="6858000" cy="502920"/>
          </a:xfrm>
          <a:prstGeom prst="rect">
            <a:avLst/>
          </a:prstGeom>
          <a:noFill/>
        </p:spPr>
        <p:txBody>
          <a:bodyPr wrap="none" anchor="t">
            <a:spAutoFit/>
          </a:bodyPr>
          <a:lstStyle/>
          <a:p>
            <a:pPr algn="l"/>
            <a:r>
              <a:rPr sz="1500" b="1">
                <a:solidFill>
                  <a:srgbClr val="5B46B4"/>
                </a:solidFill>
                <a:latin typeface="Aptos"/>
              </a:rPr>
              <a:t>AI adalah alat. Kreativitas, empati, dan keputusan pedagogis tetap milik guru.</a:t>
            </a:r>
          </a:p>
        </p:txBody>
      </p:sp>
      <p:sp>
        <p:nvSpPr>
          <p:cNvPr id="7" name="Rounded Rectangle 6"/>
          <p:cNvSpPr/>
          <p:nvPr/>
        </p:nvSpPr>
        <p:spPr>
          <a:xfrm>
            <a:off x="777240" y="2240280"/>
            <a:ext cx="6217920" cy="658368"/>
          </a:xfrm>
          <a:prstGeom prst="roundRect">
            <a:avLst/>
          </a:prstGeom>
          <a:solidFill>
            <a:srgbClr val="EDE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960120" y="2340864"/>
            <a:ext cx="438912" cy="438912"/>
          </a:xfrm>
          <a:prstGeom prst="ellipse">
            <a:avLst/>
          </a:prstGeom>
          <a:solidFill>
            <a:srgbClr val="5B46B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960120" y="2350008"/>
            <a:ext cx="438912" cy="429768"/>
          </a:xfrm>
          <a:prstGeom prst="rect">
            <a:avLst/>
          </a:prstGeom>
          <a:noFill/>
        </p:spPr>
        <p:txBody>
          <a:bodyPr wrap="none" anchor="ctr">
            <a:spAutoFit/>
          </a:bodyPr>
          <a:lstStyle/>
          <a:p>
            <a:pPr algn="ctr"/>
            <a:r>
              <a:rPr sz="1100" b="1">
                <a:solidFill>
                  <a:srgbClr val="FFFFFF"/>
                </a:solidFill>
                <a:latin typeface="Aptos"/>
              </a:rPr>
              <a:t>01</a:t>
            </a:r>
          </a:p>
        </p:txBody>
      </p:sp>
      <p:sp>
        <p:nvSpPr>
          <p:cNvPr id="10" name="TextBox 9"/>
          <p:cNvSpPr txBox="1"/>
          <p:nvPr/>
        </p:nvSpPr>
        <p:spPr>
          <a:xfrm>
            <a:off x="1572768" y="2404872"/>
            <a:ext cx="5074920" cy="274320"/>
          </a:xfrm>
          <a:prstGeom prst="rect">
            <a:avLst/>
          </a:prstGeom>
          <a:noFill/>
        </p:spPr>
        <p:txBody>
          <a:bodyPr wrap="none" anchor="t">
            <a:spAutoFit/>
          </a:bodyPr>
          <a:lstStyle/>
          <a:p>
            <a:pPr algn="l"/>
            <a:r>
              <a:rPr sz="1150" b="1">
                <a:solidFill>
                  <a:srgbClr val="282E42"/>
                </a:solidFill>
                <a:latin typeface="Aptos"/>
              </a:rPr>
              <a:t>AI membantu mempercepat ide dan produksi konten.</a:t>
            </a:r>
          </a:p>
        </p:txBody>
      </p:sp>
      <p:sp>
        <p:nvSpPr>
          <p:cNvPr id="11" name="Rounded Rectangle 10"/>
          <p:cNvSpPr/>
          <p:nvPr/>
        </p:nvSpPr>
        <p:spPr>
          <a:xfrm>
            <a:off x="777240" y="3108960"/>
            <a:ext cx="6217920" cy="658368"/>
          </a:xfrm>
          <a:prstGeom prst="roundRect">
            <a:avLst/>
          </a:prstGeom>
          <a:solidFill>
            <a:srgbClr val="E7F3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960120" y="3209544"/>
            <a:ext cx="438912" cy="438912"/>
          </a:xfrm>
          <a:prstGeom prst="ellipse">
            <a:avLst/>
          </a:prstGeom>
          <a:solidFill>
            <a:srgbClr val="3880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960120" y="3218688"/>
            <a:ext cx="438912" cy="429768"/>
          </a:xfrm>
          <a:prstGeom prst="rect">
            <a:avLst/>
          </a:prstGeom>
          <a:noFill/>
        </p:spPr>
        <p:txBody>
          <a:bodyPr wrap="none" anchor="ctr">
            <a:spAutoFit/>
          </a:bodyPr>
          <a:lstStyle/>
          <a:p>
            <a:pPr algn="ctr"/>
            <a:r>
              <a:rPr sz="1100" b="1">
                <a:solidFill>
                  <a:srgbClr val="FFFFFF"/>
                </a:solidFill>
                <a:latin typeface="Aptos"/>
              </a:rPr>
              <a:t>02</a:t>
            </a:r>
          </a:p>
        </p:txBody>
      </p:sp>
      <p:sp>
        <p:nvSpPr>
          <p:cNvPr id="14" name="TextBox 13"/>
          <p:cNvSpPr txBox="1"/>
          <p:nvPr/>
        </p:nvSpPr>
        <p:spPr>
          <a:xfrm>
            <a:off x="1572768" y="3273552"/>
            <a:ext cx="5074920" cy="274320"/>
          </a:xfrm>
          <a:prstGeom prst="rect">
            <a:avLst/>
          </a:prstGeom>
          <a:noFill/>
        </p:spPr>
        <p:txBody>
          <a:bodyPr wrap="none" anchor="t">
            <a:spAutoFit/>
          </a:bodyPr>
          <a:lstStyle/>
          <a:p>
            <a:pPr algn="l"/>
            <a:r>
              <a:rPr sz="1150" b="1">
                <a:solidFill>
                  <a:srgbClr val="282E42"/>
                </a:solidFill>
                <a:latin typeface="Aptos"/>
              </a:rPr>
              <a:t>Pembelajaran interaktif perlu tujuan yang jelas, bukan sekadar tampilan menarik.</a:t>
            </a:r>
          </a:p>
        </p:txBody>
      </p:sp>
      <p:sp>
        <p:nvSpPr>
          <p:cNvPr id="15" name="Rounded Rectangle 14"/>
          <p:cNvSpPr/>
          <p:nvPr/>
        </p:nvSpPr>
        <p:spPr>
          <a:xfrm>
            <a:off x="777240" y="3977639"/>
            <a:ext cx="6217920" cy="658368"/>
          </a:xfrm>
          <a:prstGeom prst="roundRect">
            <a:avLst/>
          </a:prstGeom>
          <a:solidFill>
            <a:srgbClr val="E4FA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960120" y="4078224"/>
            <a:ext cx="438912" cy="438912"/>
          </a:xfrm>
          <a:prstGeom prst="ellipse">
            <a:avLst/>
          </a:prstGeom>
          <a:solidFill>
            <a:srgbClr val="3B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960120" y="4087368"/>
            <a:ext cx="438912" cy="429768"/>
          </a:xfrm>
          <a:prstGeom prst="rect">
            <a:avLst/>
          </a:prstGeom>
          <a:noFill/>
        </p:spPr>
        <p:txBody>
          <a:bodyPr wrap="none" anchor="ctr">
            <a:spAutoFit/>
          </a:bodyPr>
          <a:lstStyle/>
          <a:p>
            <a:pPr algn="ctr"/>
            <a:r>
              <a:rPr sz="1100" b="1">
                <a:solidFill>
                  <a:srgbClr val="FFFFFF"/>
                </a:solidFill>
                <a:latin typeface="Aptos"/>
              </a:rPr>
              <a:t>03</a:t>
            </a:r>
          </a:p>
        </p:txBody>
      </p:sp>
      <p:sp>
        <p:nvSpPr>
          <p:cNvPr id="18" name="TextBox 17"/>
          <p:cNvSpPr txBox="1"/>
          <p:nvPr/>
        </p:nvSpPr>
        <p:spPr>
          <a:xfrm>
            <a:off x="1572768" y="4142231"/>
            <a:ext cx="5074920" cy="274320"/>
          </a:xfrm>
          <a:prstGeom prst="rect">
            <a:avLst/>
          </a:prstGeom>
          <a:noFill/>
        </p:spPr>
        <p:txBody>
          <a:bodyPr wrap="none" anchor="t">
            <a:spAutoFit/>
          </a:bodyPr>
          <a:lstStyle/>
          <a:p>
            <a:pPr algn="l"/>
            <a:r>
              <a:rPr sz="1150" b="1">
                <a:solidFill>
                  <a:srgbClr val="282E42"/>
                </a:solidFill>
                <a:latin typeface="Aptos"/>
              </a:rPr>
              <a:t>Kombinasikan konten AI + sentuhan profesional guru + verifikasi.</a:t>
            </a:r>
          </a:p>
        </p:txBody>
      </p:sp>
      <p:sp>
        <p:nvSpPr>
          <p:cNvPr id="19" name="Rounded Rectangle 18"/>
          <p:cNvSpPr/>
          <p:nvPr/>
        </p:nvSpPr>
        <p:spPr>
          <a:xfrm>
            <a:off x="7543800" y="2057400"/>
            <a:ext cx="3520440" cy="23317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7818120" y="2331720"/>
            <a:ext cx="2926080" cy="320040"/>
          </a:xfrm>
          <a:prstGeom prst="rect">
            <a:avLst/>
          </a:prstGeom>
          <a:noFill/>
        </p:spPr>
        <p:txBody>
          <a:bodyPr wrap="none" anchor="t">
            <a:spAutoFit/>
          </a:bodyPr>
          <a:lstStyle/>
          <a:p>
            <a:pPr algn="ctr"/>
            <a:r>
              <a:rPr sz="1300" b="1">
                <a:solidFill>
                  <a:srgbClr val="5B46B4"/>
                </a:solidFill>
                <a:latin typeface="Aptos"/>
              </a:rPr>
              <a:t>TANTANGAN MINGGU INI</a:t>
            </a:r>
          </a:p>
        </p:txBody>
      </p:sp>
      <p:sp>
        <p:nvSpPr>
          <p:cNvPr id="21" name="TextBox 20"/>
          <p:cNvSpPr txBox="1"/>
          <p:nvPr/>
        </p:nvSpPr>
        <p:spPr>
          <a:xfrm>
            <a:off x="7818120" y="2880360"/>
            <a:ext cx="2926080" cy="914400"/>
          </a:xfrm>
          <a:prstGeom prst="rect">
            <a:avLst/>
          </a:prstGeom>
          <a:noFill/>
        </p:spPr>
        <p:txBody>
          <a:bodyPr wrap="none" anchor="t">
            <a:spAutoFit/>
          </a:bodyPr>
          <a:lstStyle/>
          <a:p>
            <a:pPr algn="ctr"/>
            <a:r>
              <a:rPr sz="2200" b="1">
                <a:solidFill>
                  <a:srgbClr val="1A2348"/>
                </a:solidFill>
                <a:latin typeface="Aptos"/>
              </a:rPr>
              <a:t>Buat 1 infografis
atau
1 set LKPD</a:t>
            </a:r>
          </a:p>
        </p:txBody>
      </p:sp>
      <p:sp>
        <p:nvSpPr>
          <p:cNvPr id="22" name="TextBox 21"/>
          <p:cNvSpPr txBox="1"/>
          <p:nvPr/>
        </p:nvSpPr>
        <p:spPr>
          <a:xfrm>
            <a:off x="7818120" y="3858768"/>
            <a:ext cx="2926080" cy="274320"/>
          </a:xfrm>
          <a:prstGeom prst="rect">
            <a:avLst/>
          </a:prstGeom>
          <a:noFill/>
        </p:spPr>
        <p:txBody>
          <a:bodyPr wrap="none" anchor="t">
            <a:spAutoFit/>
          </a:bodyPr>
          <a:lstStyle/>
          <a:p>
            <a:pPr algn="ctr"/>
            <a:r>
              <a:rPr sz="1100" b="0">
                <a:solidFill>
                  <a:srgbClr val="697187"/>
                </a:solidFill>
                <a:latin typeface="Aptos"/>
              </a:rPr>
              <a:t>dengan bantuan Gemini</a:t>
            </a:r>
          </a:p>
        </p:txBody>
      </p:sp>
      <p:sp>
        <p:nvSpPr>
          <p:cNvPr id="23" name="TextBox 22"/>
          <p:cNvSpPr txBox="1"/>
          <p:nvPr/>
        </p:nvSpPr>
        <p:spPr>
          <a:xfrm>
            <a:off x="7680960" y="4892040"/>
            <a:ext cx="3291840" cy="365760"/>
          </a:xfrm>
          <a:prstGeom prst="rect">
            <a:avLst/>
          </a:prstGeom>
          <a:noFill/>
        </p:spPr>
        <p:txBody>
          <a:bodyPr wrap="none" anchor="t">
            <a:spAutoFit/>
          </a:bodyPr>
          <a:lstStyle/>
          <a:p>
            <a:pPr algn="ctr"/>
            <a:r>
              <a:rPr sz="1500" b="1">
                <a:solidFill>
                  <a:srgbClr val="1A2348"/>
                </a:solidFill>
                <a:latin typeface="Aptos"/>
              </a:rPr>
              <a:t>Elfi Dawiyah, S.Pd.</a:t>
            </a:r>
          </a:p>
        </p:txBody>
      </p:sp>
      <p:sp>
        <p:nvSpPr>
          <p:cNvPr id="24" name="TextBox 23"/>
          <p:cNvSpPr txBox="1"/>
          <p:nvPr/>
        </p:nvSpPr>
        <p:spPr>
          <a:xfrm>
            <a:off x="7498079" y="5303520"/>
            <a:ext cx="3657600" cy="274320"/>
          </a:xfrm>
          <a:prstGeom prst="rect">
            <a:avLst/>
          </a:prstGeom>
          <a:noFill/>
        </p:spPr>
        <p:txBody>
          <a:bodyPr wrap="none" anchor="t">
            <a:spAutoFit/>
          </a:bodyPr>
          <a:lstStyle/>
          <a:p>
            <a:pPr algn="ctr"/>
            <a:r>
              <a:rPr sz="1000" b="0">
                <a:solidFill>
                  <a:srgbClr val="697187"/>
                </a:solidFill>
                <a:latin typeface="Aptos"/>
              </a:rPr>
              <a:t>Guru SMAN 1 Kaway XVI • Aceh Barat</a:t>
            </a:r>
          </a:p>
        </p:txBody>
      </p:sp>
      <p:sp>
        <p:nvSpPr>
          <p:cNvPr id="25" name="TextBox 24"/>
          <p:cNvSpPr txBox="1"/>
          <p:nvPr/>
        </p:nvSpPr>
        <p:spPr>
          <a:xfrm>
            <a:off x="7635240" y="5806440"/>
            <a:ext cx="3383280" cy="411480"/>
          </a:xfrm>
          <a:prstGeom prst="rect">
            <a:avLst/>
          </a:prstGeom>
          <a:noFill/>
        </p:spPr>
        <p:txBody>
          <a:bodyPr wrap="none" anchor="t">
            <a:spAutoFit/>
          </a:bodyPr>
          <a:lstStyle/>
          <a:p>
            <a:pPr algn="ctr"/>
            <a:r>
              <a:rPr sz="1800" b="1">
                <a:solidFill>
                  <a:srgbClr val="5B46B4"/>
                </a:solidFill>
                <a:latin typeface="Aptos"/>
              </a:rPr>
              <a:t>TERIMA KASIH</a:t>
            </a:r>
          </a:p>
        </p:txBody>
      </p:sp>
      <p:sp>
        <p:nvSpPr>
          <p:cNvPr id="26" name="TextBox 25"/>
          <p:cNvSpPr txBox="1"/>
          <p:nvPr/>
        </p:nvSpPr>
        <p:spPr>
          <a:xfrm>
            <a:off x="658368" y="6519672"/>
            <a:ext cx="3200400" cy="201168"/>
          </a:xfrm>
          <a:prstGeom prst="rect">
            <a:avLst/>
          </a:prstGeom>
          <a:noFill/>
        </p:spPr>
        <p:txBody>
          <a:bodyPr wrap="none" anchor="t">
            <a:spAutoFit/>
          </a:bodyPr>
          <a:lstStyle/>
          <a:p>
            <a:pPr algn="l"/>
            <a:r>
              <a:rPr sz="850" b="0">
                <a:solidFill>
                  <a:srgbClr val="697187"/>
                </a:solidFill>
                <a:latin typeface="Aptos"/>
              </a:rPr>
              <a:t>Elfi Dawiyah, S.Pd.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2CE2121-7025-51A6-7E17-C46F3E94CB64}"/>
              </a:ext>
            </a:extLst>
          </p:cNvPr>
          <p:cNvPicPr>
            <a:picLocks noChangeAspect="1"/>
          </p:cNvPicPr>
          <p:nvPr/>
        </p:nvPicPr>
        <p:blipFill>
          <a:blip r:embed="rId2"/>
          <a:stretch>
            <a:fillRect/>
          </a:stretch>
        </p:blipFill>
        <p:spPr>
          <a:xfrm>
            <a:off x="244928" y="184551"/>
            <a:ext cx="11664043" cy="6510163"/>
          </a:xfrm>
          <a:prstGeom prst="rect">
            <a:avLst/>
          </a:prstGeom>
        </p:spPr>
      </p:pic>
    </p:spTree>
    <p:extLst>
      <p:ext uri="{BB962C8B-B14F-4D97-AF65-F5344CB8AC3E}">
        <p14:creationId xmlns:p14="http://schemas.microsoft.com/office/powerpoint/2010/main" val="39868786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DDD993D-F862-2BB5-FE46-5C28F19562F2}"/>
              </a:ext>
            </a:extLst>
          </p:cNvPr>
          <p:cNvPicPr>
            <a:picLocks noChangeAspect="1"/>
          </p:cNvPicPr>
          <p:nvPr/>
        </p:nvPicPr>
        <p:blipFill>
          <a:blip r:embed="rId2"/>
          <a:stretch>
            <a:fillRect/>
          </a:stretch>
        </p:blipFill>
        <p:spPr>
          <a:xfrm>
            <a:off x="1567543" y="130628"/>
            <a:ext cx="8860971" cy="6596744"/>
          </a:xfrm>
          <a:prstGeom prst="rect">
            <a:avLst/>
          </a:prstGeom>
        </p:spPr>
      </p:pic>
    </p:spTree>
    <p:extLst>
      <p:ext uri="{BB962C8B-B14F-4D97-AF65-F5344CB8AC3E}">
        <p14:creationId xmlns:p14="http://schemas.microsoft.com/office/powerpoint/2010/main" val="4419825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5D8F8-B297-4468-201A-67E9292EBB3E}"/>
              </a:ext>
            </a:extLst>
          </p:cNvPr>
          <p:cNvSpPr>
            <a:spLocks noGrp="1"/>
          </p:cNvSpPr>
          <p:nvPr>
            <p:ph type="ctrTitle"/>
          </p:nvPr>
        </p:nvSpPr>
        <p:spPr/>
        <p:txBody>
          <a:bodyPr>
            <a:noAutofit/>
          </a:bodyPr>
          <a:lstStyle/>
          <a:p>
            <a:pPr algn="just"/>
            <a:r>
              <a:rPr lang="en-ID" sz="2000" dirty="0" err="1"/>
              <a:t>Bertindak</a:t>
            </a:r>
            <a:r>
              <a:rPr lang="en-ID" sz="2000" dirty="0"/>
              <a:t> </a:t>
            </a:r>
            <a:r>
              <a:rPr lang="en-ID" sz="2000" dirty="0" err="1"/>
              <a:t>sebagai</a:t>
            </a:r>
            <a:r>
              <a:rPr lang="en-ID" sz="2000" dirty="0"/>
              <a:t> guru </a:t>
            </a:r>
            <a:r>
              <a:rPr lang="en-ID" sz="2000" dirty="0" err="1"/>
              <a:t>profesional</a:t>
            </a:r>
            <a:r>
              <a:rPr lang="en-ID" sz="2000" dirty="0"/>
              <a:t> </a:t>
            </a:r>
            <a:r>
              <a:rPr lang="en-ID" sz="2000" dirty="0" err="1"/>
              <a:t>buatkan</a:t>
            </a:r>
            <a:r>
              <a:rPr lang="en-ID" sz="2000" dirty="0"/>
              <a:t> </a:t>
            </a:r>
            <a:r>
              <a:rPr lang="en-ID" sz="2000" dirty="0" err="1"/>
              <a:t>gambar</a:t>
            </a:r>
            <a:r>
              <a:rPr lang="en-ID" sz="2000" dirty="0"/>
              <a:t> LKPD </a:t>
            </a:r>
            <a:r>
              <a:rPr lang="en-ID" sz="2000" dirty="0" err="1"/>
              <a:t>pelajaran</a:t>
            </a:r>
            <a:r>
              <a:rPr lang="en-ID" sz="2000" dirty="0"/>
              <a:t> Bahasa Inggris </a:t>
            </a:r>
            <a:r>
              <a:rPr lang="en-ID" sz="2000" dirty="0" err="1"/>
              <a:t>Kelas</a:t>
            </a:r>
            <a:r>
              <a:rPr lang="en-ID" sz="2000" dirty="0"/>
              <a:t> XI </a:t>
            </a:r>
            <a:r>
              <a:rPr lang="en-ID" sz="2000" dirty="0" err="1"/>
              <a:t>materi</a:t>
            </a:r>
            <a:r>
              <a:rPr lang="en-ID" sz="2000" dirty="0"/>
              <a:t> (…). Tujuan </a:t>
            </a:r>
            <a:r>
              <a:rPr lang="en-ID" sz="2000" dirty="0" err="1"/>
              <a:t>pembelajaran</a:t>
            </a:r>
            <a:r>
              <a:rPr lang="en-ID" sz="2000" dirty="0"/>
              <a:t> </a:t>
            </a:r>
            <a:r>
              <a:rPr lang="en-ID" sz="2000" dirty="0" err="1"/>
              <a:t>siswa</a:t>
            </a:r>
            <a:r>
              <a:rPr lang="en-ID" sz="2000" dirty="0"/>
              <a:t> </a:t>
            </a:r>
            <a:r>
              <a:rPr lang="en-ID" sz="2000" dirty="0" err="1"/>
              <a:t>dapat</a:t>
            </a:r>
            <a:r>
              <a:rPr lang="en-ID" sz="2000" dirty="0"/>
              <a:t> </a:t>
            </a:r>
            <a:r>
              <a:rPr lang="en-ID" sz="2000" dirty="0" err="1"/>
              <a:t>menganalis</a:t>
            </a:r>
            <a:r>
              <a:rPr lang="en-ID" sz="2000" dirty="0"/>
              <a:t> </a:t>
            </a:r>
            <a:r>
              <a:rPr lang="en-ID" sz="2000" dirty="0" err="1"/>
              <a:t>fungsi</a:t>
            </a:r>
            <a:r>
              <a:rPr lang="en-ID" sz="2000" dirty="0"/>
              <a:t> </a:t>
            </a:r>
            <a:r>
              <a:rPr lang="en-ID" sz="2000" dirty="0" err="1"/>
              <a:t>sosial,struktur</a:t>
            </a:r>
            <a:r>
              <a:rPr lang="en-ID" sz="2000" dirty="0"/>
              <a:t> </a:t>
            </a:r>
            <a:r>
              <a:rPr lang="en-ID" sz="2000" dirty="0" err="1"/>
              <a:t>teks</a:t>
            </a:r>
            <a:r>
              <a:rPr lang="en-ID" sz="2000" dirty="0"/>
              <a:t> dan </a:t>
            </a:r>
            <a:r>
              <a:rPr lang="en-ID" sz="2000" dirty="0" err="1"/>
              <a:t>unsur</a:t>
            </a:r>
            <a:r>
              <a:rPr lang="en-ID" sz="2000" dirty="0"/>
              <a:t> </a:t>
            </a:r>
            <a:r>
              <a:rPr lang="en-ID" sz="2000" dirty="0" err="1"/>
              <a:t>kebahsaan</a:t>
            </a:r>
            <a:r>
              <a:rPr lang="en-ID" sz="2000" dirty="0"/>
              <a:t> pada </a:t>
            </a:r>
            <a:r>
              <a:rPr lang="en-ID" sz="2000" dirty="0" err="1"/>
              <a:t>teks</a:t>
            </a:r>
            <a:r>
              <a:rPr lang="en-ID" sz="2000" dirty="0"/>
              <a:t> </a:t>
            </a:r>
            <a:r>
              <a:rPr lang="en-ID" sz="2000" dirty="0">
                <a:solidFill>
                  <a:schemeClr val="tx1">
                    <a:tint val="75000"/>
                  </a:schemeClr>
                </a:solidFill>
                <a:latin typeface="+mn-lt"/>
                <a:ea typeface="+mn-ea"/>
                <a:cs typeface="+mn-cs"/>
              </a:rPr>
              <a:t>(…)</a:t>
            </a:r>
            <a:r>
              <a:rPr lang="en-ID" sz="2000" dirty="0"/>
              <a:t> text </a:t>
            </a:r>
            <a:r>
              <a:rPr lang="en-ID" sz="2000" dirty="0" err="1"/>
              <a:t>tentang</a:t>
            </a:r>
            <a:r>
              <a:rPr lang="en-ID" sz="2000"/>
              <a:t> (…..).</a:t>
            </a:r>
            <a:r>
              <a:rPr lang="en-ID" sz="2000" dirty="0" err="1"/>
              <a:t>Buatkan</a:t>
            </a:r>
            <a:r>
              <a:rPr lang="en-ID" sz="2000" dirty="0"/>
              <a:t> poster LKPD </a:t>
            </a:r>
            <a:r>
              <a:rPr lang="en-ID" sz="2000" dirty="0" err="1"/>
              <a:t>sebanyak</a:t>
            </a:r>
            <a:r>
              <a:rPr lang="en-ID" sz="2000" dirty="0"/>
              <a:t> 2 </a:t>
            </a:r>
            <a:r>
              <a:rPr lang="en-ID" sz="2000" dirty="0" err="1">
                <a:solidFill>
                  <a:schemeClr val="tx1">
                    <a:tint val="75000"/>
                  </a:schemeClr>
                </a:solidFill>
                <a:latin typeface="+mn-lt"/>
                <a:ea typeface="+mn-ea"/>
                <a:cs typeface="+mn-cs"/>
              </a:rPr>
              <a:t>halaman</a:t>
            </a:r>
            <a:r>
              <a:rPr lang="en-ID" sz="2000" dirty="0"/>
              <a:t> </a:t>
            </a:r>
            <a:r>
              <a:rPr lang="en-ID" sz="2000" dirty="0" err="1"/>
              <a:t>terdiri</a:t>
            </a:r>
            <a:r>
              <a:rPr lang="en-ID" sz="2000" dirty="0"/>
              <a:t> </a:t>
            </a:r>
            <a:r>
              <a:rPr lang="en-ID" sz="2000" dirty="0" err="1"/>
              <a:t>dari</a:t>
            </a:r>
            <a:r>
              <a:rPr lang="en-ID" sz="2000" dirty="0"/>
              <a:t> : </a:t>
            </a:r>
            <a:r>
              <a:rPr lang="en-ID" sz="2000" dirty="0" err="1"/>
              <a:t>Identitas</a:t>
            </a:r>
            <a:r>
              <a:rPr lang="en-ID" sz="2000" dirty="0"/>
              <a:t> </a:t>
            </a:r>
            <a:r>
              <a:rPr lang="en-ID" sz="2000" dirty="0" err="1"/>
              <a:t>siswa</a:t>
            </a:r>
            <a:r>
              <a:rPr lang="en-ID" sz="2000" dirty="0"/>
              <a:t>, </a:t>
            </a:r>
            <a:r>
              <a:rPr lang="en-ID" sz="2000" dirty="0" err="1"/>
              <a:t>tujuan</a:t>
            </a:r>
            <a:r>
              <a:rPr lang="en-ID" sz="2000" dirty="0"/>
              <a:t> </a:t>
            </a:r>
            <a:r>
              <a:rPr lang="en-ID" sz="2000" dirty="0" err="1"/>
              <a:t>pembelajaran</a:t>
            </a:r>
            <a:r>
              <a:rPr lang="en-ID" sz="2000" dirty="0"/>
              <a:t>, </a:t>
            </a:r>
            <a:r>
              <a:rPr lang="en-ID" sz="2000" dirty="0" err="1"/>
              <a:t>petunjuk</a:t>
            </a:r>
            <a:r>
              <a:rPr lang="en-ID" sz="2000" dirty="0"/>
              <a:t>, stimulus </a:t>
            </a:r>
            <a:r>
              <a:rPr lang="en-ID" sz="2000" dirty="0" err="1"/>
              <a:t>awal</a:t>
            </a:r>
            <a:r>
              <a:rPr lang="en-ID" sz="2000" dirty="0"/>
              <a:t>, </a:t>
            </a:r>
            <a:r>
              <a:rPr lang="en-ID" sz="2000" dirty="0" err="1"/>
              <a:t>aktivitas</a:t>
            </a:r>
            <a:r>
              <a:rPr lang="en-ID" sz="2000" dirty="0"/>
              <a:t> </a:t>
            </a:r>
            <a:r>
              <a:rPr lang="en-ID" sz="2000" dirty="0" err="1"/>
              <a:t>individu</a:t>
            </a:r>
            <a:r>
              <a:rPr lang="en-ID" sz="2000" dirty="0"/>
              <a:t>/</a:t>
            </a:r>
            <a:r>
              <a:rPr lang="en-ID" sz="2000" dirty="0" err="1"/>
              <a:t>kelompok</a:t>
            </a:r>
            <a:r>
              <a:rPr lang="en-ID" sz="2000" dirty="0"/>
              <a:t>, </a:t>
            </a:r>
            <a:r>
              <a:rPr lang="en-ID" sz="2000" dirty="0" err="1"/>
              <a:t>pertanyaan</a:t>
            </a:r>
            <a:r>
              <a:rPr lang="en-ID" sz="2000" dirty="0"/>
              <a:t> </a:t>
            </a:r>
            <a:r>
              <a:rPr lang="en-ID" sz="2000" dirty="0" err="1"/>
              <a:t>pemahaman</a:t>
            </a:r>
            <a:r>
              <a:rPr lang="en-ID" sz="2000" dirty="0"/>
              <a:t>, </a:t>
            </a:r>
            <a:r>
              <a:rPr lang="en-ID" sz="2000" dirty="0" err="1"/>
              <a:t>refleksi</a:t>
            </a:r>
            <a:r>
              <a:rPr lang="en-ID" sz="2000" dirty="0"/>
              <a:t> dan </a:t>
            </a:r>
            <a:r>
              <a:rPr lang="en-ID" sz="2000" dirty="0" err="1"/>
              <a:t>penilaian</a:t>
            </a:r>
            <a:r>
              <a:rPr lang="en-ID" sz="2000" dirty="0"/>
              <a:t>. </a:t>
            </a:r>
            <a:r>
              <a:rPr lang="en-ID" sz="2000" dirty="0" err="1"/>
              <a:t>Gunakan</a:t>
            </a:r>
            <a:r>
              <a:rPr lang="en-ID" sz="2000" dirty="0"/>
              <a:t> </a:t>
            </a:r>
            <a:r>
              <a:rPr lang="en-ID" sz="2000" dirty="0" err="1"/>
              <a:t>pendekatan</a:t>
            </a:r>
            <a:r>
              <a:rPr lang="en-ID" sz="2000" dirty="0"/>
              <a:t> PJBL pada </a:t>
            </a:r>
            <a:r>
              <a:rPr lang="en-ID" sz="2000" dirty="0" err="1"/>
              <a:t>pembelajaran</a:t>
            </a:r>
            <a:r>
              <a:rPr lang="en-ID" sz="2000" dirty="0"/>
              <a:t> </a:t>
            </a:r>
            <a:r>
              <a:rPr lang="en-ID" sz="2000" dirty="0" err="1"/>
              <a:t>mendalam</a:t>
            </a:r>
            <a:r>
              <a:rPr lang="en-ID" sz="2000" dirty="0"/>
              <a:t>. </a:t>
            </a:r>
            <a:r>
              <a:rPr lang="en-ID" sz="2000" dirty="0" err="1"/>
              <a:t>berikan</a:t>
            </a:r>
            <a:r>
              <a:rPr lang="en-ID" sz="2000" dirty="0"/>
              <a:t> </a:t>
            </a:r>
            <a:r>
              <a:rPr lang="en-ID" sz="2000" dirty="0" err="1"/>
              <a:t>contoh</a:t>
            </a:r>
            <a:r>
              <a:rPr lang="en-ID" sz="2000" dirty="0"/>
              <a:t> </a:t>
            </a:r>
            <a:r>
              <a:rPr lang="en-ID" sz="2000" dirty="0" err="1"/>
              <a:t>soal</a:t>
            </a:r>
            <a:r>
              <a:rPr lang="en-ID" sz="2000" dirty="0"/>
              <a:t> </a:t>
            </a:r>
            <a:r>
              <a:rPr lang="en-ID" sz="2000" dirty="0" err="1"/>
              <a:t>dengan</a:t>
            </a:r>
            <a:r>
              <a:rPr lang="en-ID" sz="2000" dirty="0"/>
              <a:t> 200 </a:t>
            </a:r>
            <a:r>
              <a:rPr lang="en-ID" sz="2000" dirty="0" err="1"/>
              <a:t>kosa</a:t>
            </a:r>
            <a:r>
              <a:rPr lang="en-ID" sz="2000" dirty="0"/>
              <a:t> kata. </a:t>
            </a:r>
            <a:r>
              <a:rPr lang="en-ID" sz="2000" dirty="0" err="1"/>
              <a:t>Buatkan</a:t>
            </a:r>
            <a:r>
              <a:rPr lang="en-ID" sz="2000" dirty="0"/>
              <a:t> </a:t>
            </a:r>
            <a:r>
              <a:rPr lang="en-ID" sz="2000" dirty="0" err="1"/>
              <a:t>densain</a:t>
            </a:r>
            <a:r>
              <a:rPr lang="en-ID" sz="2000" dirty="0"/>
              <a:t> yang </a:t>
            </a:r>
            <a:r>
              <a:rPr lang="en-ID" sz="2000" dirty="0" err="1"/>
              <a:t>menarik</a:t>
            </a:r>
            <a:r>
              <a:rPr lang="en-ID" sz="2000" dirty="0"/>
              <a:t>, </a:t>
            </a:r>
            <a:r>
              <a:rPr lang="en-ID" sz="2000" dirty="0" err="1"/>
              <a:t>cerah</a:t>
            </a:r>
            <a:r>
              <a:rPr lang="en-ID" sz="2000" dirty="0"/>
              <a:t> dan </a:t>
            </a:r>
            <a:r>
              <a:rPr lang="en-ID" sz="2000" dirty="0" err="1"/>
              <a:t>disertai</a:t>
            </a:r>
            <a:r>
              <a:rPr lang="en-ID" sz="2000" dirty="0"/>
              <a:t> </a:t>
            </a:r>
            <a:r>
              <a:rPr lang="en-ID" sz="2000" dirty="0" err="1"/>
              <a:t>gambar</a:t>
            </a:r>
            <a:r>
              <a:rPr lang="en-ID" sz="2000" dirty="0"/>
              <a:t> </a:t>
            </a:r>
            <a:br>
              <a:rPr lang="en-ID" sz="2000" dirty="0"/>
            </a:br>
            <a:br>
              <a:rPr lang="en-ID" sz="2000" dirty="0"/>
            </a:br>
            <a:endParaRPr lang="en-ID" sz="2000" dirty="0"/>
          </a:p>
        </p:txBody>
      </p:sp>
      <p:sp>
        <p:nvSpPr>
          <p:cNvPr id="3" name="Subtitle 2">
            <a:extLst>
              <a:ext uri="{FF2B5EF4-FFF2-40B4-BE49-F238E27FC236}">
                <a16:creationId xmlns:a16="http://schemas.microsoft.com/office/drawing/2014/main" id="{7F7C8557-73F8-6CDC-5576-5A620319B91F}"/>
              </a:ext>
            </a:extLst>
          </p:cNvPr>
          <p:cNvSpPr>
            <a:spLocks noGrp="1"/>
          </p:cNvSpPr>
          <p:nvPr>
            <p:ph type="subTitle" idx="1"/>
          </p:nvPr>
        </p:nvSpPr>
        <p:spPr>
          <a:xfrm>
            <a:off x="1371600" y="4757056"/>
            <a:ext cx="10145486" cy="881743"/>
          </a:xfrm>
        </p:spPr>
        <p:txBody>
          <a:bodyPr>
            <a:normAutofit/>
          </a:bodyPr>
          <a:lstStyle/>
          <a:p>
            <a:endParaRPr lang="en-ID" sz="2000" dirty="0"/>
          </a:p>
        </p:txBody>
      </p:sp>
    </p:spTree>
    <p:extLst>
      <p:ext uri="{BB962C8B-B14F-4D97-AF65-F5344CB8AC3E}">
        <p14:creationId xmlns:p14="http://schemas.microsoft.com/office/powerpoint/2010/main" val="12465998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1F22E-A83E-8BEF-B552-1C59CE66834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4974438-1AC4-57CC-F517-59AF01A8E74D}"/>
              </a:ext>
            </a:extLst>
          </p:cNvPr>
          <p:cNvSpPr/>
          <p:nvPr/>
        </p:nvSpPr>
        <p:spPr>
          <a:xfrm>
            <a:off x="255900" y="124097"/>
            <a:ext cx="12191695" cy="6858000"/>
          </a:xfrm>
          <a:prstGeom prst="rect">
            <a:avLst/>
          </a:prstGeom>
          <a:solidFill>
            <a:srgbClr val="F7F9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a:extLst>
              <a:ext uri="{FF2B5EF4-FFF2-40B4-BE49-F238E27FC236}">
                <a16:creationId xmlns:a16="http://schemas.microsoft.com/office/drawing/2014/main" id="{A55CEA39-4B9C-3AD0-7998-74E30CF3A21F}"/>
              </a:ext>
            </a:extLst>
          </p:cNvPr>
          <p:cNvSpPr/>
          <p:nvPr/>
        </p:nvSpPr>
        <p:spPr>
          <a:xfrm>
            <a:off x="8961120" y="-731520"/>
            <a:ext cx="3657600" cy="3657600"/>
          </a:xfrm>
          <a:prstGeom prst="ellipse">
            <a:avLst/>
          </a:prstGeom>
          <a:solidFill>
            <a:srgbClr val="EDE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a:extLst>
              <a:ext uri="{FF2B5EF4-FFF2-40B4-BE49-F238E27FC236}">
                <a16:creationId xmlns:a16="http://schemas.microsoft.com/office/drawing/2014/main" id="{8606F7B6-B693-2618-5441-87B482B20000}"/>
              </a:ext>
            </a:extLst>
          </p:cNvPr>
          <p:cNvSpPr/>
          <p:nvPr/>
        </p:nvSpPr>
        <p:spPr>
          <a:xfrm>
            <a:off x="-914400" y="4846320"/>
            <a:ext cx="2926080" cy="2926080"/>
          </a:xfrm>
          <a:prstGeom prst="ellipse">
            <a:avLst/>
          </a:prstGeom>
          <a:solidFill>
            <a:srgbClr val="E4FA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a:extLst>
              <a:ext uri="{FF2B5EF4-FFF2-40B4-BE49-F238E27FC236}">
                <a16:creationId xmlns:a16="http://schemas.microsoft.com/office/drawing/2014/main" id="{DF5A9505-7CF9-788A-FC86-D567C079C68F}"/>
              </a:ext>
            </a:extLst>
          </p:cNvPr>
          <p:cNvSpPr txBox="1"/>
          <p:nvPr/>
        </p:nvSpPr>
        <p:spPr>
          <a:xfrm>
            <a:off x="731520" y="777240"/>
            <a:ext cx="6858000" cy="594360"/>
          </a:xfrm>
          <a:prstGeom prst="rect">
            <a:avLst/>
          </a:prstGeom>
          <a:noFill/>
        </p:spPr>
        <p:txBody>
          <a:bodyPr wrap="none" anchor="t">
            <a:spAutoFit/>
          </a:bodyPr>
          <a:lstStyle/>
          <a:p>
            <a:pPr algn="l"/>
            <a:r>
              <a:rPr sz="3000" b="1">
                <a:solidFill>
                  <a:srgbClr val="1A2348"/>
                </a:solidFill>
                <a:latin typeface="Aptos"/>
              </a:rPr>
              <a:t>MARI MULAI BERKREASI!</a:t>
            </a:r>
          </a:p>
        </p:txBody>
      </p:sp>
      <p:sp>
        <p:nvSpPr>
          <p:cNvPr id="6" name="TextBox 5">
            <a:extLst>
              <a:ext uri="{FF2B5EF4-FFF2-40B4-BE49-F238E27FC236}">
                <a16:creationId xmlns:a16="http://schemas.microsoft.com/office/drawing/2014/main" id="{B8439825-D7FF-4147-D1A1-1087FD45DDB3}"/>
              </a:ext>
            </a:extLst>
          </p:cNvPr>
          <p:cNvSpPr txBox="1"/>
          <p:nvPr/>
        </p:nvSpPr>
        <p:spPr>
          <a:xfrm>
            <a:off x="749808" y="1417320"/>
            <a:ext cx="184731" cy="323165"/>
          </a:xfrm>
          <a:prstGeom prst="rect">
            <a:avLst/>
          </a:prstGeom>
          <a:noFill/>
        </p:spPr>
        <p:txBody>
          <a:bodyPr wrap="none" anchor="t">
            <a:spAutoFit/>
          </a:bodyPr>
          <a:lstStyle/>
          <a:p>
            <a:pPr algn="l"/>
            <a:endParaRPr sz="1500" b="1" dirty="0">
              <a:solidFill>
                <a:srgbClr val="5B46B4"/>
              </a:solidFill>
              <a:latin typeface="Aptos"/>
            </a:endParaRPr>
          </a:p>
        </p:txBody>
      </p:sp>
      <p:sp>
        <p:nvSpPr>
          <p:cNvPr id="7" name="Rounded Rectangle 6">
            <a:extLst>
              <a:ext uri="{FF2B5EF4-FFF2-40B4-BE49-F238E27FC236}">
                <a16:creationId xmlns:a16="http://schemas.microsoft.com/office/drawing/2014/main" id="{A95B25C0-D9C3-4737-247C-B61F513037BF}"/>
              </a:ext>
            </a:extLst>
          </p:cNvPr>
          <p:cNvSpPr/>
          <p:nvPr/>
        </p:nvSpPr>
        <p:spPr>
          <a:xfrm>
            <a:off x="777240" y="2240280"/>
            <a:ext cx="6217920" cy="658368"/>
          </a:xfrm>
          <a:prstGeom prst="roundRect">
            <a:avLst/>
          </a:prstGeom>
          <a:solidFill>
            <a:srgbClr val="EDE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a:extLst>
              <a:ext uri="{FF2B5EF4-FFF2-40B4-BE49-F238E27FC236}">
                <a16:creationId xmlns:a16="http://schemas.microsoft.com/office/drawing/2014/main" id="{E7F6FB91-621D-EE33-EE0E-E8A2F6170800}"/>
              </a:ext>
            </a:extLst>
          </p:cNvPr>
          <p:cNvSpPr/>
          <p:nvPr/>
        </p:nvSpPr>
        <p:spPr>
          <a:xfrm>
            <a:off x="960120" y="2340864"/>
            <a:ext cx="438912" cy="438912"/>
          </a:xfrm>
          <a:prstGeom prst="ellipse">
            <a:avLst/>
          </a:prstGeom>
          <a:solidFill>
            <a:srgbClr val="5B46B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ounded Rectangle 10">
            <a:extLst>
              <a:ext uri="{FF2B5EF4-FFF2-40B4-BE49-F238E27FC236}">
                <a16:creationId xmlns:a16="http://schemas.microsoft.com/office/drawing/2014/main" id="{431DDD02-E156-7DF4-54FC-3CFD86FE03C4}"/>
              </a:ext>
            </a:extLst>
          </p:cNvPr>
          <p:cNvSpPr/>
          <p:nvPr/>
        </p:nvSpPr>
        <p:spPr>
          <a:xfrm>
            <a:off x="777240" y="3108960"/>
            <a:ext cx="6217920" cy="658368"/>
          </a:xfrm>
          <a:prstGeom prst="roundRect">
            <a:avLst/>
          </a:prstGeom>
          <a:solidFill>
            <a:srgbClr val="E7F3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a:extLst>
              <a:ext uri="{FF2B5EF4-FFF2-40B4-BE49-F238E27FC236}">
                <a16:creationId xmlns:a16="http://schemas.microsoft.com/office/drawing/2014/main" id="{592B9689-C538-E58F-60B1-5E7CB75C2032}"/>
              </a:ext>
            </a:extLst>
          </p:cNvPr>
          <p:cNvSpPr/>
          <p:nvPr/>
        </p:nvSpPr>
        <p:spPr>
          <a:xfrm>
            <a:off x="960120" y="3209544"/>
            <a:ext cx="438912" cy="438912"/>
          </a:xfrm>
          <a:prstGeom prst="ellipse">
            <a:avLst/>
          </a:prstGeom>
          <a:solidFill>
            <a:srgbClr val="3880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ounded Rectangle 14">
            <a:extLst>
              <a:ext uri="{FF2B5EF4-FFF2-40B4-BE49-F238E27FC236}">
                <a16:creationId xmlns:a16="http://schemas.microsoft.com/office/drawing/2014/main" id="{AD9E9B0D-E0AB-CB00-7D59-D11C62C43B7E}"/>
              </a:ext>
            </a:extLst>
          </p:cNvPr>
          <p:cNvSpPr/>
          <p:nvPr/>
        </p:nvSpPr>
        <p:spPr>
          <a:xfrm>
            <a:off x="777240" y="3977639"/>
            <a:ext cx="6217920" cy="658368"/>
          </a:xfrm>
          <a:prstGeom prst="roundRect">
            <a:avLst/>
          </a:prstGeom>
          <a:solidFill>
            <a:srgbClr val="E4FA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a:extLst>
              <a:ext uri="{FF2B5EF4-FFF2-40B4-BE49-F238E27FC236}">
                <a16:creationId xmlns:a16="http://schemas.microsoft.com/office/drawing/2014/main" id="{71235057-78FF-E653-1356-03555167E395}"/>
              </a:ext>
            </a:extLst>
          </p:cNvPr>
          <p:cNvSpPr/>
          <p:nvPr/>
        </p:nvSpPr>
        <p:spPr>
          <a:xfrm>
            <a:off x="960120" y="4078224"/>
            <a:ext cx="438912" cy="438912"/>
          </a:xfrm>
          <a:prstGeom prst="ellipse">
            <a:avLst/>
          </a:prstGeom>
          <a:solidFill>
            <a:srgbClr val="3B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ounded Rectangle 18">
            <a:extLst>
              <a:ext uri="{FF2B5EF4-FFF2-40B4-BE49-F238E27FC236}">
                <a16:creationId xmlns:a16="http://schemas.microsoft.com/office/drawing/2014/main" id="{A49CE9C4-028A-94D9-29AA-254B5EC6B585}"/>
              </a:ext>
            </a:extLst>
          </p:cNvPr>
          <p:cNvSpPr/>
          <p:nvPr/>
        </p:nvSpPr>
        <p:spPr>
          <a:xfrm>
            <a:off x="7543800" y="2057400"/>
            <a:ext cx="3520440" cy="23317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a:extLst>
              <a:ext uri="{FF2B5EF4-FFF2-40B4-BE49-F238E27FC236}">
                <a16:creationId xmlns:a16="http://schemas.microsoft.com/office/drawing/2014/main" id="{586BA4AB-64A8-3ECE-39A8-94C691FDC959}"/>
              </a:ext>
            </a:extLst>
          </p:cNvPr>
          <p:cNvSpPr txBox="1"/>
          <p:nvPr/>
        </p:nvSpPr>
        <p:spPr>
          <a:xfrm>
            <a:off x="7818120" y="2331720"/>
            <a:ext cx="2926080" cy="320040"/>
          </a:xfrm>
          <a:prstGeom prst="rect">
            <a:avLst/>
          </a:prstGeom>
          <a:noFill/>
        </p:spPr>
        <p:txBody>
          <a:bodyPr wrap="none" anchor="t">
            <a:spAutoFit/>
          </a:bodyPr>
          <a:lstStyle/>
          <a:p>
            <a:pPr algn="ctr"/>
            <a:r>
              <a:rPr sz="1300" b="1">
                <a:solidFill>
                  <a:srgbClr val="5B46B4"/>
                </a:solidFill>
                <a:latin typeface="Aptos"/>
              </a:rPr>
              <a:t>TANTANGAN MINGGU INI</a:t>
            </a:r>
          </a:p>
        </p:txBody>
      </p:sp>
      <p:sp>
        <p:nvSpPr>
          <p:cNvPr id="21" name="TextBox 20">
            <a:extLst>
              <a:ext uri="{FF2B5EF4-FFF2-40B4-BE49-F238E27FC236}">
                <a16:creationId xmlns:a16="http://schemas.microsoft.com/office/drawing/2014/main" id="{1D74A95E-3C0A-F835-288C-58B7EDF04649}"/>
              </a:ext>
            </a:extLst>
          </p:cNvPr>
          <p:cNvSpPr txBox="1"/>
          <p:nvPr/>
        </p:nvSpPr>
        <p:spPr>
          <a:xfrm>
            <a:off x="7818120" y="2880360"/>
            <a:ext cx="2926080" cy="914400"/>
          </a:xfrm>
          <a:prstGeom prst="rect">
            <a:avLst/>
          </a:prstGeom>
          <a:noFill/>
        </p:spPr>
        <p:txBody>
          <a:bodyPr wrap="none" anchor="t">
            <a:spAutoFit/>
          </a:bodyPr>
          <a:lstStyle/>
          <a:p>
            <a:pPr algn="ctr"/>
            <a:r>
              <a:rPr sz="2200" b="1">
                <a:solidFill>
                  <a:srgbClr val="1A2348"/>
                </a:solidFill>
                <a:latin typeface="Aptos"/>
              </a:rPr>
              <a:t>Buat 1 infografis
atau
1 set LKPD</a:t>
            </a:r>
          </a:p>
        </p:txBody>
      </p:sp>
      <p:sp>
        <p:nvSpPr>
          <p:cNvPr id="22" name="TextBox 21">
            <a:extLst>
              <a:ext uri="{FF2B5EF4-FFF2-40B4-BE49-F238E27FC236}">
                <a16:creationId xmlns:a16="http://schemas.microsoft.com/office/drawing/2014/main" id="{51DC51EF-3B6F-E492-0F30-C35093B2B94E}"/>
              </a:ext>
            </a:extLst>
          </p:cNvPr>
          <p:cNvSpPr txBox="1"/>
          <p:nvPr/>
        </p:nvSpPr>
        <p:spPr>
          <a:xfrm>
            <a:off x="7818120" y="3858768"/>
            <a:ext cx="2926080" cy="274320"/>
          </a:xfrm>
          <a:prstGeom prst="rect">
            <a:avLst/>
          </a:prstGeom>
          <a:noFill/>
        </p:spPr>
        <p:txBody>
          <a:bodyPr wrap="none" anchor="t">
            <a:spAutoFit/>
          </a:bodyPr>
          <a:lstStyle/>
          <a:p>
            <a:pPr algn="ctr"/>
            <a:r>
              <a:rPr sz="1100" b="0">
                <a:solidFill>
                  <a:srgbClr val="697187"/>
                </a:solidFill>
                <a:latin typeface="Aptos"/>
              </a:rPr>
              <a:t>dengan bantuan Gemini</a:t>
            </a:r>
          </a:p>
        </p:txBody>
      </p:sp>
      <p:sp>
        <p:nvSpPr>
          <p:cNvPr id="23" name="TextBox 22">
            <a:extLst>
              <a:ext uri="{FF2B5EF4-FFF2-40B4-BE49-F238E27FC236}">
                <a16:creationId xmlns:a16="http://schemas.microsoft.com/office/drawing/2014/main" id="{38D09008-5EE8-B456-1401-8F89175B4A97}"/>
              </a:ext>
            </a:extLst>
          </p:cNvPr>
          <p:cNvSpPr txBox="1"/>
          <p:nvPr/>
        </p:nvSpPr>
        <p:spPr>
          <a:xfrm>
            <a:off x="7680960" y="4892040"/>
            <a:ext cx="3291840" cy="365760"/>
          </a:xfrm>
          <a:prstGeom prst="rect">
            <a:avLst/>
          </a:prstGeom>
          <a:noFill/>
        </p:spPr>
        <p:txBody>
          <a:bodyPr wrap="none" anchor="t">
            <a:spAutoFit/>
          </a:bodyPr>
          <a:lstStyle/>
          <a:p>
            <a:pPr algn="ctr"/>
            <a:r>
              <a:rPr sz="1500" b="1">
                <a:solidFill>
                  <a:srgbClr val="1A2348"/>
                </a:solidFill>
                <a:latin typeface="Aptos"/>
              </a:rPr>
              <a:t>Elfi Dawiyah, S.Pd.</a:t>
            </a:r>
          </a:p>
        </p:txBody>
      </p:sp>
      <p:sp>
        <p:nvSpPr>
          <p:cNvPr id="24" name="TextBox 23">
            <a:extLst>
              <a:ext uri="{FF2B5EF4-FFF2-40B4-BE49-F238E27FC236}">
                <a16:creationId xmlns:a16="http://schemas.microsoft.com/office/drawing/2014/main" id="{C2320F33-4E9E-5784-41FC-F882C426A6B2}"/>
              </a:ext>
            </a:extLst>
          </p:cNvPr>
          <p:cNvSpPr txBox="1"/>
          <p:nvPr/>
        </p:nvSpPr>
        <p:spPr>
          <a:xfrm>
            <a:off x="7498079" y="5303520"/>
            <a:ext cx="3657600" cy="274320"/>
          </a:xfrm>
          <a:prstGeom prst="rect">
            <a:avLst/>
          </a:prstGeom>
          <a:noFill/>
        </p:spPr>
        <p:txBody>
          <a:bodyPr wrap="none" anchor="t">
            <a:spAutoFit/>
          </a:bodyPr>
          <a:lstStyle/>
          <a:p>
            <a:pPr algn="ctr"/>
            <a:r>
              <a:rPr sz="1000" b="0">
                <a:solidFill>
                  <a:srgbClr val="697187"/>
                </a:solidFill>
                <a:latin typeface="Aptos"/>
              </a:rPr>
              <a:t>Guru SMAN 1 Kaway XVI • Aceh Barat</a:t>
            </a:r>
          </a:p>
        </p:txBody>
      </p:sp>
      <p:sp>
        <p:nvSpPr>
          <p:cNvPr id="25" name="TextBox 24">
            <a:extLst>
              <a:ext uri="{FF2B5EF4-FFF2-40B4-BE49-F238E27FC236}">
                <a16:creationId xmlns:a16="http://schemas.microsoft.com/office/drawing/2014/main" id="{8B7FAB85-72E8-DAAE-11FF-35863A78F917}"/>
              </a:ext>
            </a:extLst>
          </p:cNvPr>
          <p:cNvSpPr txBox="1"/>
          <p:nvPr/>
        </p:nvSpPr>
        <p:spPr>
          <a:xfrm>
            <a:off x="7635240" y="5806440"/>
            <a:ext cx="3383280" cy="411480"/>
          </a:xfrm>
          <a:prstGeom prst="rect">
            <a:avLst/>
          </a:prstGeom>
          <a:noFill/>
        </p:spPr>
        <p:txBody>
          <a:bodyPr wrap="none" anchor="t">
            <a:spAutoFit/>
          </a:bodyPr>
          <a:lstStyle/>
          <a:p>
            <a:pPr algn="ctr"/>
            <a:r>
              <a:rPr sz="1800" b="1">
                <a:solidFill>
                  <a:srgbClr val="5B46B4"/>
                </a:solidFill>
                <a:latin typeface="Aptos"/>
              </a:rPr>
              <a:t>TERIMA KASIH</a:t>
            </a:r>
          </a:p>
        </p:txBody>
      </p:sp>
      <p:sp>
        <p:nvSpPr>
          <p:cNvPr id="26" name="TextBox 25">
            <a:extLst>
              <a:ext uri="{FF2B5EF4-FFF2-40B4-BE49-F238E27FC236}">
                <a16:creationId xmlns:a16="http://schemas.microsoft.com/office/drawing/2014/main" id="{31124F21-2F2C-45DA-CA6C-1AE8B4B813FB}"/>
              </a:ext>
            </a:extLst>
          </p:cNvPr>
          <p:cNvSpPr txBox="1"/>
          <p:nvPr/>
        </p:nvSpPr>
        <p:spPr>
          <a:xfrm>
            <a:off x="658368" y="6519672"/>
            <a:ext cx="3200400" cy="201168"/>
          </a:xfrm>
          <a:prstGeom prst="rect">
            <a:avLst/>
          </a:prstGeom>
          <a:noFill/>
        </p:spPr>
        <p:txBody>
          <a:bodyPr wrap="none" anchor="t">
            <a:spAutoFit/>
          </a:bodyPr>
          <a:lstStyle/>
          <a:p>
            <a:pPr algn="l"/>
            <a:r>
              <a:rPr sz="850" b="0">
                <a:solidFill>
                  <a:srgbClr val="697187"/>
                </a:solidFill>
                <a:latin typeface="Aptos"/>
              </a:rPr>
              <a:t>Elfi Dawiyah, S.Pd.</a:t>
            </a:r>
          </a:p>
        </p:txBody>
      </p:sp>
      <p:pic>
        <p:nvPicPr>
          <p:cNvPr id="28" name="Picture 27">
            <a:extLst>
              <a:ext uri="{FF2B5EF4-FFF2-40B4-BE49-F238E27FC236}">
                <a16:creationId xmlns:a16="http://schemas.microsoft.com/office/drawing/2014/main" id="{950B6476-6C9D-1086-BEBD-DABB4C3C095A}"/>
              </a:ext>
            </a:extLst>
          </p:cNvPr>
          <p:cNvPicPr>
            <a:picLocks noChangeAspect="1"/>
          </p:cNvPicPr>
          <p:nvPr/>
        </p:nvPicPr>
        <p:blipFill>
          <a:blip r:embed="rId2"/>
          <a:stretch>
            <a:fillRect/>
          </a:stretch>
        </p:blipFill>
        <p:spPr>
          <a:xfrm>
            <a:off x="1127760" y="1391194"/>
            <a:ext cx="4140380" cy="9190157"/>
          </a:xfrm>
          <a:prstGeom prst="rect">
            <a:avLst/>
          </a:prstGeom>
        </p:spPr>
      </p:pic>
    </p:spTree>
    <p:extLst>
      <p:ext uri="{BB962C8B-B14F-4D97-AF65-F5344CB8AC3E}">
        <p14:creationId xmlns:p14="http://schemas.microsoft.com/office/powerpoint/2010/main" val="34776065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23CA21-D94F-085E-E769-37B8BD2EFEE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B8EF725-CB7C-EBC5-8106-49424E882674}"/>
              </a:ext>
            </a:extLst>
          </p:cNvPr>
          <p:cNvSpPr/>
          <p:nvPr/>
        </p:nvSpPr>
        <p:spPr>
          <a:xfrm>
            <a:off x="0" y="0"/>
            <a:ext cx="12191695" cy="6858000"/>
          </a:xfrm>
          <a:prstGeom prst="rect">
            <a:avLst/>
          </a:prstGeom>
          <a:solidFill>
            <a:srgbClr val="F7F9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a:extLst>
              <a:ext uri="{FF2B5EF4-FFF2-40B4-BE49-F238E27FC236}">
                <a16:creationId xmlns:a16="http://schemas.microsoft.com/office/drawing/2014/main" id="{DC7CC8BB-9217-9538-FB4B-A594DB45BE4C}"/>
              </a:ext>
            </a:extLst>
          </p:cNvPr>
          <p:cNvSpPr/>
          <p:nvPr/>
        </p:nvSpPr>
        <p:spPr>
          <a:xfrm>
            <a:off x="9875520" y="-640080"/>
            <a:ext cx="3200400" cy="3200400"/>
          </a:xfrm>
          <a:prstGeom prst="ellipse">
            <a:avLst/>
          </a:prstGeom>
          <a:solidFill>
            <a:srgbClr val="EDE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a:extLst>
              <a:ext uri="{FF2B5EF4-FFF2-40B4-BE49-F238E27FC236}">
                <a16:creationId xmlns:a16="http://schemas.microsoft.com/office/drawing/2014/main" id="{A3D35FCC-8478-DC97-4A93-D2E9E1C6FA7B}"/>
              </a:ext>
            </a:extLst>
          </p:cNvPr>
          <p:cNvSpPr/>
          <p:nvPr/>
        </p:nvSpPr>
        <p:spPr>
          <a:xfrm>
            <a:off x="-822960" y="5029200"/>
            <a:ext cx="2743200" cy="2743200"/>
          </a:xfrm>
          <a:prstGeom prst="ellipse">
            <a:avLst/>
          </a:prstGeom>
          <a:solidFill>
            <a:srgbClr val="E4FA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ounded Rectangle 9">
            <a:extLst>
              <a:ext uri="{FF2B5EF4-FFF2-40B4-BE49-F238E27FC236}">
                <a16:creationId xmlns:a16="http://schemas.microsoft.com/office/drawing/2014/main" id="{C22FE022-21F9-8115-04E8-20724F1196A0}"/>
              </a:ext>
            </a:extLst>
          </p:cNvPr>
          <p:cNvSpPr/>
          <p:nvPr/>
        </p:nvSpPr>
        <p:spPr>
          <a:xfrm>
            <a:off x="731520" y="5074920"/>
            <a:ext cx="4480560" cy="59436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a:extLst>
              <a:ext uri="{FF2B5EF4-FFF2-40B4-BE49-F238E27FC236}">
                <a16:creationId xmlns:a16="http://schemas.microsoft.com/office/drawing/2014/main" id="{951A8417-7C40-E5D2-54DD-6CF6320E43A9}"/>
              </a:ext>
            </a:extLst>
          </p:cNvPr>
          <p:cNvSpPr txBox="1"/>
          <p:nvPr/>
        </p:nvSpPr>
        <p:spPr>
          <a:xfrm>
            <a:off x="658368" y="6519672"/>
            <a:ext cx="3200400" cy="201168"/>
          </a:xfrm>
          <a:prstGeom prst="rect">
            <a:avLst/>
          </a:prstGeom>
          <a:noFill/>
        </p:spPr>
        <p:txBody>
          <a:bodyPr wrap="none" anchor="t">
            <a:spAutoFit/>
          </a:bodyPr>
          <a:lstStyle/>
          <a:p>
            <a:pPr algn="l"/>
            <a:r>
              <a:rPr sz="850" b="0">
                <a:solidFill>
                  <a:srgbClr val="697187"/>
                </a:solidFill>
                <a:latin typeface="Aptos"/>
              </a:rPr>
              <a:t>Elfi Dawiyah, S.Pd.</a:t>
            </a:r>
          </a:p>
        </p:txBody>
      </p:sp>
      <p:pic>
        <p:nvPicPr>
          <p:cNvPr id="14" name="Picture 13">
            <a:extLst>
              <a:ext uri="{FF2B5EF4-FFF2-40B4-BE49-F238E27FC236}">
                <a16:creationId xmlns:a16="http://schemas.microsoft.com/office/drawing/2014/main" id="{D9166941-4497-CC74-398F-BC95B3EC27E9}"/>
              </a:ext>
            </a:extLst>
          </p:cNvPr>
          <p:cNvPicPr>
            <a:picLocks noChangeAspect="1"/>
          </p:cNvPicPr>
          <p:nvPr/>
        </p:nvPicPr>
        <p:blipFill>
          <a:blip r:embed="rId2"/>
          <a:stretch>
            <a:fillRect/>
          </a:stretch>
        </p:blipFill>
        <p:spPr>
          <a:xfrm>
            <a:off x="3351609" y="0"/>
            <a:ext cx="5488781" cy="6858000"/>
          </a:xfrm>
          <a:prstGeom prst="rect">
            <a:avLst/>
          </a:prstGeom>
        </p:spPr>
      </p:pic>
    </p:spTree>
    <p:extLst>
      <p:ext uri="{BB962C8B-B14F-4D97-AF65-F5344CB8AC3E}">
        <p14:creationId xmlns:p14="http://schemas.microsoft.com/office/powerpoint/2010/main" val="29124633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31943-509C-453C-FA0A-E9F5CAD1175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7A4D4D5-442A-400B-AA8E-783F20FB4E2A}"/>
              </a:ext>
            </a:extLst>
          </p:cNvPr>
          <p:cNvSpPr/>
          <p:nvPr/>
        </p:nvSpPr>
        <p:spPr>
          <a:xfrm>
            <a:off x="0" y="0"/>
            <a:ext cx="12191695" cy="6858000"/>
          </a:xfrm>
          <a:prstGeom prst="rect">
            <a:avLst/>
          </a:prstGeom>
          <a:solidFill>
            <a:srgbClr val="F7F9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A787CC9B-80C5-7C4F-74FB-FB31540BB1F1}"/>
              </a:ext>
            </a:extLst>
          </p:cNvPr>
          <p:cNvSpPr txBox="1"/>
          <p:nvPr/>
        </p:nvSpPr>
        <p:spPr>
          <a:xfrm>
            <a:off x="640080" y="411480"/>
            <a:ext cx="8138160" cy="594360"/>
          </a:xfrm>
          <a:prstGeom prst="rect">
            <a:avLst/>
          </a:prstGeom>
          <a:noFill/>
        </p:spPr>
        <p:txBody>
          <a:bodyPr wrap="none" anchor="t">
            <a:spAutoFit/>
          </a:bodyPr>
          <a:lstStyle/>
          <a:p>
            <a:pPr algn="l"/>
            <a:r>
              <a:rPr sz="2700" b="1">
                <a:solidFill>
                  <a:srgbClr val="1A2348"/>
                </a:solidFill>
                <a:latin typeface="Aptos"/>
              </a:rPr>
              <a:t>Mengapa Kita Di Sini?</a:t>
            </a:r>
          </a:p>
        </p:txBody>
      </p:sp>
      <p:sp>
        <p:nvSpPr>
          <p:cNvPr id="4" name="TextBox 3">
            <a:extLst>
              <a:ext uri="{FF2B5EF4-FFF2-40B4-BE49-F238E27FC236}">
                <a16:creationId xmlns:a16="http://schemas.microsoft.com/office/drawing/2014/main" id="{29FA9785-03BB-683E-B901-10D23B2007E7}"/>
              </a:ext>
            </a:extLst>
          </p:cNvPr>
          <p:cNvSpPr txBox="1"/>
          <p:nvPr/>
        </p:nvSpPr>
        <p:spPr>
          <a:xfrm>
            <a:off x="658368" y="987552"/>
            <a:ext cx="8961120" cy="347472"/>
          </a:xfrm>
          <a:prstGeom prst="rect">
            <a:avLst/>
          </a:prstGeom>
          <a:noFill/>
        </p:spPr>
        <p:txBody>
          <a:bodyPr wrap="none" anchor="t">
            <a:spAutoFit/>
          </a:bodyPr>
          <a:lstStyle/>
          <a:p>
            <a:pPr algn="l"/>
            <a:r>
              <a:rPr sz="1150" b="0">
                <a:solidFill>
                  <a:srgbClr val="697187"/>
                </a:solidFill>
                <a:latin typeface="Aptos"/>
              </a:rPr>
              <a:t>Guru kreatif memanfaatkan teknologi untuk memperkuat pengalaman belajar.</a:t>
            </a:r>
          </a:p>
        </p:txBody>
      </p:sp>
      <p:sp>
        <p:nvSpPr>
          <p:cNvPr id="5" name="TextBox 4">
            <a:extLst>
              <a:ext uri="{FF2B5EF4-FFF2-40B4-BE49-F238E27FC236}">
                <a16:creationId xmlns:a16="http://schemas.microsoft.com/office/drawing/2014/main" id="{82994EA1-8F4A-533E-B21C-5B6E90149E45}"/>
              </a:ext>
            </a:extLst>
          </p:cNvPr>
          <p:cNvSpPr txBox="1"/>
          <p:nvPr/>
        </p:nvSpPr>
        <p:spPr>
          <a:xfrm>
            <a:off x="11109960" y="438912"/>
            <a:ext cx="457200" cy="320040"/>
          </a:xfrm>
          <a:prstGeom prst="rect">
            <a:avLst/>
          </a:prstGeom>
          <a:noFill/>
        </p:spPr>
        <p:txBody>
          <a:bodyPr wrap="none" anchor="t">
            <a:spAutoFit/>
          </a:bodyPr>
          <a:lstStyle/>
          <a:p>
            <a:pPr algn="r"/>
            <a:r>
              <a:rPr sz="1100" b="1">
                <a:solidFill>
                  <a:srgbClr val="5B46B4"/>
                </a:solidFill>
                <a:latin typeface="Aptos"/>
              </a:rPr>
              <a:t>02</a:t>
            </a:r>
          </a:p>
        </p:txBody>
      </p:sp>
      <p:sp>
        <p:nvSpPr>
          <p:cNvPr id="6" name="Rectangle 5">
            <a:extLst>
              <a:ext uri="{FF2B5EF4-FFF2-40B4-BE49-F238E27FC236}">
                <a16:creationId xmlns:a16="http://schemas.microsoft.com/office/drawing/2014/main" id="{CF6879E2-54EF-523B-CEB2-2B9A31AA8EB5}"/>
              </a:ext>
            </a:extLst>
          </p:cNvPr>
          <p:cNvSpPr/>
          <p:nvPr/>
        </p:nvSpPr>
        <p:spPr>
          <a:xfrm>
            <a:off x="658368" y="1344168"/>
            <a:ext cx="777240" cy="50292"/>
          </a:xfrm>
          <a:prstGeom prst="rect">
            <a:avLst/>
          </a:prstGeom>
          <a:solidFill>
            <a:srgbClr val="3B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a:extLst>
              <a:ext uri="{FF2B5EF4-FFF2-40B4-BE49-F238E27FC236}">
                <a16:creationId xmlns:a16="http://schemas.microsoft.com/office/drawing/2014/main" id="{CE36CDF9-0662-83E8-23A9-357AE40E272E}"/>
              </a:ext>
            </a:extLst>
          </p:cNvPr>
          <p:cNvSpPr/>
          <p:nvPr/>
        </p:nvSpPr>
        <p:spPr>
          <a:xfrm>
            <a:off x="685800" y="1828800"/>
            <a:ext cx="3383280" cy="3246120"/>
          </a:xfrm>
          <a:prstGeom prst="roundRect">
            <a:avLst/>
          </a:prstGeom>
          <a:solidFill>
            <a:srgbClr val="E7F3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a:extLst>
              <a:ext uri="{FF2B5EF4-FFF2-40B4-BE49-F238E27FC236}">
                <a16:creationId xmlns:a16="http://schemas.microsoft.com/office/drawing/2014/main" id="{FFDAE798-71D6-8690-4692-F25C41193922}"/>
              </a:ext>
            </a:extLst>
          </p:cNvPr>
          <p:cNvSpPr/>
          <p:nvPr/>
        </p:nvSpPr>
        <p:spPr>
          <a:xfrm>
            <a:off x="914400" y="2057400"/>
            <a:ext cx="566928" cy="566928"/>
          </a:xfrm>
          <a:prstGeom prst="ellipse">
            <a:avLst/>
          </a:prstGeom>
          <a:solidFill>
            <a:srgbClr val="3880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23D09037-F1A4-5ABC-7150-BE80D316977C}"/>
              </a:ext>
            </a:extLst>
          </p:cNvPr>
          <p:cNvSpPr txBox="1"/>
          <p:nvPr/>
        </p:nvSpPr>
        <p:spPr>
          <a:xfrm>
            <a:off x="914400" y="2066543"/>
            <a:ext cx="566928" cy="557784"/>
          </a:xfrm>
          <a:prstGeom prst="rect">
            <a:avLst/>
          </a:prstGeom>
          <a:noFill/>
        </p:spPr>
        <p:txBody>
          <a:bodyPr wrap="none" anchor="ctr">
            <a:spAutoFit/>
          </a:bodyPr>
          <a:lstStyle/>
          <a:p>
            <a:pPr algn="ctr"/>
            <a:r>
              <a:rPr sz="1500" b="1">
                <a:solidFill>
                  <a:srgbClr val="FFFFFF"/>
                </a:solidFill>
                <a:latin typeface="Aptos"/>
              </a:rPr>
              <a:t>01</a:t>
            </a:r>
          </a:p>
        </p:txBody>
      </p:sp>
      <p:sp>
        <p:nvSpPr>
          <p:cNvPr id="10" name="TextBox 9">
            <a:extLst>
              <a:ext uri="{FF2B5EF4-FFF2-40B4-BE49-F238E27FC236}">
                <a16:creationId xmlns:a16="http://schemas.microsoft.com/office/drawing/2014/main" id="{AF78B775-BFE4-CC8B-BB72-206F5104536F}"/>
              </a:ext>
            </a:extLst>
          </p:cNvPr>
          <p:cNvSpPr txBox="1"/>
          <p:nvPr/>
        </p:nvSpPr>
        <p:spPr>
          <a:xfrm>
            <a:off x="1600200" y="2057400"/>
            <a:ext cx="2148840" cy="365760"/>
          </a:xfrm>
          <a:prstGeom prst="rect">
            <a:avLst/>
          </a:prstGeom>
          <a:noFill/>
        </p:spPr>
        <p:txBody>
          <a:bodyPr wrap="none" anchor="t">
            <a:spAutoFit/>
          </a:bodyPr>
          <a:lstStyle/>
          <a:p>
            <a:pPr algn="l"/>
            <a:r>
              <a:rPr sz="1700" b="1">
                <a:solidFill>
                  <a:srgbClr val="1A2348"/>
                </a:solidFill>
                <a:latin typeface="Aptos"/>
              </a:rPr>
              <a:t>Tantangan Zaman</a:t>
            </a:r>
          </a:p>
        </p:txBody>
      </p:sp>
      <p:sp>
        <p:nvSpPr>
          <p:cNvPr id="11" name="TextBox 10">
            <a:extLst>
              <a:ext uri="{FF2B5EF4-FFF2-40B4-BE49-F238E27FC236}">
                <a16:creationId xmlns:a16="http://schemas.microsoft.com/office/drawing/2014/main" id="{E0EA7B5C-3CD6-1B5B-1FCF-7023C12E5BBD}"/>
              </a:ext>
            </a:extLst>
          </p:cNvPr>
          <p:cNvSpPr txBox="1"/>
          <p:nvPr/>
        </p:nvSpPr>
        <p:spPr>
          <a:xfrm rot="10800000" flipV="1">
            <a:off x="960120" y="3039433"/>
            <a:ext cx="2788920" cy="723275"/>
          </a:xfrm>
          <a:prstGeom prst="rect">
            <a:avLst/>
          </a:prstGeom>
          <a:noFill/>
        </p:spPr>
        <p:txBody>
          <a:bodyPr wrap="square" anchor="t">
            <a:spAutoFit/>
          </a:bodyPr>
          <a:lstStyle/>
          <a:p>
            <a:pPr algn="l"/>
            <a:r>
              <a:rPr sz="1350" b="0" dirty="0" err="1">
                <a:solidFill>
                  <a:srgbClr val="282E42"/>
                </a:solidFill>
                <a:latin typeface="Aptos"/>
              </a:rPr>
              <a:t>Siswa</a:t>
            </a:r>
            <a:r>
              <a:rPr sz="1350" b="0" dirty="0">
                <a:solidFill>
                  <a:srgbClr val="282E42"/>
                </a:solidFill>
                <a:latin typeface="Aptos"/>
              </a:rPr>
              <a:t> </a:t>
            </a:r>
            <a:r>
              <a:rPr sz="1350" b="0" dirty="0" err="1">
                <a:solidFill>
                  <a:srgbClr val="282E42"/>
                </a:solidFill>
                <a:latin typeface="Aptos"/>
              </a:rPr>
              <a:t>membutuhkan</a:t>
            </a:r>
            <a:r>
              <a:rPr sz="1350" b="0" dirty="0">
                <a:solidFill>
                  <a:srgbClr val="282E42"/>
                </a:solidFill>
                <a:latin typeface="Aptos"/>
              </a:rPr>
              <a:t> </a:t>
            </a:r>
            <a:r>
              <a:rPr sz="1400" b="0" dirty="0" err="1">
                <a:solidFill>
                  <a:srgbClr val="282E42"/>
                </a:solidFill>
                <a:latin typeface="Aptos"/>
              </a:rPr>
              <a:t>pengalaman</a:t>
            </a:r>
            <a:r>
              <a:rPr sz="1350" b="0" dirty="0">
                <a:solidFill>
                  <a:srgbClr val="282E42"/>
                </a:solidFill>
                <a:latin typeface="Aptos"/>
              </a:rPr>
              <a:t> </a:t>
            </a:r>
            <a:r>
              <a:rPr sz="1350" b="0" dirty="0" err="1">
                <a:solidFill>
                  <a:srgbClr val="282E42"/>
                </a:solidFill>
                <a:latin typeface="Aptos"/>
              </a:rPr>
              <a:t>belajar</a:t>
            </a:r>
            <a:r>
              <a:rPr sz="1350" b="0" dirty="0">
                <a:solidFill>
                  <a:srgbClr val="282E42"/>
                </a:solidFill>
                <a:latin typeface="Aptos"/>
              </a:rPr>
              <a:t> yang visual, </a:t>
            </a:r>
            <a:r>
              <a:rPr sz="1350" b="0" dirty="0" err="1">
                <a:solidFill>
                  <a:srgbClr val="282E42"/>
                </a:solidFill>
                <a:latin typeface="Aptos"/>
              </a:rPr>
              <a:t>relevan</a:t>
            </a:r>
            <a:r>
              <a:rPr sz="1350" b="0" dirty="0">
                <a:solidFill>
                  <a:srgbClr val="282E42"/>
                </a:solidFill>
                <a:latin typeface="Aptos"/>
              </a:rPr>
              <a:t>, dan </a:t>
            </a:r>
            <a:r>
              <a:rPr sz="1350" b="0" dirty="0" err="1">
                <a:solidFill>
                  <a:srgbClr val="282E42"/>
                </a:solidFill>
                <a:latin typeface="Aptos"/>
              </a:rPr>
              <a:t>melibatkan</a:t>
            </a:r>
            <a:r>
              <a:rPr sz="1350" b="0" dirty="0">
                <a:solidFill>
                  <a:srgbClr val="282E42"/>
                </a:solidFill>
                <a:latin typeface="Aptos"/>
              </a:rPr>
              <a:t> </a:t>
            </a:r>
            <a:r>
              <a:rPr sz="1350" b="0" dirty="0" err="1">
                <a:solidFill>
                  <a:srgbClr val="282E42"/>
                </a:solidFill>
                <a:latin typeface="Aptos"/>
              </a:rPr>
              <a:t>mereka</a:t>
            </a:r>
            <a:r>
              <a:rPr sz="1350" b="0" dirty="0">
                <a:solidFill>
                  <a:srgbClr val="282E42"/>
                </a:solidFill>
                <a:latin typeface="Aptos"/>
              </a:rPr>
              <a:t> </a:t>
            </a:r>
            <a:r>
              <a:rPr sz="1350" b="0" dirty="0" err="1">
                <a:solidFill>
                  <a:srgbClr val="282E42"/>
                </a:solidFill>
                <a:latin typeface="Aptos"/>
              </a:rPr>
              <a:t>secara</a:t>
            </a:r>
            <a:r>
              <a:rPr sz="1350" b="0" dirty="0">
                <a:solidFill>
                  <a:srgbClr val="282E42"/>
                </a:solidFill>
                <a:latin typeface="Aptos"/>
              </a:rPr>
              <a:t> </a:t>
            </a:r>
            <a:r>
              <a:rPr sz="1350" b="0" dirty="0" err="1">
                <a:solidFill>
                  <a:srgbClr val="282E42"/>
                </a:solidFill>
                <a:latin typeface="Aptos"/>
              </a:rPr>
              <a:t>aktif</a:t>
            </a:r>
            <a:r>
              <a:rPr sz="1350" b="0" dirty="0">
                <a:solidFill>
                  <a:srgbClr val="282E42"/>
                </a:solidFill>
                <a:latin typeface="Aptos"/>
              </a:rPr>
              <a:t>.</a:t>
            </a:r>
          </a:p>
        </p:txBody>
      </p:sp>
      <p:sp>
        <p:nvSpPr>
          <p:cNvPr id="12" name="Rounded Rectangle 11">
            <a:extLst>
              <a:ext uri="{FF2B5EF4-FFF2-40B4-BE49-F238E27FC236}">
                <a16:creationId xmlns:a16="http://schemas.microsoft.com/office/drawing/2014/main" id="{1F6FF896-E314-08D3-8775-E54E2AAD1F36}"/>
              </a:ext>
            </a:extLst>
          </p:cNvPr>
          <p:cNvSpPr/>
          <p:nvPr/>
        </p:nvSpPr>
        <p:spPr>
          <a:xfrm>
            <a:off x="4480560" y="1828800"/>
            <a:ext cx="3383280" cy="3246120"/>
          </a:xfrm>
          <a:prstGeom prst="roundRect">
            <a:avLst/>
          </a:prstGeom>
          <a:solidFill>
            <a:srgbClr val="EDE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a:extLst>
              <a:ext uri="{FF2B5EF4-FFF2-40B4-BE49-F238E27FC236}">
                <a16:creationId xmlns:a16="http://schemas.microsoft.com/office/drawing/2014/main" id="{C8AD34FC-E2B3-0E09-7F39-EBF47FEB38D5}"/>
              </a:ext>
            </a:extLst>
          </p:cNvPr>
          <p:cNvSpPr/>
          <p:nvPr/>
        </p:nvSpPr>
        <p:spPr>
          <a:xfrm>
            <a:off x="4709160" y="2057400"/>
            <a:ext cx="566928" cy="566928"/>
          </a:xfrm>
          <a:prstGeom prst="ellipse">
            <a:avLst/>
          </a:prstGeom>
          <a:solidFill>
            <a:srgbClr val="5B46B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a:extLst>
              <a:ext uri="{FF2B5EF4-FFF2-40B4-BE49-F238E27FC236}">
                <a16:creationId xmlns:a16="http://schemas.microsoft.com/office/drawing/2014/main" id="{ECD00718-E35F-7B99-5F4D-3C20A177BB64}"/>
              </a:ext>
            </a:extLst>
          </p:cNvPr>
          <p:cNvSpPr txBox="1"/>
          <p:nvPr/>
        </p:nvSpPr>
        <p:spPr>
          <a:xfrm>
            <a:off x="4709160" y="2066543"/>
            <a:ext cx="566928" cy="557784"/>
          </a:xfrm>
          <a:prstGeom prst="rect">
            <a:avLst/>
          </a:prstGeom>
          <a:noFill/>
        </p:spPr>
        <p:txBody>
          <a:bodyPr wrap="none" anchor="ctr">
            <a:spAutoFit/>
          </a:bodyPr>
          <a:lstStyle/>
          <a:p>
            <a:pPr algn="ctr"/>
            <a:r>
              <a:rPr sz="1500" b="1">
                <a:solidFill>
                  <a:srgbClr val="FFFFFF"/>
                </a:solidFill>
                <a:latin typeface="Aptos"/>
              </a:rPr>
              <a:t>02</a:t>
            </a:r>
          </a:p>
        </p:txBody>
      </p:sp>
      <p:sp>
        <p:nvSpPr>
          <p:cNvPr id="15" name="TextBox 14">
            <a:extLst>
              <a:ext uri="{FF2B5EF4-FFF2-40B4-BE49-F238E27FC236}">
                <a16:creationId xmlns:a16="http://schemas.microsoft.com/office/drawing/2014/main" id="{16E0E150-4A82-C0F9-FE10-FC26ECFC4A22}"/>
              </a:ext>
            </a:extLst>
          </p:cNvPr>
          <p:cNvSpPr txBox="1"/>
          <p:nvPr/>
        </p:nvSpPr>
        <p:spPr>
          <a:xfrm>
            <a:off x="5394960" y="2057400"/>
            <a:ext cx="2148840" cy="365760"/>
          </a:xfrm>
          <a:prstGeom prst="rect">
            <a:avLst/>
          </a:prstGeom>
          <a:noFill/>
        </p:spPr>
        <p:txBody>
          <a:bodyPr wrap="none" anchor="t">
            <a:spAutoFit/>
          </a:bodyPr>
          <a:lstStyle/>
          <a:p>
            <a:pPr algn="l"/>
            <a:r>
              <a:rPr sz="1700" b="1">
                <a:solidFill>
                  <a:srgbClr val="1A2348"/>
                </a:solidFill>
                <a:latin typeface="Aptos"/>
              </a:rPr>
              <a:t>Peran AI</a:t>
            </a:r>
          </a:p>
        </p:txBody>
      </p:sp>
      <p:sp>
        <p:nvSpPr>
          <p:cNvPr id="16" name="TextBox 15">
            <a:extLst>
              <a:ext uri="{FF2B5EF4-FFF2-40B4-BE49-F238E27FC236}">
                <a16:creationId xmlns:a16="http://schemas.microsoft.com/office/drawing/2014/main" id="{7ECCBA6D-264F-54D5-AAC9-CD5C80741688}"/>
              </a:ext>
            </a:extLst>
          </p:cNvPr>
          <p:cNvSpPr txBox="1"/>
          <p:nvPr/>
        </p:nvSpPr>
        <p:spPr>
          <a:xfrm>
            <a:off x="4754880" y="2743200"/>
            <a:ext cx="2788920" cy="923330"/>
          </a:xfrm>
          <a:prstGeom prst="rect">
            <a:avLst/>
          </a:prstGeom>
          <a:noFill/>
        </p:spPr>
        <p:txBody>
          <a:bodyPr wrap="square" anchor="t">
            <a:spAutoFit/>
          </a:bodyPr>
          <a:lstStyle/>
          <a:p>
            <a:pPr algn="l"/>
            <a:r>
              <a:rPr sz="1350" b="0" dirty="0">
                <a:solidFill>
                  <a:srgbClr val="282E42"/>
                </a:solidFill>
                <a:latin typeface="Aptos"/>
              </a:rPr>
              <a:t>Gemini </a:t>
            </a:r>
            <a:r>
              <a:rPr sz="1350" b="0" dirty="0" err="1">
                <a:solidFill>
                  <a:srgbClr val="282E42"/>
                </a:solidFill>
                <a:latin typeface="Aptos"/>
              </a:rPr>
              <a:t>dapat</a:t>
            </a:r>
            <a:r>
              <a:rPr sz="1350" b="0" dirty="0">
                <a:solidFill>
                  <a:srgbClr val="282E42"/>
                </a:solidFill>
                <a:latin typeface="Aptos"/>
              </a:rPr>
              <a:t> </a:t>
            </a:r>
            <a:r>
              <a:rPr sz="1350" b="0" dirty="0" err="1">
                <a:solidFill>
                  <a:srgbClr val="282E42"/>
                </a:solidFill>
                <a:latin typeface="Aptos"/>
              </a:rPr>
              <a:t>menjadi</a:t>
            </a:r>
            <a:r>
              <a:rPr sz="1350" b="0" dirty="0">
                <a:solidFill>
                  <a:srgbClr val="282E42"/>
                </a:solidFill>
                <a:latin typeface="Aptos"/>
              </a:rPr>
              <a:t> </a:t>
            </a:r>
            <a:r>
              <a:rPr sz="1350" b="0" dirty="0" err="1">
                <a:solidFill>
                  <a:srgbClr val="282E42"/>
                </a:solidFill>
                <a:latin typeface="Aptos"/>
              </a:rPr>
              <a:t>asisten</a:t>
            </a:r>
            <a:r>
              <a:rPr sz="1350" b="0" dirty="0">
                <a:solidFill>
                  <a:srgbClr val="282E42"/>
                </a:solidFill>
                <a:latin typeface="Aptos"/>
              </a:rPr>
              <a:t> </a:t>
            </a:r>
            <a:r>
              <a:rPr sz="1350" b="0" dirty="0" err="1">
                <a:solidFill>
                  <a:srgbClr val="282E42"/>
                </a:solidFill>
                <a:latin typeface="Aptos"/>
              </a:rPr>
              <a:t>untuk</a:t>
            </a:r>
            <a:r>
              <a:rPr sz="1350" b="0" dirty="0">
                <a:solidFill>
                  <a:srgbClr val="282E42"/>
                </a:solidFill>
                <a:latin typeface="Aptos"/>
              </a:rPr>
              <a:t> </a:t>
            </a:r>
            <a:r>
              <a:rPr sz="1350" b="0" dirty="0" err="1">
                <a:solidFill>
                  <a:srgbClr val="282E42"/>
                </a:solidFill>
                <a:latin typeface="Aptos"/>
              </a:rPr>
              <a:t>ideasi</a:t>
            </a:r>
            <a:r>
              <a:rPr sz="1350" b="0" dirty="0">
                <a:solidFill>
                  <a:srgbClr val="282E42"/>
                </a:solidFill>
                <a:latin typeface="Aptos"/>
              </a:rPr>
              <a:t>, </a:t>
            </a:r>
            <a:r>
              <a:rPr sz="1350" b="0" dirty="0" err="1">
                <a:solidFill>
                  <a:srgbClr val="282E42"/>
                </a:solidFill>
                <a:latin typeface="Aptos"/>
              </a:rPr>
              <a:t>penyusunan</a:t>
            </a:r>
            <a:r>
              <a:rPr sz="1350" b="0" dirty="0">
                <a:solidFill>
                  <a:srgbClr val="282E42"/>
                </a:solidFill>
                <a:latin typeface="Aptos"/>
              </a:rPr>
              <a:t> </a:t>
            </a:r>
            <a:r>
              <a:rPr sz="1350" b="0" dirty="0" err="1">
                <a:solidFill>
                  <a:srgbClr val="282E42"/>
                </a:solidFill>
                <a:latin typeface="Aptos"/>
              </a:rPr>
              <a:t>konten</a:t>
            </a:r>
            <a:r>
              <a:rPr sz="1350" b="0" dirty="0">
                <a:solidFill>
                  <a:srgbClr val="282E42"/>
                </a:solidFill>
                <a:latin typeface="Aptos"/>
              </a:rPr>
              <a:t>, </a:t>
            </a:r>
            <a:r>
              <a:rPr sz="1350" b="0" dirty="0" err="1">
                <a:solidFill>
                  <a:srgbClr val="282E42"/>
                </a:solidFill>
                <a:latin typeface="Aptos"/>
              </a:rPr>
              <a:t>variasi</a:t>
            </a:r>
            <a:r>
              <a:rPr sz="1350" b="0" dirty="0">
                <a:solidFill>
                  <a:srgbClr val="282E42"/>
                </a:solidFill>
                <a:latin typeface="Aptos"/>
              </a:rPr>
              <a:t> </a:t>
            </a:r>
            <a:r>
              <a:rPr sz="1350" b="0" dirty="0" err="1">
                <a:solidFill>
                  <a:srgbClr val="282E42"/>
                </a:solidFill>
                <a:latin typeface="Aptos"/>
              </a:rPr>
              <a:t>soal</a:t>
            </a:r>
            <a:r>
              <a:rPr sz="1350" b="0" dirty="0">
                <a:solidFill>
                  <a:srgbClr val="282E42"/>
                </a:solidFill>
                <a:latin typeface="Aptos"/>
              </a:rPr>
              <a:t>, dan </a:t>
            </a:r>
            <a:r>
              <a:rPr sz="1350" b="0" dirty="0" err="1">
                <a:solidFill>
                  <a:srgbClr val="282E42"/>
                </a:solidFill>
                <a:latin typeface="Aptos"/>
              </a:rPr>
              <a:t>penyempurnaan</a:t>
            </a:r>
            <a:r>
              <a:rPr sz="1350" b="0" dirty="0">
                <a:solidFill>
                  <a:srgbClr val="282E42"/>
                </a:solidFill>
                <a:latin typeface="Aptos"/>
              </a:rPr>
              <a:t> </a:t>
            </a:r>
            <a:r>
              <a:rPr sz="1350" b="0" dirty="0" err="1">
                <a:solidFill>
                  <a:srgbClr val="282E42"/>
                </a:solidFill>
                <a:latin typeface="Aptos"/>
              </a:rPr>
              <a:t>bahan</a:t>
            </a:r>
            <a:r>
              <a:rPr sz="1350" b="0" dirty="0">
                <a:solidFill>
                  <a:srgbClr val="282E42"/>
                </a:solidFill>
                <a:latin typeface="Aptos"/>
              </a:rPr>
              <a:t> ajar.</a:t>
            </a:r>
          </a:p>
        </p:txBody>
      </p:sp>
      <p:sp>
        <p:nvSpPr>
          <p:cNvPr id="17" name="Rounded Rectangle 16">
            <a:extLst>
              <a:ext uri="{FF2B5EF4-FFF2-40B4-BE49-F238E27FC236}">
                <a16:creationId xmlns:a16="http://schemas.microsoft.com/office/drawing/2014/main" id="{941EB44D-4AD3-7B07-46A3-5E993ACC7F00}"/>
              </a:ext>
            </a:extLst>
          </p:cNvPr>
          <p:cNvSpPr/>
          <p:nvPr/>
        </p:nvSpPr>
        <p:spPr>
          <a:xfrm>
            <a:off x="8275320" y="1828800"/>
            <a:ext cx="3383280" cy="3246120"/>
          </a:xfrm>
          <a:prstGeom prst="roundRect">
            <a:avLst/>
          </a:prstGeom>
          <a:solidFill>
            <a:srgbClr val="E4FA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a:extLst>
              <a:ext uri="{FF2B5EF4-FFF2-40B4-BE49-F238E27FC236}">
                <a16:creationId xmlns:a16="http://schemas.microsoft.com/office/drawing/2014/main" id="{640F3977-F586-7998-B7C4-46FDCD211BFA}"/>
              </a:ext>
            </a:extLst>
          </p:cNvPr>
          <p:cNvSpPr/>
          <p:nvPr/>
        </p:nvSpPr>
        <p:spPr>
          <a:xfrm>
            <a:off x="8503920" y="2057400"/>
            <a:ext cx="566928" cy="566928"/>
          </a:xfrm>
          <a:prstGeom prst="ellipse">
            <a:avLst/>
          </a:prstGeom>
          <a:solidFill>
            <a:srgbClr val="3B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a:extLst>
              <a:ext uri="{FF2B5EF4-FFF2-40B4-BE49-F238E27FC236}">
                <a16:creationId xmlns:a16="http://schemas.microsoft.com/office/drawing/2014/main" id="{0DADCFDF-99DC-477F-6389-05F0A5AB8B5A}"/>
              </a:ext>
            </a:extLst>
          </p:cNvPr>
          <p:cNvSpPr txBox="1"/>
          <p:nvPr/>
        </p:nvSpPr>
        <p:spPr>
          <a:xfrm>
            <a:off x="8503920" y="2066543"/>
            <a:ext cx="566928" cy="557784"/>
          </a:xfrm>
          <a:prstGeom prst="rect">
            <a:avLst/>
          </a:prstGeom>
          <a:noFill/>
        </p:spPr>
        <p:txBody>
          <a:bodyPr wrap="none" anchor="ctr">
            <a:spAutoFit/>
          </a:bodyPr>
          <a:lstStyle/>
          <a:p>
            <a:pPr algn="ctr"/>
            <a:r>
              <a:rPr sz="1500" b="1">
                <a:solidFill>
                  <a:srgbClr val="FFFFFF"/>
                </a:solidFill>
                <a:latin typeface="Aptos"/>
              </a:rPr>
              <a:t>03</a:t>
            </a:r>
          </a:p>
        </p:txBody>
      </p:sp>
      <p:sp>
        <p:nvSpPr>
          <p:cNvPr id="20" name="TextBox 19">
            <a:extLst>
              <a:ext uri="{FF2B5EF4-FFF2-40B4-BE49-F238E27FC236}">
                <a16:creationId xmlns:a16="http://schemas.microsoft.com/office/drawing/2014/main" id="{E10DEB99-7D4F-AFA4-ED8B-EA4FAC12FA77}"/>
              </a:ext>
            </a:extLst>
          </p:cNvPr>
          <p:cNvSpPr txBox="1"/>
          <p:nvPr/>
        </p:nvSpPr>
        <p:spPr>
          <a:xfrm>
            <a:off x="9189720" y="2057400"/>
            <a:ext cx="2148840" cy="365760"/>
          </a:xfrm>
          <a:prstGeom prst="rect">
            <a:avLst/>
          </a:prstGeom>
          <a:noFill/>
        </p:spPr>
        <p:txBody>
          <a:bodyPr wrap="none" anchor="t">
            <a:spAutoFit/>
          </a:bodyPr>
          <a:lstStyle/>
          <a:p>
            <a:pPr algn="l"/>
            <a:r>
              <a:rPr sz="1700" b="1">
                <a:solidFill>
                  <a:srgbClr val="1A2348"/>
                </a:solidFill>
                <a:latin typeface="Aptos"/>
              </a:rPr>
              <a:t>Tujuan</a:t>
            </a:r>
          </a:p>
        </p:txBody>
      </p:sp>
      <p:sp>
        <p:nvSpPr>
          <p:cNvPr id="21" name="TextBox 20">
            <a:extLst>
              <a:ext uri="{FF2B5EF4-FFF2-40B4-BE49-F238E27FC236}">
                <a16:creationId xmlns:a16="http://schemas.microsoft.com/office/drawing/2014/main" id="{49F8F7E5-0BE8-ED03-03B3-A74233FA8998}"/>
              </a:ext>
            </a:extLst>
          </p:cNvPr>
          <p:cNvSpPr txBox="1"/>
          <p:nvPr/>
        </p:nvSpPr>
        <p:spPr>
          <a:xfrm>
            <a:off x="8549639" y="2743200"/>
            <a:ext cx="2682241" cy="715581"/>
          </a:xfrm>
          <a:prstGeom prst="rect">
            <a:avLst/>
          </a:prstGeom>
          <a:noFill/>
        </p:spPr>
        <p:txBody>
          <a:bodyPr wrap="square" anchor="t">
            <a:spAutoFit/>
          </a:bodyPr>
          <a:lstStyle/>
          <a:p>
            <a:pPr algn="l"/>
            <a:r>
              <a:rPr sz="1350" b="0" dirty="0" err="1">
                <a:solidFill>
                  <a:srgbClr val="282E42"/>
                </a:solidFill>
                <a:latin typeface="Aptos"/>
              </a:rPr>
              <a:t>Memahami</a:t>
            </a:r>
            <a:r>
              <a:rPr sz="1350" b="0" dirty="0">
                <a:solidFill>
                  <a:srgbClr val="282E42"/>
                </a:solidFill>
                <a:latin typeface="Aptos"/>
              </a:rPr>
              <a:t> </a:t>
            </a:r>
            <a:r>
              <a:rPr sz="1350" b="0" dirty="0" err="1">
                <a:solidFill>
                  <a:srgbClr val="282E42"/>
                </a:solidFill>
                <a:latin typeface="Aptos"/>
              </a:rPr>
              <a:t>potensi</a:t>
            </a:r>
            <a:r>
              <a:rPr sz="1350" b="0" dirty="0">
                <a:solidFill>
                  <a:srgbClr val="282E42"/>
                </a:solidFill>
                <a:latin typeface="Aptos"/>
              </a:rPr>
              <a:t> AI • </a:t>
            </a:r>
            <a:r>
              <a:rPr sz="1350" b="0" dirty="0" err="1">
                <a:solidFill>
                  <a:srgbClr val="282E42"/>
                </a:solidFill>
                <a:latin typeface="Aptos"/>
              </a:rPr>
              <a:t>membuat</a:t>
            </a:r>
            <a:r>
              <a:rPr sz="1350" b="0" dirty="0">
                <a:solidFill>
                  <a:srgbClr val="282E42"/>
                </a:solidFill>
                <a:latin typeface="Aptos"/>
              </a:rPr>
              <a:t> </a:t>
            </a:r>
            <a:r>
              <a:rPr sz="1350" b="0" dirty="0" err="1">
                <a:solidFill>
                  <a:srgbClr val="282E42"/>
                </a:solidFill>
                <a:latin typeface="Aptos"/>
              </a:rPr>
              <a:t>konsep</a:t>
            </a:r>
            <a:r>
              <a:rPr sz="1350" b="0" dirty="0">
                <a:solidFill>
                  <a:srgbClr val="282E42"/>
                </a:solidFill>
                <a:latin typeface="Aptos"/>
              </a:rPr>
              <a:t> </a:t>
            </a:r>
            <a:r>
              <a:rPr sz="1350" b="0" dirty="0" err="1">
                <a:solidFill>
                  <a:srgbClr val="282E42"/>
                </a:solidFill>
                <a:latin typeface="Aptos"/>
              </a:rPr>
              <a:t>infografis</a:t>
            </a:r>
            <a:r>
              <a:rPr sz="1350" b="0" dirty="0">
                <a:solidFill>
                  <a:srgbClr val="282E42"/>
                </a:solidFill>
                <a:latin typeface="Aptos"/>
              </a:rPr>
              <a:t> • </a:t>
            </a:r>
            <a:r>
              <a:rPr sz="1350" b="0" dirty="0" err="1">
                <a:solidFill>
                  <a:srgbClr val="282E42"/>
                </a:solidFill>
                <a:latin typeface="Aptos"/>
              </a:rPr>
              <a:t>menyusun</a:t>
            </a:r>
            <a:r>
              <a:rPr sz="1350" b="0" dirty="0">
                <a:solidFill>
                  <a:srgbClr val="282E42"/>
                </a:solidFill>
                <a:latin typeface="Aptos"/>
              </a:rPr>
              <a:t> LKPD </a:t>
            </a:r>
            <a:r>
              <a:rPr sz="1350" b="0" dirty="0" err="1">
                <a:solidFill>
                  <a:srgbClr val="282E42"/>
                </a:solidFill>
                <a:latin typeface="Aptos"/>
              </a:rPr>
              <a:t>interaktif</a:t>
            </a:r>
            <a:r>
              <a:rPr sz="1350" b="0" dirty="0">
                <a:solidFill>
                  <a:srgbClr val="282E42"/>
                </a:solidFill>
                <a:latin typeface="Aptos"/>
              </a:rPr>
              <a:t>.</a:t>
            </a:r>
          </a:p>
        </p:txBody>
      </p:sp>
      <p:sp>
        <p:nvSpPr>
          <p:cNvPr id="22" name="Rounded Rectangle 21">
            <a:extLst>
              <a:ext uri="{FF2B5EF4-FFF2-40B4-BE49-F238E27FC236}">
                <a16:creationId xmlns:a16="http://schemas.microsoft.com/office/drawing/2014/main" id="{0567D625-153D-1B7E-2EE2-C39AD7D272DD}"/>
              </a:ext>
            </a:extLst>
          </p:cNvPr>
          <p:cNvSpPr/>
          <p:nvPr/>
        </p:nvSpPr>
        <p:spPr>
          <a:xfrm>
            <a:off x="1463040" y="5349240"/>
            <a:ext cx="9235440" cy="59436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a:extLst>
              <a:ext uri="{FF2B5EF4-FFF2-40B4-BE49-F238E27FC236}">
                <a16:creationId xmlns:a16="http://schemas.microsoft.com/office/drawing/2014/main" id="{F2C3B67F-D97D-7799-CEFF-BF821C77088B}"/>
              </a:ext>
            </a:extLst>
          </p:cNvPr>
          <p:cNvSpPr txBox="1"/>
          <p:nvPr/>
        </p:nvSpPr>
        <p:spPr>
          <a:xfrm>
            <a:off x="1737360" y="5513832"/>
            <a:ext cx="8686800" cy="274320"/>
          </a:xfrm>
          <a:prstGeom prst="rect">
            <a:avLst/>
          </a:prstGeom>
          <a:noFill/>
        </p:spPr>
        <p:txBody>
          <a:bodyPr wrap="none" anchor="t">
            <a:spAutoFit/>
          </a:bodyPr>
          <a:lstStyle/>
          <a:p>
            <a:pPr algn="ctr"/>
            <a:r>
              <a:rPr sz="1150" b="1">
                <a:solidFill>
                  <a:srgbClr val="5B46B4"/>
                </a:solidFill>
                <a:latin typeface="Aptos"/>
              </a:rPr>
              <a:t>“Teknologi tidak menggantikan guru hebat; di tangan guru hebat, teknologi memperluas dampak pembelajaran.”</a:t>
            </a:r>
          </a:p>
        </p:txBody>
      </p:sp>
      <p:sp>
        <p:nvSpPr>
          <p:cNvPr id="24" name="TextBox 23">
            <a:extLst>
              <a:ext uri="{FF2B5EF4-FFF2-40B4-BE49-F238E27FC236}">
                <a16:creationId xmlns:a16="http://schemas.microsoft.com/office/drawing/2014/main" id="{790E6C4B-1C17-C9BA-FEFE-7D1FD55E69F9}"/>
              </a:ext>
            </a:extLst>
          </p:cNvPr>
          <p:cNvSpPr txBox="1"/>
          <p:nvPr/>
        </p:nvSpPr>
        <p:spPr>
          <a:xfrm>
            <a:off x="658368" y="6519672"/>
            <a:ext cx="3200400" cy="201168"/>
          </a:xfrm>
          <a:prstGeom prst="rect">
            <a:avLst/>
          </a:prstGeom>
          <a:noFill/>
        </p:spPr>
        <p:txBody>
          <a:bodyPr wrap="none" anchor="t">
            <a:spAutoFit/>
          </a:bodyPr>
          <a:lstStyle/>
          <a:p>
            <a:pPr algn="l"/>
            <a:r>
              <a:rPr sz="850" b="0">
                <a:solidFill>
                  <a:srgbClr val="697187"/>
                </a:solidFill>
                <a:latin typeface="Aptos"/>
              </a:rPr>
              <a:t>Elfi Dawiyah, S.Pd.</a:t>
            </a:r>
          </a:p>
        </p:txBody>
      </p:sp>
    </p:spTree>
    <p:extLst>
      <p:ext uri="{BB962C8B-B14F-4D97-AF65-F5344CB8AC3E}">
        <p14:creationId xmlns:p14="http://schemas.microsoft.com/office/powerpoint/2010/main" val="39285754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B9E7C5-CA22-BA69-5AC5-E2864151184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E5A5FDF-92BB-7E9F-98B7-BC5B4D070623}"/>
              </a:ext>
            </a:extLst>
          </p:cNvPr>
          <p:cNvSpPr/>
          <p:nvPr/>
        </p:nvSpPr>
        <p:spPr>
          <a:xfrm>
            <a:off x="0" y="0"/>
            <a:ext cx="12191695" cy="6858000"/>
          </a:xfrm>
          <a:prstGeom prst="rect">
            <a:avLst/>
          </a:prstGeom>
          <a:solidFill>
            <a:srgbClr val="F7F9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D8FCBEF4-94F7-F9E0-ED32-4D7B504D3FE7}"/>
              </a:ext>
            </a:extLst>
          </p:cNvPr>
          <p:cNvSpPr txBox="1"/>
          <p:nvPr/>
        </p:nvSpPr>
        <p:spPr>
          <a:xfrm>
            <a:off x="640080" y="411480"/>
            <a:ext cx="8138160" cy="594360"/>
          </a:xfrm>
          <a:prstGeom prst="rect">
            <a:avLst/>
          </a:prstGeom>
          <a:noFill/>
        </p:spPr>
        <p:txBody>
          <a:bodyPr wrap="none" anchor="t">
            <a:spAutoFit/>
          </a:bodyPr>
          <a:lstStyle/>
          <a:p>
            <a:pPr algn="l"/>
            <a:r>
              <a:rPr sz="2700" b="1">
                <a:solidFill>
                  <a:srgbClr val="1A2348"/>
                </a:solidFill>
                <a:latin typeface="Aptos"/>
              </a:rPr>
              <a:t>Apa Itu Gemini?</a:t>
            </a:r>
          </a:p>
        </p:txBody>
      </p:sp>
      <p:sp>
        <p:nvSpPr>
          <p:cNvPr id="4" name="TextBox 3">
            <a:extLst>
              <a:ext uri="{FF2B5EF4-FFF2-40B4-BE49-F238E27FC236}">
                <a16:creationId xmlns:a16="http://schemas.microsoft.com/office/drawing/2014/main" id="{0B971D1E-CC98-D1F2-0A31-73A88ADDBA67}"/>
              </a:ext>
            </a:extLst>
          </p:cNvPr>
          <p:cNvSpPr txBox="1"/>
          <p:nvPr/>
        </p:nvSpPr>
        <p:spPr>
          <a:xfrm>
            <a:off x="658368" y="987552"/>
            <a:ext cx="8961120" cy="347472"/>
          </a:xfrm>
          <a:prstGeom prst="rect">
            <a:avLst/>
          </a:prstGeom>
          <a:noFill/>
        </p:spPr>
        <p:txBody>
          <a:bodyPr wrap="none" anchor="t">
            <a:spAutoFit/>
          </a:bodyPr>
          <a:lstStyle/>
          <a:p>
            <a:pPr algn="l"/>
            <a:r>
              <a:rPr sz="1150" b="0">
                <a:solidFill>
                  <a:srgbClr val="697187"/>
                </a:solidFill>
                <a:latin typeface="Aptos"/>
              </a:rPr>
              <a:t>Kenali AI sebagai asisten kerja, bukan pengganti pertimbangan profesional guru.</a:t>
            </a:r>
          </a:p>
        </p:txBody>
      </p:sp>
      <p:sp>
        <p:nvSpPr>
          <p:cNvPr id="5" name="TextBox 4">
            <a:extLst>
              <a:ext uri="{FF2B5EF4-FFF2-40B4-BE49-F238E27FC236}">
                <a16:creationId xmlns:a16="http://schemas.microsoft.com/office/drawing/2014/main" id="{3E57AEB5-EFB7-8346-B2F9-4AEF05438507}"/>
              </a:ext>
            </a:extLst>
          </p:cNvPr>
          <p:cNvSpPr txBox="1"/>
          <p:nvPr/>
        </p:nvSpPr>
        <p:spPr>
          <a:xfrm>
            <a:off x="11109960" y="438912"/>
            <a:ext cx="457200" cy="320040"/>
          </a:xfrm>
          <a:prstGeom prst="rect">
            <a:avLst/>
          </a:prstGeom>
          <a:noFill/>
        </p:spPr>
        <p:txBody>
          <a:bodyPr wrap="none" anchor="t">
            <a:spAutoFit/>
          </a:bodyPr>
          <a:lstStyle/>
          <a:p>
            <a:pPr algn="r"/>
            <a:r>
              <a:rPr sz="1100" b="1">
                <a:solidFill>
                  <a:srgbClr val="5B46B4"/>
                </a:solidFill>
                <a:latin typeface="Aptos"/>
              </a:rPr>
              <a:t>03</a:t>
            </a:r>
          </a:p>
        </p:txBody>
      </p:sp>
      <p:sp>
        <p:nvSpPr>
          <p:cNvPr id="6" name="Rectangle 5">
            <a:extLst>
              <a:ext uri="{FF2B5EF4-FFF2-40B4-BE49-F238E27FC236}">
                <a16:creationId xmlns:a16="http://schemas.microsoft.com/office/drawing/2014/main" id="{4EB57561-F28E-48B8-ACB4-DCE26F50E97D}"/>
              </a:ext>
            </a:extLst>
          </p:cNvPr>
          <p:cNvSpPr/>
          <p:nvPr/>
        </p:nvSpPr>
        <p:spPr>
          <a:xfrm>
            <a:off x="658368" y="1344168"/>
            <a:ext cx="777240" cy="50292"/>
          </a:xfrm>
          <a:prstGeom prst="rect">
            <a:avLst/>
          </a:prstGeom>
          <a:solidFill>
            <a:srgbClr val="3B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ai.png">
            <a:extLst>
              <a:ext uri="{FF2B5EF4-FFF2-40B4-BE49-F238E27FC236}">
                <a16:creationId xmlns:a16="http://schemas.microsoft.com/office/drawing/2014/main" id="{F5E009C8-B605-BFA2-2CAC-B5A3405EEE76}"/>
              </a:ext>
            </a:extLst>
          </p:cNvPr>
          <p:cNvPicPr>
            <a:picLocks noChangeAspect="1"/>
          </p:cNvPicPr>
          <p:nvPr/>
        </p:nvPicPr>
        <p:blipFill>
          <a:blip r:embed="rId2"/>
          <a:stretch>
            <a:fillRect/>
          </a:stretch>
        </p:blipFill>
        <p:spPr>
          <a:xfrm>
            <a:off x="6949440" y="1600200"/>
            <a:ext cx="4480560" cy="2926080"/>
          </a:xfrm>
          <a:prstGeom prst="rect">
            <a:avLst/>
          </a:prstGeom>
        </p:spPr>
      </p:pic>
      <p:sp>
        <p:nvSpPr>
          <p:cNvPr id="8" name="Rounded Rectangle 7">
            <a:extLst>
              <a:ext uri="{FF2B5EF4-FFF2-40B4-BE49-F238E27FC236}">
                <a16:creationId xmlns:a16="http://schemas.microsoft.com/office/drawing/2014/main" id="{3D4C04F5-B59B-492B-DF13-42A552703611}"/>
              </a:ext>
            </a:extLst>
          </p:cNvPr>
          <p:cNvSpPr/>
          <p:nvPr/>
        </p:nvSpPr>
        <p:spPr>
          <a:xfrm>
            <a:off x="685800" y="1691640"/>
            <a:ext cx="5760720" cy="352044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25C75FE0-EB98-981F-01C3-7691267E0D8F}"/>
              </a:ext>
            </a:extLst>
          </p:cNvPr>
          <p:cNvSpPr txBox="1"/>
          <p:nvPr/>
        </p:nvSpPr>
        <p:spPr>
          <a:xfrm>
            <a:off x="960120" y="2011680"/>
            <a:ext cx="4439194" cy="784830"/>
          </a:xfrm>
          <a:prstGeom prst="rect">
            <a:avLst/>
          </a:prstGeom>
          <a:noFill/>
        </p:spPr>
        <p:txBody>
          <a:bodyPr wrap="square">
            <a:spAutoFit/>
          </a:bodyPr>
          <a:lstStyle/>
          <a:p>
            <a:pPr algn="l"/>
            <a:r>
              <a:rPr sz="1500" b="1" dirty="0">
                <a:solidFill>
                  <a:srgbClr val="5B46B4"/>
                </a:solidFill>
                <a:latin typeface="Aptos"/>
              </a:rPr>
              <a:t>Gemini</a:t>
            </a:r>
            <a:r>
              <a:rPr sz="1500" b="0" dirty="0">
                <a:solidFill>
                  <a:srgbClr val="282E42"/>
                </a:solidFill>
                <a:latin typeface="Aptos"/>
              </a:rPr>
              <a:t> </a:t>
            </a:r>
            <a:r>
              <a:rPr sz="1500" b="0" dirty="0" err="1">
                <a:solidFill>
                  <a:srgbClr val="282E42"/>
                </a:solidFill>
                <a:latin typeface="Aptos"/>
              </a:rPr>
              <a:t>adalah</a:t>
            </a:r>
            <a:r>
              <a:rPr sz="1500" b="0" dirty="0">
                <a:solidFill>
                  <a:srgbClr val="282E42"/>
                </a:solidFill>
                <a:latin typeface="Aptos"/>
              </a:rPr>
              <a:t> </a:t>
            </a:r>
            <a:r>
              <a:rPr sz="1500" b="0" dirty="0" err="1">
                <a:solidFill>
                  <a:srgbClr val="282E42"/>
                </a:solidFill>
                <a:latin typeface="Aptos"/>
              </a:rPr>
              <a:t>keluarga</a:t>
            </a:r>
            <a:r>
              <a:rPr sz="1500" b="0" dirty="0">
                <a:solidFill>
                  <a:srgbClr val="282E42"/>
                </a:solidFill>
                <a:latin typeface="Aptos"/>
              </a:rPr>
              <a:t> model AI </a:t>
            </a:r>
            <a:r>
              <a:rPr sz="1500" b="0" dirty="0" err="1">
                <a:solidFill>
                  <a:srgbClr val="282E42"/>
                </a:solidFill>
                <a:latin typeface="Aptos"/>
              </a:rPr>
              <a:t>dari</a:t>
            </a:r>
            <a:r>
              <a:rPr sz="1500" b="0" dirty="0">
                <a:solidFill>
                  <a:srgbClr val="282E42"/>
                </a:solidFill>
                <a:latin typeface="Aptos"/>
              </a:rPr>
              <a:t> Google yang </a:t>
            </a:r>
            <a:r>
              <a:rPr sz="1500" b="0" dirty="0" err="1">
                <a:solidFill>
                  <a:srgbClr val="282E42"/>
                </a:solidFill>
                <a:latin typeface="Aptos"/>
              </a:rPr>
              <a:t>dapat</a:t>
            </a:r>
            <a:r>
              <a:rPr sz="1500" b="0" dirty="0">
                <a:solidFill>
                  <a:srgbClr val="282E42"/>
                </a:solidFill>
                <a:latin typeface="Aptos"/>
              </a:rPr>
              <a:t> </a:t>
            </a:r>
            <a:r>
              <a:rPr sz="1500" b="0" dirty="0" err="1">
                <a:solidFill>
                  <a:srgbClr val="282E42"/>
                </a:solidFill>
                <a:latin typeface="Aptos"/>
              </a:rPr>
              <a:t>membantu</a:t>
            </a:r>
            <a:r>
              <a:rPr sz="1500" b="0" dirty="0">
                <a:solidFill>
                  <a:srgbClr val="282E42"/>
                </a:solidFill>
                <a:latin typeface="Aptos"/>
              </a:rPr>
              <a:t> </a:t>
            </a:r>
            <a:r>
              <a:rPr sz="1500" b="0" dirty="0" err="1">
                <a:solidFill>
                  <a:srgbClr val="282E42"/>
                </a:solidFill>
                <a:latin typeface="Aptos"/>
              </a:rPr>
              <a:t>memahami</a:t>
            </a:r>
            <a:r>
              <a:rPr sz="1500" b="0" dirty="0">
                <a:solidFill>
                  <a:srgbClr val="282E42"/>
                </a:solidFill>
                <a:latin typeface="Aptos"/>
              </a:rPr>
              <a:t> dan </a:t>
            </a:r>
            <a:r>
              <a:rPr sz="1500" b="0" dirty="0" err="1">
                <a:solidFill>
                  <a:srgbClr val="282E42"/>
                </a:solidFill>
                <a:latin typeface="Aptos"/>
              </a:rPr>
              <a:t>menghasilkan</a:t>
            </a:r>
            <a:r>
              <a:rPr sz="1500" b="0" dirty="0">
                <a:solidFill>
                  <a:srgbClr val="282E42"/>
                </a:solidFill>
                <a:latin typeface="Aptos"/>
              </a:rPr>
              <a:t> </a:t>
            </a:r>
            <a:r>
              <a:rPr sz="1500" b="0" dirty="0" err="1">
                <a:solidFill>
                  <a:srgbClr val="282E42"/>
                </a:solidFill>
                <a:latin typeface="Aptos"/>
              </a:rPr>
              <a:t>berbagai</a:t>
            </a:r>
            <a:r>
              <a:rPr sz="1500" b="0" dirty="0">
                <a:solidFill>
                  <a:srgbClr val="282E42"/>
                </a:solidFill>
                <a:latin typeface="Aptos"/>
              </a:rPr>
              <a:t> </a:t>
            </a:r>
            <a:r>
              <a:rPr sz="1500" b="0" dirty="0" err="1">
                <a:solidFill>
                  <a:srgbClr val="282E42"/>
                </a:solidFill>
                <a:latin typeface="Aptos"/>
              </a:rPr>
              <a:t>jenis</a:t>
            </a:r>
            <a:r>
              <a:rPr sz="1500" b="0" dirty="0">
                <a:solidFill>
                  <a:srgbClr val="282E42"/>
                </a:solidFill>
                <a:latin typeface="Aptos"/>
              </a:rPr>
              <a:t> </a:t>
            </a:r>
            <a:r>
              <a:rPr sz="1500" b="0" dirty="0" err="1">
                <a:solidFill>
                  <a:srgbClr val="282E42"/>
                </a:solidFill>
                <a:latin typeface="Aptos"/>
              </a:rPr>
              <a:t>konten</a:t>
            </a:r>
            <a:r>
              <a:rPr sz="1500" b="0" dirty="0">
                <a:solidFill>
                  <a:srgbClr val="282E42"/>
                </a:solidFill>
                <a:latin typeface="Aptos"/>
              </a:rPr>
              <a:t>.</a:t>
            </a:r>
          </a:p>
        </p:txBody>
      </p:sp>
      <p:sp>
        <p:nvSpPr>
          <p:cNvPr id="10" name="Oval 9">
            <a:extLst>
              <a:ext uri="{FF2B5EF4-FFF2-40B4-BE49-F238E27FC236}">
                <a16:creationId xmlns:a16="http://schemas.microsoft.com/office/drawing/2014/main" id="{782EC2FD-D99D-976B-DA1A-0A38D0B1A0DE}"/>
              </a:ext>
            </a:extLst>
          </p:cNvPr>
          <p:cNvSpPr/>
          <p:nvPr/>
        </p:nvSpPr>
        <p:spPr>
          <a:xfrm>
            <a:off x="914400" y="3063240"/>
            <a:ext cx="438912" cy="438912"/>
          </a:xfrm>
          <a:prstGeom prst="ellipse">
            <a:avLst/>
          </a:prstGeom>
          <a:solidFill>
            <a:srgbClr val="5B46B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a:extLst>
              <a:ext uri="{FF2B5EF4-FFF2-40B4-BE49-F238E27FC236}">
                <a16:creationId xmlns:a16="http://schemas.microsoft.com/office/drawing/2014/main" id="{AC2703FF-9933-1EBB-FFBB-538C2E62CC12}"/>
              </a:ext>
            </a:extLst>
          </p:cNvPr>
          <p:cNvSpPr txBox="1"/>
          <p:nvPr/>
        </p:nvSpPr>
        <p:spPr>
          <a:xfrm>
            <a:off x="914400" y="3072384"/>
            <a:ext cx="438912" cy="429768"/>
          </a:xfrm>
          <a:prstGeom prst="rect">
            <a:avLst/>
          </a:prstGeom>
          <a:noFill/>
        </p:spPr>
        <p:txBody>
          <a:bodyPr wrap="none" anchor="ctr">
            <a:spAutoFit/>
          </a:bodyPr>
          <a:lstStyle/>
          <a:p>
            <a:pPr algn="ctr"/>
            <a:r>
              <a:rPr sz="1300" b="1">
                <a:solidFill>
                  <a:srgbClr val="FFFFFF"/>
                </a:solidFill>
                <a:latin typeface="Aptos"/>
              </a:rPr>
              <a:t>📝</a:t>
            </a:r>
          </a:p>
        </p:txBody>
      </p:sp>
      <p:sp>
        <p:nvSpPr>
          <p:cNvPr id="12" name="TextBox 11">
            <a:extLst>
              <a:ext uri="{FF2B5EF4-FFF2-40B4-BE49-F238E27FC236}">
                <a16:creationId xmlns:a16="http://schemas.microsoft.com/office/drawing/2014/main" id="{FB1D5CF8-0AAD-244B-90FE-9906C4D95C8E}"/>
              </a:ext>
            </a:extLst>
          </p:cNvPr>
          <p:cNvSpPr txBox="1"/>
          <p:nvPr/>
        </p:nvSpPr>
        <p:spPr>
          <a:xfrm>
            <a:off x="1481328" y="3044952"/>
            <a:ext cx="1554480" cy="228600"/>
          </a:xfrm>
          <a:prstGeom prst="rect">
            <a:avLst/>
          </a:prstGeom>
          <a:noFill/>
        </p:spPr>
        <p:txBody>
          <a:bodyPr wrap="none" anchor="t">
            <a:spAutoFit/>
          </a:bodyPr>
          <a:lstStyle/>
          <a:p>
            <a:pPr algn="l"/>
            <a:r>
              <a:rPr sz="1150" b="1">
                <a:solidFill>
                  <a:srgbClr val="1A2348"/>
                </a:solidFill>
                <a:latin typeface="Aptos"/>
              </a:rPr>
              <a:t>Teks</a:t>
            </a:r>
          </a:p>
        </p:txBody>
      </p:sp>
      <p:sp>
        <p:nvSpPr>
          <p:cNvPr id="13" name="TextBox 12">
            <a:extLst>
              <a:ext uri="{FF2B5EF4-FFF2-40B4-BE49-F238E27FC236}">
                <a16:creationId xmlns:a16="http://schemas.microsoft.com/office/drawing/2014/main" id="{00C06F58-24F2-B214-E9E9-9F869E52925F}"/>
              </a:ext>
            </a:extLst>
          </p:cNvPr>
          <p:cNvSpPr txBox="1"/>
          <p:nvPr/>
        </p:nvSpPr>
        <p:spPr>
          <a:xfrm>
            <a:off x="1481328" y="3310128"/>
            <a:ext cx="1645920" cy="384048"/>
          </a:xfrm>
          <a:prstGeom prst="rect">
            <a:avLst/>
          </a:prstGeom>
          <a:noFill/>
        </p:spPr>
        <p:txBody>
          <a:bodyPr wrap="none" anchor="t">
            <a:spAutoFit/>
          </a:bodyPr>
          <a:lstStyle/>
          <a:p>
            <a:pPr algn="l"/>
            <a:r>
              <a:rPr sz="950" b="0">
                <a:solidFill>
                  <a:srgbClr val="697187"/>
                </a:solidFill>
                <a:latin typeface="Aptos"/>
              </a:rPr>
              <a:t>Ide, ringkasan, soal, rubrik</a:t>
            </a:r>
          </a:p>
        </p:txBody>
      </p:sp>
      <p:sp>
        <p:nvSpPr>
          <p:cNvPr id="14" name="Oval 13">
            <a:extLst>
              <a:ext uri="{FF2B5EF4-FFF2-40B4-BE49-F238E27FC236}">
                <a16:creationId xmlns:a16="http://schemas.microsoft.com/office/drawing/2014/main" id="{621F28AB-5857-80B9-9A6A-B9B8480784EF}"/>
              </a:ext>
            </a:extLst>
          </p:cNvPr>
          <p:cNvSpPr/>
          <p:nvPr/>
        </p:nvSpPr>
        <p:spPr>
          <a:xfrm>
            <a:off x="914400" y="3977639"/>
            <a:ext cx="438912" cy="438912"/>
          </a:xfrm>
          <a:prstGeom prst="ellipse">
            <a:avLst/>
          </a:prstGeom>
          <a:solidFill>
            <a:srgbClr val="3880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a:extLst>
              <a:ext uri="{FF2B5EF4-FFF2-40B4-BE49-F238E27FC236}">
                <a16:creationId xmlns:a16="http://schemas.microsoft.com/office/drawing/2014/main" id="{F65C744C-FF8C-78CA-D6E2-556195AA052D}"/>
              </a:ext>
            </a:extLst>
          </p:cNvPr>
          <p:cNvSpPr txBox="1"/>
          <p:nvPr/>
        </p:nvSpPr>
        <p:spPr>
          <a:xfrm>
            <a:off x="914400" y="3986783"/>
            <a:ext cx="438912" cy="429768"/>
          </a:xfrm>
          <a:prstGeom prst="rect">
            <a:avLst/>
          </a:prstGeom>
          <a:noFill/>
        </p:spPr>
        <p:txBody>
          <a:bodyPr wrap="none" anchor="ctr">
            <a:spAutoFit/>
          </a:bodyPr>
          <a:lstStyle/>
          <a:p>
            <a:pPr algn="ctr"/>
            <a:r>
              <a:rPr sz="1300" b="1">
                <a:solidFill>
                  <a:srgbClr val="FFFFFF"/>
                </a:solidFill>
                <a:latin typeface="Aptos"/>
              </a:rPr>
              <a:t>🖼️</a:t>
            </a:r>
          </a:p>
        </p:txBody>
      </p:sp>
      <p:sp>
        <p:nvSpPr>
          <p:cNvPr id="16" name="TextBox 15">
            <a:extLst>
              <a:ext uri="{FF2B5EF4-FFF2-40B4-BE49-F238E27FC236}">
                <a16:creationId xmlns:a16="http://schemas.microsoft.com/office/drawing/2014/main" id="{81536163-51F1-972E-241E-C3BE88481122}"/>
              </a:ext>
            </a:extLst>
          </p:cNvPr>
          <p:cNvSpPr txBox="1"/>
          <p:nvPr/>
        </p:nvSpPr>
        <p:spPr>
          <a:xfrm>
            <a:off x="1481328" y="3959352"/>
            <a:ext cx="1554480" cy="228600"/>
          </a:xfrm>
          <a:prstGeom prst="rect">
            <a:avLst/>
          </a:prstGeom>
          <a:noFill/>
        </p:spPr>
        <p:txBody>
          <a:bodyPr wrap="none" anchor="t">
            <a:spAutoFit/>
          </a:bodyPr>
          <a:lstStyle/>
          <a:p>
            <a:pPr algn="l"/>
            <a:r>
              <a:rPr sz="1150" b="1">
                <a:solidFill>
                  <a:srgbClr val="1A2348"/>
                </a:solidFill>
                <a:latin typeface="Aptos"/>
              </a:rPr>
              <a:t>Gambar</a:t>
            </a:r>
          </a:p>
        </p:txBody>
      </p:sp>
      <p:sp>
        <p:nvSpPr>
          <p:cNvPr id="17" name="TextBox 16">
            <a:extLst>
              <a:ext uri="{FF2B5EF4-FFF2-40B4-BE49-F238E27FC236}">
                <a16:creationId xmlns:a16="http://schemas.microsoft.com/office/drawing/2014/main" id="{98242EDB-F3E2-A092-7018-DAB231E676CA}"/>
              </a:ext>
            </a:extLst>
          </p:cNvPr>
          <p:cNvSpPr txBox="1"/>
          <p:nvPr/>
        </p:nvSpPr>
        <p:spPr>
          <a:xfrm>
            <a:off x="1481328" y="4224527"/>
            <a:ext cx="1645920" cy="384048"/>
          </a:xfrm>
          <a:prstGeom prst="rect">
            <a:avLst/>
          </a:prstGeom>
          <a:noFill/>
        </p:spPr>
        <p:txBody>
          <a:bodyPr wrap="none" anchor="t">
            <a:spAutoFit/>
          </a:bodyPr>
          <a:lstStyle/>
          <a:p>
            <a:pPr algn="l"/>
            <a:r>
              <a:rPr sz="950" b="0">
                <a:solidFill>
                  <a:srgbClr val="697187"/>
                </a:solidFill>
                <a:latin typeface="Aptos"/>
              </a:rPr>
              <a:t>Analisis &amp; ide visual</a:t>
            </a:r>
          </a:p>
        </p:txBody>
      </p:sp>
      <p:sp>
        <p:nvSpPr>
          <p:cNvPr id="18" name="Oval 17">
            <a:extLst>
              <a:ext uri="{FF2B5EF4-FFF2-40B4-BE49-F238E27FC236}">
                <a16:creationId xmlns:a16="http://schemas.microsoft.com/office/drawing/2014/main" id="{70960906-AEAA-376A-27E9-886F27FE066E}"/>
              </a:ext>
            </a:extLst>
          </p:cNvPr>
          <p:cNvSpPr/>
          <p:nvPr/>
        </p:nvSpPr>
        <p:spPr>
          <a:xfrm>
            <a:off x="3429000" y="3063240"/>
            <a:ext cx="438912" cy="438912"/>
          </a:xfrm>
          <a:prstGeom prst="ellipse">
            <a:avLst/>
          </a:prstGeom>
          <a:solidFill>
            <a:srgbClr val="3B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a:extLst>
              <a:ext uri="{FF2B5EF4-FFF2-40B4-BE49-F238E27FC236}">
                <a16:creationId xmlns:a16="http://schemas.microsoft.com/office/drawing/2014/main" id="{E15B7766-5590-4EE9-2268-477B2F67F1E9}"/>
              </a:ext>
            </a:extLst>
          </p:cNvPr>
          <p:cNvSpPr txBox="1"/>
          <p:nvPr/>
        </p:nvSpPr>
        <p:spPr>
          <a:xfrm>
            <a:off x="3429000" y="3072384"/>
            <a:ext cx="438912" cy="429768"/>
          </a:xfrm>
          <a:prstGeom prst="rect">
            <a:avLst/>
          </a:prstGeom>
          <a:noFill/>
        </p:spPr>
        <p:txBody>
          <a:bodyPr wrap="none" anchor="ctr">
            <a:spAutoFit/>
          </a:bodyPr>
          <a:lstStyle/>
          <a:p>
            <a:pPr algn="ctr"/>
            <a:r>
              <a:rPr sz="1300" b="1">
                <a:solidFill>
                  <a:srgbClr val="FFFFFF"/>
                </a:solidFill>
                <a:latin typeface="Aptos"/>
              </a:rPr>
              <a:t>🎧</a:t>
            </a:r>
          </a:p>
        </p:txBody>
      </p:sp>
      <p:sp>
        <p:nvSpPr>
          <p:cNvPr id="20" name="TextBox 19">
            <a:extLst>
              <a:ext uri="{FF2B5EF4-FFF2-40B4-BE49-F238E27FC236}">
                <a16:creationId xmlns:a16="http://schemas.microsoft.com/office/drawing/2014/main" id="{CB3925F0-D8A1-1314-1287-1341A9837BE1}"/>
              </a:ext>
            </a:extLst>
          </p:cNvPr>
          <p:cNvSpPr txBox="1"/>
          <p:nvPr/>
        </p:nvSpPr>
        <p:spPr>
          <a:xfrm>
            <a:off x="3995928" y="3044952"/>
            <a:ext cx="1554480" cy="228600"/>
          </a:xfrm>
          <a:prstGeom prst="rect">
            <a:avLst/>
          </a:prstGeom>
          <a:noFill/>
        </p:spPr>
        <p:txBody>
          <a:bodyPr wrap="none" anchor="t">
            <a:spAutoFit/>
          </a:bodyPr>
          <a:lstStyle/>
          <a:p>
            <a:pPr algn="l"/>
            <a:r>
              <a:rPr sz="1150" b="1">
                <a:solidFill>
                  <a:srgbClr val="1A2348"/>
                </a:solidFill>
                <a:latin typeface="Aptos"/>
              </a:rPr>
              <a:t>Multimodal</a:t>
            </a:r>
          </a:p>
        </p:txBody>
      </p:sp>
      <p:sp>
        <p:nvSpPr>
          <p:cNvPr id="21" name="TextBox 20">
            <a:extLst>
              <a:ext uri="{FF2B5EF4-FFF2-40B4-BE49-F238E27FC236}">
                <a16:creationId xmlns:a16="http://schemas.microsoft.com/office/drawing/2014/main" id="{B61B7F6E-7900-D457-19F0-7C6B7D8D0422}"/>
              </a:ext>
            </a:extLst>
          </p:cNvPr>
          <p:cNvSpPr txBox="1"/>
          <p:nvPr/>
        </p:nvSpPr>
        <p:spPr>
          <a:xfrm>
            <a:off x="3995928" y="3310128"/>
            <a:ext cx="1645920" cy="384048"/>
          </a:xfrm>
          <a:prstGeom prst="rect">
            <a:avLst/>
          </a:prstGeom>
          <a:noFill/>
        </p:spPr>
        <p:txBody>
          <a:bodyPr wrap="none" anchor="t">
            <a:spAutoFit/>
          </a:bodyPr>
          <a:lstStyle/>
          <a:p>
            <a:pPr algn="l"/>
            <a:r>
              <a:rPr sz="950" b="0">
                <a:solidFill>
                  <a:srgbClr val="697187"/>
                </a:solidFill>
                <a:latin typeface="Aptos"/>
              </a:rPr>
              <a:t>Memproses beberapa bentuk informasi</a:t>
            </a:r>
          </a:p>
        </p:txBody>
      </p:sp>
      <p:sp>
        <p:nvSpPr>
          <p:cNvPr id="22" name="Oval 21">
            <a:extLst>
              <a:ext uri="{FF2B5EF4-FFF2-40B4-BE49-F238E27FC236}">
                <a16:creationId xmlns:a16="http://schemas.microsoft.com/office/drawing/2014/main" id="{84662CA1-9D66-80FD-0484-FB55524894E6}"/>
              </a:ext>
            </a:extLst>
          </p:cNvPr>
          <p:cNvSpPr/>
          <p:nvPr/>
        </p:nvSpPr>
        <p:spPr>
          <a:xfrm>
            <a:off x="3429000" y="3977639"/>
            <a:ext cx="438912" cy="438912"/>
          </a:xfrm>
          <a:prstGeom prst="ellipse">
            <a:avLst/>
          </a:prstGeom>
          <a:solidFill>
            <a:srgbClr val="E968A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a:extLst>
              <a:ext uri="{FF2B5EF4-FFF2-40B4-BE49-F238E27FC236}">
                <a16:creationId xmlns:a16="http://schemas.microsoft.com/office/drawing/2014/main" id="{0F1B0DB8-19D8-34D6-AA11-0D72C0775C84}"/>
              </a:ext>
            </a:extLst>
          </p:cNvPr>
          <p:cNvSpPr txBox="1"/>
          <p:nvPr/>
        </p:nvSpPr>
        <p:spPr>
          <a:xfrm>
            <a:off x="3429000" y="3986783"/>
            <a:ext cx="438912" cy="429768"/>
          </a:xfrm>
          <a:prstGeom prst="rect">
            <a:avLst/>
          </a:prstGeom>
          <a:noFill/>
        </p:spPr>
        <p:txBody>
          <a:bodyPr wrap="none" anchor="ctr">
            <a:spAutoFit/>
          </a:bodyPr>
          <a:lstStyle/>
          <a:p>
            <a:pPr algn="ctr"/>
            <a:r>
              <a:rPr sz="1300" b="1">
                <a:solidFill>
                  <a:srgbClr val="FFFFFF"/>
                </a:solidFill>
                <a:latin typeface="Aptos"/>
              </a:rPr>
              <a:t>💻</a:t>
            </a:r>
          </a:p>
        </p:txBody>
      </p:sp>
      <p:sp>
        <p:nvSpPr>
          <p:cNvPr id="24" name="TextBox 23">
            <a:extLst>
              <a:ext uri="{FF2B5EF4-FFF2-40B4-BE49-F238E27FC236}">
                <a16:creationId xmlns:a16="http://schemas.microsoft.com/office/drawing/2014/main" id="{F4E78D8F-0E69-D1C1-EE59-3A6EFC9E19EB}"/>
              </a:ext>
            </a:extLst>
          </p:cNvPr>
          <p:cNvSpPr txBox="1"/>
          <p:nvPr/>
        </p:nvSpPr>
        <p:spPr>
          <a:xfrm>
            <a:off x="3995928" y="3959352"/>
            <a:ext cx="1554480" cy="228600"/>
          </a:xfrm>
          <a:prstGeom prst="rect">
            <a:avLst/>
          </a:prstGeom>
          <a:noFill/>
        </p:spPr>
        <p:txBody>
          <a:bodyPr wrap="none" anchor="t">
            <a:spAutoFit/>
          </a:bodyPr>
          <a:lstStyle/>
          <a:p>
            <a:pPr algn="l"/>
            <a:r>
              <a:rPr sz="1150" b="1">
                <a:solidFill>
                  <a:srgbClr val="1A2348"/>
                </a:solidFill>
                <a:latin typeface="Aptos"/>
              </a:rPr>
              <a:t>Kode</a:t>
            </a:r>
          </a:p>
        </p:txBody>
      </p:sp>
      <p:sp>
        <p:nvSpPr>
          <p:cNvPr id="25" name="TextBox 24">
            <a:extLst>
              <a:ext uri="{FF2B5EF4-FFF2-40B4-BE49-F238E27FC236}">
                <a16:creationId xmlns:a16="http://schemas.microsoft.com/office/drawing/2014/main" id="{5DFB1F21-E0E2-DBA0-8E35-BAA4EA3D1EC5}"/>
              </a:ext>
            </a:extLst>
          </p:cNvPr>
          <p:cNvSpPr txBox="1"/>
          <p:nvPr/>
        </p:nvSpPr>
        <p:spPr>
          <a:xfrm>
            <a:off x="3995928" y="4224527"/>
            <a:ext cx="1645920" cy="384048"/>
          </a:xfrm>
          <a:prstGeom prst="rect">
            <a:avLst/>
          </a:prstGeom>
          <a:noFill/>
        </p:spPr>
        <p:txBody>
          <a:bodyPr wrap="none" anchor="t">
            <a:spAutoFit/>
          </a:bodyPr>
          <a:lstStyle/>
          <a:p>
            <a:pPr algn="l"/>
            <a:r>
              <a:rPr sz="950" b="0">
                <a:solidFill>
                  <a:srgbClr val="697187"/>
                </a:solidFill>
                <a:latin typeface="Aptos"/>
              </a:rPr>
              <a:t>Membantu tugas pemrograman</a:t>
            </a:r>
          </a:p>
        </p:txBody>
      </p:sp>
      <p:sp>
        <p:nvSpPr>
          <p:cNvPr id="26" name="Rounded Rectangle 25">
            <a:extLst>
              <a:ext uri="{FF2B5EF4-FFF2-40B4-BE49-F238E27FC236}">
                <a16:creationId xmlns:a16="http://schemas.microsoft.com/office/drawing/2014/main" id="{B8FDC5DA-E9AC-8057-6298-48EE6FCB9D2A}"/>
              </a:ext>
            </a:extLst>
          </p:cNvPr>
          <p:cNvSpPr/>
          <p:nvPr/>
        </p:nvSpPr>
        <p:spPr>
          <a:xfrm>
            <a:off x="7315200" y="4892040"/>
            <a:ext cx="3840480" cy="502920"/>
          </a:xfrm>
          <a:prstGeom prst="roundRect">
            <a:avLst/>
          </a:prstGeom>
          <a:solidFill>
            <a:srgbClr val="EDE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a:extLst>
              <a:ext uri="{FF2B5EF4-FFF2-40B4-BE49-F238E27FC236}">
                <a16:creationId xmlns:a16="http://schemas.microsoft.com/office/drawing/2014/main" id="{4542DBAD-5EBA-5780-B940-C9E5D16087A4}"/>
              </a:ext>
            </a:extLst>
          </p:cNvPr>
          <p:cNvSpPr txBox="1"/>
          <p:nvPr/>
        </p:nvSpPr>
        <p:spPr>
          <a:xfrm>
            <a:off x="7543800" y="5029200"/>
            <a:ext cx="3383280" cy="228600"/>
          </a:xfrm>
          <a:prstGeom prst="rect">
            <a:avLst/>
          </a:prstGeom>
          <a:noFill/>
        </p:spPr>
        <p:txBody>
          <a:bodyPr wrap="none" anchor="t">
            <a:spAutoFit/>
          </a:bodyPr>
          <a:lstStyle/>
          <a:p>
            <a:pPr algn="ctr"/>
            <a:r>
              <a:rPr sz="1150" b="1">
                <a:solidFill>
                  <a:srgbClr val="5B46B4"/>
                </a:solidFill>
                <a:latin typeface="Aptos"/>
              </a:rPr>
              <a:t>Akses: gemini.google.com</a:t>
            </a:r>
          </a:p>
        </p:txBody>
      </p:sp>
      <p:sp>
        <p:nvSpPr>
          <p:cNvPr id="28" name="TextBox 27">
            <a:extLst>
              <a:ext uri="{FF2B5EF4-FFF2-40B4-BE49-F238E27FC236}">
                <a16:creationId xmlns:a16="http://schemas.microsoft.com/office/drawing/2014/main" id="{275F5A09-A057-22CF-3844-943A74A82124}"/>
              </a:ext>
            </a:extLst>
          </p:cNvPr>
          <p:cNvSpPr txBox="1"/>
          <p:nvPr/>
        </p:nvSpPr>
        <p:spPr>
          <a:xfrm>
            <a:off x="658368" y="6519672"/>
            <a:ext cx="3200400" cy="201168"/>
          </a:xfrm>
          <a:prstGeom prst="rect">
            <a:avLst/>
          </a:prstGeom>
          <a:noFill/>
        </p:spPr>
        <p:txBody>
          <a:bodyPr wrap="none" anchor="t">
            <a:spAutoFit/>
          </a:bodyPr>
          <a:lstStyle/>
          <a:p>
            <a:pPr algn="l"/>
            <a:r>
              <a:rPr sz="850" b="0">
                <a:solidFill>
                  <a:srgbClr val="697187"/>
                </a:solidFill>
                <a:latin typeface="Aptos"/>
              </a:rPr>
              <a:t>Elfi Dawiyah, S.Pd.</a:t>
            </a:r>
          </a:p>
        </p:txBody>
      </p:sp>
    </p:spTree>
    <p:extLst>
      <p:ext uri="{BB962C8B-B14F-4D97-AF65-F5344CB8AC3E}">
        <p14:creationId xmlns:p14="http://schemas.microsoft.com/office/powerpoint/2010/main" val="42774439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DC6CE-5E25-80E4-486C-1A6B70800F0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DF9E7E2-9651-AFA0-A643-4B66C53AEACE}"/>
              </a:ext>
            </a:extLst>
          </p:cNvPr>
          <p:cNvSpPr/>
          <p:nvPr/>
        </p:nvSpPr>
        <p:spPr>
          <a:xfrm>
            <a:off x="0" y="0"/>
            <a:ext cx="12191695" cy="6858000"/>
          </a:xfrm>
          <a:prstGeom prst="rect">
            <a:avLst/>
          </a:prstGeom>
          <a:solidFill>
            <a:srgbClr val="F7F9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10165F3D-1E08-1587-9303-33173B59044A}"/>
              </a:ext>
            </a:extLst>
          </p:cNvPr>
          <p:cNvSpPr txBox="1"/>
          <p:nvPr/>
        </p:nvSpPr>
        <p:spPr>
          <a:xfrm>
            <a:off x="640080" y="411480"/>
            <a:ext cx="8138160" cy="594360"/>
          </a:xfrm>
          <a:prstGeom prst="rect">
            <a:avLst/>
          </a:prstGeom>
          <a:noFill/>
        </p:spPr>
        <p:txBody>
          <a:bodyPr wrap="none" anchor="t">
            <a:spAutoFit/>
          </a:bodyPr>
          <a:lstStyle/>
          <a:p>
            <a:pPr algn="l"/>
            <a:r>
              <a:rPr sz="2700" b="1">
                <a:solidFill>
                  <a:srgbClr val="1A2348"/>
                </a:solidFill>
                <a:latin typeface="Aptos"/>
              </a:rPr>
              <a:t>Bagian 1: Transformasi Data Menjadi Visual</a:t>
            </a:r>
          </a:p>
        </p:txBody>
      </p:sp>
      <p:sp>
        <p:nvSpPr>
          <p:cNvPr id="4" name="TextBox 3">
            <a:extLst>
              <a:ext uri="{FF2B5EF4-FFF2-40B4-BE49-F238E27FC236}">
                <a16:creationId xmlns:a16="http://schemas.microsoft.com/office/drawing/2014/main" id="{F90853D0-28AA-6637-2FE7-D8E1F5761A09}"/>
              </a:ext>
            </a:extLst>
          </p:cNvPr>
          <p:cNvSpPr txBox="1"/>
          <p:nvPr/>
        </p:nvSpPr>
        <p:spPr>
          <a:xfrm>
            <a:off x="658368" y="987552"/>
            <a:ext cx="8961120" cy="347472"/>
          </a:xfrm>
          <a:prstGeom prst="rect">
            <a:avLst/>
          </a:prstGeom>
          <a:noFill/>
        </p:spPr>
        <p:txBody>
          <a:bodyPr wrap="none" anchor="t">
            <a:spAutoFit/>
          </a:bodyPr>
          <a:lstStyle/>
          <a:p>
            <a:pPr algn="l"/>
            <a:r>
              <a:rPr sz="1150" b="0">
                <a:solidFill>
                  <a:srgbClr val="697187"/>
                </a:solidFill>
                <a:latin typeface="Aptos"/>
              </a:rPr>
              <a:t>Infografis menyederhanakan konsep kompleks menjadi pesan yang cepat dipahami.</a:t>
            </a:r>
          </a:p>
        </p:txBody>
      </p:sp>
      <p:sp>
        <p:nvSpPr>
          <p:cNvPr id="5" name="TextBox 4">
            <a:extLst>
              <a:ext uri="{FF2B5EF4-FFF2-40B4-BE49-F238E27FC236}">
                <a16:creationId xmlns:a16="http://schemas.microsoft.com/office/drawing/2014/main" id="{6FA40EAA-B3D3-F748-2384-CD6FA9F35E65}"/>
              </a:ext>
            </a:extLst>
          </p:cNvPr>
          <p:cNvSpPr txBox="1"/>
          <p:nvPr/>
        </p:nvSpPr>
        <p:spPr>
          <a:xfrm>
            <a:off x="11109960" y="438912"/>
            <a:ext cx="457200" cy="320040"/>
          </a:xfrm>
          <a:prstGeom prst="rect">
            <a:avLst/>
          </a:prstGeom>
          <a:noFill/>
        </p:spPr>
        <p:txBody>
          <a:bodyPr wrap="none" anchor="t">
            <a:spAutoFit/>
          </a:bodyPr>
          <a:lstStyle/>
          <a:p>
            <a:pPr algn="r"/>
            <a:r>
              <a:rPr sz="1100" b="1">
                <a:solidFill>
                  <a:srgbClr val="5B46B4"/>
                </a:solidFill>
                <a:latin typeface="Aptos"/>
              </a:rPr>
              <a:t>04</a:t>
            </a:r>
          </a:p>
        </p:txBody>
      </p:sp>
      <p:sp>
        <p:nvSpPr>
          <p:cNvPr id="6" name="Rectangle 5">
            <a:extLst>
              <a:ext uri="{FF2B5EF4-FFF2-40B4-BE49-F238E27FC236}">
                <a16:creationId xmlns:a16="http://schemas.microsoft.com/office/drawing/2014/main" id="{DC948710-6973-E21A-C9D4-E042B258D377}"/>
              </a:ext>
            </a:extLst>
          </p:cNvPr>
          <p:cNvSpPr/>
          <p:nvPr/>
        </p:nvSpPr>
        <p:spPr>
          <a:xfrm>
            <a:off x="658368" y="1344168"/>
            <a:ext cx="777240" cy="50292"/>
          </a:xfrm>
          <a:prstGeom prst="rect">
            <a:avLst/>
          </a:prstGeom>
          <a:solidFill>
            <a:srgbClr val="3B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infographic.png">
            <a:extLst>
              <a:ext uri="{FF2B5EF4-FFF2-40B4-BE49-F238E27FC236}">
                <a16:creationId xmlns:a16="http://schemas.microsoft.com/office/drawing/2014/main" id="{C4E07044-2462-A0CA-4495-0C5EAEEC5117}"/>
              </a:ext>
            </a:extLst>
          </p:cNvPr>
          <p:cNvPicPr>
            <a:picLocks noChangeAspect="1"/>
          </p:cNvPicPr>
          <p:nvPr/>
        </p:nvPicPr>
        <p:blipFill>
          <a:blip r:embed="rId2"/>
          <a:stretch>
            <a:fillRect/>
          </a:stretch>
        </p:blipFill>
        <p:spPr>
          <a:xfrm>
            <a:off x="6080760" y="1645920"/>
            <a:ext cx="5394960" cy="3520440"/>
          </a:xfrm>
          <a:prstGeom prst="rect">
            <a:avLst/>
          </a:prstGeom>
        </p:spPr>
      </p:pic>
      <p:sp>
        <p:nvSpPr>
          <p:cNvPr id="8" name="Oval 7">
            <a:extLst>
              <a:ext uri="{FF2B5EF4-FFF2-40B4-BE49-F238E27FC236}">
                <a16:creationId xmlns:a16="http://schemas.microsoft.com/office/drawing/2014/main" id="{E18ECCDE-1435-BBE9-2556-C79AC334BAB3}"/>
              </a:ext>
            </a:extLst>
          </p:cNvPr>
          <p:cNvSpPr/>
          <p:nvPr/>
        </p:nvSpPr>
        <p:spPr>
          <a:xfrm>
            <a:off x="777240" y="1783080"/>
            <a:ext cx="530352" cy="530352"/>
          </a:xfrm>
          <a:prstGeom prst="ellipse">
            <a:avLst/>
          </a:prstGeom>
          <a:solidFill>
            <a:srgbClr val="5B46B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32558586-BA62-3892-BDDB-22969AF6CF46}"/>
              </a:ext>
            </a:extLst>
          </p:cNvPr>
          <p:cNvSpPr txBox="1"/>
          <p:nvPr/>
        </p:nvSpPr>
        <p:spPr>
          <a:xfrm>
            <a:off x="777240" y="1792224"/>
            <a:ext cx="530352" cy="521207"/>
          </a:xfrm>
          <a:prstGeom prst="rect">
            <a:avLst/>
          </a:prstGeom>
          <a:noFill/>
        </p:spPr>
        <p:txBody>
          <a:bodyPr wrap="none" anchor="ctr">
            <a:spAutoFit/>
          </a:bodyPr>
          <a:lstStyle/>
          <a:p>
            <a:pPr algn="ctr"/>
            <a:r>
              <a:rPr sz="1400" b="1">
                <a:solidFill>
                  <a:srgbClr val="FFFFFF"/>
                </a:solidFill>
                <a:latin typeface="Aptos"/>
              </a:rPr>
              <a:t>01</a:t>
            </a:r>
          </a:p>
        </p:txBody>
      </p:sp>
      <p:sp>
        <p:nvSpPr>
          <p:cNvPr id="10" name="TextBox 9">
            <a:extLst>
              <a:ext uri="{FF2B5EF4-FFF2-40B4-BE49-F238E27FC236}">
                <a16:creationId xmlns:a16="http://schemas.microsoft.com/office/drawing/2014/main" id="{5E12977A-1A3C-CCBC-1D91-760DB3786309}"/>
              </a:ext>
            </a:extLst>
          </p:cNvPr>
          <p:cNvSpPr txBox="1"/>
          <p:nvPr/>
        </p:nvSpPr>
        <p:spPr>
          <a:xfrm>
            <a:off x="1481328" y="1764792"/>
            <a:ext cx="4023360" cy="320040"/>
          </a:xfrm>
          <a:prstGeom prst="rect">
            <a:avLst/>
          </a:prstGeom>
          <a:noFill/>
        </p:spPr>
        <p:txBody>
          <a:bodyPr wrap="none" anchor="t">
            <a:spAutoFit/>
          </a:bodyPr>
          <a:lstStyle/>
          <a:p>
            <a:pPr algn="l"/>
            <a:r>
              <a:rPr sz="1400" b="1">
                <a:solidFill>
                  <a:srgbClr val="1A2348"/>
                </a:solidFill>
                <a:latin typeface="Aptos"/>
              </a:rPr>
              <a:t>Tentukan Topik &amp; Tujuan</a:t>
            </a:r>
          </a:p>
        </p:txBody>
      </p:sp>
      <p:sp>
        <p:nvSpPr>
          <p:cNvPr id="11" name="TextBox 10">
            <a:extLst>
              <a:ext uri="{FF2B5EF4-FFF2-40B4-BE49-F238E27FC236}">
                <a16:creationId xmlns:a16="http://schemas.microsoft.com/office/drawing/2014/main" id="{3EA59FE3-EA9B-ED2B-1C2D-AE78C02AD062}"/>
              </a:ext>
            </a:extLst>
          </p:cNvPr>
          <p:cNvSpPr txBox="1"/>
          <p:nvPr/>
        </p:nvSpPr>
        <p:spPr>
          <a:xfrm>
            <a:off x="1481328" y="2130552"/>
            <a:ext cx="4160520" cy="475488"/>
          </a:xfrm>
          <a:prstGeom prst="rect">
            <a:avLst/>
          </a:prstGeom>
          <a:noFill/>
        </p:spPr>
        <p:txBody>
          <a:bodyPr wrap="none" anchor="t">
            <a:spAutoFit/>
          </a:bodyPr>
          <a:lstStyle/>
          <a:p>
            <a:pPr algn="l"/>
            <a:r>
              <a:rPr sz="1050" b="0">
                <a:solidFill>
                  <a:srgbClr val="697187"/>
                </a:solidFill>
                <a:latin typeface="Aptos"/>
              </a:rPr>
              <a:t>Apa yang harus dipahami siswa setelah melihat infografis?</a:t>
            </a:r>
          </a:p>
        </p:txBody>
      </p:sp>
      <p:sp>
        <p:nvSpPr>
          <p:cNvPr id="12" name="Oval 11">
            <a:extLst>
              <a:ext uri="{FF2B5EF4-FFF2-40B4-BE49-F238E27FC236}">
                <a16:creationId xmlns:a16="http://schemas.microsoft.com/office/drawing/2014/main" id="{81E4E1A4-2113-69D1-5C92-873273045FA8}"/>
              </a:ext>
            </a:extLst>
          </p:cNvPr>
          <p:cNvSpPr/>
          <p:nvPr/>
        </p:nvSpPr>
        <p:spPr>
          <a:xfrm>
            <a:off x="777240" y="3017520"/>
            <a:ext cx="530352" cy="530352"/>
          </a:xfrm>
          <a:prstGeom prst="ellipse">
            <a:avLst/>
          </a:prstGeom>
          <a:solidFill>
            <a:srgbClr val="3880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a:extLst>
              <a:ext uri="{FF2B5EF4-FFF2-40B4-BE49-F238E27FC236}">
                <a16:creationId xmlns:a16="http://schemas.microsoft.com/office/drawing/2014/main" id="{910EB3E4-8870-54ED-CEA2-7E89652C8B54}"/>
              </a:ext>
            </a:extLst>
          </p:cNvPr>
          <p:cNvSpPr txBox="1"/>
          <p:nvPr/>
        </p:nvSpPr>
        <p:spPr>
          <a:xfrm>
            <a:off x="777240" y="3026663"/>
            <a:ext cx="530352" cy="521207"/>
          </a:xfrm>
          <a:prstGeom prst="rect">
            <a:avLst/>
          </a:prstGeom>
          <a:noFill/>
        </p:spPr>
        <p:txBody>
          <a:bodyPr wrap="none" anchor="ctr">
            <a:spAutoFit/>
          </a:bodyPr>
          <a:lstStyle/>
          <a:p>
            <a:pPr algn="ctr"/>
            <a:r>
              <a:rPr sz="1400" b="1">
                <a:solidFill>
                  <a:srgbClr val="FFFFFF"/>
                </a:solidFill>
                <a:latin typeface="Aptos"/>
              </a:rPr>
              <a:t>02</a:t>
            </a:r>
          </a:p>
        </p:txBody>
      </p:sp>
      <p:sp>
        <p:nvSpPr>
          <p:cNvPr id="14" name="TextBox 13">
            <a:extLst>
              <a:ext uri="{FF2B5EF4-FFF2-40B4-BE49-F238E27FC236}">
                <a16:creationId xmlns:a16="http://schemas.microsoft.com/office/drawing/2014/main" id="{551C97BD-FA94-5DDF-6163-F86367A747E7}"/>
              </a:ext>
            </a:extLst>
          </p:cNvPr>
          <p:cNvSpPr txBox="1"/>
          <p:nvPr/>
        </p:nvSpPr>
        <p:spPr>
          <a:xfrm>
            <a:off x="1481328" y="2999232"/>
            <a:ext cx="4023360" cy="320040"/>
          </a:xfrm>
          <a:prstGeom prst="rect">
            <a:avLst/>
          </a:prstGeom>
          <a:noFill/>
        </p:spPr>
        <p:txBody>
          <a:bodyPr wrap="none" anchor="t">
            <a:spAutoFit/>
          </a:bodyPr>
          <a:lstStyle/>
          <a:p>
            <a:pPr algn="l"/>
            <a:r>
              <a:rPr sz="1400" b="1">
                <a:solidFill>
                  <a:srgbClr val="1A2348"/>
                </a:solidFill>
                <a:latin typeface="Aptos"/>
              </a:rPr>
              <a:t>Konsep dengan Gemini</a:t>
            </a:r>
          </a:p>
        </p:txBody>
      </p:sp>
      <p:sp>
        <p:nvSpPr>
          <p:cNvPr id="15" name="TextBox 14">
            <a:extLst>
              <a:ext uri="{FF2B5EF4-FFF2-40B4-BE49-F238E27FC236}">
                <a16:creationId xmlns:a16="http://schemas.microsoft.com/office/drawing/2014/main" id="{91C644F6-CF28-F8A9-F669-89FB24655284}"/>
              </a:ext>
            </a:extLst>
          </p:cNvPr>
          <p:cNvSpPr txBox="1"/>
          <p:nvPr/>
        </p:nvSpPr>
        <p:spPr>
          <a:xfrm>
            <a:off x="1481328" y="3364991"/>
            <a:ext cx="4160520" cy="475488"/>
          </a:xfrm>
          <a:prstGeom prst="rect">
            <a:avLst/>
          </a:prstGeom>
          <a:noFill/>
        </p:spPr>
        <p:txBody>
          <a:bodyPr wrap="none" anchor="t">
            <a:spAutoFit/>
          </a:bodyPr>
          <a:lstStyle/>
          <a:p>
            <a:pPr algn="l"/>
            <a:r>
              <a:rPr sz="1050" b="0">
                <a:solidFill>
                  <a:srgbClr val="697187"/>
                </a:solidFill>
                <a:latin typeface="Aptos"/>
              </a:rPr>
              <a:t>Minta struktur, ringkasan, contoh, dan ide ikon.</a:t>
            </a:r>
          </a:p>
        </p:txBody>
      </p:sp>
      <p:sp>
        <p:nvSpPr>
          <p:cNvPr id="16" name="Oval 15">
            <a:extLst>
              <a:ext uri="{FF2B5EF4-FFF2-40B4-BE49-F238E27FC236}">
                <a16:creationId xmlns:a16="http://schemas.microsoft.com/office/drawing/2014/main" id="{0F1BA523-2933-F0EC-70D3-75F693E1ECD3}"/>
              </a:ext>
            </a:extLst>
          </p:cNvPr>
          <p:cNvSpPr/>
          <p:nvPr/>
        </p:nvSpPr>
        <p:spPr>
          <a:xfrm>
            <a:off x="777240" y="4251960"/>
            <a:ext cx="530352" cy="530352"/>
          </a:xfrm>
          <a:prstGeom prst="ellipse">
            <a:avLst/>
          </a:prstGeom>
          <a:solidFill>
            <a:srgbClr val="3B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a:extLst>
              <a:ext uri="{FF2B5EF4-FFF2-40B4-BE49-F238E27FC236}">
                <a16:creationId xmlns:a16="http://schemas.microsoft.com/office/drawing/2014/main" id="{3EA23D5A-A788-1140-F6B5-8DEE33344A9D}"/>
              </a:ext>
            </a:extLst>
          </p:cNvPr>
          <p:cNvSpPr txBox="1"/>
          <p:nvPr/>
        </p:nvSpPr>
        <p:spPr>
          <a:xfrm>
            <a:off x="777240" y="4261104"/>
            <a:ext cx="530352" cy="521207"/>
          </a:xfrm>
          <a:prstGeom prst="rect">
            <a:avLst/>
          </a:prstGeom>
          <a:noFill/>
        </p:spPr>
        <p:txBody>
          <a:bodyPr wrap="none" anchor="ctr">
            <a:spAutoFit/>
          </a:bodyPr>
          <a:lstStyle/>
          <a:p>
            <a:pPr algn="ctr"/>
            <a:r>
              <a:rPr sz="1400" b="1">
                <a:solidFill>
                  <a:srgbClr val="FFFFFF"/>
                </a:solidFill>
                <a:latin typeface="Aptos"/>
              </a:rPr>
              <a:t>03</a:t>
            </a:r>
          </a:p>
        </p:txBody>
      </p:sp>
      <p:sp>
        <p:nvSpPr>
          <p:cNvPr id="18" name="TextBox 17">
            <a:extLst>
              <a:ext uri="{FF2B5EF4-FFF2-40B4-BE49-F238E27FC236}">
                <a16:creationId xmlns:a16="http://schemas.microsoft.com/office/drawing/2014/main" id="{002F9CFE-CC1D-F88A-65D3-00573C2EE9AC}"/>
              </a:ext>
            </a:extLst>
          </p:cNvPr>
          <p:cNvSpPr txBox="1"/>
          <p:nvPr/>
        </p:nvSpPr>
        <p:spPr>
          <a:xfrm>
            <a:off x="1481328" y="4233672"/>
            <a:ext cx="4023360" cy="320040"/>
          </a:xfrm>
          <a:prstGeom prst="rect">
            <a:avLst/>
          </a:prstGeom>
          <a:noFill/>
        </p:spPr>
        <p:txBody>
          <a:bodyPr wrap="none" anchor="t">
            <a:spAutoFit/>
          </a:bodyPr>
          <a:lstStyle/>
          <a:p>
            <a:pPr algn="l"/>
            <a:r>
              <a:rPr sz="1400" b="1">
                <a:solidFill>
                  <a:srgbClr val="1A2348"/>
                </a:solidFill>
                <a:latin typeface="Aptos"/>
              </a:rPr>
              <a:t>Desain Visual</a:t>
            </a:r>
          </a:p>
        </p:txBody>
      </p:sp>
      <p:sp>
        <p:nvSpPr>
          <p:cNvPr id="19" name="TextBox 18">
            <a:extLst>
              <a:ext uri="{FF2B5EF4-FFF2-40B4-BE49-F238E27FC236}">
                <a16:creationId xmlns:a16="http://schemas.microsoft.com/office/drawing/2014/main" id="{2A7941A3-3183-8835-00C5-BC5EE543E676}"/>
              </a:ext>
            </a:extLst>
          </p:cNvPr>
          <p:cNvSpPr txBox="1"/>
          <p:nvPr/>
        </p:nvSpPr>
        <p:spPr>
          <a:xfrm>
            <a:off x="1481328" y="4599432"/>
            <a:ext cx="4160520" cy="475488"/>
          </a:xfrm>
          <a:prstGeom prst="rect">
            <a:avLst/>
          </a:prstGeom>
          <a:noFill/>
        </p:spPr>
        <p:txBody>
          <a:bodyPr wrap="none" anchor="t">
            <a:spAutoFit/>
          </a:bodyPr>
          <a:lstStyle/>
          <a:p>
            <a:pPr algn="l"/>
            <a:r>
              <a:rPr sz="1050" b="0">
                <a:solidFill>
                  <a:srgbClr val="697187"/>
                </a:solidFill>
                <a:latin typeface="Aptos"/>
              </a:rPr>
              <a:t>Pindahkan konten ke Canva, PowerPoint, atau alat desain lain.</a:t>
            </a:r>
          </a:p>
        </p:txBody>
      </p:sp>
      <p:sp>
        <p:nvSpPr>
          <p:cNvPr id="20" name="TextBox 19">
            <a:extLst>
              <a:ext uri="{FF2B5EF4-FFF2-40B4-BE49-F238E27FC236}">
                <a16:creationId xmlns:a16="http://schemas.microsoft.com/office/drawing/2014/main" id="{57260E72-08C0-6128-6284-B21A43380A64}"/>
              </a:ext>
            </a:extLst>
          </p:cNvPr>
          <p:cNvSpPr txBox="1"/>
          <p:nvPr/>
        </p:nvSpPr>
        <p:spPr>
          <a:xfrm>
            <a:off x="658368" y="6519672"/>
            <a:ext cx="3200400" cy="201168"/>
          </a:xfrm>
          <a:prstGeom prst="rect">
            <a:avLst/>
          </a:prstGeom>
          <a:noFill/>
        </p:spPr>
        <p:txBody>
          <a:bodyPr wrap="none" anchor="t">
            <a:spAutoFit/>
          </a:bodyPr>
          <a:lstStyle/>
          <a:p>
            <a:pPr algn="l"/>
            <a:r>
              <a:rPr sz="850" b="0">
                <a:solidFill>
                  <a:srgbClr val="697187"/>
                </a:solidFill>
                <a:latin typeface="Aptos"/>
              </a:rPr>
              <a:t>Elfi Dawiyah, S.Pd.</a:t>
            </a:r>
          </a:p>
        </p:txBody>
      </p:sp>
    </p:spTree>
    <p:extLst>
      <p:ext uri="{BB962C8B-B14F-4D97-AF65-F5344CB8AC3E}">
        <p14:creationId xmlns:p14="http://schemas.microsoft.com/office/powerpoint/2010/main" val="7793139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463635-5261-B58E-AC5C-FA22BED1963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FABA1D4-1EAE-9088-271D-0D881B01A235}"/>
              </a:ext>
            </a:extLst>
          </p:cNvPr>
          <p:cNvSpPr/>
          <p:nvPr/>
        </p:nvSpPr>
        <p:spPr>
          <a:xfrm>
            <a:off x="0" y="0"/>
            <a:ext cx="12191695" cy="6858000"/>
          </a:xfrm>
          <a:prstGeom prst="rect">
            <a:avLst/>
          </a:prstGeom>
          <a:solidFill>
            <a:srgbClr val="F7F9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BAA4D31D-C432-E04A-0945-2A92B61AD2FE}"/>
              </a:ext>
            </a:extLst>
          </p:cNvPr>
          <p:cNvSpPr txBox="1"/>
          <p:nvPr/>
        </p:nvSpPr>
        <p:spPr>
          <a:xfrm>
            <a:off x="640080" y="411480"/>
            <a:ext cx="8138160" cy="594360"/>
          </a:xfrm>
          <a:prstGeom prst="rect">
            <a:avLst/>
          </a:prstGeom>
          <a:noFill/>
        </p:spPr>
        <p:txBody>
          <a:bodyPr wrap="none" anchor="t">
            <a:spAutoFit/>
          </a:bodyPr>
          <a:lstStyle/>
          <a:p>
            <a:pPr algn="l"/>
            <a:r>
              <a:rPr sz="2700" b="1">
                <a:solidFill>
                  <a:srgbClr val="1A2348"/>
                </a:solidFill>
                <a:latin typeface="Aptos"/>
              </a:rPr>
              <a:t>Langkah Praktis: Konsep Infografis dengan Gemini</a:t>
            </a:r>
          </a:p>
        </p:txBody>
      </p:sp>
      <p:sp>
        <p:nvSpPr>
          <p:cNvPr id="4" name="TextBox 3">
            <a:extLst>
              <a:ext uri="{FF2B5EF4-FFF2-40B4-BE49-F238E27FC236}">
                <a16:creationId xmlns:a16="http://schemas.microsoft.com/office/drawing/2014/main" id="{A16B0915-4C3B-6702-48F4-B5B06DB8D601}"/>
              </a:ext>
            </a:extLst>
          </p:cNvPr>
          <p:cNvSpPr txBox="1"/>
          <p:nvPr/>
        </p:nvSpPr>
        <p:spPr>
          <a:xfrm>
            <a:off x="658368" y="987552"/>
            <a:ext cx="8961120" cy="347472"/>
          </a:xfrm>
          <a:prstGeom prst="rect">
            <a:avLst/>
          </a:prstGeom>
          <a:noFill/>
        </p:spPr>
        <p:txBody>
          <a:bodyPr wrap="none" anchor="t">
            <a:spAutoFit/>
          </a:bodyPr>
          <a:lstStyle/>
          <a:p>
            <a:pPr algn="l"/>
            <a:r>
              <a:rPr sz="1150" b="0">
                <a:solidFill>
                  <a:srgbClr val="697187"/>
                </a:solidFill>
                <a:latin typeface="Aptos"/>
              </a:rPr>
              <a:t>Kunci utama: prompt jelas → output terarah → verifikasi → desain.</a:t>
            </a:r>
          </a:p>
        </p:txBody>
      </p:sp>
      <p:sp>
        <p:nvSpPr>
          <p:cNvPr id="5" name="TextBox 4">
            <a:extLst>
              <a:ext uri="{FF2B5EF4-FFF2-40B4-BE49-F238E27FC236}">
                <a16:creationId xmlns:a16="http://schemas.microsoft.com/office/drawing/2014/main" id="{D7412444-7C16-6F43-C628-E7F87A46382F}"/>
              </a:ext>
            </a:extLst>
          </p:cNvPr>
          <p:cNvSpPr txBox="1"/>
          <p:nvPr/>
        </p:nvSpPr>
        <p:spPr>
          <a:xfrm>
            <a:off x="11109960" y="438912"/>
            <a:ext cx="457200" cy="320040"/>
          </a:xfrm>
          <a:prstGeom prst="rect">
            <a:avLst/>
          </a:prstGeom>
          <a:noFill/>
        </p:spPr>
        <p:txBody>
          <a:bodyPr wrap="none" anchor="t">
            <a:spAutoFit/>
          </a:bodyPr>
          <a:lstStyle/>
          <a:p>
            <a:pPr algn="r"/>
            <a:r>
              <a:rPr sz="1100" b="1">
                <a:solidFill>
                  <a:srgbClr val="5B46B4"/>
                </a:solidFill>
                <a:latin typeface="Aptos"/>
              </a:rPr>
              <a:t>05</a:t>
            </a:r>
          </a:p>
        </p:txBody>
      </p:sp>
      <p:sp>
        <p:nvSpPr>
          <p:cNvPr id="6" name="Rectangle 5">
            <a:extLst>
              <a:ext uri="{FF2B5EF4-FFF2-40B4-BE49-F238E27FC236}">
                <a16:creationId xmlns:a16="http://schemas.microsoft.com/office/drawing/2014/main" id="{0CAE59F7-1422-A8B9-BDA2-1BECDDD48708}"/>
              </a:ext>
            </a:extLst>
          </p:cNvPr>
          <p:cNvSpPr/>
          <p:nvPr/>
        </p:nvSpPr>
        <p:spPr>
          <a:xfrm>
            <a:off x="658368" y="1344168"/>
            <a:ext cx="777240" cy="50292"/>
          </a:xfrm>
          <a:prstGeom prst="rect">
            <a:avLst/>
          </a:prstGeom>
          <a:solidFill>
            <a:srgbClr val="3B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prompt.png">
            <a:extLst>
              <a:ext uri="{FF2B5EF4-FFF2-40B4-BE49-F238E27FC236}">
                <a16:creationId xmlns:a16="http://schemas.microsoft.com/office/drawing/2014/main" id="{63CA1185-8BB5-923B-8904-1B31488CAB24}"/>
              </a:ext>
            </a:extLst>
          </p:cNvPr>
          <p:cNvPicPr>
            <a:picLocks noChangeAspect="1"/>
          </p:cNvPicPr>
          <p:nvPr/>
        </p:nvPicPr>
        <p:blipFill>
          <a:blip r:embed="rId2"/>
          <a:stretch>
            <a:fillRect/>
          </a:stretch>
        </p:blipFill>
        <p:spPr>
          <a:xfrm>
            <a:off x="6400800" y="1554480"/>
            <a:ext cx="5120640" cy="3337560"/>
          </a:xfrm>
          <a:prstGeom prst="rect">
            <a:avLst/>
          </a:prstGeom>
        </p:spPr>
      </p:pic>
      <p:sp>
        <p:nvSpPr>
          <p:cNvPr id="8" name="TextBox 7">
            <a:extLst>
              <a:ext uri="{FF2B5EF4-FFF2-40B4-BE49-F238E27FC236}">
                <a16:creationId xmlns:a16="http://schemas.microsoft.com/office/drawing/2014/main" id="{DF6A2CCF-2D36-42A1-B326-12107EBD467A}"/>
              </a:ext>
            </a:extLst>
          </p:cNvPr>
          <p:cNvSpPr txBox="1"/>
          <p:nvPr/>
        </p:nvSpPr>
        <p:spPr>
          <a:xfrm>
            <a:off x="731520" y="1664208"/>
            <a:ext cx="1828800" cy="274320"/>
          </a:xfrm>
          <a:prstGeom prst="rect">
            <a:avLst/>
          </a:prstGeom>
          <a:noFill/>
        </p:spPr>
        <p:txBody>
          <a:bodyPr wrap="none" anchor="t">
            <a:spAutoFit/>
          </a:bodyPr>
          <a:lstStyle/>
          <a:p>
            <a:pPr algn="l"/>
            <a:r>
              <a:rPr sz="1300" b="1">
                <a:solidFill>
                  <a:srgbClr val="5B46B4"/>
                </a:solidFill>
                <a:latin typeface="Aptos"/>
              </a:rPr>
              <a:t>1. Buka Gemini</a:t>
            </a:r>
          </a:p>
        </p:txBody>
      </p:sp>
      <p:sp>
        <p:nvSpPr>
          <p:cNvPr id="9" name="TextBox 8">
            <a:extLst>
              <a:ext uri="{FF2B5EF4-FFF2-40B4-BE49-F238E27FC236}">
                <a16:creationId xmlns:a16="http://schemas.microsoft.com/office/drawing/2014/main" id="{DD2F09E9-B258-0AF8-9B85-1BBBCC0CC2D1}"/>
              </a:ext>
            </a:extLst>
          </p:cNvPr>
          <p:cNvSpPr txBox="1"/>
          <p:nvPr/>
        </p:nvSpPr>
        <p:spPr>
          <a:xfrm>
            <a:off x="2331720" y="1636776"/>
            <a:ext cx="3520440" cy="713232"/>
          </a:xfrm>
          <a:prstGeom prst="rect">
            <a:avLst/>
          </a:prstGeom>
          <a:noFill/>
        </p:spPr>
        <p:txBody>
          <a:bodyPr wrap="none" anchor="t">
            <a:spAutoFit/>
          </a:bodyPr>
          <a:lstStyle/>
          <a:p>
            <a:pPr algn="l"/>
            <a:r>
              <a:rPr sz="1030" b="0">
                <a:solidFill>
                  <a:srgbClr val="282E42"/>
                </a:solidFill>
                <a:latin typeface="Aptos"/>
              </a:rPr>
              <a:t>Masuk menggunakan akun Google dan mulai percakapan baru.</a:t>
            </a:r>
          </a:p>
        </p:txBody>
      </p:sp>
      <p:sp>
        <p:nvSpPr>
          <p:cNvPr id="10" name="TextBox 9">
            <a:extLst>
              <a:ext uri="{FF2B5EF4-FFF2-40B4-BE49-F238E27FC236}">
                <a16:creationId xmlns:a16="http://schemas.microsoft.com/office/drawing/2014/main" id="{792EFDC9-B16A-48C3-53A3-06A20898C09E}"/>
              </a:ext>
            </a:extLst>
          </p:cNvPr>
          <p:cNvSpPr txBox="1"/>
          <p:nvPr/>
        </p:nvSpPr>
        <p:spPr>
          <a:xfrm>
            <a:off x="731520" y="2715768"/>
            <a:ext cx="1828800" cy="274320"/>
          </a:xfrm>
          <a:prstGeom prst="rect">
            <a:avLst/>
          </a:prstGeom>
          <a:noFill/>
        </p:spPr>
        <p:txBody>
          <a:bodyPr wrap="none" anchor="t">
            <a:spAutoFit/>
          </a:bodyPr>
          <a:lstStyle/>
          <a:p>
            <a:pPr algn="l"/>
            <a:r>
              <a:rPr sz="1300" b="1">
                <a:solidFill>
                  <a:srgbClr val="5B46B4"/>
                </a:solidFill>
                <a:latin typeface="Aptos"/>
              </a:rPr>
              <a:t>2. Berikan Prompt</a:t>
            </a:r>
          </a:p>
        </p:txBody>
      </p:sp>
      <p:sp>
        <p:nvSpPr>
          <p:cNvPr id="11" name="TextBox 10">
            <a:extLst>
              <a:ext uri="{FF2B5EF4-FFF2-40B4-BE49-F238E27FC236}">
                <a16:creationId xmlns:a16="http://schemas.microsoft.com/office/drawing/2014/main" id="{537787C2-A6A2-8755-C778-52240AE8EA97}"/>
              </a:ext>
            </a:extLst>
          </p:cNvPr>
          <p:cNvSpPr txBox="1"/>
          <p:nvPr/>
        </p:nvSpPr>
        <p:spPr>
          <a:xfrm>
            <a:off x="2331720" y="2688336"/>
            <a:ext cx="3165566" cy="409343"/>
          </a:xfrm>
          <a:prstGeom prst="rect">
            <a:avLst/>
          </a:prstGeom>
          <a:noFill/>
        </p:spPr>
        <p:txBody>
          <a:bodyPr wrap="square" anchor="t">
            <a:spAutoFit/>
          </a:bodyPr>
          <a:lstStyle/>
          <a:p>
            <a:pPr algn="l"/>
            <a:r>
              <a:rPr sz="1030" b="0" dirty="0">
                <a:solidFill>
                  <a:srgbClr val="282E42"/>
                </a:solidFill>
                <a:latin typeface="Aptos"/>
              </a:rPr>
              <a:t>“</a:t>
            </a:r>
            <a:r>
              <a:rPr sz="1030" b="0" dirty="0" err="1">
                <a:solidFill>
                  <a:srgbClr val="282E42"/>
                </a:solidFill>
                <a:latin typeface="Aptos"/>
              </a:rPr>
              <a:t>Buatkan</a:t>
            </a:r>
            <a:r>
              <a:rPr sz="1030" b="0" dirty="0">
                <a:solidFill>
                  <a:srgbClr val="282E42"/>
                </a:solidFill>
                <a:latin typeface="Aptos"/>
              </a:rPr>
              <a:t> </a:t>
            </a:r>
            <a:r>
              <a:rPr sz="1030" b="0" dirty="0" err="1">
                <a:solidFill>
                  <a:srgbClr val="282E42"/>
                </a:solidFill>
                <a:latin typeface="Aptos"/>
              </a:rPr>
              <a:t>struktur</a:t>
            </a:r>
            <a:r>
              <a:rPr sz="1030" b="0" dirty="0">
                <a:solidFill>
                  <a:srgbClr val="282E42"/>
                </a:solidFill>
                <a:latin typeface="Aptos"/>
              </a:rPr>
              <a:t> </a:t>
            </a:r>
            <a:r>
              <a:rPr sz="1030" b="0" dirty="0" err="1">
                <a:solidFill>
                  <a:srgbClr val="282E42"/>
                </a:solidFill>
                <a:latin typeface="Aptos"/>
              </a:rPr>
              <a:t>infografis</a:t>
            </a:r>
            <a:r>
              <a:rPr sz="1030" b="0" dirty="0">
                <a:solidFill>
                  <a:srgbClr val="282E42"/>
                </a:solidFill>
                <a:latin typeface="Aptos"/>
              </a:rPr>
              <a:t> </a:t>
            </a:r>
            <a:r>
              <a:rPr sz="1030" b="0" dirty="0" err="1">
                <a:solidFill>
                  <a:srgbClr val="282E42"/>
                </a:solidFill>
                <a:latin typeface="Aptos"/>
              </a:rPr>
              <a:t>Siklus</a:t>
            </a:r>
            <a:r>
              <a:rPr sz="1030" b="0" dirty="0">
                <a:solidFill>
                  <a:srgbClr val="282E42"/>
                </a:solidFill>
                <a:latin typeface="Aptos"/>
              </a:rPr>
              <a:t> Air </a:t>
            </a:r>
            <a:r>
              <a:rPr sz="1030" b="0" dirty="0" err="1">
                <a:solidFill>
                  <a:srgbClr val="282E42"/>
                </a:solidFill>
                <a:latin typeface="Aptos"/>
              </a:rPr>
              <a:t>untuk</a:t>
            </a:r>
            <a:r>
              <a:rPr sz="1030" b="0" dirty="0">
                <a:solidFill>
                  <a:srgbClr val="282E42"/>
                </a:solidFill>
                <a:latin typeface="Aptos"/>
              </a:rPr>
              <a:t> </a:t>
            </a:r>
            <a:r>
              <a:rPr sz="1030" b="0" dirty="0" err="1">
                <a:solidFill>
                  <a:srgbClr val="282E42"/>
                </a:solidFill>
                <a:latin typeface="Aptos"/>
              </a:rPr>
              <a:t>kelas</a:t>
            </a:r>
            <a:r>
              <a:rPr sz="1030" b="0" dirty="0">
                <a:solidFill>
                  <a:srgbClr val="282E42"/>
                </a:solidFill>
                <a:latin typeface="Aptos"/>
              </a:rPr>
              <a:t> 5 SD: </a:t>
            </a:r>
            <a:r>
              <a:rPr sz="1030" b="0" dirty="0" err="1">
                <a:solidFill>
                  <a:srgbClr val="282E42"/>
                </a:solidFill>
                <a:latin typeface="Aptos"/>
              </a:rPr>
              <a:t>judul</a:t>
            </a:r>
            <a:r>
              <a:rPr sz="1030" b="0" dirty="0">
                <a:solidFill>
                  <a:srgbClr val="282E42"/>
                </a:solidFill>
                <a:latin typeface="Aptos"/>
              </a:rPr>
              <a:t>, 5 </a:t>
            </a:r>
            <a:r>
              <a:rPr sz="1030" b="0" dirty="0" err="1">
                <a:solidFill>
                  <a:srgbClr val="282E42"/>
                </a:solidFill>
                <a:latin typeface="Aptos"/>
              </a:rPr>
              <a:t>tahap</a:t>
            </a:r>
            <a:r>
              <a:rPr sz="1030" b="0" dirty="0">
                <a:solidFill>
                  <a:srgbClr val="282E42"/>
                </a:solidFill>
                <a:latin typeface="Aptos"/>
              </a:rPr>
              <a:t>, </a:t>
            </a:r>
            <a:r>
              <a:rPr sz="1030" b="0" dirty="0" err="1">
                <a:solidFill>
                  <a:srgbClr val="282E42"/>
                </a:solidFill>
                <a:latin typeface="Aptos"/>
              </a:rPr>
              <a:t>penjelasan</a:t>
            </a:r>
            <a:r>
              <a:rPr sz="1030" b="0" dirty="0">
                <a:solidFill>
                  <a:srgbClr val="282E42"/>
                </a:solidFill>
                <a:latin typeface="Aptos"/>
              </a:rPr>
              <a:t> </a:t>
            </a:r>
            <a:r>
              <a:rPr sz="1030" b="0" dirty="0" err="1">
                <a:solidFill>
                  <a:srgbClr val="282E42"/>
                </a:solidFill>
                <a:latin typeface="Aptos"/>
              </a:rPr>
              <a:t>singkat</a:t>
            </a:r>
            <a:r>
              <a:rPr sz="1030" b="0" dirty="0">
                <a:solidFill>
                  <a:srgbClr val="282E42"/>
                </a:solidFill>
                <a:latin typeface="Aptos"/>
              </a:rPr>
              <a:t>, dan ide ikon.”</a:t>
            </a:r>
          </a:p>
        </p:txBody>
      </p:sp>
      <p:sp>
        <p:nvSpPr>
          <p:cNvPr id="12" name="TextBox 11">
            <a:extLst>
              <a:ext uri="{FF2B5EF4-FFF2-40B4-BE49-F238E27FC236}">
                <a16:creationId xmlns:a16="http://schemas.microsoft.com/office/drawing/2014/main" id="{006BD696-0889-0E6D-C029-73DF6EE3666C}"/>
              </a:ext>
            </a:extLst>
          </p:cNvPr>
          <p:cNvSpPr txBox="1"/>
          <p:nvPr/>
        </p:nvSpPr>
        <p:spPr>
          <a:xfrm>
            <a:off x="731520" y="3767328"/>
            <a:ext cx="1828800" cy="274320"/>
          </a:xfrm>
          <a:prstGeom prst="rect">
            <a:avLst/>
          </a:prstGeom>
          <a:noFill/>
        </p:spPr>
        <p:txBody>
          <a:bodyPr wrap="none" anchor="t">
            <a:spAutoFit/>
          </a:bodyPr>
          <a:lstStyle/>
          <a:p>
            <a:pPr algn="l"/>
            <a:r>
              <a:rPr sz="1300" b="1">
                <a:solidFill>
                  <a:srgbClr val="5B46B4"/>
                </a:solidFill>
                <a:latin typeface="Aptos"/>
              </a:rPr>
              <a:t>3. Analisis Output</a:t>
            </a:r>
          </a:p>
        </p:txBody>
      </p:sp>
      <p:sp>
        <p:nvSpPr>
          <p:cNvPr id="13" name="TextBox 12">
            <a:extLst>
              <a:ext uri="{FF2B5EF4-FFF2-40B4-BE49-F238E27FC236}">
                <a16:creationId xmlns:a16="http://schemas.microsoft.com/office/drawing/2014/main" id="{D96A8A71-BFF2-ED00-4CB4-C0A60DAC6BB0}"/>
              </a:ext>
            </a:extLst>
          </p:cNvPr>
          <p:cNvSpPr txBox="1"/>
          <p:nvPr/>
        </p:nvSpPr>
        <p:spPr>
          <a:xfrm>
            <a:off x="2331720" y="3739896"/>
            <a:ext cx="3520440" cy="713232"/>
          </a:xfrm>
          <a:prstGeom prst="rect">
            <a:avLst/>
          </a:prstGeom>
          <a:noFill/>
        </p:spPr>
        <p:txBody>
          <a:bodyPr wrap="none" anchor="t">
            <a:spAutoFit/>
          </a:bodyPr>
          <a:lstStyle/>
          <a:p>
            <a:pPr algn="l"/>
            <a:r>
              <a:rPr sz="1030" b="0">
                <a:solidFill>
                  <a:srgbClr val="282E42"/>
                </a:solidFill>
                <a:latin typeface="Aptos"/>
              </a:rPr>
              <a:t>Periksa ketepatan isi, kesesuaian usia, dan kelengkapan konsep.</a:t>
            </a:r>
          </a:p>
        </p:txBody>
      </p:sp>
      <p:sp>
        <p:nvSpPr>
          <p:cNvPr id="14" name="TextBox 13">
            <a:extLst>
              <a:ext uri="{FF2B5EF4-FFF2-40B4-BE49-F238E27FC236}">
                <a16:creationId xmlns:a16="http://schemas.microsoft.com/office/drawing/2014/main" id="{3D1207BE-EDDC-9009-6912-9972FB2E4A55}"/>
              </a:ext>
            </a:extLst>
          </p:cNvPr>
          <p:cNvSpPr txBox="1"/>
          <p:nvPr/>
        </p:nvSpPr>
        <p:spPr>
          <a:xfrm>
            <a:off x="731520" y="4818888"/>
            <a:ext cx="1828800" cy="274320"/>
          </a:xfrm>
          <a:prstGeom prst="rect">
            <a:avLst/>
          </a:prstGeom>
          <a:noFill/>
        </p:spPr>
        <p:txBody>
          <a:bodyPr wrap="none" anchor="t">
            <a:spAutoFit/>
          </a:bodyPr>
          <a:lstStyle/>
          <a:p>
            <a:pPr algn="l"/>
            <a:r>
              <a:rPr sz="1300" b="1">
                <a:solidFill>
                  <a:srgbClr val="5B46B4"/>
                </a:solidFill>
                <a:latin typeface="Aptos"/>
              </a:rPr>
              <a:t>4. Salin &amp; Kembangkan</a:t>
            </a:r>
          </a:p>
        </p:txBody>
      </p:sp>
      <p:sp>
        <p:nvSpPr>
          <p:cNvPr id="15" name="TextBox 14">
            <a:extLst>
              <a:ext uri="{FF2B5EF4-FFF2-40B4-BE49-F238E27FC236}">
                <a16:creationId xmlns:a16="http://schemas.microsoft.com/office/drawing/2014/main" id="{B8C0C568-6B26-44D1-433C-48F1A02B6AE2}"/>
              </a:ext>
            </a:extLst>
          </p:cNvPr>
          <p:cNvSpPr txBox="1"/>
          <p:nvPr/>
        </p:nvSpPr>
        <p:spPr>
          <a:xfrm>
            <a:off x="2331720" y="4791455"/>
            <a:ext cx="3520440" cy="713232"/>
          </a:xfrm>
          <a:prstGeom prst="rect">
            <a:avLst/>
          </a:prstGeom>
          <a:noFill/>
        </p:spPr>
        <p:txBody>
          <a:bodyPr wrap="none" anchor="t">
            <a:spAutoFit/>
          </a:bodyPr>
          <a:lstStyle/>
          <a:p>
            <a:pPr algn="l"/>
            <a:r>
              <a:rPr sz="1030" b="0">
                <a:solidFill>
                  <a:srgbClr val="282E42"/>
                </a:solidFill>
                <a:latin typeface="Aptos"/>
              </a:rPr>
              <a:t>Ambil konten yang relevan lalu ubah menjadi desain visual.</a:t>
            </a:r>
          </a:p>
        </p:txBody>
      </p:sp>
      <p:sp>
        <p:nvSpPr>
          <p:cNvPr id="16" name="TextBox 15">
            <a:extLst>
              <a:ext uri="{FF2B5EF4-FFF2-40B4-BE49-F238E27FC236}">
                <a16:creationId xmlns:a16="http://schemas.microsoft.com/office/drawing/2014/main" id="{F0733B15-06DD-81E3-61AF-1AF7FCD94AA1}"/>
              </a:ext>
            </a:extLst>
          </p:cNvPr>
          <p:cNvSpPr txBox="1"/>
          <p:nvPr/>
        </p:nvSpPr>
        <p:spPr>
          <a:xfrm>
            <a:off x="658368" y="6519672"/>
            <a:ext cx="3200400" cy="201168"/>
          </a:xfrm>
          <a:prstGeom prst="rect">
            <a:avLst/>
          </a:prstGeom>
          <a:noFill/>
        </p:spPr>
        <p:txBody>
          <a:bodyPr wrap="none" anchor="t">
            <a:spAutoFit/>
          </a:bodyPr>
          <a:lstStyle/>
          <a:p>
            <a:pPr algn="l"/>
            <a:r>
              <a:rPr sz="850" b="0">
                <a:solidFill>
                  <a:srgbClr val="697187"/>
                </a:solidFill>
                <a:latin typeface="Aptos"/>
              </a:rPr>
              <a:t>Elfi Dawiyah, S.Pd.</a:t>
            </a:r>
          </a:p>
        </p:txBody>
      </p:sp>
    </p:spTree>
    <p:extLst>
      <p:ext uri="{BB962C8B-B14F-4D97-AF65-F5344CB8AC3E}">
        <p14:creationId xmlns:p14="http://schemas.microsoft.com/office/powerpoint/2010/main" val="28059160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0CD11-ACD2-2566-58F0-5EA5E9F618B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7E202D0-6497-591A-AFF8-1AD4EE575853}"/>
              </a:ext>
            </a:extLst>
          </p:cNvPr>
          <p:cNvSpPr/>
          <p:nvPr/>
        </p:nvSpPr>
        <p:spPr>
          <a:xfrm>
            <a:off x="0" y="0"/>
            <a:ext cx="12191695" cy="6858000"/>
          </a:xfrm>
          <a:prstGeom prst="rect">
            <a:avLst/>
          </a:prstGeom>
          <a:solidFill>
            <a:srgbClr val="F7F9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E8D46C78-14E8-1299-E6D9-A6FED92BBA6D}"/>
              </a:ext>
            </a:extLst>
          </p:cNvPr>
          <p:cNvSpPr txBox="1"/>
          <p:nvPr/>
        </p:nvSpPr>
        <p:spPr>
          <a:xfrm>
            <a:off x="640080" y="411480"/>
            <a:ext cx="8138160" cy="594360"/>
          </a:xfrm>
          <a:prstGeom prst="rect">
            <a:avLst/>
          </a:prstGeom>
          <a:noFill/>
        </p:spPr>
        <p:txBody>
          <a:bodyPr wrap="none" anchor="t">
            <a:spAutoFit/>
          </a:bodyPr>
          <a:lstStyle/>
          <a:p>
            <a:pPr algn="l"/>
            <a:r>
              <a:rPr sz="2700" b="1">
                <a:solidFill>
                  <a:srgbClr val="1A2348"/>
                </a:solidFill>
                <a:latin typeface="Aptos"/>
              </a:rPr>
              <a:t>Dari Konsep ke Desain Visual</a:t>
            </a:r>
          </a:p>
        </p:txBody>
      </p:sp>
      <p:sp>
        <p:nvSpPr>
          <p:cNvPr id="4" name="TextBox 3">
            <a:extLst>
              <a:ext uri="{FF2B5EF4-FFF2-40B4-BE49-F238E27FC236}">
                <a16:creationId xmlns:a16="http://schemas.microsoft.com/office/drawing/2014/main" id="{EBFAA6E6-6440-D696-BDE1-C84B3E7E5B79}"/>
              </a:ext>
            </a:extLst>
          </p:cNvPr>
          <p:cNvSpPr txBox="1"/>
          <p:nvPr/>
        </p:nvSpPr>
        <p:spPr>
          <a:xfrm>
            <a:off x="658368" y="987552"/>
            <a:ext cx="8961120" cy="347472"/>
          </a:xfrm>
          <a:prstGeom prst="rect">
            <a:avLst/>
          </a:prstGeom>
          <a:noFill/>
        </p:spPr>
        <p:txBody>
          <a:bodyPr wrap="none" anchor="t">
            <a:spAutoFit/>
          </a:bodyPr>
          <a:lstStyle/>
          <a:p>
            <a:pPr algn="l"/>
            <a:r>
              <a:rPr sz="1150" b="0">
                <a:solidFill>
                  <a:srgbClr val="697187"/>
                </a:solidFill>
                <a:latin typeface="Aptos"/>
              </a:rPr>
              <a:t>Gemini membantu konten; guru tetap menjadi pengarah pesan dan desain.</a:t>
            </a:r>
          </a:p>
        </p:txBody>
      </p:sp>
      <p:sp>
        <p:nvSpPr>
          <p:cNvPr id="5" name="TextBox 4">
            <a:extLst>
              <a:ext uri="{FF2B5EF4-FFF2-40B4-BE49-F238E27FC236}">
                <a16:creationId xmlns:a16="http://schemas.microsoft.com/office/drawing/2014/main" id="{31C25EA8-BE9C-A531-14A2-7B673454217F}"/>
              </a:ext>
            </a:extLst>
          </p:cNvPr>
          <p:cNvSpPr txBox="1"/>
          <p:nvPr/>
        </p:nvSpPr>
        <p:spPr>
          <a:xfrm>
            <a:off x="11109960" y="438912"/>
            <a:ext cx="457200" cy="320040"/>
          </a:xfrm>
          <a:prstGeom prst="rect">
            <a:avLst/>
          </a:prstGeom>
          <a:noFill/>
        </p:spPr>
        <p:txBody>
          <a:bodyPr wrap="none" anchor="t">
            <a:spAutoFit/>
          </a:bodyPr>
          <a:lstStyle/>
          <a:p>
            <a:pPr algn="r"/>
            <a:r>
              <a:rPr sz="1100" b="1">
                <a:solidFill>
                  <a:srgbClr val="5B46B4"/>
                </a:solidFill>
                <a:latin typeface="Aptos"/>
              </a:rPr>
              <a:t>06</a:t>
            </a:r>
          </a:p>
        </p:txBody>
      </p:sp>
      <p:sp>
        <p:nvSpPr>
          <p:cNvPr id="6" name="Rectangle 5">
            <a:extLst>
              <a:ext uri="{FF2B5EF4-FFF2-40B4-BE49-F238E27FC236}">
                <a16:creationId xmlns:a16="http://schemas.microsoft.com/office/drawing/2014/main" id="{62626082-79F0-4F49-F9C8-2834331C5483}"/>
              </a:ext>
            </a:extLst>
          </p:cNvPr>
          <p:cNvSpPr/>
          <p:nvPr/>
        </p:nvSpPr>
        <p:spPr>
          <a:xfrm>
            <a:off x="658368" y="1344168"/>
            <a:ext cx="777240" cy="50292"/>
          </a:xfrm>
          <a:prstGeom prst="rect">
            <a:avLst/>
          </a:prstGeom>
          <a:solidFill>
            <a:srgbClr val="3B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a:extLst>
              <a:ext uri="{FF2B5EF4-FFF2-40B4-BE49-F238E27FC236}">
                <a16:creationId xmlns:a16="http://schemas.microsoft.com/office/drawing/2014/main" id="{FEB644B8-1C26-8E89-5F11-219D595A0A8C}"/>
              </a:ext>
            </a:extLst>
          </p:cNvPr>
          <p:cNvSpPr/>
          <p:nvPr/>
        </p:nvSpPr>
        <p:spPr>
          <a:xfrm>
            <a:off x="868680" y="1828800"/>
            <a:ext cx="3108960" cy="2194560"/>
          </a:xfrm>
          <a:prstGeom prst="roundRect">
            <a:avLst/>
          </a:prstGeom>
          <a:solidFill>
            <a:srgbClr val="EDE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a:extLst>
              <a:ext uri="{FF2B5EF4-FFF2-40B4-BE49-F238E27FC236}">
                <a16:creationId xmlns:a16="http://schemas.microsoft.com/office/drawing/2014/main" id="{E2B29439-1B27-A0BC-C3E7-6FB671E438FA}"/>
              </a:ext>
            </a:extLst>
          </p:cNvPr>
          <p:cNvSpPr/>
          <p:nvPr/>
        </p:nvSpPr>
        <p:spPr>
          <a:xfrm>
            <a:off x="2011680" y="2084831"/>
            <a:ext cx="777240" cy="777240"/>
          </a:xfrm>
          <a:prstGeom prst="ellipse">
            <a:avLst/>
          </a:prstGeom>
          <a:solidFill>
            <a:srgbClr val="5B46B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C3438D5E-0AF1-AE0A-6391-06180B24E0A0}"/>
              </a:ext>
            </a:extLst>
          </p:cNvPr>
          <p:cNvSpPr txBox="1"/>
          <p:nvPr/>
        </p:nvSpPr>
        <p:spPr>
          <a:xfrm>
            <a:off x="2011680" y="2093975"/>
            <a:ext cx="777240" cy="768096"/>
          </a:xfrm>
          <a:prstGeom prst="rect">
            <a:avLst/>
          </a:prstGeom>
          <a:noFill/>
        </p:spPr>
        <p:txBody>
          <a:bodyPr wrap="none" anchor="ctr">
            <a:spAutoFit/>
          </a:bodyPr>
          <a:lstStyle/>
          <a:p>
            <a:pPr algn="ctr"/>
            <a:r>
              <a:rPr sz="2000" b="1">
                <a:solidFill>
                  <a:srgbClr val="FFFFFF"/>
                </a:solidFill>
                <a:latin typeface="Aptos"/>
              </a:rPr>
              <a:t>1</a:t>
            </a:r>
          </a:p>
        </p:txBody>
      </p:sp>
      <p:sp>
        <p:nvSpPr>
          <p:cNvPr id="10" name="TextBox 9">
            <a:extLst>
              <a:ext uri="{FF2B5EF4-FFF2-40B4-BE49-F238E27FC236}">
                <a16:creationId xmlns:a16="http://schemas.microsoft.com/office/drawing/2014/main" id="{45A88DBE-5E47-D83F-52D7-D566761625EF}"/>
              </a:ext>
            </a:extLst>
          </p:cNvPr>
          <p:cNvSpPr txBox="1"/>
          <p:nvPr/>
        </p:nvSpPr>
        <p:spPr>
          <a:xfrm>
            <a:off x="1143000" y="2971800"/>
            <a:ext cx="2560320" cy="320040"/>
          </a:xfrm>
          <a:prstGeom prst="rect">
            <a:avLst/>
          </a:prstGeom>
          <a:noFill/>
        </p:spPr>
        <p:txBody>
          <a:bodyPr wrap="none" anchor="t">
            <a:spAutoFit/>
          </a:bodyPr>
          <a:lstStyle/>
          <a:p>
            <a:pPr algn="ctr"/>
            <a:r>
              <a:rPr sz="1500" b="1">
                <a:solidFill>
                  <a:srgbClr val="1A2348"/>
                </a:solidFill>
                <a:latin typeface="Aptos"/>
              </a:rPr>
              <a:t>GEMINI</a:t>
            </a:r>
          </a:p>
        </p:txBody>
      </p:sp>
      <p:sp>
        <p:nvSpPr>
          <p:cNvPr id="11" name="TextBox 10">
            <a:extLst>
              <a:ext uri="{FF2B5EF4-FFF2-40B4-BE49-F238E27FC236}">
                <a16:creationId xmlns:a16="http://schemas.microsoft.com/office/drawing/2014/main" id="{9C53F02C-4BA6-8366-B5AE-19C989DB0945}"/>
              </a:ext>
            </a:extLst>
          </p:cNvPr>
          <p:cNvSpPr txBox="1"/>
          <p:nvPr/>
        </p:nvSpPr>
        <p:spPr>
          <a:xfrm>
            <a:off x="1143000" y="3401568"/>
            <a:ext cx="2560320" cy="274320"/>
          </a:xfrm>
          <a:prstGeom prst="rect">
            <a:avLst/>
          </a:prstGeom>
          <a:noFill/>
        </p:spPr>
        <p:txBody>
          <a:bodyPr wrap="none" anchor="t">
            <a:spAutoFit/>
          </a:bodyPr>
          <a:lstStyle/>
          <a:p>
            <a:pPr algn="ctr"/>
            <a:r>
              <a:rPr sz="1100" b="0">
                <a:solidFill>
                  <a:srgbClr val="697187"/>
                </a:solidFill>
                <a:latin typeface="Aptos"/>
              </a:rPr>
              <a:t>Konten &amp; ide</a:t>
            </a:r>
          </a:p>
        </p:txBody>
      </p:sp>
      <p:sp>
        <p:nvSpPr>
          <p:cNvPr id="12" name="TextBox 11">
            <a:extLst>
              <a:ext uri="{FF2B5EF4-FFF2-40B4-BE49-F238E27FC236}">
                <a16:creationId xmlns:a16="http://schemas.microsoft.com/office/drawing/2014/main" id="{9711B4E7-BE18-2EAA-8A9C-357017AF06D5}"/>
              </a:ext>
            </a:extLst>
          </p:cNvPr>
          <p:cNvSpPr txBox="1"/>
          <p:nvPr/>
        </p:nvSpPr>
        <p:spPr>
          <a:xfrm>
            <a:off x="4023360" y="2606040"/>
            <a:ext cx="502920" cy="457200"/>
          </a:xfrm>
          <a:prstGeom prst="rect">
            <a:avLst/>
          </a:prstGeom>
          <a:noFill/>
        </p:spPr>
        <p:txBody>
          <a:bodyPr wrap="none" anchor="t">
            <a:spAutoFit/>
          </a:bodyPr>
          <a:lstStyle/>
          <a:p>
            <a:pPr algn="ctr"/>
            <a:r>
              <a:rPr sz="2700" b="1">
                <a:solidFill>
                  <a:srgbClr val="E968AB"/>
                </a:solidFill>
                <a:latin typeface="Aptos"/>
              </a:rPr>
              <a:t>→</a:t>
            </a:r>
          </a:p>
        </p:txBody>
      </p:sp>
      <p:sp>
        <p:nvSpPr>
          <p:cNvPr id="13" name="Rounded Rectangle 12">
            <a:extLst>
              <a:ext uri="{FF2B5EF4-FFF2-40B4-BE49-F238E27FC236}">
                <a16:creationId xmlns:a16="http://schemas.microsoft.com/office/drawing/2014/main" id="{830B449B-9A10-D4C1-964A-AB43DA4F30A1}"/>
              </a:ext>
            </a:extLst>
          </p:cNvPr>
          <p:cNvSpPr/>
          <p:nvPr/>
        </p:nvSpPr>
        <p:spPr>
          <a:xfrm>
            <a:off x="4663440" y="1828800"/>
            <a:ext cx="3108960" cy="2194560"/>
          </a:xfrm>
          <a:prstGeom prst="roundRect">
            <a:avLst/>
          </a:prstGeom>
          <a:solidFill>
            <a:srgbClr val="E7F3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a:extLst>
              <a:ext uri="{FF2B5EF4-FFF2-40B4-BE49-F238E27FC236}">
                <a16:creationId xmlns:a16="http://schemas.microsoft.com/office/drawing/2014/main" id="{80D2A3AD-ECAC-86D5-A8AB-4E4923BD2C72}"/>
              </a:ext>
            </a:extLst>
          </p:cNvPr>
          <p:cNvSpPr/>
          <p:nvPr/>
        </p:nvSpPr>
        <p:spPr>
          <a:xfrm>
            <a:off x="5806440" y="2084831"/>
            <a:ext cx="777240" cy="777240"/>
          </a:xfrm>
          <a:prstGeom prst="ellipse">
            <a:avLst/>
          </a:prstGeom>
          <a:solidFill>
            <a:srgbClr val="3880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a:extLst>
              <a:ext uri="{FF2B5EF4-FFF2-40B4-BE49-F238E27FC236}">
                <a16:creationId xmlns:a16="http://schemas.microsoft.com/office/drawing/2014/main" id="{B072D5AB-6E85-F14D-0B98-FD230E736382}"/>
              </a:ext>
            </a:extLst>
          </p:cNvPr>
          <p:cNvSpPr txBox="1"/>
          <p:nvPr/>
        </p:nvSpPr>
        <p:spPr>
          <a:xfrm>
            <a:off x="5806440" y="2093975"/>
            <a:ext cx="777240" cy="768096"/>
          </a:xfrm>
          <a:prstGeom prst="rect">
            <a:avLst/>
          </a:prstGeom>
          <a:noFill/>
        </p:spPr>
        <p:txBody>
          <a:bodyPr wrap="none" anchor="ctr">
            <a:spAutoFit/>
          </a:bodyPr>
          <a:lstStyle/>
          <a:p>
            <a:pPr algn="ctr"/>
            <a:r>
              <a:rPr sz="2000" b="1">
                <a:solidFill>
                  <a:srgbClr val="FFFFFF"/>
                </a:solidFill>
                <a:latin typeface="Aptos"/>
              </a:rPr>
              <a:t>2</a:t>
            </a:r>
          </a:p>
        </p:txBody>
      </p:sp>
      <p:sp>
        <p:nvSpPr>
          <p:cNvPr id="16" name="TextBox 15">
            <a:extLst>
              <a:ext uri="{FF2B5EF4-FFF2-40B4-BE49-F238E27FC236}">
                <a16:creationId xmlns:a16="http://schemas.microsoft.com/office/drawing/2014/main" id="{B2B0716E-0DF5-476C-C524-E6D50078BC3A}"/>
              </a:ext>
            </a:extLst>
          </p:cNvPr>
          <p:cNvSpPr txBox="1"/>
          <p:nvPr/>
        </p:nvSpPr>
        <p:spPr>
          <a:xfrm>
            <a:off x="4937760" y="2971800"/>
            <a:ext cx="2560320" cy="320040"/>
          </a:xfrm>
          <a:prstGeom prst="rect">
            <a:avLst/>
          </a:prstGeom>
          <a:noFill/>
        </p:spPr>
        <p:txBody>
          <a:bodyPr wrap="none" anchor="t">
            <a:spAutoFit/>
          </a:bodyPr>
          <a:lstStyle/>
          <a:p>
            <a:pPr algn="ctr"/>
            <a:r>
              <a:rPr sz="1500" b="1">
                <a:solidFill>
                  <a:srgbClr val="1A2348"/>
                </a:solidFill>
                <a:latin typeface="Aptos"/>
              </a:rPr>
              <a:t>CANVA / PPT</a:t>
            </a:r>
          </a:p>
        </p:txBody>
      </p:sp>
      <p:sp>
        <p:nvSpPr>
          <p:cNvPr id="17" name="TextBox 16">
            <a:extLst>
              <a:ext uri="{FF2B5EF4-FFF2-40B4-BE49-F238E27FC236}">
                <a16:creationId xmlns:a16="http://schemas.microsoft.com/office/drawing/2014/main" id="{7943CAEF-CC58-30CA-5093-CAE09695A446}"/>
              </a:ext>
            </a:extLst>
          </p:cNvPr>
          <p:cNvSpPr txBox="1"/>
          <p:nvPr/>
        </p:nvSpPr>
        <p:spPr>
          <a:xfrm>
            <a:off x="4937760" y="3401568"/>
            <a:ext cx="2560320" cy="274320"/>
          </a:xfrm>
          <a:prstGeom prst="rect">
            <a:avLst/>
          </a:prstGeom>
          <a:noFill/>
        </p:spPr>
        <p:txBody>
          <a:bodyPr wrap="none" anchor="t">
            <a:spAutoFit/>
          </a:bodyPr>
          <a:lstStyle/>
          <a:p>
            <a:pPr algn="ctr"/>
            <a:r>
              <a:rPr sz="1100" b="0">
                <a:solidFill>
                  <a:srgbClr val="697187"/>
                </a:solidFill>
                <a:latin typeface="Aptos"/>
              </a:rPr>
              <a:t>Layout &amp; visual</a:t>
            </a:r>
          </a:p>
        </p:txBody>
      </p:sp>
      <p:sp>
        <p:nvSpPr>
          <p:cNvPr id="18" name="TextBox 17">
            <a:extLst>
              <a:ext uri="{FF2B5EF4-FFF2-40B4-BE49-F238E27FC236}">
                <a16:creationId xmlns:a16="http://schemas.microsoft.com/office/drawing/2014/main" id="{33E1150D-FDC6-FAFD-4356-C7C85ECEFAD2}"/>
              </a:ext>
            </a:extLst>
          </p:cNvPr>
          <p:cNvSpPr txBox="1"/>
          <p:nvPr/>
        </p:nvSpPr>
        <p:spPr>
          <a:xfrm>
            <a:off x="7818120" y="2606040"/>
            <a:ext cx="502920" cy="457200"/>
          </a:xfrm>
          <a:prstGeom prst="rect">
            <a:avLst/>
          </a:prstGeom>
          <a:noFill/>
        </p:spPr>
        <p:txBody>
          <a:bodyPr wrap="none" anchor="t">
            <a:spAutoFit/>
          </a:bodyPr>
          <a:lstStyle/>
          <a:p>
            <a:pPr algn="ctr"/>
            <a:r>
              <a:rPr sz="2700" b="1">
                <a:solidFill>
                  <a:srgbClr val="E968AB"/>
                </a:solidFill>
                <a:latin typeface="Aptos"/>
              </a:rPr>
              <a:t>→</a:t>
            </a:r>
          </a:p>
        </p:txBody>
      </p:sp>
      <p:sp>
        <p:nvSpPr>
          <p:cNvPr id="19" name="Rounded Rectangle 18">
            <a:extLst>
              <a:ext uri="{FF2B5EF4-FFF2-40B4-BE49-F238E27FC236}">
                <a16:creationId xmlns:a16="http://schemas.microsoft.com/office/drawing/2014/main" id="{F99CD17F-E6B5-CA47-B241-210E2824537E}"/>
              </a:ext>
            </a:extLst>
          </p:cNvPr>
          <p:cNvSpPr/>
          <p:nvPr/>
        </p:nvSpPr>
        <p:spPr>
          <a:xfrm>
            <a:off x="8458200" y="1828800"/>
            <a:ext cx="3108960" cy="2194560"/>
          </a:xfrm>
          <a:prstGeom prst="roundRect">
            <a:avLst/>
          </a:prstGeom>
          <a:solidFill>
            <a:srgbClr val="E4FA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a:extLst>
              <a:ext uri="{FF2B5EF4-FFF2-40B4-BE49-F238E27FC236}">
                <a16:creationId xmlns:a16="http://schemas.microsoft.com/office/drawing/2014/main" id="{D086148A-A659-06E2-4827-A2E482238B72}"/>
              </a:ext>
            </a:extLst>
          </p:cNvPr>
          <p:cNvSpPr/>
          <p:nvPr/>
        </p:nvSpPr>
        <p:spPr>
          <a:xfrm>
            <a:off x="9601200" y="2084831"/>
            <a:ext cx="777240" cy="777240"/>
          </a:xfrm>
          <a:prstGeom prst="ellipse">
            <a:avLst/>
          </a:prstGeom>
          <a:solidFill>
            <a:srgbClr val="3B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a:extLst>
              <a:ext uri="{FF2B5EF4-FFF2-40B4-BE49-F238E27FC236}">
                <a16:creationId xmlns:a16="http://schemas.microsoft.com/office/drawing/2014/main" id="{2EB66EC5-8FF2-C950-1812-FF3398D4817C}"/>
              </a:ext>
            </a:extLst>
          </p:cNvPr>
          <p:cNvSpPr txBox="1"/>
          <p:nvPr/>
        </p:nvSpPr>
        <p:spPr>
          <a:xfrm>
            <a:off x="9601200" y="2093975"/>
            <a:ext cx="777240" cy="768096"/>
          </a:xfrm>
          <a:prstGeom prst="rect">
            <a:avLst/>
          </a:prstGeom>
          <a:noFill/>
        </p:spPr>
        <p:txBody>
          <a:bodyPr wrap="none" anchor="ctr">
            <a:spAutoFit/>
          </a:bodyPr>
          <a:lstStyle/>
          <a:p>
            <a:pPr algn="ctr"/>
            <a:r>
              <a:rPr sz="2000" b="1">
                <a:solidFill>
                  <a:srgbClr val="FFFFFF"/>
                </a:solidFill>
                <a:latin typeface="Aptos"/>
              </a:rPr>
              <a:t>3</a:t>
            </a:r>
          </a:p>
        </p:txBody>
      </p:sp>
      <p:sp>
        <p:nvSpPr>
          <p:cNvPr id="22" name="TextBox 21">
            <a:extLst>
              <a:ext uri="{FF2B5EF4-FFF2-40B4-BE49-F238E27FC236}">
                <a16:creationId xmlns:a16="http://schemas.microsoft.com/office/drawing/2014/main" id="{C54536BD-8E77-5053-6AA6-E31858CF86BF}"/>
              </a:ext>
            </a:extLst>
          </p:cNvPr>
          <p:cNvSpPr txBox="1"/>
          <p:nvPr/>
        </p:nvSpPr>
        <p:spPr>
          <a:xfrm>
            <a:off x="8732520" y="2971800"/>
            <a:ext cx="2560320" cy="320040"/>
          </a:xfrm>
          <a:prstGeom prst="rect">
            <a:avLst/>
          </a:prstGeom>
          <a:noFill/>
        </p:spPr>
        <p:txBody>
          <a:bodyPr wrap="none" anchor="t">
            <a:spAutoFit/>
          </a:bodyPr>
          <a:lstStyle/>
          <a:p>
            <a:pPr algn="ctr"/>
            <a:r>
              <a:rPr sz="1500" b="1">
                <a:solidFill>
                  <a:srgbClr val="1A2348"/>
                </a:solidFill>
                <a:latin typeface="Aptos"/>
              </a:rPr>
              <a:t>HASIL</a:t>
            </a:r>
          </a:p>
        </p:txBody>
      </p:sp>
      <p:sp>
        <p:nvSpPr>
          <p:cNvPr id="23" name="TextBox 22">
            <a:extLst>
              <a:ext uri="{FF2B5EF4-FFF2-40B4-BE49-F238E27FC236}">
                <a16:creationId xmlns:a16="http://schemas.microsoft.com/office/drawing/2014/main" id="{5B7882B2-5F19-15D9-4F7B-1E5E54C43599}"/>
              </a:ext>
            </a:extLst>
          </p:cNvPr>
          <p:cNvSpPr txBox="1"/>
          <p:nvPr/>
        </p:nvSpPr>
        <p:spPr>
          <a:xfrm>
            <a:off x="8732520" y="3401568"/>
            <a:ext cx="2560320" cy="274320"/>
          </a:xfrm>
          <a:prstGeom prst="rect">
            <a:avLst/>
          </a:prstGeom>
          <a:noFill/>
        </p:spPr>
        <p:txBody>
          <a:bodyPr wrap="none" anchor="t">
            <a:spAutoFit/>
          </a:bodyPr>
          <a:lstStyle/>
          <a:p>
            <a:pPr algn="ctr"/>
            <a:r>
              <a:rPr sz="1100" b="0">
                <a:solidFill>
                  <a:srgbClr val="697187"/>
                </a:solidFill>
                <a:latin typeface="Aptos"/>
              </a:rPr>
              <a:t>Siap digunakan</a:t>
            </a:r>
          </a:p>
        </p:txBody>
      </p:sp>
      <p:sp>
        <p:nvSpPr>
          <p:cNvPr id="24" name="Rounded Rectangle 23">
            <a:extLst>
              <a:ext uri="{FF2B5EF4-FFF2-40B4-BE49-F238E27FC236}">
                <a16:creationId xmlns:a16="http://schemas.microsoft.com/office/drawing/2014/main" id="{DA6E715F-7C9E-237C-E7D4-5ED6633E756C}"/>
              </a:ext>
            </a:extLst>
          </p:cNvPr>
          <p:cNvSpPr/>
          <p:nvPr/>
        </p:nvSpPr>
        <p:spPr>
          <a:xfrm>
            <a:off x="1325880" y="4617720"/>
            <a:ext cx="9464040" cy="86868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a:extLst>
              <a:ext uri="{FF2B5EF4-FFF2-40B4-BE49-F238E27FC236}">
                <a16:creationId xmlns:a16="http://schemas.microsoft.com/office/drawing/2014/main" id="{3CB85FE0-8754-0B25-5764-E28BE6A2AA3A}"/>
              </a:ext>
            </a:extLst>
          </p:cNvPr>
          <p:cNvSpPr txBox="1"/>
          <p:nvPr/>
        </p:nvSpPr>
        <p:spPr>
          <a:xfrm>
            <a:off x="1600200" y="4828032"/>
            <a:ext cx="8915400" cy="411480"/>
          </a:xfrm>
          <a:prstGeom prst="rect">
            <a:avLst/>
          </a:prstGeom>
          <a:noFill/>
        </p:spPr>
        <p:txBody>
          <a:bodyPr wrap="none" anchor="t">
            <a:spAutoFit/>
          </a:bodyPr>
          <a:lstStyle/>
          <a:p>
            <a:pPr algn="ctr"/>
            <a:r>
              <a:rPr sz="1200" b="1">
                <a:solidFill>
                  <a:srgbClr val="282E42"/>
                </a:solidFill>
                <a:latin typeface="Aptos"/>
              </a:rPr>
              <a:t>💡 Tips: pilih template “Infografis”, gunakan hierarki judul–isi–ikon, dan jangan memenuhi halaman dengan teks.</a:t>
            </a:r>
          </a:p>
        </p:txBody>
      </p:sp>
      <p:sp>
        <p:nvSpPr>
          <p:cNvPr id="26" name="TextBox 25">
            <a:extLst>
              <a:ext uri="{FF2B5EF4-FFF2-40B4-BE49-F238E27FC236}">
                <a16:creationId xmlns:a16="http://schemas.microsoft.com/office/drawing/2014/main" id="{BB469EE8-62BF-76F1-6B9A-7B9EEABD543B}"/>
              </a:ext>
            </a:extLst>
          </p:cNvPr>
          <p:cNvSpPr txBox="1"/>
          <p:nvPr/>
        </p:nvSpPr>
        <p:spPr>
          <a:xfrm>
            <a:off x="658368" y="6519672"/>
            <a:ext cx="3200400" cy="201168"/>
          </a:xfrm>
          <a:prstGeom prst="rect">
            <a:avLst/>
          </a:prstGeom>
          <a:noFill/>
        </p:spPr>
        <p:txBody>
          <a:bodyPr wrap="none" anchor="t">
            <a:spAutoFit/>
          </a:bodyPr>
          <a:lstStyle/>
          <a:p>
            <a:pPr algn="l"/>
            <a:r>
              <a:rPr sz="850" b="0">
                <a:solidFill>
                  <a:srgbClr val="697187"/>
                </a:solidFill>
                <a:latin typeface="Aptos"/>
              </a:rPr>
              <a:t>Elfi Dawiyah, S.Pd.</a:t>
            </a:r>
          </a:p>
        </p:txBody>
      </p:sp>
    </p:spTree>
    <p:extLst>
      <p:ext uri="{BB962C8B-B14F-4D97-AF65-F5344CB8AC3E}">
        <p14:creationId xmlns:p14="http://schemas.microsoft.com/office/powerpoint/2010/main" val="471736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66FC4-6037-30FD-1269-0E9196148E8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AFAAEFA-077B-FE23-6F7F-018A732B1012}"/>
              </a:ext>
            </a:extLst>
          </p:cNvPr>
          <p:cNvSpPr/>
          <p:nvPr/>
        </p:nvSpPr>
        <p:spPr>
          <a:xfrm>
            <a:off x="0" y="0"/>
            <a:ext cx="12191695" cy="6858000"/>
          </a:xfrm>
          <a:prstGeom prst="rect">
            <a:avLst/>
          </a:prstGeom>
          <a:solidFill>
            <a:srgbClr val="F7F9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A3516D36-BD4B-0E3B-7032-E2764D7081BD}"/>
              </a:ext>
            </a:extLst>
          </p:cNvPr>
          <p:cNvSpPr txBox="1"/>
          <p:nvPr/>
        </p:nvSpPr>
        <p:spPr>
          <a:xfrm>
            <a:off x="640080" y="411480"/>
            <a:ext cx="8138160" cy="594360"/>
          </a:xfrm>
          <a:prstGeom prst="rect">
            <a:avLst/>
          </a:prstGeom>
          <a:noFill/>
        </p:spPr>
        <p:txBody>
          <a:bodyPr wrap="none" anchor="t">
            <a:spAutoFit/>
          </a:bodyPr>
          <a:lstStyle/>
          <a:p>
            <a:pPr algn="l"/>
            <a:r>
              <a:rPr sz="2700" b="1">
                <a:solidFill>
                  <a:srgbClr val="1A2348"/>
                </a:solidFill>
                <a:latin typeface="Aptos"/>
              </a:rPr>
              <a:t>Bagian 2: LKPD yang Menghidupkan Kelas</a:t>
            </a:r>
          </a:p>
        </p:txBody>
      </p:sp>
      <p:sp>
        <p:nvSpPr>
          <p:cNvPr id="4" name="TextBox 3">
            <a:extLst>
              <a:ext uri="{FF2B5EF4-FFF2-40B4-BE49-F238E27FC236}">
                <a16:creationId xmlns:a16="http://schemas.microsoft.com/office/drawing/2014/main" id="{0A388C75-4374-CD12-5ED5-2722E9574616}"/>
              </a:ext>
            </a:extLst>
          </p:cNvPr>
          <p:cNvSpPr txBox="1"/>
          <p:nvPr/>
        </p:nvSpPr>
        <p:spPr>
          <a:xfrm>
            <a:off x="658368" y="987552"/>
            <a:ext cx="8961120" cy="347472"/>
          </a:xfrm>
          <a:prstGeom prst="rect">
            <a:avLst/>
          </a:prstGeom>
          <a:noFill/>
        </p:spPr>
        <p:txBody>
          <a:bodyPr wrap="none" anchor="t">
            <a:spAutoFit/>
          </a:bodyPr>
          <a:lstStyle/>
          <a:p>
            <a:pPr algn="l"/>
            <a:r>
              <a:rPr sz="1150" b="0">
                <a:solidFill>
                  <a:srgbClr val="697187"/>
                </a:solidFill>
                <a:latin typeface="Aptos"/>
              </a:rPr>
              <a:t>LKPD interaktif mendorong siswa membaca, berpikir, memilih, mencocokkan, dan merefleksikan.</a:t>
            </a:r>
          </a:p>
        </p:txBody>
      </p:sp>
      <p:sp>
        <p:nvSpPr>
          <p:cNvPr id="5" name="TextBox 4">
            <a:extLst>
              <a:ext uri="{FF2B5EF4-FFF2-40B4-BE49-F238E27FC236}">
                <a16:creationId xmlns:a16="http://schemas.microsoft.com/office/drawing/2014/main" id="{E2F7A819-9E26-BE60-18E8-47BBBD688323}"/>
              </a:ext>
            </a:extLst>
          </p:cNvPr>
          <p:cNvSpPr txBox="1"/>
          <p:nvPr/>
        </p:nvSpPr>
        <p:spPr>
          <a:xfrm>
            <a:off x="11109960" y="438912"/>
            <a:ext cx="457200" cy="320040"/>
          </a:xfrm>
          <a:prstGeom prst="rect">
            <a:avLst/>
          </a:prstGeom>
          <a:noFill/>
        </p:spPr>
        <p:txBody>
          <a:bodyPr wrap="none" anchor="t">
            <a:spAutoFit/>
          </a:bodyPr>
          <a:lstStyle/>
          <a:p>
            <a:pPr algn="r"/>
            <a:r>
              <a:rPr sz="1100" b="1">
                <a:solidFill>
                  <a:srgbClr val="5B46B4"/>
                </a:solidFill>
                <a:latin typeface="Aptos"/>
              </a:rPr>
              <a:t>07</a:t>
            </a:r>
          </a:p>
        </p:txBody>
      </p:sp>
      <p:sp>
        <p:nvSpPr>
          <p:cNvPr id="6" name="Rectangle 5">
            <a:extLst>
              <a:ext uri="{FF2B5EF4-FFF2-40B4-BE49-F238E27FC236}">
                <a16:creationId xmlns:a16="http://schemas.microsoft.com/office/drawing/2014/main" id="{96CBCA0C-09FD-868D-E659-06E756D0C131}"/>
              </a:ext>
            </a:extLst>
          </p:cNvPr>
          <p:cNvSpPr/>
          <p:nvPr/>
        </p:nvSpPr>
        <p:spPr>
          <a:xfrm>
            <a:off x="658368" y="1344168"/>
            <a:ext cx="777240" cy="50292"/>
          </a:xfrm>
          <a:prstGeom prst="rect">
            <a:avLst/>
          </a:prstGeom>
          <a:solidFill>
            <a:srgbClr val="3B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lkpd.png">
            <a:extLst>
              <a:ext uri="{FF2B5EF4-FFF2-40B4-BE49-F238E27FC236}">
                <a16:creationId xmlns:a16="http://schemas.microsoft.com/office/drawing/2014/main" id="{C3BCF211-3AAE-345F-58A0-100178B2523D}"/>
              </a:ext>
            </a:extLst>
          </p:cNvPr>
          <p:cNvPicPr>
            <a:picLocks noChangeAspect="1"/>
          </p:cNvPicPr>
          <p:nvPr/>
        </p:nvPicPr>
        <p:blipFill>
          <a:blip r:embed="rId2"/>
          <a:stretch>
            <a:fillRect/>
          </a:stretch>
        </p:blipFill>
        <p:spPr>
          <a:xfrm>
            <a:off x="6126480" y="1508760"/>
            <a:ext cx="5212080" cy="3520440"/>
          </a:xfrm>
          <a:prstGeom prst="rect">
            <a:avLst/>
          </a:prstGeom>
        </p:spPr>
      </p:pic>
      <p:sp>
        <p:nvSpPr>
          <p:cNvPr id="8" name="Oval 7">
            <a:extLst>
              <a:ext uri="{FF2B5EF4-FFF2-40B4-BE49-F238E27FC236}">
                <a16:creationId xmlns:a16="http://schemas.microsoft.com/office/drawing/2014/main" id="{1EFD8D7E-7589-E90C-8682-21FD7FA1032F}"/>
              </a:ext>
            </a:extLst>
          </p:cNvPr>
          <p:cNvSpPr/>
          <p:nvPr/>
        </p:nvSpPr>
        <p:spPr>
          <a:xfrm>
            <a:off x="777240" y="1691640"/>
            <a:ext cx="530352" cy="530352"/>
          </a:xfrm>
          <a:prstGeom prst="ellipse">
            <a:avLst/>
          </a:prstGeom>
          <a:solidFill>
            <a:srgbClr val="5B46B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88D27067-4DB0-1C12-64EF-F21D754664B1}"/>
              </a:ext>
            </a:extLst>
          </p:cNvPr>
          <p:cNvSpPr txBox="1"/>
          <p:nvPr/>
        </p:nvSpPr>
        <p:spPr>
          <a:xfrm>
            <a:off x="777240" y="1700784"/>
            <a:ext cx="530352" cy="521207"/>
          </a:xfrm>
          <a:prstGeom prst="rect">
            <a:avLst/>
          </a:prstGeom>
          <a:noFill/>
        </p:spPr>
        <p:txBody>
          <a:bodyPr wrap="none" anchor="ctr">
            <a:spAutoFit/>
          </a:bodyPr>
          <a:lstStyle/>
          <a:p>
            <a:pPr algn="ctr"/>
            <a:r>
              <a:rPr sz="1400" b="1">
                <a:solidFill>
                  <a:srgbClr val="FFFFFF"/>
                </a:solidFill>
                <a:latin typeface="Aptos"/>
              </a:rPr>
              <a:t>01</a:t>
            </a:r>
          </a:p>
        </p:txBody>
      </p:sp>
      <p:sp>
        <p:nvSpPr>
          <p:cNvPr id="10" name="TextBox 9">
            <a:extLst>
              <a:ext uri="{FF2B5EF4-FFF2-40B4-BE49-F238E27FC236}">
                <a16:creationId xmlns:a16="http://schemas.microsoft.com/office/drawing/2014/main" id="{4FFE1AE9-B34F-4A5D-4E71-F107ED3BD243}"/>
              </a:ext>
            </a:extLst>
          </p:cNvPr>
          <p:cNvSpPr txBox="1"/>
          <p:nvPr/>
        </p:nvSpPr>
        <p:spPr>
          <a:xfrm>
            <a:off x="1481328" y="1673352"/>
            <a:ext cx="4023360" cy="292608"/>
          </a:xfrm>
          <a:prstGeom prst="rect">
            <a:avLst/>
          </a:prstGeom>
          <a:noFill/>
        </p:spPr>
        <p:txBody>
          <a:bodyPr wrap="none" anchor="t">
            <a:spAutoFit/>
          </a:bodyPr>
          <a:lstStyle/>
          <a:p>
            <a:pPr algn="l"/>
            <a:r>
              <a:rPr sz="1400" b="1">
                <a:solidFill>
                  <a:srgbClr val="1A2348"/>
                </a:solidFill>
                <a:latin typeface="Aptos"/>
              </a:rPr>
              <a:t>Materi &amp; Indikator</a:t>
            </a:r>
          </a:p>
        </p:txBody>
      </p:sp>
      <p:sp>
        <p:nvSpPr>
          <p:cNvPr id="11" name="TextBox 10">
            <a:extLst>
              <a:ext uri="{FF2B5EF4-FFF2-40B4-BE49-F238E27FC236}">
                <a16:creationId xmlns:a16="http://schemas.microsoft.com/office/drawing/2014/main" id="{85DB6E65-1865-1B88-AE24-73E154FA6877}"/>
              </a:ext>
            </a:extLst>
          </p:cNvPr>
          <p:cNvSpPr txBox="1"/>
          <p:nvPr/>
        </p:nvSpPr>
        <p:spPr>
          <a:xfrm>
            <a:off x="1481328" y="2011680"/>
            <a:ext cx="4160520" cy="530352"/>
          </a:xfrm>
          <a:prstGeom prst="rect">
            <a:avLst/>
          </a:prstGeom>
          <a:noFill/>
        </p:spPr>
        <p:txBody>
          <a:bodyPr wrap="none" anchor="t">
            <a:spAutoFit/>
          </a:bodyPr>
          <a:lstStyle/>
          <a:p>
            <a:pPr algn="l"/>
            <a:r>
              <a:rPr sz="1050" b="0">
                <a:solidFill>
                  <a:srgbClr val="697187"/>
                </a:solidFill>
                <a:latin typeface="Aptos"/>
              </a:rPr>
              <a:t>Tentukan tujuan dan bukti belajar yang diharapkan.</a:t>
            </a:r>
          </a:p>
        </p:txBody>
      </p:sp>
      <p:sp>
        <p:nvSpPr>
          <p:cNvPr id="12" name="Oval 11">
            <a:extLst>
              <a:ext uri="{FF2B5EF4-FFF2-40B4-BE49-F238E27FC236}">
                <a16:creationId xmlns:a16="http://schemas.microsoft.com/office/drawing/2014/main" id="{C741DF5A-2618-0E3A-5E9D-7534C8B58568}"/>
              </a:ext>
            </a:extLst>
          </p:cNvPr>
          <p:cNvSpPr/>
          <p:nvPr/>
        </p:nvSpPr>
        <p:spPr>
          <a:xfrm>
            <a:off x="777240" y="2898648"/>
            <a:ext cx="530352" cy="530352"/>
          </a:xfrm>
          <a:prstGeom prst="ellipse">
            <a:avLst/>
          </a:prstGeom>
          <a:solidFill>
            <a:srgbClr val="3880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a:extLst>
              <a:ext uri="{FF2B5EF4-FFF2-40B4-BE49-F238E27FC236}">
                <a16:creationId xmlns:a16="http://schemas.microsoft.com/office/drawing/2014/main" id="{B2CF19AC-8449-57DF-BA8D-E2E85B5B1580}"/>
              </a:ext>
            </a:extLst>
          </p:cNvPr>
          <p:cNvSpPr txBox="1"/>
          <p:nvPr/>
        </p:nvSpPr>
        <p:spPr>
          <a:xfrm>
            <a:off x="777240" y="2907791"/>
            <a:ext cx="530352" cy="521207"/>
          </a:xfrm>
          <a:prstGeom prst="rect">
            <a:avLst/>
          </a:prstGeom>
          <a:noFill/>
        </p:spPr>
        <p:txBody>
          <a:bodyPr wrap="none" anchor="ctr">
            <a:spAutoFit/>
          </a:bodyPr>
          <a:lstStyle/>
          <a:p>
            <a:pPr algn="ctr"/>
            <a:r>
              <a:rPr sz="1400" b="1">
                <a:solidFill>
                  <a:srgbClr val="FFFFFF"/>
                </a:solidFill>
                <a:latin typeface="Aptos"/>
              </a:rPr>
              <a:t>02</a:t>
            </a:r>
          </a:p>
        </p:txBody>
      </p:sp>
      <p:sp>
        <p:nvSpPr>
          <p:cNvPr id="14" name="TextBox 13">
            <a:extLst>
              <a:ext uri="{FF2B5EF4-FFF2-40B4-BE49-F238E27FC236}">
                <a16:creationId xmlns:a16="http://schemas.microsoft.com/office/drawing/2014/main" id="{0FF7B389-6F5C-55B0-983C-25787C71631A}"/>
              </a:ext>
            </a:extLst>
          </p:cNvPr>
          <p:cNvSpPr txBox="1"/>
          <p:nvPr/>
        </p:nvSpPr>
        <p:spPr>
          <a:xfrm>
            <a:off x="1481328" y="2880360"/>
            <a:ext cx="4023360" cy="292608"/>
          </a:xfrm>
          <a:prstGeom prst="rect">
            <a:avLst/>
          </a:prstGeom>
          <a:noFill/>
        </p:spPr>
        <p:txBody>
          <a:bodyPr wrap="none" anchor="t">
            <a:spAutoFit/>
          </a:bodyPr>
          <a:lstStyle/>
          <a:p>
            <a:pPr algn="l"/>
            <a:r>
              <a:rPr sz="1400" b="1">
                <a:solidFill>
                  <a:srgbClr val="1A2348"/>
                </a:solidFill>
                <a:latin typeface="Aptos"/>
              </a:rPr>
              <a:t>Variasi Soal</a:t>
            </a:r>
          </a:p>
        </p:txBody>
      </p:sp>
      <p:sp>
        <p:nvSpPr>
          <p:cNvPr id="15" name="TextBox 14">
            <a:extLst>
              <a:ext uri="{FF2B5EF4-FFF2-40B4-BE49-F238E27FC236}">
                <a16:creationId xmlns:a16="http://schemas.microsoft.com/office/drawing/2014/main" id="{C20890BB-BEF8-4857-FA55-3CE37111BF66}"/>
              </a:ext>
            </a:extLst>
          </p:cNvPr>
          <p:cNvSpPr txBox="1"/>
          <p:nvPr/>
        </p:nvSpPr>
        <p:spPr>
          <a:xfrm>
            <a:off x="1481328" y="3218688"/>
            <a:ext cx="4160520" cy="530352"/>
          </a:xfrm>
          <a:prstGeom prst="rect">
            <a:avLst/>
          </a:prstGeom>
          <a:noFill/>
        </p:spPr>
        <p:txBody>
          <a:bodyPr wrap="none" anchor="t">
            <a:spAutoFit/>
          </a:bodyPr>
          <a:lstStyle/>
          <a:p>
            <a:pPr algn="l"/>
            <a:r>
              <a:rPr sz="1050" b="0">
                <a:solidFill>
                  <a:srgbClr val="697187"/>
                </a:solidFill>
                <a:latin typeface="Aptos"/>
              </a:rPr>
              <a:t>Minta Gemini membuat pilihan ganda, studi kasus, rumpang, mencocokkan, dan refleksi.</a:t>
            </a:r>
          </a:p>
        </p:txBody>
      </p:sp>
      <p:sp>
        <p:nvSpPr>
          <p:cNvPr id="16" name="Oval 15">
            <a:extLst>
              <a:ext uri="{FF2B5EF4-FFF2-40B4-BE49-F238E27FC236}">
                <a16:creationId xmlns:a16="http://schemas.microsoft.com/office/drawing/2014/main" id="{5615C531-E645-E0B8-764E-068EEADD18E0}"/>
              </a:ext>
            </a:extLst>
          </p:cNvPr>
          <p:cNvSpPr/>
          <p:nvPr/>
        </p:nvSpPr>
        <p:spPr>
          <a:xfrm>
            <a:off x="777240" y="4105656"/>
            <a:ext cx="530352" cy="530352"/>
          </a:xfrm>
          <a:prstGeom prst="ellipse">
            <a:avLst/>
          </a:prstGeom>
          <a:solidFill>
            <a:srgbClr val="3B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a:extLst>
              <a:ext uri="{FF2B5EF4-FFF2-40B4-BE49-F238E27FC236}">
                <a16:creationId xmlns:a16="http://schemas.microsoft.com/office/drawing/2014/main" id="{D50776F0-9ABE-0BFB-57EE-77F5274CF148}"/>
              </a:ext>
            </a:extLst>
          </p:cNvPr>
          <p:cNvSpPr txBox="1"/>
          <p:nvPr/>
        </p:nvSpPr>
        <p:spPr>
          <a:xfrm>
            <a:off x="777240" y="4114800"/>
            <a:ext cx="530352" cy="521207"/>
          </a:xfrm>
          <a:prstGeom prst="rect">
            <a:avLst/>
          </a:prstGeom>
          <a:noFill/>
        </p:spPr>
        <p:txBody>
          <a:bodyPr wrap="none" anchor="ctr">
            <a:spAutoFit/>
          </a:bodyPr>
          <a:lstStyle/>
          <a:p>
            <a:pPr algn="ctr"/>
            <a:r>
              <a:rPr sz="1400" b="1">
                <a:solidFill>
                  <a:srgbClr val="FFFFFF"/>
                </a:solidFill>
                <a:latin typeface="Aptos"/>
              </a:rPr>
              <a:t>03</a:t>
            </a:r>
          </a:p>
        </p:txBody>
      </p:sp>
      <p:sp>
        <p:nvSpPr>
          <p:cNvPr id="18" name="TextBox 17">
            <a:extLst>
              <a:ext uri="{FF2B5EF4-FFF2-40B4-BE49-F238E27FC236}">
                <a16:creationId xmlns:a16="http://schemas.microsoft.com/office/drawing/2014/main" id="{540BE4F7-BA67-6E6F-5064-960014F45F53}"/>
              </a:ext>
            </a:extLst>
          </p:cNvPr>
          <p:cNvSpPr txBox="1"/>
          <p:nvPr/>
        </p:nvSpPr>
        <p:spPr>
          <a:xfrm>
            <a:off x="1481328" y="4087368"/>
            <a:ext cx="4023360" cy="292608"/>
          </a:xfrm>
          <a:prstGeom prst="rect">
            <a:avLst/>
          </a:prstGeom>
          <a:noFill/>
        </p:spPr>
        <p:txBody>
          <a:bodyPr wrap="none" anchor="t">
            <a:spAutoFit/>
          </a:bodyPr>
          <a:lstStyle/>
          <a:p>
            <a:pPr algn="l"/>
            <a:r>
              <a:rPr sz="1400" b="1">
                <a:solidFill>
                  <a:srgbClr val="1A2348"/>
                </a:solidFill>
                <a:latin typeface="Aptos"/>
              </a:rPr>
              <a:t>Susun &amp; Desain</a:t>
            </a:r>
          </a:p>
        </p:txBody>
      </p:sp>
      <p:sp>
        <p:nvSpPr>
          <p:cNvPr id="19" name="TextBox 18">
            <a:extLst>
              <a:ext uri="{FF2B5EF4-FFF2-40B4-BE49-F238E27FC236}">
                <a16:creationId xmlns:a16="http://schemas.microsoft.com/office/drawing/2014/main" id="{F5DD7096-3947-97D4-EC38-702D84697B91}"/>
              </a:ext>
            </a:extLst>
          </p:cNvPr>
          <p:cNvSpPr txBox="1"/>
          <p:nvPr/>
        </p:nvSpPr>
        <p:spPr>
          <a:xfrm>
            <a:off x="1481328" y="4425696"/>
            <a:ext cx="4160520" cy="530352"/>
          </a:xfrm>
          <a:prstGeom prst="rect">
            <a:avLst/>
          </a:prstGeom>
          <a:noFill/>
        </p:spPr>
        <p:txBody>
          <a:bodyPr wrap="none" anchor="t">
            <a:spAutoFit/>
          </a:bodyPr>
          <a:lstStyle/>
          <a:p>
            <a:pPr algn="l"/>
            <a:r>
              <a:rPr sz="1050" b="0">
                <a:solidFill>
                  <a:srgbClr val="697187"/>
                </a:solidFill>
                <a:latin typeface="Aptos"/>
              </a:rPr>
              <a:t>Atur tingkat kesulitan, petunjuk, ruang jawaban, dan tampilan.</a:t>
            </a:r>
          </a:p>
        </p:txBody>
      </p:sp>
      <p:sp>
        <p:nvSpPr>
          <p:cNvPr id="20" name="TextBox 19">
            <a:extLst>
              <a:ext uri="{FF2B5EF4-FFF2-40B4-BE49-F238E27FC236}">
                <a16:creationId xmlns:a16="http://schemas.microsoft.com/office/drawing/2014/main" id="{46A78193-56B8-07EF-E526-0B44FB46A5DB}"/>
              </a:ext>
            </a:extLst>
          </p:cNvPr>
          <p:cNvSpPr txBox="1"/>
          <p:nvPr/>
        </p:nvSpPr>
        <p:spPr>
          <a:xfrm>
            <a:off x="658368" y="6519672"/>
            <a:ext cx="3200400" cy="201168"/>
          </a:xfrm>
          <a:prstGeom prst="rect">
            <a:avLst/>
          </a:prstGeom>
          <a:noFill/>
        </p:spPr>
        <p:txBody>
          <a:bodyPr wrap="none" anchor="t">
            <a:spAutoFit/>
          </a:bodyPr>
          <a:lstStyle/>
          <a:p>
            <a:pPr algn="l"/>
            <a:r>
              <a:rPr sz="850" b="0">
                <a:solidFill>
                  <a:srgbClr val="697187"/>
                </a:solidFill>
                <a:latin typeface="Aptos"/>
              </a:rPr>
              <a:t>Elfi Dawiyah, S.Pd.</a:t>
            </a:r>
          </a:p>
        </p:txBody>
      </p:sp>
    </p:spTree>
    <p:extLst>
      <p:ext uri="{BB962C8B-B14F-4D97-AF65-F5344CB8AC3E}">
        <p14:creationId xmlns:p14="http://schemas.microsoft.com/office/powerpoint/2010/main" val="26327090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F12BF-FCD0-5535-589C-7137F7686A3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74AF9EC-9127-320F-83B0-F30AD170E626}"/>
              </a:ext>
            </a:extLst>
          </p:cNvPr>
          <p:cNvSpPr/>
          <p:nvPr/>
        </p:nvSpPr>
        <p:spPr>
          <a:xfrm>
            <a:off x="0" y="0"/>
            <a:ext cx="12191695" cy="6858000"/>
          </a:xfrm>
          <a:prstGeom prst="rect">
            <a:avLst/>
          </a:prstGeom>
          <a:solidFill>
            <a:srgbClr val="F7F9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02249482-72FD-EEEF-11D3-8E4017903811}"/>
              </a:ext>
            </a:extLst>
          </p:cNvPr>
          <p:cNvSpPr txBox="1"/>
          <p:nvPr/>
        </p:nvSpPr>
        <p:spPr>
          <a:xfrm>
            <a:off x="640080" y="411480"/>
            <a:ext cx="8138160" cy="594360"/>
          </a:xfrm>
          <a:prstGeom prst="rect">
            <a:avLst/>
          </a:prstGeom>
          <a:noFill/>
        </p:spPr>
        <p:txBody>
          <a:bodyPr wrap="none" anchor="t">
            <a:spAutoFit/>
          </a:bodyPr>
          <a:lstStyle/>
          <a:p>
            <a:pPr algn="l"/>
            <a:r>
              <a:rPr sz="2700" b="1">
                <a:solidFill>
                  <a:srgbClr val="1A2348"/>
                </a:solidFill>
                <a:latin typeface="Aptos"/>
              </a:rPr>
              <a:t>Langkah Praktis Membuat Soal LKPD dengan Gemini</a:t>
            </a:r>
          </a:p>
        </p:txBody>
      </p:sp>
      <p:sp>
        <p:nvSpPr>
          <p:cNvPr id="4" name="TextBox 3">
            <a:extLst>
              <a:ext uri="{FF2B5EF4-FFF2-40B4-BE49-F238E27FC236}">
                <a16:creationId xmlns:a16="http://schemas.microsoft.com/office/drawing/2014/main" id="{DBF1471B-03EE-CB2F-0624-EEA4E4C372AD}"/>
              </a:ext>
            </a:extLst>
          </p:cNvPr>
          <p:cNvSpPr txBox="1"/>
          <p:nvPr/>
        </p:nvSpPr>
        <p:spPr>
          <a:xfrm>
            <a:off x="658368" y="987552"/>
            <a:ext cx="8961120" cy="347472"/>
          </a:xfrm>
          <a:prstGeom prst="rect">
            <a:avLst/>
          </a:prstGeom>
          <a:noFill/>
        </p:spPr>
        <p:txBody>
          <a:bodyPr wrap="none" anchor="t">
            <a:spAutoFit/>
          </a:bodyPr>
          <a:lstStyle/>
          <a:p>
            <a:pPr algn="l"/>
            <a:r>
              <a:rPr sz="1150" b="0">
                <a:solidFill>
                  <a:srgbClr val="697187"/>
                </a:solidFill>
                <a:latin typeface="Aptos"/>
              </a:rPr>
              <a:t>Gunakan AI untuk menghasilkan variasi; guru tetap menyeleksi dan menyelaraskan.</a:t>
            </a:r>
          </a:p>
        </p:txBody>
      </p:sp>
      <p:sp>
        <p:nvSpPr>
          <p:cNvPr id="5" name="TextBox 4">
            <a:extLst>
              <a:ext uri="{FF2B5EF4-FFF2-40B4-BE49-F238E27FC236}">
                <a16:creationId xmlns:a16="http://schemas.microsoft.com/office/drawing/2014/main" id="{2CCF02B2-8AEF-1C1E-FA61-BFA3169C3CCA}"/>
              </a:ext>
            </a:extLst>
          </p:cNvPr>
          <p:cNvSpPr txBox="1"/>
          <p:nvPr/>
        </p:nvSpPr>
        <p:spPr>
          <a:xfrm>
            <a:off x="11109960" y="438912"/>
            <a:ext cx="457200" cy="320040"/>
          </a:xfrm>
          <a:prstGeom prst="rect">
            <a:avLst/>
          </a:prstGeom>
          <a:noFill/>
        </p:spPr>
        <p:txBody>
          <a:bodyPr wrap="none" anchor="t">
            <a:spAutoFit/>
          </a:bodyPr>
          <a:lstStyle/>
          <a:p>
            <a:pPr algn="r"/>
            <a:r>
              <a:rPr sz="1100" b="1">
                <a:solidFill>
                  <a:srgbClr val="5B46B4"/>
                </a:solidFill>
                <a:latin typeface="Aptos"/>
              </a:rPr>
              <a:t>08</a:t>
            </a:r>
          </a:p>
        </p:txBody>
      </p:sp>
      <p:sp>
        <p:nvSpPr>
          <p:cNvPr id="6" name="Rectangle 5">
            <a:extLst>
              <a:ext uri="{FF2B5EF4-FFF2-40B4-BE49-F238E27FC236}">
                <a16:creationId xmlns:a16="http://schemas.microsoft.com/office/drawing/2014/main" id="{08C2E7EB-1656-AADB-A83A-F4CBCBEA0119}"/>
              </a:ext>
            </a:extLst>
          </p:cNvPr>
          <p:cNvSpPr/>
          <p:nvPr/>
        </p:nvSpPr>
        <p:spPr>
          <a:xfrm>
            <a:off x="658368" y="1344168"/>
            <a:ext cx="777240" cy="50292"/>
          </a:xfrm>
          <a:prstGeom prst="rect">
            <a:avLst/>
          </a:prstGeom>
          <a:solidFill>
            <a:srgbClr val="3B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prompt.png">
            <a:extLst>
              <a:ext uri="{FF2B5EF4-FFF2-40B4-BE49-F238E27FC236}">
                <a16:creationId xmlns:a16="http://schemas.microsoft.com/office/drawing/2014/main" id="{A2B2B671-4458-159A-F069-333A0989DBDD}"/>
              </a:ext>
            </a:extLst>
          </p:cNvPr>
          <p:cNvPicPr>
            <a:picLocks noChangeAspect="1"/>
          </p:cNvPicPr>
          <p:nvPr/>
        </p:nvPicPr>
        <p:blipFill>
          <a:blip r:embed="rId2"/>
          <a:stretch>
            <a:fillRect/>
          </a:stretch>
        </p:blipFill>
        <p:spPr>
          <a:xfrm>
            <a:off x="6446520" y="1554480"/>
            <a:ext cx="4937760" cy="3246120"/>
          </a:xfrm>
          <a:prstGeom prst="rect">
            <a:avLst/>
          </a:prstGeom>
        </p:spPr>
      </p:pic>
      <p:sp>
        <p:nvSpPr>
          <p:cNvPr id="8" name="Rounded Rectangle 7">
            <a:extLst>
              <a:ext uri="{FF2B5EF4-FFF2-40B4-BE49-F238E27FC236}">
                <a16:creationId xmlns:a16="http://schemas.microsoft.com/office/drawing/2014/main" id="{99197303-359C-9C95-820C-C60F5641552F}"/>
              </a:ext>
            </a:extLst>
          </p:cNvPr>
          <p:cNvSpPr/>
          <p:nvPr/>
        </p:nvSpPr>
        <p:spPr>
          <a:xfrm>
            <a:off x="685800" y="1627632"/>
            <a:ext cx="5394960" cy="1024128"/>
          </a:xfrm>
          <a:prstGeom prst="roundRect">
            <a:avLst/>
          </a:prstGeom>
          <a:solidFill>
            <a:srgbClr val="EDE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47293695-5F58-1B67-DD08-BCE0F2492CC2}"/>
              </a:ext>
            </a:extLst>
          </p:cNvPr>
          <p:cNvSpPr txBox="1"/>
          <p:nvPr/>
        </p:nvSpPr>
        <p:spPr>
          <a:xfrm>
            <a:off x="914400" y="1773936"/>
            <a:ext cx="1600200" cy="274320"/>
          </a:xfrm>
          <a:prstGeom prst="rect">
            <a:avLst/>
          </a:prstGeom>
          <a:noFill/>
        </p:spPr>
        <p:txBody>
          <a:bodyPr wrap="none" anchor="t">
            <a:spAutoFit/>
          </a:bodyPr>
          <a:lstStyle/>
          <a:p>
            <a:pPr algn="l"/>
            <a:r>
              <a:rPr sz="1150" b="1">
                <a:solidFill>
                  <a:srgbClr val="5B46B4"/>
                </a:solidFill>
                <a:latin typeface="Aptos"/>
              </a:rPr>
              <a:t>PROMPT UTAMA</a:t>
            </a:r>
          </a:p>
        </p:txBody>
      </p:sp>
      <p:sp>
        <p:nvSpPr>
          <p:cNvPr id="10" name="TextBox 9">
            <a:extLst>
              <a:ext uri="{FF2B5EF4-FFF2-40B4-BE49-F238E27FC236}">
                <a16:creationId xmlns:a16="http://schemas.microsoft.com/office/drawing/2014/main" id="{FB041BB3-A930-052A-8F6D-17E8DFE38ED2}"/>
              </a:ext>
            </a:extLst>
          </p:cNvPr>
          <p:cNvSpPr txBox="1"/>
          <p:nvPr/>
        </p:nvSpPr>
        <p:spPr>
          <a:xfrm>
            <a:off x="2468880" y="1737360"/>
            <a:ext cx="3246120" cy="658368"/>
          </a:xfrm>
          <a:prstGeom prst="rect">
            <a:avLst/>
          </a:prstGeom>
          <a:noFill/>
        </p:spPr>
        <p:txBody>
          <a:bodyPr wrap="none" anchor="t">
            <a:spAutoFit/>
          </a:bodyPr>
          <a:lstStyle/>
          <a:p>
            <a:pPr algn="l"/>
            <a:r>
              <a:rPr sz="980" b="0">
                <a:solidFill>
                  <a:srgbClr val="282E42"/>
                </a:solidFill>
                <a:latin typeface="Aptos"/>
              </a:rPr>
              <a:t>“Buatkan 5 pilihan ganda tentang Sistem Pencernaan kelas 8, tingkat sedang, 5 opsi, sertakan kunci.”</a:t>
            </a:r>
          </a:p>
        </p:txBody>
      </p:sp>
      <p:sp>
        <p:nvSpPr>
          <p:cNvPr id="11" name="Rounded Rectangle 10">
            <a:extLst>
              <a:ext uri="{FF2B5EF4-FFF2-40B4-BE49-F238E27FC236}">
                <a16:creationId xmlns:a16="http://schemas.microsoft.com/office/drawing/2014/main" id="{C1EFDC8B-FB7A-D4EF-0344-07D331B5A60E}"/>
              </a:ext>
            </a:extLst>
          </p:cNvPr>
          <p:cNvSpPr/>
          <p:nvPr/>
        </p:nvSpPr>
        <p:spPr>
          <a:xfrm>
            <a:off x="685800" y="2926080"/>
            <a:ext cx="5394960" cy="1024128"/>
          </a:xfrm>
          <a:prstGeom prst="roundRect">
            <a:avLst/>
          </a:prstGeom>
          <a:solidFill>
            <a:srgbClr val="E7F3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a:extLst>
              <a:ext uri="{FF2B5EF4-FFF2-40B4-BE49-F238E27FC236}">
                <a16:creationId xmlns:a16="http://schemas.microsoft.com/office/drawing/2014/main" id="{311D544E-636D-8910-4CC1-9A04E39E9F94}"/>
              </a:ext>
            </a:extLst>
          </p:cNvPr>
          <p:cNvSpPr txBox="1"/>
          <p:nvPr/>
        </p:nvSpPr>
        <p:spPr>
          <a:xfrm>
            <a:off x="914400" y="3072384"/>
            <a:ext cx="1600200" cy="274320"/>
          </a:xfrm>
          <a:prstGeom prst="rect">
            <a:avLst/>
          </a:prstGeom>
          <a:noFill/>
        </p:spPr>
        <p:txBody>
          <a:bodyPr wrap="none" anchor="t">
            <a:spAutoFit/>
          </a:bodyPr>
          <a:lstStyle/>
          <a:p>
            <a:pPr algn="l"/>
            <a:r>
              <a:rPr sz="1150" b="1">
                <a:solidFill>
                  <a:srgbClr val="5B46B4"/>
                </a:solidFill>
                <a:latin typeface="Aptos"/>
              </a:rPr>
              <a:t>PROMPT VARIASI</a:t>
            </a:r>
          </a:p>
        </p:txBody>
      </p:sp>
      <p:sp>
        <p:nvSpPr>
          <p:cNvPr id="13" name="TextBox 12">
            <a:extLst>
              <a:ext uri="{FF2B5EF4-FFF2-40B4-BE49-F238E27FC236}">
                <a16:creationId xmlns:a16="http://schemas.microsoft.com/office/drawing/2014/main" id="{CA8DD51D-9811-EC4A-F8E3-6D4A0C680737}"/>
              </a:ext>
            </a:extLst>
          </p:cNvPr>
          <p:cNvSpPr txBox="1"/>
          <p:nvPr/>
        </p:nvSpPr>
        <p:spPr>
          <a:xfrm>
            <a:off x="2468880" y="3035808"/>
            <a:ext cx="3246120" cy="658368"/>
          </a:xfrm>
          <a:prstGeom prst="rect">
            <a:avLst/>
          </a:prstGeom>
          <a:noFill/>
        </p:spPr>
        <p:txBody>
          <a:bodyPr wrap="none" anchor="t">
            <a:spAutoFit/>
          </a:bodyPr>
          <a:lstStyle/>
          <a:p>
            <a:pPr algn="l"/>
            <a:r>
              <a:rPr sz="980" b="0">
                <a:solidFill>
                  <a:srgbClr val="282E42"/>
                </a:solidFill>
                <a:latin typeface="Aptos"/>
              </a:rPr>
              <a:t>“Buatkan 3 studi kasus pendek dan 1 teks rumpang untuk mengukur pemahaman.”</a:t>
            </a:r>
          </a:p>
        </p:txBody>
      </p:sp>
      <p:sp>
        <p:nvSpPr>
          <p:cNvPr id="14" name="Rounded Rectangle 13">
            <a:extLst>
              <a:ext uri="{FF2B5EF4-FFF2-40B4-BE49-F238E27FC236}">
                <a16:creationId xmlns:a16="http://schemas.microsoft.com/office/drawing/2014/main" id="{413C6624-3039-E006-16D8-FD83B75D79B3}"/>
              </a:ext>
            </a:extLst>
          </p:cNvPr>
          <p:cNvSpPr/>
          <p:nvPr/>
        </p:nvSpPr>
        <p:spPr>
          <a:xfrm>
            <a:off x="685800" y="4224528"/>
            <a:ext cx="5394960" cy="1024128"/>
          </a:xfrm>
          <a:prstGeom prst="roundRect">
            <a:avLst/>
          </a:prstGeom>
          <a:solidFill>
            <a:srgbClr val="E4FA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a:extLst>
              <a:ext uri="{FF2B5EF4-FFF2-40B4-BE49-F238E27FC236}">
                <a16:creationId xmlns:a16="http://schemas.microsoft.com/office/drawing/2014/main" id="{71614A79-31B8-8B8F-B266-62CBE174BEF1}"/>
              </a:ext>
            </a:extLst>
          </p:cNvPr>
          <p:cNvSpPr txBox="1"/>
          <p:nvPr/>
        </p:nvSpPr>
        <p:spPr>
          <a:xfrm>
            <a:off x="914400" y="4370832"/>
            <a:ext cx="1600200" cy="274320"/>
          </a:xfrm>
          <a:prstGeom prst="rect">
            <a:avLst/>
          </a:prstGeom>
          <a:noFill/>
        </p:spPr>
        <p:txBody>
          <a:bodyPr wrap="none" anchor="t">
            <a:spAutoFit/>
          </a:bodyPr>
          <a:lstStyle/>
          <a:p>
            <a:pPr algn="l"/>
            <a:r>
              <a:rPr sz="1150" b="1">
                <a:solidFill>
                  <a:srgbClr val="5B46B4"/>
                </a:solidFill>
                <a:latin typeface="Aptos"/>
              </a:rPr>
              <a:t>EVALUASI</a:t>
            </a:r>
          </a:p>
        </p:txBody>
      </p:sp>
      <p:sp>
        <p:nvSpPr>
          <p:cNvPr id="16" name="TextBox 15">
            <a:extLst>
              <a:ext uri="{FF2B5EF4-FFF2-40B4-BE49-F238E27FC236}">
                <a16:creationId xmlns:a16="http://schemas.microsoft.com/office/drawing/2014/main" id="{BA9D5036-E428-DAD5-0581-4A99E94D3E65}"/>
              </a:ext>
            </a:extLst>
          </p:cNvPr>
          <p:cNvSpPr txBox="1"/>
          <p:nvPr/>
        </p:nvSpPr>
        <p:spPr>
          <a:xfrm>
            <a:off x="2468880" y="4334256"/>
            <a:ext cx="3246120" cy="658368"/>
          </a:xfrm>
          <a:prstGeom prst="rect">
            <a:avLst/>
          </a:prstGeom>
          <a:noFill/>
        </p:spPr>
        <p:txBody>
          <a:bodyPr wrap="none" anchor="t">
            <a:spAutoFit/>
          </a:bodyPr>
          <a:lstStyle/>
          <a:p>
            <a:pPr algn="l"/>
            <a:r>
              <a:rPr sz="980" b="0">
                <a:solidFill>
                  <a:srgbClr val="282E42"/>
                </a:solidFill>
                <a:latin typeface="Aptos"/>
              </a:rPr>
              <a:t>Cek fakta, kunci jawaban, bahasa, tingkat kesulitan, dan kesesuaian tujuan pembelajaran.</a:t>
            </a:r>
          </a:p>
        </p:txBody>
      </p:sp>
      <p:sp>
        <p:nvSpPr>
          <p:cNvPr id="17" name="TextBox 16">
            <a:extLst>
              <a:ext uri="{FF2B5EF4-FFF2-40B4-BE49-F238E27FC236}">
                <a16:creationId xmlns:a16="http://schemas.microsoft.com/office/drawing/2014/main" id="{24B5EBC7-EF56-E403-30C5-07E96D681E14}"/>
              </a:ext>
            </a:extLst>
          </p:cNvPr>
          <p:cNvSpPr txBox="1"/>
          <p:nvPr/>
        </p:nvSpPr>
        <p:spPr>
          <a:xfrm>
            <a:off x="658368" y="6519672"/>
            <a:ext cx="3200400" cy="201168"/>
          </a:xfrm>
          <a:prstGeom prst="rect">
            <a:avLst/>
          </a:prstGeom>
          <a:noFill/>
        </p:spPr>
        <p:txBody>
          <a:bodyPr wrap="none" anchor="t">
            <a:spAutoFit/>
          </a:bodyPr>
          <a:lstStyle/>
          <a:p>
            <a:pPr algn="l"/>
            <a:r>
              <a:rPr sz="850" b="0">
                <a:solidFill>
                  <a:srgbClr val="697187"/>
                </a:solidFill>
                <a:latin typeface="Aptos"/>
              </a:rPr>
              <a:t>Elfi Dawiyah, S.Pd.</a:t>
            </a:r>
          </a:p>
        </p:txBody>
      </p:sp>
    </p:spTree>
    <p:extLst>
      <p:ext uri="{BB962C8B-B14F-4D97-AF65-F5344CB8AC3E}">
        <p14:creationId xmlns:p14="http://schemas.microsoft.com/office/powerpoint/2010/main" val="33085329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21659-1487-8E5C-C912-EE35DFE5B0F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BCA5F29-83E4-1A99-25F5-C18BD82797EE}"/>
              </a:ext>
            </a:extLst>
          </p:cNvPr>
          <p:cNvSpPr/>
          <p:nvPr/>
        </p:nvSpPr>
        <p:spPr>
          <a:xfrm>
            <a:off x="0" y="0"/>
            <a:ext cx="12191695" cy="6858000"/>
          </a:xfrm>
          <a:prstGeom prst="rect">
            <a:avLst/>
          </a:prstGeom>
          <a:solidFill>
            <a:srgbClr val="F7F9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86FA30CC-1BC4-117F-8EC9-4A050A2C51C0}"/>
              </a:ext>
            </a:extLst>
          </p:cNvPr>
          <p:cNvSpPr txBox="1"/>
          <p:nvPr/>
        </p:nvSpPr>
        <p:spPr>
          <a:xfrm>
            <a:off x="640080" y="411480"/>
            <a:ext cx="8138160" cy="594360"/>
          </a:xfrm>
          <a:prstGeom prst="rect">
            <a:avLst/>
          </a:prstGeom>
          <a:noFill/>
        </p:spPr>
        <p:txBody>
          <a:bodyPr wrap="none" anchor="t">
            <a:spAutoFit/>
          </a:bodyPr>
          <a:lstStyle/>
          <a:p>
            <a:pPr algn="l"/>
            <a:r>
              <a:rPr sz="2700" b="1">
                <a:solidFill>
                  <a:srgbClr val="1A2348"/>
                </a:solidFill>
                <a:latin typeface="Aptos"/>
              </a:rPr>
              <a:t>Sentuhan Akhir: Jadikan LKPD Interaktif</a:t>
            </a:r>
          </a:p>
        </p:txBody>
      </p:sp>
      <p:sp>
        <p:nvSpPr>
          <p:cNvPr id="4" name="TextBox 3">
            <a:extLst>
              <a:ext uri="{FF2B5EF4-FFF2-40B4-BE49-F238E27FC236}">
                <a16:creationId xmlns:a16="http://schemas.microsoft.com/office/drawing/2014/main" id="{58999FED-2BA2-38B0-3DB6-D54AEC07E42A}"/>
              </a:ext>
            </a:extLst>
          </p:cNvPr>
          <p:cNvSpPr txBox="1"/>
          <p:nvPr/>
        </p:nvSpPr>
        <p:spPr>
          <a:xfrm>
            <a:off x="658368" y="987552"/>
            <a:ext cx="8961120" cy="347472"/>
          </a:xfrm>
          <a:prstGeom prst="rect">
            <a:avLst/>
          </a:prstGeom>
          <a:noFill/>
        </p:spPr>
        <p:txBody>
          <a:bodyPr wrap="none" anchor="t">
            <a:spAutoFit/>
          </a:bodyPr>
          <a:lstStyle/>
          <a:p>
            <a:pPr algn="l"/>
            <a:r>
              <a:rPr sz="1150" b="0">
                <a:solidFill>
                  <a:srgbClr val="697187"/>
                </a:solidFill>
                <a:latin typeface="Aptos"/>
              </a:rPr>
              <a:t>Sediakan dua jalur: digital untuk interaksi dan cetak untuk akses yang lebih luas.</a:t>
            </a:r>
          </a:p>
        </p:txBody>
      </p:sp>
      <p:sp>
        <p:nvSpPr>
          <p:cNvPr id="5" name="TextBox 4">
            <a:extLst>
              <a:ext uri="{FF2B5EF4-FFF2-40B4-BE49-F238E27FC236}">
                <a16:creationId xmlns:a16="http://schemas.microsoft.com/office/drawing/2014/main" id="{C4514540-6683-7D20-7E1B-AE7AAC8BBE9B}"/>
              </a:ext>
            </a:extLst>
          </p:cNvPr>
          <p:cNvSpPr txBox="1"/>
          <p:nvPr/>
        </p:nvSpPr>
        <p:spPr>
          <a:xfrm>
            <a:off x="11109960" y="438912"/>
            <a:ext cx="457200" cy="320040"/>
          </a:xfrm>
          <a:prstGeom prst="rect">
            <a:avLst/>
          </a:prstGeom>
          <a:noFill/>
        </p:spPr>
        <p:txBody>
          <a:bodyPr wrap="none" anchor="t">
            <a:spAutoFit/>
          </a:bodyPr>
          <a:lstStyle/>
          <a:p>
            <a:pPr algn="r"/>
            <a:r>
              <a:rPr sz="1100" b="1">
                <a:solidFill>
                  <a:srgbClr val="5B46B4"/>
                </a:solidFill>
                <a:latin typeface="Aptos"/>
              </a:rPr>
              <a:t>09</a:t>
            </a:r>
          </a:p>
        </p:txBody>
      </p:sp>
      <p:sp>
        <p:nvSpPr>
          <p:cNvPr id="6" name="Rectangle 5">
            <a:extLst>
              <a:ext uri="{FF2B5EF4-FFF2-40B4-BE49-F238E27FC236}">
                <a16:creationId xmlns:a16="http://schemas.microsoft.com/office/drawing/2014/main" id="{2F3CEAA8-A587-2342-9514-FF8874EDFE44}"/>
              </a:ext>
            </a:extLst>
          </p:cNvPr>
          <p:cNvSpPr/>
          <p:nvPr/>
        </p:nvSpPr>
        <p:spPr>
          <a:xfrm>
            <a:off x="658368" y="1344168"/>
            <a:ext cx="777240" cy="50292"/>
          </a:xfrm>
          <a:prstGeom prst="rect">
            <a:avLst/>
          </a:prstGeom>
          <a:solidFill>
            <a:srgbClr val="3B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interactive.png">
            <a:extLst>
              <a:ext uri="{FF2B5EF4-FFF2-40B4-BE49-F238E27FC236}">
                <a16:creationId xmlns:a16="http://schemas.microsoft.com/office/drawing/2014/main" id="{ED11C78C-CEA5-891F-B20A-B35C678B5A0C}"/>
              </a:ext>
            </a:extLst>
          </p:cNvPr>
          <p:cNvPicPr>
            <a:picLocks noChangeAspect="1"/>
          </p:cNvPicPr>
          <p:nvPr/>
        </p:nvPicPr>
        <p:blipFill>
          <a:blip r:embed="rId2"/>
          <a:stretch>
            <a:fillRect/>
          </a:stretch>
        </p:blipFill>
        <p:spPr>
          <a:xfrm>
            <a:off x="6080760" y="1508760"/>
            <a:ext cx="5349240" cy="3429000"/>
          </a:xfrm>
          <a:prstGeom prst="rect">
            <a:avLst/>
          </a:prstGeom>
        </p:spPr>
      </p:pic>
      <p:sp>
        <p:nvSpPr>
          <p:cNvPr id="8" name="Oval 7">
            <a:extLst>
              <a:ext uri="{FF2B5EF4-FFF2-40B4-BE49-F238E27FC236}">
                <a16:creationId xmlns:a16="http://schemas.microsoft.com/office/drawing/2014/main" id="{9881C16C-3041-74E9-12AA-B902B2F13140}"/>
              </a:ext>
            </a:extLst>
          </p:cNvPr>
          <p:cNvSpPr/>
          <p:nvPr/>
        </p:nvSpPr>
        <p:spPr>
          <a:xfrm>
            <a:off x="777240" y="1645920"/>
            <a:ext cx="475488" cy="475488"/>
          </a:xfrm>
          <a:prstGeom prst="ellipse">
            <a:avLst/>
          </a:prstGeom>
          <a:solidFill>
            <a:srgbClr val="5B46B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8BE78FA8-A92E-5C5A-1271-988D5030D561}"/>
              </a:ext>
            </a:extLst>
          </p:cNvPr>
          <p:cNvSpPr txBox="1"/>
          <p:nvPr/>
        </p:nvSpPr>
        <p:spPr>
          <a:xfrm>
            <a:off x="777240" y="1655064"/>
            <a:ext cx="475488" cy="466344"/>
          </a:xfrm>
          <a:prstGeom prst="rect">
            <a:avLst/>
          </a:prstGeom>
          <a:noFill/>
        </p:spPr>
        <p:txBody>
          <a:bodyPr wrap="none" anchor="ctr">
            <a:spAutoFit/>
          </a:bodyPr>
          <a:lstStyle/>
          <a:p>
            <a:pPr algn="ctr"/>
            <a:r>
              <a:rPr sz="1400" b="1">
                <a:solidFill>
                  <a:srgbClr val="FFFFFF"/>
                </a:solidFill>
                <a:latin typeface="Aptos"/>
              </a:rPr>
              <a:t>1</a:t>
            </a:r>
          </a:p>
        </p:txBody>
      </p:sp>
      <p:sp>
        <p:nvSpPr>
          <p:cNvPr id="10" name="TextBox 9">
            <a:extLst>
              <a:ext uri="{FF2B5EF4-FFF2-40B4-BE49-F238E27FC236}">
                <a16:creationId xmlns:a16="http://schemas.microsoft.com/office/drawing/2014/main" id="{25509FB8-B394-2DDC-BA79-0871A545BFE6}"/>
              </a:ext>
            </a:extLst>
          </p:cNvPr>
          <p:cNvSpPr txBox="1"/>
          <p:nvPr/>
        </p:nvSpPr>
        <p:spPr>
          <a:xfrm>
            <a:off x="1417320" y="1636776"/>
            <a:ext cx="960120" cy="274320"/>
          </a:xfrm>
          <a:prstGeom prst="rect">
            <a:avLst/>
          </a:prstGeom>
          <a:noFill/>
        </p:spPr>
        <p:txBody>
          <a:bodyPr wrap="none" anchor="t">
            <a:spAutoFit/>
          </a:bodyPr>
          <a:lstStyle/>
          <a:p>
            <a:pPr algn="l"/>
            <a:r>
              <a:rPr sz="1100" b="1">
                <a:solidFill>
                  <a:srgbClr val="5B46B4"/>
                </a:solidFill>
                <a:latin typeface="Aptos"/>
              </a:rPr>
              <a:t>DESAIN</a:t>
            </a:r>
          </a:p>
        </p:txBody>
      </p:sp>
      <p:sp>
        <p:nvSpPr>
          <p:cNvPr id="11" name="TextBox 10">
            <a:extLst>
              <a:ext uri="{FF2B5EF4-FFF2-40B4-BE49-F238E27FC236}">
                <a16:creationId xmlns:a16="http://schemas.microsoft.com/office/drawing/2014/main" id="{7C9C8CDB-5918-DB18-09A5-7C45503AB3F4}"/>
              </a:ext>
            </a:extLst>
          </p:cNvPr>
          <p:cNvSpPr txBox="1"/>
          <p:nvPr/>
        </p:nvSpPr>
        <p:spPr>
          <a:xfrm>
            <a:off x="2423160" y="1627632"/>
            <a:ext cx="2331720" cy="274320"/>
          </a:xfrm>
          <a:prstGeom prst="rect">
            <a:avLst/>
          </a:prstGeom>
          <a:noFill/>
        </p:spPr>
        <p:txBody>
          <a:bodyPr wrap="none" anchor="t">
            <a:spAutoFit/>
          </a:bodyPr>
          <a:lstStyle/>
          <a:p>
            <a:pPr algn="l"/>
            <a:r>
              <a:rPr sz="1250" b="1">
                <a:solidFill>
                  <a:srgbClr val="1A2348"/>
                </a:solidFill>
                <a:latin typeface="Aptos"/>
              </a:rPr>
              <a:t>Canva / PowerPoint</a:t>
            </a:r>
          </a:p>
        </p:txBody>
      </p:sp>
      <p:sp>
        <p:nvSpPr>
          <p:cNvPr id="12" name="TextBox 11">
            <a:extLst>
              <a:ext uri="{FF2B5EF4-FFF2-40B4-BE49-F238E27FC236}">
                <a16:creationId xmlns:a16="http://schemas.microsoft.com/office/drawing/2014/main" id="{3392D0AE-C560-1451-FBA1-30CA72E82AA4}"/>
              </a:ext>
            </a:extLst>
          </p:cNvPr>
          <p:cNvSpPr txBox="1"/>
          <p:nvPr/>
        </p:nvSpPr>
        <p:spPr>
          <a:xfrm>
            <a:off x="1417320" y="1984248"/>
            <a:ext cx="4343400" cy="347472"/>
          </a:xfrm>
          <a:prstGeom prst="rect">
            <a:avLst/>
          </a:prstGeom>
          <a:noFill/>
        </p:spPr>
        <p:txBody>
          <a:bodyPr wrap="none" anchor="t">
            <a:spAutoFit/>
          </a:bodyPr>
          <a:lstStyle/>
          <a:p>
            <a:pPr algn="l"/>
            <a:r>
              <a:rPr sz="1019" b="0">
                <a:solidFill>
                  <a:srgbClr val="697187"/>
                </a:solidFill>
                <a:latin typeface="Aptos"/>
              </a:rPr>
              <a:t>Layout rapi • ikon • warna • ruang jawaban</a:t>
            </a:r>
          </a:p>
        </p:txBody>
      </p:sp>
      <p:sp>
        <p:nvSpPr>
          <p:cNvPr id="13" name="Oval 12">
            <a:extLst>
              <a:ext uri="{FF2B5EF4-FFF2-40B4-BE49-F238E27FC236}">
                <a16:creationId xmlns:a16="http://schemas.microsoft.com/office/drawing/2014/main" id="{5B4F51C5-39A2-90CF-CA85-EF270407A1C7}"/>
              </a:ext>
            </a:extLst>
          </p:cNvPr>
          <p:cNvSpPr/>
          <p:nvPr/>
        </p:nvSpPr>
        <p:spPr>
          <a:xfrm>
            <a:off x="777240" y="2834640"/>
            <a:ext cx="475488" cy="475488"/>
          </a:xfrm>
          <a:prstGeom prst="ellipse">
            <a:avLst/>
          </a:prstGeom>
          <a:solidFill>
            <a:srgbClr val="3880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a:extLst>
              <a:ext uri="{FF2B5EF4-FFF2-40B4-BE49-F238E27FC236}">
                <a16:creationId xmlns:a16="http://schemas.microsoft.com/office/drawing/2014/main" id="{61C77CC9-50AA-2416-180F-374F9EC780CC}"/>
              </a:ext>
            </a:extLst>
          </p:cNvPr>
          <p:cNvSpPr txBox="1"/>
          <p:nvPr/>
        </p:nvSpPr>
        <p:spPr>
          <a:xfrm>
            <a:off x="777240" y="2843784"/>
            <a:ext cx="475488" cy="466344"/>
          </a:xfrm>
          <a:prstGeom prst="rect">
            <a:avLst/>
          </a:prstGeom>
          <a:noFill/>
        </p:spPr>
        <p:txBody>
          <a:bodyPr wrap="none" anchor="ctr">
            <a:spAutoFit/>
          </a:bodyPr>
          <a:lstStyle/>
          <a:p>
            <a:pPr algn="ctr"/>
            <a:r>
              <a:rPr sz="1400" b="1">
                <a:solidFill>
                  <a:srgbClr val="FFFFFF"/>
                </a:solidFill>
                <a:latin typeface="Aptos"/>
              </a:rPr>
              <a:t>2</a:t>
            </a:r>
          </a:p>
        </p:txBody>
      </p:sp>
      <p:sp>
        <p:nvSpPr>
          <p:cNvPr id="15" name="TextBox 14">
            <a:extLst>
              <a:ext uri="{FF2B5EF4-FFF2-40B4-BE49-F238E27FC236}">
                <a16:creationId xmlns:a16="http://schemas.microsoft.com/office/drawing/2014/main" id="{01B5BC4D-B6B2-736D-412D-09CDCF4F1298}"/>
              </a:ext>
            </a:extLst>
          </p:cNvPr>
          <p:cNvSpPr txBox="1"/>
          <p:nvPr/>
        </p:nvSpPr>
        <p:spPr>
          <a:xfrm>
            <a:off x="1417320" y="2825496"/>
            <a:ext cx="960120" cy="274320"/>
          </a:xfrm>
          <a:prstGeom prst="rect">
            <a:avLst/>
          </a:prstGeom>
          <a:noFill/>
        </p:spPr>
        <p:txBody>
          <a:bodyPr wrap="none" anchor="t">
            <a:spAutoFit/>
          </a:bodyPr>
          <a:lstStyle/>
          <a:p>
            <a:pPr algn="l"/>
            <a:r>
              <a:rPr sz="1100" b="1">
                <a:solidFill>
                  <a:srgbClr val="5B46B4"/>
                </a:solidFill>
                <a:latin typeface="Aptos"/>
              </a:rPr>
              <a:t>DIGITAL</a:t>
            </a:r>
          </a:p>
        </p:txBody>
      </p:sp>
      <p:sp>
        <p:nvSpPr>
          <p:cNvPr id="16" name="TextBox 15">
            <a:extLst>
              <a:ext uri="{FF2B5EF4-FFF2-40B4-BE49-F238E27FC236}">
                <a16:creationId xmlns:a16="http://schemas.microsoft.com/office/drawing/2014/main" id="{17EB06F2-ABCD-013A-4A6C-BF85EE268CEC}"/>
              </a:ext>
            </a:extLst>
          </p:cNvPr>
          <p:cNvSpPr txBox="1"/>
          <p:nvPr/>
        </p:nvSpPr>
        <p:spPr>
          <a:xfrm>
            <a:off x="2423160" y="2816352"/>
            <a:ext cx="2331720" cy="274320"/>
          </a:xfrm>
          <a:prstGeom prst="rect">
            <a:avLst/>
          </a:prstGeom>
          <a:noFill/>
        </p:spPr>
        <p:txBody>
          <a:bodyPr wrap="none" anchor="t">
            <a:spAutoFit/>
          </a:bodyPr>
          <a:lstStyle/>
          <a:p>
            <a:pPr algn="l"/>
            <a:r>
              <a:rPr sz="1250" b="1">
                <a:solidFill>
                  <a:srgbClr val="1A2348"/>
                </a:solidFill>
                <a:latin typeface="Aptos"/>
              </a:rPr>
              <a:t>Liveworksheets / Wizer.me / TopWorksheets</a:t>
            </a:r>
          </a:p>
        </p:txBody>
      </p:sp>
      <p:sp>
        <p:nvSpPr>
          <p:cNvPr id="17" name="TextBox 16">
            <a:extLst>
              <a:ext uri="{FF2B5EF4-FFF2-40B4-BE49-F238E27FC236}">
                <a16:creationId xmlns:a16="http://schemas.microsoft.com/office/drawing/2014/main" id="{835F0DBD-24DB-FE00-744F-0890A887BD27}"/>
              </a:ext>
            </a:extLst>
          </p:cNvPr>
          <p:cNvSpPr txBox="1"/>
          <p:nvPr/>
        </p:nvSpPr>
        <p:spPr>
          <a:xfrm>
            <a:off x="1417320" y="3172968"/>
            <a:ext cx="4343400" cy="347472"/>
          </a:xfrm>
          <a:prstGeom prst="rect">
            <a:avLst/>
          </a:prstGeom>
          <a:noFill/>
        </p:spPr>
        <p:txBody>
          <a:bodyPr wrap="none" anchor="t">
            <a:spAutoFit/>
          </a:bodyPr>
          <a:lstStyle/>
          <a:p>
            <a:pPr algn="l"/>
            <a:r>
              <a:rPr sz="1019" b="0">
                <a:solidFill>
                  <a:srgbClr val="697187"/>
                </a:solidFill>
                <a:latin typeface="Aptos"/>
              </a:rPr>
              <a:t>Dropdown • tarik garis • isian • video</a:t>
            </a:r>
          </a:p>
        </p:txBody>
      </p:sp>
      <p:sp>
        <p:nvSpPr>
          <p:cNvPr id="18" name="Oval 17">
            <a:extLst>
              <a:ext uri="{FF2B5EF4-FFF2-40B4-BE49-F238E27FC236}">
                <a16:creationId xmlns:a16="http://schemas.microsoft.com/office/drawing/2014/main" id="{FB4440AB-D8E5-4CC6-1F4F-7F0E411D731F}"/>
              </a:ext>
            </a:extLst>
          </p:cNvPr>
          <p:cNvSpPr/>
          <p:nvPr/>
        </p:nvSpPr>
        <p:spPr>
          <a:xfrm>
            <a:off x="777240" y="4023360"/>
            <a:ext cx="475488" cy="475488"/>
          </a:xfrm>
          <a:prstGeom prst="ellipse">
            <a:avLst/>
          </a:prstGeom>
          <a:solidFill>
            <a:srgbClr val="3B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a:extLst>
              <a:ext uri="{FF2B5EF4-FFF2-40B4-BE49-F238E27FC236}">
                <a16:creationId xmlns:a16="http://schemas.microsoft.com/office/drawing/2014/main" id="{BA9A422B-EBE9-359F-EC2E-C0F2F520E8F0}"/>
              </a:ext>
            </a:extLst>
          </p:cNvPr>
          <p:cNvSpPr txBox="1"/>
          <p:nvPr/>
        </p:nvSpPr>
        <p:spPr>
          <a:xfrm>
            <a:off x="777240" y="4032504"/>
            <a:ext cx="475488" cy="466344"/>
          </a:xfrm>
          <a:prstGeom prst="rect">
            <a:avLst/>
          </a:prstGeom>
          <a:noFill/>
        </p:spPr>
        <p:txBody>
          <a:bodyPr wrap="none" anchor="ctr">
            <a:spAutoFit/>
          </a:bodyPr>
          <a:lstStyle/>
          <a:p>
            <a:pPr algn="ctr"/>
            <a:r>
              <a:rPr sz="1400" b="1">
                <a:solidFill>
                  <a:srgbClr val="FFFFFF"/>
                </a:solidFill>
                <a:latin typeface="Aptos"/>
              </a:rPr>
              <a:t>3</a:t>
            </a:r>
          </a:p>
        </p:txBody>
      </p:sp>
      <p:sp>
        <p:nvSpPr>
          <p:cNvPr id="20" name="TextBox 19">
            <a:extLst>
              <a:ext uri="{FF2B5EF4-FFF2-40B4-BE49-F238E27FC236}">
                <a16:creationId xmlns:a16="http://schemas.microsoft.com/office/drawing/2014/main" id="{E80E0C5D-5895-FE8B-7811-395163CAD3A6}"/>
              </a:ext>
            </a:extLst>
          </p:cNvPr>
          <p:cNvSpPr txBox="1"/>
          <p:nvPr/>
        </p:nvSpPr>
        <p:spPr>
          <a:xfrm>
            <a:off x="1417320" y="4014216"/>
            <a:ext cx="960120" cy="274320"/>
          </a:xfrm>
          <a:prstGeom prst="rect">
            <a:avLst/>
          </a:prstGeom>
          <a:noFill/>
        </p:spPr>
        <p:txBody>
          <a:bodyPr wrap="none" anchor="t">
            <a:spAutoFit/>
          </a:bodyPr>
          <a:lstStyle/>
          <a:p>
            <a:pPr algn="l"/>
            <a:r>
              <a:rPr sz="1100" b="1">
                <a:solidFill>
                  <a:srgbClr val="5B46B4"/>
                </a:solidFill>
                <a:latin typeface="Aptos"/>
              </a:rPr>
              <a:t>CETAK</a:t>
            </a:r>
          </a:p>
        </p:txBody>
      </p:sp>
      <p:sp>
        <p:nvSpPr>
          <p:cNvPr id="21" name="TextBox 20">
            <a:extLst>
              <a:ext uri="{FF2B5EF4-FFF2-40B4-BE49-F238E27FC236}">
                <a16:creationId xmlns:a16="http://schemas.microsoft.com/office/drawing/2014/main" id="{2B9EA917-CEFC-0E1D-2586-379A212DE7A5}"/>
              </a:ext>
            </a:extLst>
          </p:cNvPr>
          <p:cNvSpPr txBox="1"/>
          <p:nvPr/>
        </p:nvSpPr>
        <p:spPr>
          <a:xfrm>
            <a:off x="2423160" y="4005072"/>
            <a:ext cx="2331720" cy="274320"/>
          </a:xfrm>
          <a:prstGeom prst="rect">
            <a:avLst/>
          </a:prstGeom>
          <a:noFill/>
        </p:spPr>
        <p:txBody>
          <a:bodyPr wrap="none" anchor="t">
            <a:spAutoFit/>
          </a:bodyPr>
          <a:lstStyle/>
          <a:p>
            <a:pPr algn="l"/>
            <a:r>
              <a:rPr sz="1250" b="1">
                <a:solidFill>
                  <a:srgbClr val="1A2348"/>
                </a:solidFill>
                <a:latin typeface="Aptos"/>
              </a:rPr>
              <a:t>PDF / kertas</a:t>
            </a:r>
          </a:p>
        </p:txBody>
      </p:sp>
      <p:sp>
        <p:nvSpPr>
          <p:cNvPr id="22" name="TextBox 21">
            <a:extLst>
              <a:ext uri="{FF2B5EF4-FFF2-40B4-BE49-F238E27FC236}">
                <a16:creationId xmlns:a16="http://schemas.microsoft.com/office/drawing/2014/main" id="{439C5578-512F-0425-1F46-9ACC27148808}"/>
              </a:ext>
            </a:extLst>
          </p:cNvPr>
          <p:cNvSpPr txBox="1"/>
          <p:nvPr/>
        </p:nvSpPr>
        <p:spPr>
          <a:xfrm>
            <a:off x="1417320" y="4361688"/>
            <a:ext cx="4343400" cy="347472"/>
          </a:xfrm>
          <a:prstGeom prst="rect">
            <a:avLst/>
          </a:prstGeom>
          <a:noFill/>
        </p:spPr>
        <p:txBody>
          <a:bodyPr wrap="none" anchor="t">
            <a:spAutoFit/>
          </a:bodyPr>
          <a:lstStyle/>
          <a:p>
            <a:pPr algn="l"/>
            <a:r>
              <a:rPr sz="1019" b="0">
                <a:solidFill>
                  <a:srgbClr val="697187"/>
                </a:solidFill>
                <a:latin typeface="Aptos"/>
              </a:rPr>
              <a:t>Tetap menarik untuk siswa tanpa akses internet</a:t>
            </a:r>
          </a:p>
        </p:txBody>
      </p:sp>
      <p:sp>
        <p:nvSpPr>
          <p:cNvPr id="23" name="TextBox 22">
            <a:extLst>
              <a:ext uri="{FF2B5EF4-FFF2-40B4-BE49-F238E27FC236}">
                <a16:creationId xmlns:a16="http://schemas.microsoft.com/office/drawing/2014/main" id="{8C890062-06EA-2ADA-F01D-E85DE5067B57}"/>
              </a:ext>
            </a:extLst>
          </p:cNvPr>
          <p:cNvSpPr txBox="1"/>
          <p:nvPr/>
        </p:nvSpPr>
        <p:spPr>
          <a:xfrm>
            <a:off x="658368" y="6519672"/>
            <a:ext cx="3200400" cy="201168"/>
          </a:xfrm>
          <a:prstGeom prst="rect">
            <a:avLst/>
          </a:prstGeom>
          <a:noFill/>
        </p:spPr>
        <p:txBody>
          <a:bodyPr wrap="none" anchor="t">
            <a:spAutoFit/>
          </a:bodyPr>
          <a:lstStyle/>
          <a:p>
            <a:pPr algn="l"/>
            <a:r>
              <a:rPr sz="850" b="0">
                <a:solidFill>
                  <a:srgbClr val="697187"/>
                </a:solidFill>
                <a:latin typeface="Aptos"/>
              </a:rPr>
              <a:t>Elfi Dawiyah, S.Pd.</a:t>
            </a:r>
          </a:p>
        </p:txBody>
      </p:sp>
    </p:spTree>
    <p:extLst>
      <p:ext uri="{BB962C8B-B14F-4D97-AF65-F5344CB8AC3E}">
        <p14:creationId xmlns:p14="http://schemas.microsoft.com/office/powerpoint/2010/main" val="28453718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21F86-E551-DE57-C365-C00769DB5CC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98649B6-0C60-D2E8-97BE-0BDA097AF3D9}"/>
              </a:ext>
            </a:extLst>
          </p:cNvPr>
          <p:cNvSpPr/>
          <p:nvPr/>
        </p:nvSpPr>
        <p:spPr>
          <a:xfrm>
            <a:off x="0" y="0"/>
            <a:ext cx="12191695" cy="6858000"/>
          </a:xfrm>
          <a:prstGeom prst="rect">
            <a:avLst/>
          </a:prstGeom>
          <a:solidFill>
            <a:srgbClr val="F7F9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CE910E44-1496-B6FE-F47E-5089B8382253}"/>
              </a:ext>
            </a:extLst>
          </p:cNvPr>
          <p:cNvSpPr txBox="1"/>
          <p:nvPr/>
        </p:nvSpPr>
        <p:spPr>
          <a:xfrm>
            <a:off x="640080" y="411480"/>
            <a:ext cx="8138160" cy="594360"/>
          </a:xfrm>
          <a:prstGeom prst="rect">
            <a:avLst/>
          </a:prstGeom>
          <a:noFill/>
        </p:spPr>
        <p:txBody>
          <a:bodyPr wrap="none" anchor="t">
            <a:spAutoFit/>
          </a:bodyPr>
          <a:lstStyle/>
          <a:p>
            <a:pPr algn="l"/>
            <a:r>
              <a:rPr sz="2700" b="1">
                <a:solidFill>
                  <a:srgbClr val="1A2348"/>
                </a:solidFill>
                <a:latin typeface="Aptos"/>
              </a:rPr>
              <a:t>Menjadi Master Prompt Gemini</a:t>
            </a:r>
          </a:p>
        </p:txBody>
      </p:sp>
      <p:sp>
        <p:nvSpPr>
          <p:cNvPr id="4" name="TextBox 3">
            <a:extLst>
              <a:ext uri="{FF2B5EF4-FFF2-40B4-BE49-F238E27FC236}">
                <a16:creationId xmlns:a16="http://schemas.microsoft.com/office/drawing/2014/main" id="{CE6264AF-4F98-E441-16EE-FBA145F345FB}"/>
              </a:ext>
            </a:extLst>
          </p:cNvPr>
          <p:cNvSpPr txBox="1"/>
          <p:nvPr/>
        </p:nvSpPr>
        <p:spPr>
          <a:xfrm>
            <a:off x="658368" y="987552"/>
            <a:ext cx="8961120" cy="347472"/>
          </a:xfrm>
          <a:prstGeom prst="rect">
            <a:avLst/>
          </a:prstGeom>
          <a:noFill/>
        </p:spPr>
        <p:txBody>
          <a:bodyPr wrap="none" anchor="t">
            <a:spAutoFit/>
          </a:bodyPr>
          <a:lstStyle/>
          <a:p>
            <a:pPr algn="l"/>
            <a:r>
              <a:rPr sz="1150" b="0">
                <a:solidFill>
                  <a:srgbClr val="697187"/>
                </a:solidFill>
                <a:latin typeface="Aptos"/>
              </a:rPr>
              <a:t>Gunakan kerangka C.L.E.A.R. agar perintah lebih spesifik dan mudah diperbaiki.</a:t>
            </a:r>
          </a:p>
        </p:txBody>
      </p:sp>
      <p:sp>
        <p:nvSpPr>
          <p:cNvPr id="5" name="TextBox 4">
            <a:extLst>
              <a:ext uri="{FF2B5EF4-FFF2-40B4-BE49-F238E27FC236}">
                <a16:creationId xmlns:a16="http://schemas.microsoft.com/office/drawing/2014/main" id="{0FA59E19-C10F-DB31-85CD-2BC56A92E029}"/>
              </a:ext>
            </a:extLst>
          </p:cNvPr>
          <p:cNvSpPr txBox="1"/>
          <p:nvPr/>
        </p:nvSpPr>
        <p:spPr>
          <a:xfrm>
            <a:off x="11109960" y="438912"/>
            <a:ext cx="457200" cy="320040"/>
          </a:xfrm>
          <a:prstGeom prst="rect">
            <a:avLst/>
          </a:prstGeom>
          <a:noFill/>
        </p:spPr>
        <p:txBody>
          <a:bodyPr wrap="none" anchor="t">
            <a:spAutoFit/>
          </a:bodyPr>
          <a:lstStyle/>
          <a:p>
            <a:pPr algn="r"/>
            <a:r>
              <a:rPr sz="1100" b="1">
                <a:solidFill>
                  <a:srgbClr val="5B46B4"/>
                </a:solidFill>
                <a:latin typeface="Aptos"/>
              </a:rPr>
              <a:t>10</a:t>
            </a:r>
          </a:p>
        </p:txBody>
      </p:sp>
      <p:sp>
        <p:nvSpPr>
          <p:cNvPr id="6" name="Rectangle 5">
            <a:extLst>
              <a:ext uri="{FF2B5EF4-FFF2-40B4-BE49-F238E27FC236}">
                <a16:creationId xmlns:a16="http://schemas.microsoft.com/office/drawing/2014/main" id="{8BDA90BA-882F-2D9A-0BB1-8E899CB44BED}"/>
              </a:ext>
            </a:extLst>
          </p:cNvPr>
          <p:cNvSpPr/>
          <p:nvPr/>
        </p:nvSpPr>
        <p:spPr>
          <a:xfrm>
            <a:off x="658368" y="1344168"/>
            <a:ext cx="777240" cy="50292"/>
          </a:xfrm>
          <a:prstGeom prst="rect">
            <a:avLst/>
          </a:prstGeom>
          <a:solidFill>
            <a:srgbClr val="3B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a:extLst>
              <a:ext uri="{FF2B5EF4-FFF2-40B4-BE49-F238E27FC236}">
                <a16:creationId xmlns:a16="http://schemas.microsoft.com/office/drawing/2014/main" id="{4BF7473F-803C-1258-B549-40E7582D4A4A}"/>
              </a:ext>
            </a:extLst>
          </p:cNvPr>
          <p:cNvSpPr/>
          <p:nvPr/>
        </p:nvSpPr>
        <p:spPr>
          <a:xfrm>
            <a:off x="502920" y="1691640"/>
            <a:ext cx="1965960" cy="2057400"/>
          </a:xfrm>
          <a:prstGeom prst="roundRect">
            <a:avLst/>
          </a:prstGeom>
          <a:solidFill>
            <a:srgbClr val="EDE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a:extLst>
              <a:ext uri="{FF2B5EF4-FFF2-40B4-BE49-F238E27FC236}">
                <a16:creationId xmlns:a16="http://schemas.microsoft.com/office/drawing/2014/main" id="{077D6894-FC60-C273-504B-9A0B71ABF657}"/>
              </a:ext>
            </a:extLst>
          </p:cNvPr>
          <p:cNvSpPr/>
          <p:nvPr/>
        </p:nvSpPr>
        <p:spPr>
          <a:xfrm>
            <a:off x="1197864" y="1938528"/>
            <a:ext cx="566928" cy="566928"/>
          </a:xfrm>
          <a:prstGeom prst="ellipse">
            <a:avLst/>
          </a:prstGeom>
          <a:solidFill>
            <a:srgbClr val="5B46B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5992B2A3-F749-E0B3-B800-A3642941094F}"/>
              </a:ext>
            </a:extLst>
          </p:cNvPr>
          <p:cNvSpPr txBox="1"/>
          <p:nvPr/>
        </p:nvSpPr>
        <p:spPr>
          <a:xfrm>
            <a:off x="1197864" y="1947672"/>
            <a:ext cx="566928" cy="557784"/>
          </a:xfrm>
          <a:prstGeom prst="rect">
            <a:avLst/>
          </a:prstGeom>
          <a:noFill/>
        </p:spPr>
        <p:txBody>
          <a:bodyPr wrap="none" anchor="ctr">
            <a:spAutoFit/>
          </a:bodyPr>
          <a:lstStyle/>
          <a:p>
            <a:pPr algn="ctr"/>
            <a:r>
              <a:rPr sz="1700" b="1">
                <a:solidFill>
                  <a:srgbClr val="FFFFFF"/>
                </a:solidFill>
                <a:latin typeface="Aptos"/>
              </a:rPr>
              <a:t>C</a:t>
            </a:r>
          </a:p>
        </p:txBody>
      </p:sp>
      <p:sp>
        <p:nvSpPr>
          <p:cNvPr id="10" name="TextBox 9">
            <a:extLst>
              <a:ext uri="{FF2B5EF4-FFF2-40B4-BE49-F238E27FC236}">
                <a16:creationId xmlns:a16="http://schemas.microsoft.com/office/drawing/2014/main" id="{8C9446F5-7847-3CB1-8E1B-133E286B53C9}"/>
              </a:ext>
            </a:extLst>
          </p:cNvPr>
          <p:cNvSpPr txBox="1"/>
          <p:nvPr/>
        </p:nvSpPr>
        <p:spPr>
          <a:xfrm>
            <a:off x="731520" y="2761488"/>
            <a:ext cx="1508760" cy="274320"/>
          </a:xfrm>
          <a:prstGeom prst="rect">
            <a:avLst/>
          </a:prstGeom>
          <a:noFill/>
        </p:spPr>
        <p:txBody>
          <a:bodyPr wrap="none" anchor="t">
            <a:spAutoFit/>
          </a:bodyPr>
          <a:lstStyle/>
          <a:p>
            <a:pPr algn="ctr"/>
            <a:r>
              <a:rPr sz="1300" b="1">
                <a:solidFill>
                  <a:srgbClr val="1A2348"/>
                </a:solidFill>
                <a:latin typeface="Aptos"/>
              </a:rPr>
              <a:t>Context</a:t>
            </a:r>
          </a:p>
        </p:txBody>
      </p:sp>
      <p:sp>
        <p:nvSpPr>
          <p:cNvPr id="11" name="TextBox 10">
            <a:extLst>
              <a:ext uri="{FF2B5EF4-FFF2-40B4-BE49-F238E27FC236}">
                <a16:creationId xmlns:a16="http://schemas.microsoft.com/office/drawing/2014/main" id="{D1DAAA68-D727-FF9F-4C77-90E8EB7FA3C8}"/>
              </a:ext>
            </a:extLst>
          </p:cNvPr>
          <p:cNvSpPr txBox="1"/>
          <p:nvPr/>
        </p:nvSpPr>
        <p:spPr>
          <a:xfrm>
            <a:off x="704088" y="3182112"/>
            <a:ext cx="1554480" cy="411480"/>
          </a:xfrm>
          <a:prstGeom prst="rect">
            <a:avLst/>
          </a:prstGeom>
          <a:noFill/>
        </p:spPr>
        <p:txBody>
          <a:bodyPr wrap="none" anchor="t">
            <a:spAutoFit/>
          </a:bodyPr>
          <a:lstStyle/>
          <a:p>
            <a:pPr algn="ctr"/>
            <a:r>
              <a:rPr sz="950" b="0">
                <a:solidFill>
                  <a:srgbClr val="697187"/>
                </a:solidFill>
                <a:latin typeface="Aptos"/>
              </a:rPr>
              <a:t>kelas • topik • tujuan</a:t>
            </a:r>
          </a:p>
        </p:txBody>
      </p:sp>
      <p:sp>
        <p:nvSpPr>
          <p:cNvPr id="12" name="Rounded Rectangle 11">
            <a:extLst>
              <a:ext uri="{FF2B5EF4-FFF2-40B4-BE49-F238E27FC236}">
                <a16:creationId xmlns:a16="http://schemas.microsoft.com/office/drawing/2014/main" id="{0C5278A6-65C3-CAD4-053D-C363E07982FA}"/>
              </a:ext>
            </a:extLst>
          </p:cNvPr>
          <p:cNvSpPr/>
          <p:nvPr/>
        </p:nvSpPr>
        <p:spPr>
          <a:xfrm>
            <a:off x="2807208" y="1691640"/>
            <a:ext cx="1965960" cy="2057400"/>
          </a:xfrm>
          <a:prstGeom prst="roundRect">
            <a:avLst/>
          </a:prstGeom>
          <a:solidFill>
            <a:srgbClr val="E7F3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a:extLst>
              <a:ext uri="{FF2B5EF4-FFF2-40B4-BE49-F238E27FC236}">
                <a16:creationId xmlns:a16="http://schemas.microsoft.com/office/drawing/2014/main" id="{A7BB8A9C-33EA-5246-47D0-1D5FB8BCE3A1}"/>
              </a:ext>
            </a:extLst>
          </p:cNvPr>
          <p:cNvSpPr/>
          <p:nvPr/>
        </p:nvSpPr>
        <p:spPr>
          <a:xfrm>
            <a:off x="3502152" y="1938528"/>
            <a:ext cx="566928" cy="566928"/>
          </a:xfrm>
          <a:prstGeom prst="ellipse">
            <a:avLst/>
          </a:prstGeom>
          <a:solidFill>
            <a:srgbClr val="3880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a:extLst>
              <a:ext uri="{FF2B5EF4-FFF2-40B4-BE49-F238E27FC236}">
                <a16:creationId xmlns:a16="http://schemas.microsoft.com/office/drawing/2014/main" id="{85EE3961-3338-3383-C373-FB65C9B0605C}"/>
              </a:ext>
            </a:extLst>
          </p:cNvPr>
          <p:cNvSpPr txBox="1"/>
          <p:nvPr/>
        </p:nvSpPr>
        <p:spPr>
          <a:xfrm>
            <a:off x="3502152" y="1947672"/>
            <a:ext cx="566928" cy="557784"/>
          </a:xfrm>
          <a:prstGeom prst="rect">
            <a:avLst/>
          </a:prstGeom>
          <a:noFill/>
        </p:spPr>
        <p:txBody>
          <a:bodyPr wrap="none" anchor="ctr">
            <a:spAutoFit/>
          </a:bodyPr>
          <a:lstStyle/>
          <a:p>
            <a:pPr algn="ctr"/>
            <a:r>
              <a:rPr sz="1700" b="1">
                <a:solidFill>
                  <a:srgbClr val="FFFFFF"/>
                </a:solidFill>
                <a:latin typeface="Aptos"/>
              </a:rPr>
              <a:t>L</a:t>
            </a:r>
          </a:p>
        </p:txBody>
      </p:sp>
      <p:sp>
        <p:nvSpPr>
          <p:cNvPr id="15" name="TextBox 14">
            <a:extLst>
              <a:ext uri="{FF2B5EF4-FFF2-40B4-BE49-F238E27FC236}">
                <a16:creationId xmlns:a16="http://schemas.microsoft.com/office/drawing/2014/main" id="{27FA2386-0B84-F3BB-D33C-37AE845D559F}"/>
              </a:ext>
            </a:extLst>
          </p:cNvPr>
          <p:cNvSpPr txBox="1"/>
          <p:nvPr/>
        </p:nvSpPr>
        <p:spPr>
          <a:xfrm>
            <a:off x="3035808" y="2761488"/>
            <a:ext cx="1508760" cy="274320"/>
          </a:xfrm>
          <a:prstGeom prst="rect">
            <a:avLst/>
          </a:prstGeom>
          <a:noFill/>
        </p:spPr>
        <p:txBody>
          <a:bodyPr wrap="none" anchor="t">
            <a:spAutoFit/>
          </a:bodyPr>
          <a:lstStyle/>
          <a:p>
            <a:pPr algn="ctr"/>
            <a:r>
              <a:rPr sz="1300" b="1">
                <a:solidFill>
                  <a:srgbClr val="1A2348"/>
                </a:solidFill>
                <a:latin typeface="Aptos"/>
              </a:rPr>
              <a:t>Length</a:t>
            </a:r>
          </a:p>
        </p:txBody>
      </p:sp>
      <p:sp>
        <p:nvSpPr>
          <p:cNvPr id="16" name="TextBox 15">
            <a:extLst>
              <a:ext uri="{FF2B5EF4-FFF2-40B4-BE49-F238E27FC236}">
                <a16:creationId xmlns:a16="http://schemas.microsoft.com/office/drawing/2014/main" id="{1E611C04-CA4D-0225-7C12-82080D5B73BB}"/>
              </a:ext>
            </a:extLst>
          </p:cNvPr>
          <p:cNvSpPr txBox="1"/>
          <p:nvPr/>
        </p:nvSpPr>
        <p:spPr>
          <a:xfrm>
            <a:off x="3008376" y="3182112"/>
            <a:ext cx="1554480" cy="411480"/>
          </a:xfrm>
          <a:prstGeom prst="rect">
            <a:avLst/>
          </a:prstGeom>
          <a:noFill/>
        </p:spPr>
        <p:txBody>
          <a:bodyPr wrap="none" anchor="t">
            <a:spAutoFit/>
          </a:bodyPr>
          <a:lstStyle/>
          <a:p>
            <a:pPr algn="ctr"/>
            <a:r>
              <a:rPr sz="950" b="0">
                <a:solidFill>
                  <a:srgbClr val="697187"/>
                </a:solidFill>
                <a:latin typeface="Aptos"/>
              </a:rPr>
              <a:t>panjang • jumlah • format</a:t>
            </a:r>
          </a:p>
        </p:txBody>
      </p:sp>
      <p:sp>
        <p:nvSpPr>
          <p:cNvPr id="17" name="Rounded Rectangle 16">
            <a:extLst>
              <a:ext uri="{FF2B5EF4-FFF2-40B4-BE49-F238E27FC236}">
                <a16:creationId xmlns:a16="http://schemas.microsoft.com/office/drawing/2014/main" id="{92651583-CD4F-305C-DEC5-D6254DA69284}"/>
              </a:ext>
            </a:extLst>
          </p:cNvPr>
          <p:cNvSpPr/>
          <p:nvPr/>
        </p:nvSpPr>
        <p:spPr>
          <a:xfrm>
            <a:off x="5111496" y="1691640"/>
            <a:ext cx="1965960" cy="2057400"/>
          </a:xfrm>
          <a:prstGeom prst="roundRect">
            <a:avLst/>
          </a:prstGeom>
          <a:solidFill>
            <a:srgbClr val="E4FA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a:extLst>
              <a:ext uri="{FF2B5EF4-FFF2-40B4-BE49-F238E27FC236}">
                <a16:creationId xmlns:a16="http://schemas.microsoft.com/office/drawing/2014/main" id="{AF91092F-C7D1-3E93-46B1-8DDB721266D0}"/>
              </a:ext>
            </a:extLst>
          </p:cNvPr>
          <p:cNvSpPr/>
          <p:nvPr/>
        </p:nvSpPr>
        <p:spPr>
          <a:xfrm>
            <a:off x="5806440" y="1938528"/>
            <a:ext cx="566928" cy="566928"/>
          </a:xfrm>
          <a:prstGeom prst="ellipse">
            <a:avLst/>
          </a:prstGeom>
          <a:solidFill>
            <a:srgbClr val="3B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a:extLst>
              <a:ext uri="{FF2B5EF4-FFF2-40B4-BE49-F238E27FC236}">
                <a16:creationId xmlns:a16="http://schemas.microsoft.com/office/drawing/2014/main" id="{6FAE96CE-7D30-A3B5-91A9-391A189BBA5E}"/>
              </a:ext>
            </a:extLst>
          </p:cNvPr>
          <p:cNvSpPr txBox="1"/>
          <p:nvPr/>
        </p:nvSpPr>
        <p:spPr>
          <a:xfrm>
            <a:off x="5806440" y="1947672"/>
            <a:ext cx="566928" cy="557784"/>
          </a:xfrm>
          <a:prstGeom prst="rect">
            <a:avLst/>
          </a:prstGeom>
          <a:noFill/>
        </p:spPr>
        <p:txBody>
          <a:bodyPr wrap="none" anchor="ctr">
            <a:spAutoFit/>
          </a:bodyPr>
          <a:lstStyle/>
          <a:p>
            <a:pPr algn="ctr"/>
            <a:r>
              <a:rPr sz="1700" b="1">
                <a:solidFill>
                  <a:srgbClr val="FFFFFF"/>
                </a:solidFill>
                <a:latin typeface="Aptos"/>
              </a:rPr>
              <a:t>E</a:t>
            </a:r>
          </a:p>
        </p:txBody>
      </p:sp>
      <p:sp>
        <p:nvSpPr>
          <p:cNvPr id="20" name="TextBox 19">
            <a:extLst>
              <a:ext uri="{FF2B5EF4-FFF2-40B4-BE49-F238E27FC236}">
                <a16:creationId xmlns:a16="http://schemas.microsoft.com/office/drawing/2014/main" id="{3E844080-A83E-B2C9-1ED2-818EB213E882}"/>
              </a:ext>
            </a:extLst>
          </p:cNvPr>
          <p:cNvSpPr txBox="1"/>
          <p:nvPr/>
        </p:nvSpPr>
        <p:spPr>
          <a:xfrm>
            <a:off x="5340096" y="2761488"/>
            <a:ext cx="1508760" cy="274320"/>
          </a:xfrm>
          <a:prstGeom prst="rect">
            <a:avLst/>
          </a:prstGeom>
          <a:noFill/>
        </p:spPr>
        <p:txBody>
          <a:bodyPr wrap="none" anchor="t">
            <a:spAutoFit/>
          </a:bodyPr>
          <a:lstStyle/>
          <a:p>
            <a:pPr algn="ctr"/>
            <a:r>
              <a:rPr sz="1300" b="1">
                <a:solidFill>
                  <a:srgbClr val="1A2348"/>
                </a:solidFill>
                <a:latin typeface="Aptos"/>
              </a:rPr>
              <a:t>Example</a:t>
            </a:r>
          </a:p>
        </p:txBody>
      </p:sp>
      <p:sp>
        <p:nvSpPr>
          <p:cNvPr id="21" name="TextBox 20">
            <a:extLst>
              <a:ext uri="{FF2B5EF4-FFF2-40B4-BE49-F238E27FC236}">
                <a16:creationId xmlns:a16="http://schemas.microsoft.com/office/drawing/2014/main" id="{FE9523CA-F8F5-DC70-5AB7-C87F03953582}"/>
              </a:ext>
            </a:extLst>
          </p:cNvPr>
          <p:cNvSpPr txBox="1"/>
          <p:nvPr/>
        </p:nvSpPr>
        <p:spPr>
          <a:xfrm>
            <a:off x="5312664" y="3182112"/>
            <a:ext cx="1554480" cy="411480"/>
          </a:xfrm>
          <a:prstGeom prst="rect">
            <a:avLst/>
          </a:prstGeom>
          <a:noFill/>
        </p:spPr>
        <p:txBody>
          <a:bodyPr wrap="none" anchor="t">
            <a:spAutoFit/>
          </a:bodyPr>
          <a:lstStyle/>
          <a:p>
            <a:pPr algn="ctr"/>
            <a:r>
              <a:rPr sz="950" b="0">
                <a:solidFill>
                  <a:srgbClr val="697187"/>
                </a:solidFill>
                <a:latin typeface="Aptos"/>
              </a:rPr>
              <a:t>contoh gaya / hasil</a:t>
            </a:r>
          </a:p>
        </p:txBody>
      </p:sp>
      <p:sp>
        <p:nvSpPr>
          <p:cNvPr id="22" name="Rounded Rectangle 21">
            <a:extLst>
              <a:ext uri="{FF2B5EF4-FFF2-40B4-BE49-F238E27FC236}">
                <a16:creationId xmlns:a16="http://schemas.microsoft.com/office/drawing/2014/main" id="{D0C13F35-DCB8-9DE1-C4C0-911E302D09F4}"/>
              </a:ext>
            </a:extLst>
          </p:cNvPr>
          <p:cNvSpPr/>
          <p:nvPr/>
        </p:nvSpPr>
        <p:spPr>
          <a:xfrm>
            <a:off x="7415784" y="1691640"/>
            <a:ext cx="1965960" cy="2057400"/>
          </a:xfrm>
          <a:prstGeom prst="roundRect">
            <a:avLst/>
          </a:prstGeom>
          <a:solidFill>
            <a:srgbClr val="FDEB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a:extLst>
              <a:ext uri="{FF2B5EF4-FFF2-40B4-BE49-F238E27FC236}">
                <a16:creationId xmlns:a16="http://schemas.microsoft.com/office/drawing/2014/main" id="{DE2EADFC-3FF5-BCC0-4B3D-DFC3A5D8CB7A}"/>
              </a:ext>
            </a:extLst>
          </p:cNvPr>
          <p:cNvSpPr/>
          <p:nvPr/>
        </p:nvSpPr>
        <p:spPr>
          <a:xfrm>
            <a:off x="8110728" y="1938528"/>
            <a:ext cx="566928" cy="566928"/>
          </a:xfrm>
          <a:prstGeom prst="ellipse">
            <a:avLst/>
          </a:prstGeom>
          <a:solidFill>
            <a:srgbClr val="E968A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a:extLst>
              <a:ext uri="{FF2B5EF4-FFF2-40B4-BE49-F238E27FC236}">
                <a16:creationId xmlns:a16="http://schemas.microsoft.com/office/drawing/2014/main" id="{8480D152-1750-5474-30EE-EDC1CCA7B1CA}"/>
              </a:ext>
            </a:extLst>
          </p:cNvPr>
          <p:cNvSpPr txBox="1"/>
          <p:nvPr/>
        </p:nvSpPr>
        <p:spPr>
          <a:xfrm>
            <a:off x="8110728" y="1947672"/>
            <a:ext cx="566928" cy="557784"/>
          </a:xfrm>
          <a:prstGeom prst="rect">
            <a:avLst/>
          </a:prstGeom>
          <a:noFill/>
        </p:spPr>
        <p:txBody>
          <a:bodyPr wrap="none" anchor="ctr">
            <a:spAutoFit/>
          </a:bodyPr>
          <a:lstStyle/>
          <a:p>
            <a:pPr algn="ctr"/>
            <a:r>
              <a:rPr sz="1700" b="1">
                <a:solidFill>
                  <a:srgbClr val="FFFFFF"/>
                </a:solidFill>
                <a:latin typeface="Aptos"/>
              </a:rPr>
              <a:t>A</a:t>
            </a:r>
          </a:p>
        </p:txBody>
      </p:sp>
      <p:sp>
        <p:nvSpPr>
          <p:cNvPr id="25" name="TextBox 24">
            <a:extLst>
              <a:ext uri="{FF2B5EF4-FFF2-40B4-BE49-F238E27FC236}">
                <a16:creationId xmlns:a16="http://schemas.microsoft.com/office/drawing/2014/main" id="{C978CF7F-683A-B90E-FBE8-59C1B8B8C2A6}"/>
              </a:ext>
            </a:extLst>
          </p:cNvPr>
          <p:cNvSpPr txBox="1"/>
          <p:nvPr/>
        </p:nvSpPr>
        <p:spPr>
          <a:xfrm>
            <a:off x="7644384" y="2761488"/>
            <a:ext cx="1508760" cy="274320"/>
          </a:xfrm>
          <a:prstGeom prst="rect">
            <a:avLst/>
          </a:prstGeom>
          <a:noFill/>
        </p:spPr>
        <p:txBody>
          <a:bodyPr wrap="none" anchor="t">
            <a:spAutoFit/>
          </a:bodyPr>
          <a:lstStyle/>
          <a:p>
            <a:pPr algn="ctr"/>
            <a:r>
              <a:rPr sz="1300" b="1">
                <a:solidFill>
                  <a:srgbClr val="1A2348"/>
                </a:solidFill>
                <a:latin typeface="Aptos"/>
              </a:rPr>
              <a:t>Ask</a:t>
            </a:r>
          </a:p>
        </p:txBody>
      </p:sp>
      <p:sp>
        <p:nvSpPr>
          <p:cNvPr id="26" name="TextBox 25">
            <a:extLst>
              <a:ext uri="{FF2B5EF4-FFF2-40B4-BE49-F238E27FC236}">
                <a16:creationId xmlns:a16="http://schemas.microsoft.com/office/drawing/2014/main" id="{0600394F-8393-DC20-F79C-28A1C217CD8F}"/>
              </a:ext>
            </a:extLst>
          </p:cNvPr>
          <p:cNvSpPr txBox="1"/>
          <p:nvPr/>
        </p:nvSpPr>
        <p:spPr>
          <a:xfrm>
            <a:off x="7616952" y="3182112"/>
            <a:ext cx="1554480" cy="411480"/>
          </a:xfrm>
          <a:prstGeom prst="rect">
            <a:avLst/>
          </a:prstGeom>
          <a:noFill/>
        </p:spPr>
        <p:txBody>
          <a:bodyPr wrap="none" anchor="t">
            <a:spAutoFit/>
          </a:bodyPr>
          <a:lstStyle/>
          <a:p>
            <a:pPr algn="ctr"/>
            <a:r>
              <a:rPr sz="950" b="0">
                <a:solidFill>
                  <a:srgbClr val="697187"/>
                </a:solidFill>
                <a:latin typeface="Aptos"/>
              </a:rPr>
              <a:t>permintaan yang spesifik</a:t>
            </a:r>
          </a:p>
        </p:txBody>
      </p:sp>
      <p:sp>
        <p:nvSpPr>
          <p:cNvPr id="27" name="Rounded Rectangle 26">
            <a:extLst>
              <a:ext uri="{FF2B5EF4-FFF2-40B4-BE49-F238E27FC236}">
                <a16:creationId xmlns:a16="http://schemas.microsoft.com/office/drawing/2014/main" id="{8EC9CDDF-6D19-2169-5219-B7A2A2F867EB}"/>
              </a:ext>
            </a:extLst>
          </p:cNvPr>
          <p:cNvSpPr/>
          <p:nvPr/>
        </p:nvSpPr>
        <p:spPr>
          <a:xfrm>
            <a:off x="9720072" y="1691640"/>
            <a:ext cx="1965960" cy="2057400"/>
          </a:xfrm>
          <a:prstGeom prst="roundRect">
            <a:avLst/>
          </a:prstGeom>
          <a:solidFill>
            <a:srgbClr val="FFF7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Oval 27">
            <a:extLst>
              <a:ext uri="{FF2B5EF4-FFF2-40B4-BE49-F238E27FC236}">
                <a16:creationId xmlns:a16="http://schemas.microsoft.com/office/drawing/2014/main" id="{C4E40AAB-46FE-AA22-6252-57E3C74461CC}"/>
              </a:ext>
            </a:extLst>
          </p:cNvPr>
          <p:cNvSpPr/>
          <p:nvPr/>
        </p:nvSpPr>
        <p:spPr>
          <a:xfrm>
            <a:off x="10415016" y="1938528"/>
            <a:ext cx="566928" cy="566928"/>
          </a:xfrm>
          <a:prstGeom prst="ellipse">
            <a:avLst/>
          </a:prstGeom>
          <a:solidFill>
            <a:srgbClr val="F8C6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a:extLst>
              <a:ext uri="{FF2B5EF4-FFF2-40B4-BE49-F238E27FC236}">
                <a16:creationId xmlns:a16="http://schemas.microsoft.com/office/drawing/2014/main" id="{2A8E2E35-30B6-19B8-2AE4-473D6ED39268}"/>
              </a:ext>
            </a:extLst>
          </p:cNvPr>
          <p:cNvSpPr txBox="1"/>
          <p:nvPr/>
        </p:nvSpPr>
        <p:spPr>
          <a:xfrm>
            <a:off x="10415016" y="1947672"/>
            <a:ext cx="566928" cy="557784"/>
          </a:xfrm>
          <a:prstGeom prst="rect">
            <a:avLst/>
          </a:prstGeom>
          <a:noFill/>
        </p:spPr>
        <p:txBody>
          <a:bodyPr wrap="none" anchor="ctr">
            <a:spAutoFit/>
          </a:bodyPr>
          <a:lstStyle/>
          <a:p>
            <a:pPr algn="ctr"/>
            <a:r>
              <a:rPr sz="1700" b="1">
                <a:solidFill>
                  <a:srgbClr val="FFFFFF"/>
                </a:solidFill>
                <a:latin typeface="Aptos"/>
              </a:rPr>
              <a:t>R</a:t>
            </a:r>
          </a:p>
        </p:txBody>
      </p:sp>
      <p:sp>
        <p:nvSpPr>
          <p:cNvPr id="30" name="TextBox 29">
            <a:extLst>
              <a:ext uri="{FF2B5EF4-FFF2-40B4-BE49-F238E27FC236}">
                <a16:creationId xmlns:a16="http://schemas.microsoft.com/office/drawing/2014/main" id="{C64CA814-57FE-0D5C-5476-D114C71829A9}"/>
              </a:ext>
            </a:extLst>
          </p:cNvPr>
          <p:cNvSpPr txBox="1"/>
          <p:nvPr/>
        </p:nvSpPr>
        <p:spPr>
          <a:xfrm>
            <a:off x="9948672" y="2761488"/>
            <a:ext cx="1508760" cy="274320"/>
          </a:xfrm>
          <a:prstGeom prst="rect">
            <a:avLst/>
          </a:prstGeom>
          <a:noFill/>
        </p:spPr>
        <p:txBody>
          <a:bodyPr wrap="none" anchor="t">
            <a:spAutoFit/>
          </a:bodyPr>
          <a:lstStyle/>
          <a:p>
            <a:pPr algn="ctr"/>
            <a:r>
              <a:rPr sz="1300" b="1">
                <a:solidFill>
                  <a:srgbClr val="1A2348"/>
                </a:solidFill>
                <a:latin typeface="Aptos"/>
              </a:rPr>
              <a:t>Role</a:t>
            </a:r>
          </a:p>
        </p:txBody>
      </p:sp>
      <p:sp>
        <p:nvSpPr>
          <p:cNvPr id="31" name="TextBox 30">
            <a:extLst>
              <a:ext uri="{FF2B5EF4-FFF2-40B4-BE49-F238E27FC236}">
                <a16:creationId xmlns:a16="http://schemas.microsoft.com/office/drawing/2014/main" id="{AC30B1A1-5FCE-0C78-6B18-30BFFF79F286}"/>
              </a:ext>
            </a:extLst>
          </p:cNvPr>
          <p:cNvSpPr txBox="1"/>
          <p:nvPr/>
        </p:nvSpPr>
        <p:spPr>
          <a:xfrm>
            <a:off x="9921240" y="3182112"/>
            <a:ext cx="1554480" cy="411480"/>
          </a:xfrm>
          <a:prstGeom prst="rect">
            <a:avLst/>
          </a:prstGeom>
          <a:noFill/>
        </p:spPr>
        <p:txBody>
          <a:bodyPr wrap="none" anchor="t">
            <a:spAutoFit/>
          </a:bodyPr>
          <a:lstStyle/>
          <a:p>
            <a:pPr algn="ctr"/>
            <a:r>
              <a:rPr sz="950" b="0">
                <a:solidFill>
                  <a:srgbClr val="697187"/>
                </a:solidFill>
                <a:latin typeface="Aptos"/>
              </a:rPr>
              <a:t>peran yang diinginkan</a:t>
            </a:r>
          </a:p>
        </p:txBody>
      </p:sp>
      <p:sp>
        <p:nvSpPr>
          <p:cNvPr id="32" name="TextBox 31">
            <a:extLst>
              <a:ext uri="{FF2B5EF4-FFF2-40B4-BE49-F238E27FC236}">
                <a16:creationId xmlns:a16="http://schemas.microsoft.com/office/drawing/2014/main" id="{2FAB6939-8C27-8F96-C34D-CD735333C01C}"/>
              </a:ext>
            </a:extLst>
          </p:cNvPr>
          <p:cNvSpPr txBox="1"/>
          <p:nvPr/>
        </p:nvSpPr>
        <p:spPr>
          <a:xfrm>
            <a:off x="777240" y="4160520"/>
            <a:ext cx="3474720" cy="246888"/>
          </a:xfrm>
          <a:prstGeom prst="rect">
            <a:avLst/>
          </a:prstGeom>
          <a:noFill/>
        </p:spPr>
        <p:txBody>
          <a:bodyPr wrap="none" anchor="t">
            <a:spAutoFit/>
          </a:bodyPr>
          <a:lstStyle/>
          <a:p>
            <a:pPr algn="l"/>
            <a:r>
              <a:rPr sz="1150" b="1">
                <a:solidFill>
                  <a:srgbClr val="1A2348"/>
                </a:solidFill>
                <a:latin typeface="Aptos"/>
              </a:rPr>
              <a:t>🎯 Sesuaikan bahasa dengan usia siswa</a:t>
            </a:r>
          </a:p>
        </p:txBody>
      </p:sp>
      <p:sp>
        <p:nvSpPr>
          <p:cNvPr id="33" name="TextBox 32">
            <a:extLst>
              <a:ext uri="{FF2B5EF4-FFF2-40B4-BE49-F238E27FC236}">
                <a16:creationId xmlns:a16="http://schemas.microsoft.com/office/drawing/2014/main" id="{7CA8DC3F-2820-FEC5-7587-5F0AEF277E01}"/>
              </a:ext>
            </a:extLst>
          </p:cNvPr>
          <p:cNvSpPr txBox="1"/>
          <p:nvPr/>
        </p:nvSpPr>
        <p:spPr>
          <a:xfrm>
            <a:off x="4069080" y="4160520"/>
            <a:ext cx="6583680" cy="292608"/>
          </a:xfrm>
          <a:prstGeom prst="rect">
            <a:avLst/>
          </a:prstGeom>
          <a:noFill/>
        </p:spPr>
        <p:txBody>
          <a:bodyPr wrap="none" anchor="t">
            <a:spAutoFit/>
          </a:bodyPr>
          <a:lstStyle/>
          <a:p>
            <a:pPr algn="l"/>
            <a:r>
              <a:rPr sz="1050" b="0">
                <a:solidFill>
                  <a:srgbClr val="697187"/>
                </a:solidFill>
                <a:latin typeface="Aptos"/>
              </a:rPr>
              <a:t>Minta gaya bahasa yang sederhana, ceria, dan kontekstual.</a:t>
            </a:r>
          </a:p>
        </p:txBody>
      </p:sp>
      <p:sp>
        <p:nvSpPr>
          <p:cNvPr id="34" name="TextBox 33">
            <a:extLst>
              <a:ext uri="{FF2B5EF4-FFF2-40B4-BE49-F238E27FC236}">
                <a16:creationId xmlns:a16="http://schemas.microsoft.com/office/drawing/2014/main" id="{179D8D06-F4D3-B8C5-999D-2FC1AB4F7D4B}"/>
              </a:ext>
            </a:extLst>
          </p:cNvPr>
          <p:cNvSpPr txBox="1"/>
          <p:nvPr/>
        </p:nvSpPr>
        <p:spPr>
          <a:xfrm>
            <a:off x="777240" y="4818888"/>
            <a:ext cx="3474720" cy="246888"/>
          </a:xfrm>
          <a:prstGeom prst="rect">
            <a:avLst/>
          </a:prstGeom>
          <a:noFill/>
        </p:spPr>
        <p:txBody>
          <a:bodyPr wrap="none" anchor="t">
            <a:spAutoFit/>
          </a:bodyPr>
          <a:lstStyle/>
          <a:p>
            <a:pPr algn="l"/>
            <a:r>
              <a:rPr sz="1150" b="1">
                <a:solidFill>
                  <a:srgbClr val="1A2348"/>
                </a:solidFill>
                <a:latin typeface="Aptos"/>
              </a:rPr>
              <a:t>🔁 Iterasi</a:t>
            </a:r>
          </a:p>
        </p:txBody>
      </p:sp>
      <p:sp>
        <p:nvSpPr>
          <p:cNvPr id="35" name="TextBox 34">
            <a:extLst>
              <a:ext uri="{FF2B5EF4-FFF2-40B4-BE49-F238E27FC236}">
                <a16:creationId xmlns:a16="http://schemas.microsoft.com/office/drawing/2014/main" id="{68EA82A2-1568-5E21-4EB6-EF6FF83C7632}"/>
              </a:ext>
            </a:extLst>
          </p:cNvPr>
          <p:cNvSpPr txBox="1"/>
          <p:nvPr/>
        </p:nvSpPr>
        <p:spPr>
          <a:xfrm>
            <a:off x="4069080" y="4818888"/>
            <a:ext cx="6583680" cy="292608"/>
          </a:xfrm>
          <a:prstGeom prst="rect">
            <a:avLst/>
          </a:prstGeom>
          <a:noFill/>
        </p:spPr>
        <p:txBody>
          <a:bodyPr wrap="none" anchor="t">
            <a:spAutoFit/>
          </a:bodyPr>
          <a:lstStyle/>
          <a:p>
            <a:pPr algn="l"/>
            <a:r>
              <a:rPr sz="1050" b="0">
                <a:solidFill>
                  <a:srgbClr val="697187"/>
                </a:solidFill>
                <a:latin typeface="Aptos"/>
              </a:rPr>
              <a:t>Coba: “buat lebih sederhana”, “tambahkan contoh”, atau “ubah menjadi studi kasus”.</a:t>
            </a:r>
          </a:p>
        </p:txBody>
      </p:sp>
      <p:sp>
        <p:nvSpPr>
          <p:cNvPr id="36" name="TextBox 35">
            <a:extLst>
              <a:ext uri="{FF2B5EF4-FFF2-40B4-BE49-F238E27FC236}">
                <a16:creationId xmlns:a16="http://schemas.microsoft.com/office/drawing/2014/main" id="{C23A3468-AF97-B8A6-D70A-3AF1883391A3}"/>
              </a:ext>
            </a:extLst>
          </p:cNvPr>
          <p:cNvSpPr txBox="1"/>
          <p:nvPr/>
        </p:nvSpPr>
        <p:spPr>
          <a:xfrm>
            <a:off x="777240" y="5477256"/>
            <a:ext cx="3474720" cy="246888"/>
          </a:xfrm>
          <a:prstGeom prst="rect">
            <a:avLst/>
          </a:prstGeom>
          <a:noFill/>
        </p:spPr>
        <p:txBody>
          <a:bodyPr wrap="none" anchor="t">
            <a:spAutoFit/>
          </a:bodyPr>
          <a:lstStyle/>
          <a:p>
            <a:pPr algn="l"/>
            <a:r>
              <a:rPr sz="1150" b="1">
                <a:solidFill>
                  <a:srgbClr val="1A2348"/>
                </a:solidFill>
                <a:latin typeface="Aptos"/>
              </a:rPr>
              <a:t>✅ Verifikasi</a:t>
            </a:r>
          </a:p>
        </p:txBody>
      </p:sp>
      <p:sp>
        <p:nvSpPr>
          <p:cNvPr id="37" name="TextBox 36">
            <a:extLst>
              <a:ext uri="{FF2B5EF4-FFF2-40B4-BE49-F238E27FC236}">
                <a16:creationId xmlns:a16="http://schemas.microsoft.com/office/drawing/2014/main" id="{C421B059-407D-F26E-6EF5-B78CE42D8E96}"/>
              </a:ext>
            </a:extLst>
          </p:cNvPr>
          <p:cNvSpPr txBox="1"/>
          <p:nvPr/>
        </p:nvSpPr>
        <p:spPr>
          <a:xfrm>
            <a:off x="4069080" y="5477256"/>
            <a:ext cx="6583680" cy="292608"/>
          </a:xfrm>
          <a:prstGeom prst="rect">
            <a:avLst/>
          </a:prstGeom>
          <a:noFill/>
        </p:spPr>
        <p:txBody>
          <a:bodyPr wrap="none" anchor="t">
            <a:spAutoFit/>
          </a:bodyPr>
          <a:lstStyle/>
          <a:p>
            <a:pPr algn="l"/>
            <a:r>
              <a:rPr sz="1050" b="0">
                <a:solidFill>
                  <a:srgbClr val="697187"/>
                </a:solidFill>
                <a:latin typeface="Aptos"/>
              </a:rPr>
              <a:t>Selalu cek fakta, kunci jawaban, bias, dan kesesuaian dengan tujuan pembelajaran.</a:t>
            </a:r>
          </a:p>
        </p:txBody>
      </p:sp>
      <p:sp>
        <p:nvSpPr>
          <p:cNvPr id="38" name="TextBox 37">
            <a:extLst>
              <a:ext uri="{FF2B5EF4-FFF2-40B4-BE49-F238E27FC236}">
                <a16:creationId xmlns:a16="http://schemas.microsoft.com/office/drawing/2014/main" id="{A5EDE92B-6AD1-A62D-0A4D-4F2883F2C392}"/>
              </a:ext>
            </a:extLst>
          </p:cNvPr>
          <p:cNvSpPr txBox="1"/>
          <p:nvPr/>
        </p:nvSpPr>
        <p:spPr>
          <a:xfrm>
            <a:off x="658368" y="6519672"/>
            <a:ext cx="3200400" cy="201168"/>
          </a:xfrm>
          <a:prstGeom prst="rect">
            <a:avLst/>
          </a:prstGeom>
          <a:noFill/>
        </p:spPr>
        <p:txBody>
          <a:bodyPr wrap="none" anchor="t">
            <a:spAutoFit/>
          </a:bodyPr>
          <a:lstStyle/>
          <a:p>
            <a:pPr algn="l"/>
            <a:r>
              <a:rPr sz="850" b="0">
                <a:solidFill>
                  <a:srgbClr val="697187"/>
                </a:solidFill>
                <a:latin typeface="Aptos"/>
              </a:rPr>
              <a:t>Elfi Dawiyah, S.Pd.</a:t>
            </a:r>
          </a:p>
        </p:txBody>
      </p:sp>
    </p:spTree>
    <p:extLst>
      <p:ext uri="{BB962C8B-B14F-4D97-AF65-F5344CB8AC3E}">
        <p14:creationId xmlns:p14="http://schemas.microsoft.com/office/powerpoint/2010/main" val="27779030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A54A3-21C0-5A8B-DBA3-087E5980E51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EA52FA8-5C5D-AB37-1D07-637CFE596DB8}"/>
              </a:ext>
            </a:extLst>
          </p:cNvPr>
          <p:cNvSpPr/>
          <p:nvPr/>
        </p:nvSpPr>
        <p:spPr>
          <a:xfrm>
            <a:off x="0" y="0"/>
            <a:ext cx="12191695" cy="6858000"/>
          </a:xfrm>
          <a:prstGeom prst="rect">
            <a:avLst/>
          </a:prstGeom>
          <a:solidFill>
            <a:srgbClr val="F7F9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a:extLst>
              <a:ext uri="{FF2B5EF4-FFF2-40B4-BE49-F238E27FC236}">
                <a16:creationId xmlns:a16="http://schemas.microsoft.com/office/drawing/2014/main" id="{3C273A9D-15A4-97DE-3776-DBEAFA72EDE1}"/>
              </a:ext>
            </a:extLst>
          </p:cNvPr>
          <p:cNvSpPr/>
          <p:nvPr/>
        </p:nvSpPr>
        <p:spPr>
          <a:xfrm>
            <a:off x="8961120" y="-731520"/>
            <a:ext cx="3657600" cy="3657600"/>
          </a:xfrm>
          <a:prstGeom prst="ellipse">
            <a:avLst/>
          </a:prstGeom>
          <a:solidFill>
            <a:srgbClr val="EDE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a:extLst>
              <a:ext uri="{FF2B5EF4-FFF2-40B4-BE49-F238E27FC236}">
                <a16:creationId xmlns:a16="http://schemas.microsoft.com/office/drawing/2014/main" id="{A86C7D7E-D2FC-3A12-5987-415E6C82EF52}"/>
              </a:ext>
            </a:extLst>
          </p:cNvPr>
          <p:cNvSpPr/>
          <p:nvPr/>
        </p:nvSpPr>
        <p:spPr>
          <a:xfrm>
            <a:off x="-914400" y="4846320"/>
            <a:ext cx="2926080" cy="2926080"/>
          </a:xfrm>
          <a:prstGeom prst="ellipse">
            <a:avLst/>
          </a:prstGeom>
          <a:solidFill>
            <a:srgbClr val="E4FA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a:extLst>
              <a:ext uri="{FF2B5EF4-FFF2-40B4-BE49-F238E27FC236}">
                <a16:creationId xmlns:a16="http://schemas.microsoft.com/office/drawing/2014/main" id="{0C8C38E9-8266-E215-2E43-F76396E5177D}"/>
              </a:ext>
            </a:extLst>
          </p:cNvPr>
          <p:cNvSpPr txBox="1"/>
          <p:nvPr/>
        </p:nvSpPr>
        <p:spPr>
          <a:xfrm>
            <a:off x="731520" y="777240"/>
            <a:ext cx="6858000" cy="594360"/>
          </a:xfrm>
          <a:prstGeom prst="rect">
            <a:avLst/>
          </a:prstGeom>
          <a:noFill/>
        </p:spPr>
        <p:txBody>
          <a:bodyPr wrap="none" anchor="t">
            <a:spAutoFit/>
          </a:bodyPr>
          <a:lstStyle/>
          <a:p>
            <a:pPr algn="l"/>
            <a:r>
              <a:rPr sz="3000" b="1">
                <a:solidFill>
                  <a:srgbClr val="1A2348"/>
                </a:solidFill>
                <a:latin typeface="Aptos"/>
              </a:rPr>
              <a:t>MARI MULAI BERKREASI!</a:t>
            </a:r>
          </a:p>
        </p:txBody>
      </p:sp>
      <p:sp>
        <p:nvSpPr>
          <p:cNvPr id="6" name="TextBox 5">
            <a:extLst>
              <a:ext uri="{FF2B5EF4-FFF2-40B4-BE49-F238E27FC236}">
                <a16:creationId xmlns:a16="http://schemas.microsoft.com/office/drawing/2014/main" id="{C684F52A-2D43-C90D-9569-066A28FB640A}"/>
              </a:ext>
            </a:extLst>
          </p:cNvPr>
          <p:cNvSpPr txBox="1"/>
          <p:nvPr/>
        </p:nvSpPr>
        <p:spPr>
          <a:xfrm>
            <a:off x="749808" y="1417320"/>
            <a:ext cx="6858000" cy="502920"/>
          </a:xfrm>
          <a:prstGeom prst="rect">
            <a:avLst/>
          </a:prstGeom>
          <a:noFill/>
        </p:spPr>
        <p:txBody>
          <a:bodyPr wrap="none" anchor="t">
            <a:spAutoFit/>
          </a:bodyPr>
          <a:lstStyle/>
          <a:p>
            <a:pPr algn="l"/>
            <a:r>
              <a:rPr sz="1500" b="1">
                <a:solidFill>
                  <a:srgbClr val="5B46B4"/>
                </a:solidFill>
                <a:latin typeface="Aptos"/>
              </a:rPr>
              <a:t>AI adalah alat. Kreativitas, empati, dan keputusan pedagogis tetap milik guru.</a:t>
            </a:r>
          </a:p>
        </p:txBody>
      </p:sp>
      <p:sp>
        <p:nvSpPr>
          <p:cNvPr id="7" name="Rounded Rectangle 6">
            <a:extLst>
              <a:ext uri="{FF2B5EF4-FFF2-40B4-BE49-F238E27FC236}">
                <a16:creationId xmlns:a16="http://schemas.microsoft.com/office/drawing/2014/main" id="{7011EC2F-8B7B-B138-92B0-4711D15C0FF5}"/>
              </a:ext>
            </a:extLst>
          </p:cNvPr>
          <p:cNvSpPr/>
          <p:nvPr/>
        </p:nvSpPr>
        <p:spPr>
          <a:xfrm>
            <a:off x="777240" y="2240280"/>
            <a:ext cx="6217920" cy="658368"/>
          </a:xfrm>
          <a:prstGeom prst="roundRect">
            <a:avLst/>
          </a:prstGeom>
          <a:solidFill>
            <a:srgbClr val="EDE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a:extLst>
              <a:ext uri="{FF2B5EF4-FFF2-40B4-BE49-F238E27FC236}">
                <a16:creationId xmlns:a16="http://schemas.microsoft.com/office/drawing/2014/main" id="{55A4AEDA-68B9-5EF3-DC46-17CA9B2B30BB}"/>
              </a:ext>
            </a:extLst>
          </p:cNvPr>
          <p:cNvSpPr/>
          <p:nvPr/>
        </p:nvSpPr>
        <p:spPr>
          <a:xfrm>
            <a:off x="960120" y="2340864"/>
            <a:ext cx="438912" cy="438912"/>
          </a:xfrm>
          <a:prstGeom prst="ellipse">
            <a:avLst/>
          </a:prstGeom>
          <a:solidFill>
            <a:srgbClr val="5B46B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E343F4B3-CBBB-2B50-77AB-3FB5A0E4A8D0}"/>
              </a:ext>
            </a:extLst>
          </p:cNvPr>
          <p:cNvSpPr txBox="1"/>
          <p:nvPr/>
        </p:nvSpPr>
        <p:spPr>
          <a:xfrm>
            <a:off x="960120" y="2350008"/>
            <a:ext cx="438912" cy="429768"/>
          </a:xfrm>
          <a:prstGeom prst="rect">
            <a:avLst/>
          </a:prstGeom>
          <a:noFill/>
        </p:spPr>
        <p:txBody>
          <a:bodyPr wrap="none" anchor="ctr">
            <a:spAutoFit/>
          </a:bodyPr>
          <a:lstStyle/>
          <a:p>
            <a:pPr algn="ctr"/>
            <a:r>
              <a:rPr sz="1100" b="1">
                <a:solidFill>
                  <a:srgbClr val="FFFFFF"/>
                </a:solidFill>
                <a:latin typeface="Aptos"/>
              </a:rPr>
              <a:t>01</a:t>
            </a:r>
          </a:p>
        </p:txBody>
      </p:sp>
      <p:sp>
        <p:nvSpPr>
          <p:cNvPr id="10" name="TextBox 9">
            <a:extLst>
              <a:ext uri="{FF2B5EF4-FFF2-40B4-BE49-F238E27FC236}">
                <a16:creationId xmlns:a16="http://schemas.microsoft.com/office/drawing/2014/main" id="{3E6610DE-4FAC-6183-F131-A64528369539}"/>
              </a:ext>
            </a:extLst>
          </p:cNvPr>
          <p:cNvSpPr txBox="1"/>
          <p:nvPr/>
        </p:nvSpPr>
        <p:spPr>
          <a:xfrm>
            <a:off x="1572768" y="2404872"/>
            <a:ext cx="5074920" cy="274320"/>
          </a:xfrm>
          <a:prstGeom prst="rect">
            <a:avLst/>
          </a:prstGeom>
          <a:noFill/>
        </p:spPr>
        <p:txBody>
          <a:bodyPr wrap="none" anchor="t">
            <a:spAutoFit/>
          </a:bodyPr>
          <a:lstStyle/>
          <a:p>
            <a:pPr algn="l"/>
            <a:r>
              <a:rPr sz="1150" b="1">
                <a:solidFill>
                  <a:srgbClr val="282E42"/>
                </a:solidFill>
                <a:latin typeface="Aptos"/>
              </a:rPr>
              <a:t>AI membantu mempercepat ide dan produksi konten.</a:t>
            </a:r>
          </a:p>
        </p:txBody>
      </p:sp>
      <p:sp>
        <p:nvSpPr>
          <p:cNvPr id="11" name="Rounded Rectangle 10">
            <a:extLst>
              <a:ext uri="{FF2B5EF4-FFF2-40B4-BE49-F238E27FC236}">
                <a16:creationId xmlns:a16="http://schemas.microsoft.com/office/drawing/2014/main" id="{699BF0BD-95BA-BE42-8B37-5E96C42E25D8}"/>
              </a:ext>
            </a:extLst>
          </p:cNvPr>
          <p:cNvSpPr/>
          <p:nvPr/>
        </p:nvSpPr>
        <p:spPr>
          <a:xfrm>
            <a:off x="777240" y="3108960"/>
            <a:ext cx="6217920" cy="658368"/>
          </a:xfrm>
          <a:prstGeom prst="roundRect">
            <a:avLst/>
          </a:prstGeom>
          <a:solidFill>
            <a:srgbClr val="E7F3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a:extLst>
              <a:ext uri="{FF2B5EF4-FFF2-40B4-BE49-F238E27FC236}">
                <a16:creationId xmlns:a16="http://schemas.microsoft.com/office/drawing/2014/main" id="{841E6BAD-7AC4-5A07-7609-61A475E4B259}"/>
              </a:ext>
            </a:extLst>
          </p:cNvPr>
          <p:cNvSpPr/>
          <p:nvPr/>
        </p:nvSpPr>
        <p:spPr>
          <a:xfrm>
            <a:off x="960120" y="3209544"/>
            <a:ext cx="438912" cy="438912"/>
          </a:xfrm>
          <a:prstGeom prst="ellipse">
            <a:avLst/>
          </a:prstGeom>
          <a:solidFill>
            <a:srgbClr val="3880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a:extLst>
              <a:ext uri="{FF2B5EF4-FFF2-40B4-BE49-F238E27FC236}">
                <a16:creationId xmlns:a16="http://schemas.microsoft.com/office/drawing/2014/main" id="{55DFE807-AFC0-1A88-2D8A-EC07999F47C1}"/>
              </a:ext>
            </a:extLst>
          </p:cNvPr>
          <p:cNvSpPr txBox="1"/>
          <p:nvPr/>
        </p:nvSpPr>
        <p:spPr>
          <a:xfrm>
            <a:off x="960120" y="3218688"/>
            <a:ext cx="438912" cy="429768"/>
          </a:xfrm>
          <a:prstGeom prst="rect">
            <a:avLst/>
          </a:prstGeom>
          <a:noFill/>
        </p:spPr>
        <p:txBody>
          <a:bodyPr wrap="none" anchor="ctr">
            <a:spAutoFit/>
          </a:bodyPr>
          <a:lstStyle/>
          <a:p>
            <a:pPr algn="ctr"/>
            <a:r>
              <a:rPr sz="1100" b="1">
                <a:solidFill>
                  <a:srgbClr val="FFFFFF"/>
                </a:solidFill>
                <a:latin typeface="Aptos"/>
              </a:rPr>
              <a:t>02</a:t>
            </a:r>
          </a:p>
        </p:txBody>
      </p:sp>
      <p:sp>
        <p:nvSpPr>
          <p:cNvPr id="14" name="TextBox 13">
            <a:extLst>
              <a:ext uri="{FF2B5EF4-FFF2-40B4-BE49-F238E27FC236}">
                <a16:creationId xmlns:a16="http://schemas.microsoft.com/office/drawing/2014/main" id="{9C3125BA-16E0-09B2-975F-4D1FA43A200C}"/>
              </a:ext>
            </a:extLst>
          </p:cNvPr>
          <p:cNvSpPr txBox="1"/>
          <p:nvPr/>
        </p:nvSpPr>
        <p:spPr>
          <a:xfrm>
            <a:off x="1572768" y="3273552"/>
            <a:ext cx="5074920" cy="274320"/>
          </a:xfrm>
          <a:prstGeom prst="rect">
            <a:avLst/>
          </a:prstGeom>
          <a:noFill/>
        </p:spPr>
        <p:txBody>
          <a:bodyPr wrap="none" anchor="t">
            <a:spAutoFit/>
          </a:bodyPr>
          <a:lstStyle/>
          <a:p>
            <a:pPr algn="l"/>
            <a:r>
              <a:rPr sz="1150" b="1">
                <a:solidFill>
                  <a:srgbClr val="282E42"/>
                </a:solidFill>
                <a:latin typeface="Aptos"/>
              </a:rPr>
              <a:t>Pembelajaran interaktif perlu tujuan yang jelas, bukan sekadar tampilan menarik.</a:t>
            </a:r>
          </a:p>
        </p:txBody>
      </p:sp>
      <p:sp>
        <p:nvSpPr>
          <p:cNvPr id="15" name="Rounded Rectangle 14">
            <a:extLst>
              <a:ext uri="{FF2B5EF4-FFF2-40B4-BE49-F238E27FC236}">
                <a16:creationId xmlns:a16="http://schemas.microsoft.com/office/drawing/2014/main" id="{8BC06E3E-3821-1EC3-1F4C-C988D648A962}"/>
              </a:ext>
            </a:extLst>
          </p:cNvPr>
          <p:cNvSpPr/>
          <p:nvPr/>
        </p:nvSpPr>
        <p:spPr>
          <a:xfrm>
            <a:off x="777240" y="3977639"/>
            <a:ext cx="6217920" cy="658368"/>
          </a:xfrm>
          <a:prstGeom prst="roundRect">
            <a:avLst/>
          </a:prstGeom>
          <a:solidFill>
            <a:srgbClr val="E4FA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a:extLst>
              <a:ext uri="{FF2B5EF4-FFF2-40B4-BE49-F238E27FC236}">
                <a16:creationId xmlns:a16="http://schemas.microsoft.com/office/drawing/2014/main" id="{B742DC87-7D28-516D-1FB4-13716DB04C20}"/>
              </a:ext>
            </a:extLst>
          </p:cNvPr>
          <p:cNvSpPr/>
          <p:nvPr/>
        </p:nvSpPr>
        <p:spPr>
          <a:xfrm>
            <a:off x="960120" y="4078224"/>
            <a:ext cx="438912" cy="438912"/>
          </a:xfrm>
          <a:prstGeom prst="ellipse">
            <a:avLst/>
          </a:prstGeom>
          <a:solidFill>
            <a:srgbClr val="3B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a:extLst>
              <a:ext uri="{FF2B5EF4-FFF2-40B4-BE49-F238E27FC236}">
                <a16:creationId xmlns:a16="http://schemas.microsoft.com/office/drawing/2014/main" id="{793FF280-706A-7DA9-4DDE-AFDCBDD74EAA}"/>
              </a:ext>
            </a:extLst>
          </p:cNvPr>
          <p:cNvSpPr txBox="1"/>
          <p:nvPr/>
        </p:nvSpPr>
        <p:spPr>
          <a:xfrm>
            <a:off x="960120" y="4087368"/>
            <a:ext cx="438912" cy="429768"/>
          </a:xfrm>
          <a:prstGeom prst="rect">
            <a:avLst/>
          </a:prstGeom>
          <a:noFill/>
        </p:spPr>
        <p:txBody>
          <a:bodyPr wrap="none" anchor="ctr">
            <a:spAutoFit/>
          </a:bodyPr>
          <a:lstStyle/>
          <a:p>
            <a:pPr algn="ctr"/>
            <a:r>
              <a:rPr sz="1100" b="1">
                <a:solidFill>
                  <a:srgbClr val="FFFFFF"/>
                </a:solidFill>
                <a:latin typeface="Aptos"/>
              </a:rPr>
              <a:t>03</a:t>
            </a:r>
          </a:p>
        </p:txBody>
      </p:sp>
      <p:sp>
        <p:nvSpPr>
          <p:cNvPr id="18" name="TextBox 17">
            <a:extLst>
              <a:ext uri="{FF2B5EF4-FFF2-40B4-BE49-F238E27FC236}">
                <a16:creationId xmlns:a16="http://schemas.microsoft.com/office/drawing/2014/main" id="{32A2FB4B-B12C-4902-56D7-61C2B900D76B}"/>
              </a:ext>
            </a:extLst>
          </p:cNvPr>
          <p:cNvSpPr txBox="1"/>
          <p:nvPr/>
        </p:nvSpPr>
        <p:spPr>
          <a:xfrm>
            <a:off x="1572768" y="4142231"/>
            <a:ext cx="5074920" cy="274320"/>
          </a:xfrm>
          <a:prstGeom prst="rect">
            <a:avLst/>
          </a:prstGeom>
          <a:noFill/>
        </p:spPr>
        <p:txBody>
          <a:bodyPr wrap="none" anchor="t">
            <a:spAutoFit/>
          </a:bodyPr>
          <a:lstStyle/>
          <a:p>
            <a:pPr algn="l"/>
            <a:r>
              <a:rPr sz="1150" b="1">
                <a:solidFill>
                  <a:srgbClr val="282E42"/>
                </a:solidFill>
                <a:latin typeface="Aptos"/>
              </a:rPr>
              <a:t>Kombinasikan konten AI + sentuhan profesional guru + verifikasi.</a:t>
            </a:r>
          </a:p>
        </p:txBody>
      </p:sp>
      <p:sp>
        <p:nvSpPr>
          <p:cNvPr id="19" name="Rounded Rectangle 18">
            <a:extLst>
              <a:ext uri="{FF2B5EF4-FFF2-40B4-BE49-F238E27FC236}">
                <a16:creationId xmlns:a16="http://schemas.microsoft.com/office/drawing/2014/main" id="{D4471590-C927-7B11-E896-3AEAA555B061}"/>
              </a:ext>
            </a:extLst>
          </p:cNvPr>
          <p:cNvSpPr/>
          <p:nvPr/>
        </p:nvSpPr>
        <p:spPr>
          <a:xfrm>
            <a:off x="7543800" y="2057400"/>
            <a:ext cx="3520440" cy="23317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a:extLst>
              <a:ext uri="{FF2B5EF4-FFF2-40B4-BE49-F238E27FC236}">
                <a16:creationId xmlns:a16="http://schemas.microsoft.com/office/drawing/2014/main" id="{9FB33EAF-BEA3-6DC2-B514-C9BB020EA738}"/>
              </a:ext>
            </a:extLst>
          </p:cNvPr>
          <p:cNvSpPr txBox="1"/>
          <p:nvPr/>
        </p:nvSpPr>
        <p:spPr>
          <a:xfrm>
            <a:off x="7818120" y="2331720"/>
            <a:ext cx="2926080" cy="320040"/>
          </a:xfrm>
          <a:prstGeom prst="rect">
            <a:avLst/>
          </a:prstGeom>
          <a:noFill/>
        </p:spPr>
        <p:txBody>
          <a:bodyPr wrap="none" anchor="t">
            <a:spAutoFit/>
          </a:bodyPr>
          <a:lstStyle/>
          <a:p>
            <a:pPr algn="ctr"/>
            <a:r>
              <a:rPr sz="1300" b="1">
                <a:solidFill>
                  <a:srgbClr val="5B46B4"/>
                </a:solidFill>
                <a:latin typeface="Aptos"/>
              </a:rPr>
              <a:t>TANTANGAN MINGGU INI</a:t>
            </a:r>
          </a:p>
        </p:txBody>
      </p:sp>
      <p:sp>
        <p:nvSpPr>
          <p:cNvPr id="21" name="TextBox 20">
            <a:extLst>
              <a:ext uri="{FF2B5EF4-FFF2-40B4-BE49-F238E27FC236}">
                <a16:creationId xmlns:a16="http://schemas.microsoft.com/office/drawing/2014/main" id="{EDCD3A0B-485A-DA41-94EB-C50338C6663C}"/>
              </a:ext>
            </a:extLst>
          </p:cNvPr>
          <p:cNvSpPr txBox="1"/>
          <p:nvPr/>
        </p:nvSpPr>
        <p:spPr>
          <a:xfrm>
            <a:off x="7818120" y="2880360"/>
            <a:ext cx="2926080" cy="914400"/>
          </a:xfrm>
          <a:prstGeom prst="rect">
            <a:avLst/>
          </a:prstGeom>
          <a:noFill/>
        </p:spPr>
        <p:txBody>
          <a:bodyPr wrap="none" anchor="t">
            <a:spAutoFit/>
          </a:bodyPr>
          <a:lstStyle/>
          <a:p>
            <a:pPr algn="ctr"/>
            <a:r>
              <a:rPr sz="2200" b="1">
                <a:solidFill>
                  <a:srgbClr val="1A2348"/>
                </a:solidFill>
                <a:latin typeface="Aptos"/>
              </a:rPr>
              <a:t>Buat 1 infografis
atau
1 set LKPD</a:t>
            </a:r>
          </a:p>
        </p:txBody>
      </p:sp>
      <p:sp>
        <p:nvSpPr>
          <p:cNvPr id="22" name="TextBox 21">
            <a:extLst>
              <a:ext uri="{FF2B5EF4-FFF2-40B4-BE49-F238E27FC236}">
                <a16:creationId xmlns:a16="http://schemas.microsoft.com/office/drawing/2014/main" id="{031EF8A8-B7ED-F007-288F-5578EE2DE7D0}"/>
              </a:ext>
            </a:extLst>
          </p:cNvPr>
          <p:cNvSpPr txBox="1"/>
          <p:nvPr/>
        </p:nvSpPr>
        <p:spPr>
          <a:xfrm>
            <a:off x="7818120" y="3858768"/>
            <a:ext cx="2926080" cy="274320"/>
          </a:xfrm>
          <a:prstGeom prst="rect">
            <a:avLst/>
          </a:prstGeom>
          <a:noFill/>
        </p:spPr>
        <p:txBody>
          <a:bodyPr wrap="none" anchor="t">
            <a:spAutoFit/>
          </a:bodyPr>
          <a:lstStyle/>
          <a:p>
            <a:pPr algn="ctr"/>
            <a:r>
              <a:rPr sz="1100" b="0">
                <a:solidFill>
                  <a:srgbClr val="697187"/>
                </a:solidFill>
                <a:latin typeface="Aptos"/>
              </a:rPr>
              <a:t>dengan bantuan Gemini</a:t>
            </a:r>
          </a:p>
        </p:txBody>
      </p:sp>
      <p:sp>
        <p:nvSpPr>
          <p:cNvPr id="23" name="TextBox 22">
            <a:extLst>
              <a:ext uri="{FF2B5EF4-FFF2-40B4-BE49-F238E27FC236}">
                <a16:creationId xmlns:a16="http://schemas.microsoft.com/office/drawing/2014/main" id="{D48FA1FF-5771-29E5-95BD-88BF552D4DDD}"/>
              </a:ext>
            </a:extLst>
          </p:cNvPr>
          <p:cNvSpPr txBox="1"/>
          <p:nvPr/>
        </p:nvSpPr>
        <p:spPr>
          <a:xfrm>
            <a:off x="7680960" y="4892040"/>
            <a:ext cx="3291840" cy="365760"/>
          </a:xfrm>
          <a:prstGeom prst="rect">
            <a:avLst/>
          </a:prstGeom>
          <a:noFill/>
        </p:spPr>
        <p:txBody>
          <a:bodyPr wrap="none" anchor="t">
            <a:spAutoFit/>
          </a:bodyPr>
          <a:lstStyle/>
          <a:p>
            <a:pPr algn="ctr"/>
            <a:r>
              <a:rPr sz="1500" b="1">
                <a:solidFill>
                  <a:srgbClr val="1A2348"/>
                </a:solidFill>
                <a:latin typeface="Aptos"/>
              </a:rPr>
              <a:t>Elfi Dawiyah, S.Pd.</a:t>
            </a:r>
          </a:p>
        </p:txBody>
      </p:sp>
      <p:sp>
        <p:nvSpPr>
          <p:cNvPr id="24" name="TextBox 23">
            <a:extLst>
              <a:ext uri="{FF2B5EF4-FFF2-40B4-BE49-F238E27FC236}">
                <a16:creationId xmlns:a16="http://schemas.microsoft.com/office/drawing/2014/main" id="{858A8A51-C10F-CCB2-34F2-153E30E25075}"/>
              </a:ext>
            </a:extLst>
          </p:cNvPr>
          <p:cNvSpPr txBox="1"/>
          <p:nvPr/>
        </p:nvSpPr>
        <p:spPr>
          <a:xfrm>
            <a:off x="7498079" y="5303520"/>
            <a:ext cx="3657600" cy="274320"/>
          </a:xfrm>
          <a:prstGeom prst="rect">
            <a:avLst/>
          </a:prstGeom>
          <a:noFill/>
        </p:spPr>
        <p:txBody>
          <a:bodyPr wrap="none" anchor="t">
            <a:spAutoFit/>
          </a:bodyPr>
          <a:lstStyle/>
          <a:p>
            <a:pPr algn="ctr"/>
            <a:r>
              <a:rPr sz="1000" b="0">
                <a:solidFill>
                  <a:srgbClr val="697187"/>
                </a:solidFill>
                <a:latin typeface="Aptos"/>
              </a:rPr>
              <a:t>Guru SMAN 1 Kaway XVI • Aceh Barat</a:t>
            </a:r>
          </a:p>
        </p:txBody>
      </p:sp>
      <p:sp>
        <p:nvSpPr>
          <p:cNvPr id="25" name="TextBox 24">
            <a:extLst>
              <a:ext uri="{FF2B5EF4-FFF2-40B4-BE49-F238E27FC236}">
                <a16:creationId xmlns:a16="http://schemas.microsoft.com/office/drawing/2014/main" id="{F9DFFEAC-3D08-A093-1D1A-0D06916CEA62}"/>
              </a:ext>
            </a:extLst>
          </p:cNvPr>
          <p:cNvSpPr txBox="1"/>
          <p:nvPr/>
        </p:nvSpPr>
        <p:spPr>
          <a:xfrm>
            <a:off x="7635240" y="5806440"/>
            <a:ext cx="3383280" cy="411480"/>
          </a:xfrm>
          <a:prstGeom prst="rect">
            <a:avLst/>
          </a:prstGeom>
          <a:noFill/>
        </p:spPr>
        <p:txBody>
          <a:bodyPr wrap="none" anchor="t">
            <a:spAutoFit/>
          </a:bodyPr>
          <a:lstStyle/>
          <a:p>
            <a:pPr algn="ctr"/>
            <a:r>
              <a:rPr sz="1800" b="1">
                <a:solidFill>
                  <a:srgbClr val="5B46B4"/>
                </a:solidFill>
                <a:latin typeface="Aptos"/>
              </a:rPr>
              <a:t>TERIMA KASIH</a:t>
            </a:r>
          </a:p>
        </p:txBody>
      </p:sp>
      <p:sp>
        <p:nvSpPr>
          <p:cNvPr id="26" name="TextBox 25">
            <a:extLst>
              <a:ext uri="{FF2B5EF4-FFF2-40B4-BE49-F238E27FC236}">
                <a16:creationId xmlns:a16="http://schemas.microsoft.com/office/drawing/2014/main" id="{97B63B50-38E5-D2E3-B418-EC198E226277}"/>
              </a:ext>
            </a:extLst>
          </p:cNvPr>
          <p:cNvSpPr txBox="1"/>
          <p:nvPr/>
        </p:nvSpPr>
        <p:spPr>
          <a:xfrm>
            <a:off x="658368" y="6519672"/>
            <a:ext cx="3200400" cy="201168"/>
          </a:xfrm>
          <a:prstGeom prst="rect">
            <a:avLst/>
          </a:prstGeom>
          <a:noFill/>
        </p:spPr>
        <p:txBody>
          <a:bodyPr wrap="none" anchor="t">
            <a:spAutoFit/>
          </a:bodyPr>
          <a:lstStyle/>
          <a:p>
            <a:pPr algn="l"/>
            <a:r>
              <a:rPr sz="850" b="0">
                <a:solidFill>
                  <a:srgbClr val="697187"/>
                </a:solidFill>
                <a:latin typeface="Aptos"/>
              </a:rPr>
              <a:t>Elfi Dawiyah, S.Pd.</a:t>
            </a:r>
          </a:p>
        </p:txBody>
      </p:sp>
    </p:spTree>
    <p:extLst>
      <p:ext uri="{BB962C8B-B14F-4D97-AF65-F5344CB8AC3E}">
        <p14:creationId xmlns:p14="http://schemas.microsoft.com/office/powerpoint/2010/main" val="20852806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9CFCB-2804-2B07-44AD-1BDEA3535E7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484D10F-55BA-4AB7-70B5-83D53583F63E}"/>
              </a:ext>
            </a:extLst>
          </p:cNvPr>
          <p:cNvPicPr>
            <a:picLocks noChangeAspect="1"/>
          </p:cNvPicPr>
          <p:nvPr/>
        </p:nvPicPr>
        <p:blipFill>
          <a:blip r:embed="rId2"/>
          <a:stretch>
            <a:fillRect/>
          </a:stretch>
        </p:blipFill>
        <p:spPr>
          <a:xfrm>
            <a:off x="244928" y="184551"/>
            <a:ext cx="11664043" cy="6510163"/>
          </a:xfrm>
          <a:prstGeom prst="rect">
            <a:avLst/>
          </a:prstGeom>
        </p:spPr>
      </p:pic>
    </p:spTree>
    <p:extLst>
      <p:ext uri="{BB962C8B-B14F-4D97-AF65-F5344CB8AC3E}">
        <p14:creationId xmlns:p14="http://schemas.microsoft.com/office/powerpoint/2010/main" val="40048986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29EBD-CCF2-0155-94A1-AA3C17CC1E6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C6AF73E-ADDF-DD39-A7A6-A57215E61419}"/>
              </a:ext>
            </a:extLst>
          </p:cNvPr>
          <p:cNvPicPr>
            <a:picLocks noChangeAspect="1"/>
          </p:cNvPicPr>
          <p:nvPr/>
        </p:nvPicPr>
        <p:blipFill>
          <a:blip r:embed="rId2"/>
          <a:stretch>
            <a:fillRect/>
          </a:stretch>
        </p:blipFill>
        <p:spPr>
          <a:xfrm>
            <a:off x="1567543" y="130628"/>
            <a:ext cx="8860971" cy="6596744"/>
          </a:xfrm>
          <a:prstGeom prst="rect">
            <a:avLst/>
          </a:prstGeom>
        </p:spPr>
      </p:pic>
    </p:spTree>
    <p:extLst>
      <p:ext uri="{BB962C8B-B14F-4D97-AF65-F5344CB8AC3E}">
        <p14:creationId xmlns:p14="http://schemas.microsoft.com/office/powerpoint/2010/main" val="35706737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4307A-B8E0-5873-446C-CAD7D6021B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20137F-1361-C7D6-5040-B15E68B689D1}"/>
              </a:ext>
            </a:extLst>
          </p:cNvPr>
          <p:cNvSpPr>
            <a:spLocks noGrp="1"/>
          </p:cNvSpPr>
          <p:nvPr>
            <p:ph type="ctrTitle"/>
          </p:nvPr>
        </p:nvSpPr>
        <p:spPr/>
        <p:txBody>
          <a:bodyPr>
            <a:noAutofit/>
          </a:bodyPr>
          <a:lstStyle/>
          <a:p>
            <a:pPr algn="just"/>
            <a:r>
              <a:rPr lang="en-ID" sz="2000" dirty="0" err="1"/>
              <a:t>Bertindak</a:t>
            </a:r>
            <a:r>
              <a:rPr lang="en-ID" sz="2000" dirty="0"/>
              <a:t> </a:t>
            </a:r>
            <a:r>
              <a:rPr lang="en-ID" sz="2000" dirty="0" err="1"/>
              <a:t>sebagai</a:t>
            </a:r>
            <a:r>
              <a:rPr lang="en-ID" sz="2000" dirty="0"/>
              <a:t> guru </a:t>
            </a:r>
            <a:r>
              <a:rPr lang="en-ID" sz="2000" dirty="0" err="1"/>
              <a:t>profesional</a:t>
            </a:r>
            <a:r>
              <a:rPr lang="en-ID" sz="2000" dirty="0"/>
              <a:t> </a:t>
            </a:r>
            <a:r>
              <a:rPr lang="en-ID" sz="2000" dirty="0" err="1"/>
              <a:t>buatkan</a:t>
            </a:r>
            <a:r>
              <a:rPr lang="en-ID" sz="2000" dirty="0"/>
              <a:t> </a:t>
            </a:r>
            <a:r>
              <a:rPr lang="en-ID" sz="2000" dirty="0" err="1"/>
              <a:t>gambar</a:t>
            </a:r>
            <a:r>
              <a:rPr lang="en-ID" sz="2000" dirty="0"/>
              <a:t> LKPD </a:t>
            </a:r>
            <a:r>
              <a:rPr lang="en-ID" sz="2000" dirty="0" err="1"/>
              <a:t>pelajaran</a:t>
            </a:r>
            <a:r>
              <a:rPr lang="en-ID" sz="2000" dirty="0"/>
              <a:t> Bahasa Inggris </a:t>
            </a:r>
            <a:r>
              <a:rPr lang="en-ID" sz="2000" dirty="0" err="1"/>
              <a:t>Kelas</a:t>
            </a:r>
            <a:r>
              <a:rPr lang="en-ID" sz="2000" dirty="0"/>
              <a:t> XI </a:t>
            </a:r>
            <a:r>
              <a:rPr lang="en-ID" sz="2000" dirty="0" err="1"/>
              <a:t>materi</a:t>
            </a:r>
            <a:r>
              <a:rPr lang="en-ID" sz="2000" dirty="0"/>
              <a:t> (…). Tujuan </a:t>
            </a:r>
            <a:r>
              <a:rPr lang="en-ID" sz="2000" dirty="0" err="1"/>
              <a:t>pembelajaran</a:t>
            </a:r>
            <a:r>
              <a:rPr lang="en-ID" sz="2000" dirty="0"/>
              <a:t> </a:t>
            </a:r>
            <a:r>
              <a:rPr lang="en-ID" sz="2000" dirty="0" err="1"/>
              <a:t>siswa</a:t>
            </a:r>
            <a:r>
              <a:rPr lang="en-ID" sz="2000" dirty="0"/>
              <a:t> </a:t>
            </a:r>
            <a:r>
              <a:rPr lang="en-ID" sz="2000" dirty="0" err="1"/>
              <a:t>dapat</a:t>
            </a:r>
            <a:r>
              <a:rPr lang="en-ID" sz="2000" dirty="0"/>
              <a:t> </a:t>
            </a:r>
            <a:r>
              <a:rPr lang="en-ID" sz="2000" dirty="0" err="1"/>
              <a:t>menganalis</a:t>
            </a:r>
            <a:r>
              <a:rPr lang="en-ID" sz="2000" dirty="0"/>
              <a:t> </a:t>
            </a:r>
            <a:r>
              <a:rPr lang="en-ID" sz="2000" dirty="0" err="1"/>
              <a:t>fungsi</a:t>
            </a:r>
            <a:r>
              <a:rPr lang="en-ID" sz="2000" dirty="0"/>
              <a:t> </a:t>
            </a:r>
            <a:r>
              <a:rPr lang="en-ID" sz="2000" dirty="0" err="1"/>
              <a:t>sosial,struktur</a:t>
            </a:r>
            <a:r>
              <a:rPr lang="en-ID" sz="2000" dirty="0"/>
              <a:t> </a:t>
            </a:r>
            <a:r>
              <a:rPr lang="en-ID" sz="2000" dirty="0" err="1"/>
              <a:t>teks</a:t>
            </a:r>
            <a:r>
              <a:rPr lang="en-ID" sz="2000" dirty="0"/>
              <a:t> dan </a:t>
            </a:r>
            <a:r>
              <a:rPr lang="en-ID" sz="2000" dirty="0" err="1"/>
              <a:t>unsur</a:t>
            </a:r>
            <a:r>
              <a:rPr lang="en-ID" sz="2000" dirty="0"/>
              <a:t> </a:t>
            </a:r>
            <a:r>
              <a:rPr lang="en-ID" sz="2000" dirty="0" err="1"/>
              <a:t>kebahsaan</a:t>
            </a:r>
            <a:r>
              <a:rPr lang="en-ID" sz="2000" dirty="0"/>
              <a:t> pada </a:t>
            </a:r>
            <a:r>
              <a:rPr lang="en-ID" sz="2000" dirty="0" err="1"/>
              <a:t>teks</a:t>
            </a:r>
            <a:r>
              <a:rPr lang="en-ID" sz="2000" dirty="0"/>
              <a:t> </a:t>
            </a:r>
            <a:r>
              <a:rPr lang="en-ID" sz="2000" dirty="0">
                <a:solidFill>
                  <a:schemeClr val="tx1">
                    <a:tint val="75000"/>
                  </a:schemeClr>
                </a:solidFill>
                <a:latin typeface="+mn-lt"/>
                <a:ea typeface="+mn-ea"/>
                <a:cs typeface="+mn-cs"/>
              </a:rPr>
              <a:t>(…)</a:t>
            </a:r>
            <a:r>
              <a:rPr lang="en-ID" sz="2000" dirty="0"/>
              <a:t> text </a:t>
            </a:r>
            <a:r>
              <a:rPr lang="en-ID" sz="2000" dirty="0" err="1"/>
              <a:t>tentang</a:t>
            </a:r>
            <a:r>
              <a:rPr lang="en-ID" sz="2000" dirty="0"/>
              <a:t> (…..).</a:t>
            </a:r>
            <a:r>
              <a:rPr lang="en-ID" sz="2000" dirty="0" err="1"/>
              <a:t>Buatkan</a:t>
            </a:r>
            <a:r>
              <a:rPr lang="en-ID" sz="2000" dirty="0"/>
              <a:t> poster LKPD </a:t>
            </a:r>
            <a:r>
              <a:rPr lang="en-ID" sz="2000" dirty="0" err="1"/>
              <a:t>sebanyak</a:t>
            </a:r>
            <a:r>
              <a:rPr lang="en-ID" sz="2000" dirty="0"/>
              <a:t> 2 </a:t>
            </a:r>
            <a:r>
              <a:rPr lang="en-ID" sz="2000" dirty="0" err="1">
                <a:solidFill>
                  <a:schemeClr val="tx1">
                    <a:tint val="75000"/>
                  </a:schemeClr>
                </a:solidFill>
                <a:latin typeface="+mn-lt"/>
                <a:ea typeface="+mn-ea"/>
                <a:cs typeface="+mn-cs"/>
              </a:rPr>
              <a:t>halaman</a:t>
            </a:r>
            <a:r>
              <a:rPr lang="en-ID" sz="2000" dirty="0"/>
              <a:t> </a:t>
            </a:r>
            <a:r>
              <a:rPr lang="en-ID" sz="2000" dirty="0" err="1"/>
              <a:t>terdiri</a:t>
            </a:r>
            <a:r>
              <a:rPr lang="en-ID" sz="2000" dirty="0"/>
              <a:t> </a:t>
            </a:r>
            <a:r>
              <a:rPr lang="en-ID" sz="2000" dirty="0" err="1"/>
              <a:t>dari</a:t>
            </a:r>
            <a:r>
              <a:rPr lang="en-ID" sz="2000" dirty="0"/>
              <a:t> : </a:t>
            </a:r>
            <a:r>
              <a:rPr lang="en-ID" sz="2000" dirty="0" err="1"/>
              <a:t>Identitas</a:t>
            </a:r>
            <a:r>
              <a:rPr lang="en-ID" sz="2000" dirty="0"/>
              <a:t> </a:t>
            </a:r>
            <a:r>
              <a:rPr lang="en-ID" sz="2000" dirty="0" err="1"/>
              <a:t>siswa</a:t>
            </a:r>
            <a:r>
              <a:rPr lang="en-ID" sz="2000" dirty="0"/>
              <a:t>, </a:t>
            </a:r>
            <a:r>
              <a:rPr lang="en-ID" sz="2000" dirty="0" err="1"/>
              <a:t>tujuan</a:t>
            </a:r>
            <a:r>
              <a:rPr lang="en-ID" sz="2000" dirty="0"/>
              <a:t> </a:t>
            </a:r>
            <a:r>
              <a:rPr lang="en-ID" sz="2000" dirty="0" err="1"/>
              <a:t>pembelajaran</a:t>
            </a:r>
            <a:r>
              <a:rPr lang="en-ID" sz="2000" dirty="0"/>
              <a:t>, </a:t>
            </a:r>
            <a:r>
              <a:rPr lang="en-ID" sz="2000" dirty="0" err="1"/>
              <a:t>petunjuk</a:t>
            </a:r>
            <a:r>
              <a:rPr lang="en-ID" sz="2000" dirty="0"/>
              <a:t>, stimulus </a:t>
            </a:r>
            <a:r>
              <a:rPr lang="en-ID" sz="2000" dirty="0" err="1"/>
              <a:t>awal</a:t>
            </a:r>
            <a:r>
              <a:rPr lang="en-ID" sz="2000" dirty="0"/>
              <a:t>, </a:t>
            </a:r>
            <a:r>
              <a:rPr lang="en-ID" sz="2000" dirty="0" err="1"/>
              <a:t>aktivitas</a:t>
            </a:r>
            <a:r>
              <a:rPr lang="en-ID" sz="2000" dirty="0"/>
              <a:t> </a:t>
            </a:r>
            <a:r>
              <a:rPr lang="en-ID" sz="2000" dirty="0" err="1"/>
              <a:t>individu</a:t>
            </a:r>
            <a:r>
              <a:rPr lang="en-ID" sz="2000" dirty="0"/>
              <a:t>/</a:t>
            </a:r>
            <a:r>
              <a:rPr lang="en-ID" sz="2000" dirty="0" err="1"/>
              <a:t>kelompok</a:t>
            </a:r>
            <a:r>
              <a:rPr lang="en-ID" sz="2000" dirty="0"/>
              <a:t>, </a:t>
            </a:r>
            <a:r>
              <a:rPr lang="en-ID" sz="2000" dirty="0" err="1"/>
              <a:t>pertanyaan</a:t>
            </a:r>
            <a:r>
              <a:rPr lang="en-ID" sz="2000" dirty="0"/>
              <a:t> </a:t>
            </a:r>
            <a:r>
              <a:rPr lang="en-ID" sz="2000" dirty="0" err="1"/>
              <a:t>pemahaman</a:t>
            </a:r>
            <a:r>
              <a:rPr lang="en-ID" sz="2000" dirty="0"/>
              <a:t>, </a:t>
            </a:r>
            <a:r>
              <a:rPr lang="en-ID" sz="2000" dirty="0" err="1"/>
              <a:t>refleksi</a:t>
            </a:r>
            <a:r>
              <a:rPr lang="en-ID" sz="2000" dirty="0"/>
              <a:t> dan </a:t>
            </a:r>
            <a:r>
              <a:rPr lang="en-ID" sz="2000" dirty="0" err="1"/>
              <a:t>penilaian</a:t>
            </a:r>
            <a:r>
              <a:rPr lang="en-ID" sz="2000" dirty="0"/>
              <a:t>. </a:t>
            </a:r>
            <a:r>
              <a:rPr lang="en-ID" sz="2000" dirty="0" err="1"/>
              <a:t>Gunakan</a:t>
            </a:r>
            <a:r>
              <a:rPr lang="en-ID" sz="2000" dirty="0"/>
              <a:t> </a:t>
            </a:r>
            <a:r>
              <a:rPr lang="en-ID" sz="2000" dirty="0" err="1"/>
              <a:t>pendekatan</a:t>
            </a:r>
            <a:r>
              <a:rPr lang="en-ID" sz="2000" dirty="0"/>
              <a:t> PJBL pada </a:t>
            </a:r>
            <a:r>
              <a:rPr lang="en-ID" sz="2000" dirty="0" err="1"/>
              <a:t>pembelajaran</a:t>
            </a:r>
            <a:r>
              <a:rPr lang="en-ID" sz="2000" dirty="0"/>
              <a:t> </a:t>
            </a:r>
            <a:r>
              <a:rPr lang="en-ID" sz="2000" dirty="0" err="1"/>
              <a:t>mendalam</a:t>
            </a:r>
            <a:r>
              <a:rPr lang="en-ID" sz="2000" dirty="0"/>
              <a:t>. </a:t>
            </a:r>
            <a:r>
              <a:rPr lang="en-ID" sz="2000" dirty="0" err="1"/>
              <a:t>berikan</a:t>
            </a:r>
            <a:r>
              <a:rPr lang="en-ID" sz="2000" dirty="0"/>
              <a:t> </a:t>
            </a:r>
            <a:r>
              <a:rPr lang="en-ID" sz="2000" dirty="0" err="1"/>
              <a:t>contoh</a:t>
            </a:r>
            <a:r>
              <a:rPr lang="en-ID" sz="2000" dirty="0"/>
              <a:t> </a:t>
            </a:r>
            <a:r>
              <a:rPr lang="en-ID" sz="2000" dirty="0" err="1"/>
              <a:t>soal</a:t>
            </a:r>
            <a:r>
              <a:rPr lang="en-ID" sz="2000" dirty="0"/>
              <a:t> </a:t>
            </a:r>
            <a:r>
              <a:rPr lang="en-ID" sz="2000" dirty="0" err="1"/>
              <a:t>dengan</a:t>
            </a:r>
            <a:r>
              <a:rPr lang="en-ID" sz="2000" dirty="0"/>
              <a:t> 200 </a:t>
            </a:r>
            <a:r>
              <a:rPr lang="en-ID" sz="2000" dirty="0" err="1"/>
              <a:t>kosa</a:t>
            </a:r>
            <a:r>
              <a:rPr lang="en-ID" sz="2000" dirty="0"/>
              <a:t> kata. </a:t>
            </a:r>
            <a:r>
              <a:rPr lang="en-ID" sz="2000" dirty="0" err="1"/>
              <a:t>Buatkan</a:t>
            </a:r>
            <a:r>
              <a:rPr lang="en-ID" sz="2000" dirty="0"/>
              <a:t> </a:t>
            </a:r>
            <a:r>
              <a:rPr lang="en-ID" sz="2000" dirty="0" err="1"/>
              <a:t>densain</a:t>
            </a:r>
            <a:r>
              <a:rPr lang="en-ID" sz="2000" dirty="0"/>
              <a:t> yang </a:t>
            </a:r>
            <a:r>
              <a:rPr lang="en-ID" sz="2000" dirty="0" err="1"/>
              <a:t>menarik</a:t>
            </a:r>
            <a:r>
              <a:rPr lang="en-ID" sz="2000" dirty="0"/>
              <a:t>, </a:t>
            </a:r>
            <a:r>
              <a:rPr lang="en-ID" sz="2000" dirty="0" err="1"/>
              <a:t>cerah</a:t>
            </a:r>
            <a:r>
              <a:rPr lang="en-ID" sz="2000" dirty="0"/>
              <a:t> dan </a:t>
            </a:r>
            <a:r>
              <a:rPr lang="en-ID" sz="2000" dirty="0" err="1"/>
              <a:t>disertai</a:t>
            </a:r>
            <a:r>
              <a:rPr lang="en-ID" sz="2000" dirty="0"/>
              <a:t> </a:t>
            </a:r>
            <a:r>
              <a:rPr lang="en-ID" sz="2000" dirty="0" err="1"/>
              <a:t>gambar</a:t>
            </a:r>
            <a:r>
              <a:rPr lang="en-ID" sz="2000" dirty="0"/>
              <a:t> </a:t>
            </a:r>
            <a:br>
              <a:rPr lang="en-ID" sz="2000" dirty="0"/>
            </a:br>
            <a:br>
              <a:rPr lang="en-ID" sz="2000" dirty="0"/>
            </a:br>
            <a:endParaRPr lang="en-ID" sz="2000" dirty="0"/>
          </a:p>
        </p:txBody>
      </p:sp>
      <p:sp>
        <p:nvSpPr>
          <p:cNvPr id="3" name="Subtitle 2">
            <a:extLst>
              <a:ext uri="{FF2B5EF4-FFF2-40B4-BE49-F238E27FC236}">
                <a16:creationId xmlns:a16="http://schemas.microsoft.com/office/drawing/2014/main" id="{97165FA7-0145-3789-5ED6-CC054519FEB0}"/>
              </a:ext>
            </a:extLst>
          </p:cNvPr>
          <p:cNvSpPr>
            <a:spLocks noGrp="1"/>
          </p:cNvSpPr>
          <p:nvPr>
            <p:ph type="subTitle" idx="1"/>
          </p:nvPr>
        </p:nvSpPr>
        <p:spPr>
          <a:xfrm>
            <a:off x="1371600" y="4757056"/>
            <a:ext cx="10145486" cy="881743"/>
          </a:xfrm>
        </p:spPr>
        <p:txBody>
          <a:bodyPr>
            <a:normAutofit/>
          </a:bodyPr>
          <a:lstStyle/>
          <a:p>
            <a:endParaRPr lang="en-ID" sz="2000" dirty="0"/>
          </a:p>
        </p:txBody>
      </p:sp>
    </p:spTree>
    <p:extLst>
      <p:ext uri="{BB962C8B-B14F-4D97-AF65-F5344CB8AC3E}">
        <p14:creationId xmlns:p14="http://schemas.microsoft.com/office/powerpoint/2010/main" val="10725467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07C88-F1CC-C87B-1134-0665A1E4F7F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94DF08C-F488-E1C6-06E2-F251B141718D}"/>
              </a:ext>
            </a:extLst>
          </p:cNvPr>
          <p:cNvSpPr/>
          <p:nvPr/>
        </p:nvSpPr>
        <p:spPr>
          <a:xfrm>
            <a:off x="255900" y="124097"/>
            <a:ext cx="12191695" cy="6858000"/>
          </a:xfrm>
          <a:prstGeom prst="rect">
            <a:avLst/>
          </a:prstGeom>
          <a:solidFill>
            <a:srgbClr val="F7F9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a:extLst>
              <a:ext uri="{FF2B5EF4-FFF2-40B4-BE49-F238E27FC236}">
                <a16:creationId xmlns:a16="http://schemas.microsoft.com/office/drawing/2014/main" id="{B427A49D-47FD-94A9-0A5B-67D3763BE236}"/>
              </a:ext>
            </a:extLst>
          </p:cNvPr>
          <p:cNvSpPr/>
          <p:nvPr/>
        </p:nvSpPr>
        <p:spPr>
          <a:xfrm>
            <a:off x="8961120" y="-731520"/>
            <a:ext cx="3657600" cy="3657600"/>
          </a:xfrm>
          <a:prstGeom prst="ellipse">
            <a:avLst/>
          </a:prstGeom>
          <a:solidFill>
            <a:srgbClr val="EDE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a:extLst>
              <a:ext uri="{FF2B5EF4-FFF2-40B4-BE49-F238E27FC236}">
                <a16:creationId xmlns:a16="http://schemas.microsoft.com/office/drawing/2014/main" id="{A7B4E3CC-455F-A875-C491-0A59501D69B3}"/>
              </a:ext>
            </a:extLst>
          </p:cNvPr>
          <p:cNvSpPr/>
          <p:nvPr/>
        </p:nvSpPr>
        <p:spPr>
          <a:xfrm>
            <a:off x="-914400" y="4846320"/>
            <a:ext cx="2926080" cy="2926080"/>
          </a:xfrm>
          <a:prstGeom prst="ellipse">
            <a:avLst/>
          </a:prstGeom>
          <a:solidFill>
            <a:srgbClr val="E4FA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a:extLst>
              <a:ext uri="{FF2B5EF4-FFF2-40B4-BE49-F238E27FC236}">
                <a16:creationId xmlns:a16="http://schemas.microsoft.com/office/drawing/2014/main" id="{2468413F-C760-BD45-93C4-605A0A2B3E1A}"/>
              </a:ext>
            </a:extLst>
          </p:cNvPr>
          <p:cNvSpPr txBox="1"/>
          <p:nvPr/>
        </p:nvSpPr>
        <p:spPr>
          <a:xfrm>
            <a:off x="731520" y="777240"/>
            <a:ext cx="6858000" cy="594360"/>
          </a:xfrm>
          <a:prstGeom prst="rect">
            <a:avLst/>
          </a:prstGeom>
          <a:noFill/>
        </p:spPr>
        <p:txBody>
          <a:bodyPr wrap="none" anchor="t">
            <a:spAutoFit/>
          </a:bodyPr>
          <a:lstStyle/>
          <a:p>
            <a:pPr algn="l"/>
            <a:r>
              <a:rPr sz="3000" b="1">
                <a:solidFill>
                  <a:srgbClr val="1A2348"/>
                </a:solidFill>
                <a:latin typeface="Aptos"/>
              </a:rPr>
              <a:t>MARI MULAI BERKREASI!</a:t>
            </a:r>
          </a:p>
        </p:txBody>
      </p:sp>
      <p:sp>
        <p:nvSpPr>
          <p:cNvPr id="6" name="TextBox 5">
            <a:extLst>
              <a:ext uri="{FF2B5EF4-FFF2-40B4-BE49-F238E27FC236}">
                <a16:creationId xmlns:a16="http://schemas.microsoft.com/office/drawing/2014/main" id="{15E43BE1-71EB-3A4E-5A38-D0E4C78ECFF7}"/>
              </a:ext>
            </a:extLst>
          </p:cNvPr>
          <p:cNvSpPr txBox="1"/>
          <p:nvPr/>
        </p:nvSpPr>
        <p:spPr>
          <a:xfrm>
            <a:off x="749808" y="1417320"/>
            <a:ext cx="184731" cy="323165"/>
          </a:xfrm>
          <a:prstGeom prst="rect">
            <a:avLst/>
          </a:prstGeom>
          <a:noFill/>
        </p:spPr>
        <p:txBody>
          <a:bodyPr wrap="none" anchor="t">
            <a:spAutoFit/>
          </a:bodyPr>
          <a:lstStyle/>
          <a:p>
            <a:pPr algn="l"/>
            <a:endParaRPr sz="1500" b="1" dirty="0">
              <a:solidFill>
                <a:srgbClr val="5B46B4"/>
              </a:solidFill>
              <a:latin typeface="Aptos"/>
            </a:endParaRPr>
          </a:p>
        </p:txBody>
      </p:sp>
      <p:sp>
        <p:nvSpPr>
          <p:cNvPr id="7" name="Rounded Rectangle 6">
            <a:extLst>
              <a:ext uri="{FF2B5EF4-FFF2-40B4-BE49-F238E27FC236}">
                <a16:creationId xmlns:a16="http://schemas.microsoft.com/office/drawing/2014/main" id="{3065F7FF-4CCD-DB55-5D00-046CD1C97B25}"/>
              </a:ext>
            </a:extLst>
          </p:cNvPr>
          <p:cNvSpPr/>
          <p:nvPr/>
        </p:nvSpPr>
        <p:spPr>
          <a:xfrm>
            <a:off x="777240" y="2240280"/>
            <a:ext cx="6217920" cy="658368"/>
          </a:xfrm>
          <a:prstGeom prst="roundRect">
            <a:avLst/>
          </a:prstGeom>
          <a:solidFill>
            <a:srgbClr val="EDE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a:extLst>
              <a:ext uri="{FF2B5EF4-FFF2-40B4-BE49-F238E27FC236}">
                <a16:creationId xmlns:a16="http://schemas.microsoft.com/office/drawing/2014/main" id="{4CEA8B42-40FF-81F9-8A3B-B564F4546E3F}"/>
              </a:ext>
            </a:extLst>
          </p:cNvPr>
          <p:cNvSpPr/>
          <p:nvPr/>
        </p:nvSpPr>
        <p:spPr>
          <a:xfrm>
            <a:off x="960120" y="2340864"/>
            <a:ext cx="438912" cy="438912"/>
          </a:xfrm>
          <a:prstGeom prst="ellipse">
            <a:avLst/>
          </a:prstGeom>
          <a:solidFill>
            <a:srgbClr val="5B46B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ounded Rectangle 10">
            <a:extLst>
              <a:ext uri="{FF2B5EF4-FFF2-40B4-BE49-F238E27FC236}">
                <a16:creationId xmlns:a16="http://schemas.microsoft.com/office/drawing/2014/main" id="{BBC00D1D-6667-1616-3DD8-E32DFC53E946}"/>
              </a:ext>
            </a:extLst>
          </p:cNvPr>
          <p:cNvSpPr/>
          <p:nvPr/>
        </p:nvSpPr>
        <p:spPr>
          <a:xfrm>
            <a:off x="777240" y="3108960"/>
            <a:ext cx="6217920" cy="658368"/>
          </a:xfrm>
          <a:prstGeom prst="roundRect">
            <a:avLst/>
          </a:prstGeom>
          <a:solidFill>
            <a:srgbClr val="E7F3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a:extLst>
              <a:ext uri="{FF2B5EF4-FFF2-40B4-BE49-F238E27FC236}">
                <a16:creationId xmlns:a16="http://schemas.microsoft.com/office/drawing/2014/main" id="{9FA4B48D-D106-0C19-76D2-773E80582E78}"/>
              </a:ext>
            </a:extLst>
          </p:cNvPr>
          <p:cNvSpPr/>
          <p:nvPr/>
        </p:nvSpPr>
        <p:spPr>
          <a:xfrm>
            <a:off x="960120" y="3209544"/>
            <a:ext cx="438912" cy="438912"/>
          </a:xfrm>
          <a:prstGeom prst="ellipse">
            <a:avLst/>
          </a:prstGeom>
          <a:solidFill>
            <a:srgbClr val="3880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ounded Rectangle 14">
            <a:extLst>
              <a:ext uri="{FF2B5EF4-FFF2-40B4-BE49-F238E27FC236}">
                <a16:creationId xmlns:a16="http://schemas.microsoft.com/office/drawing/2014/main" id="{E8E1C449-1A92-C8CE-4C60-DD520856633B}"/>
              </a:ext>
            </a:extLst>
          </p:cNvPr>
          <p:cNvSpPr/>
          <p:nvPr/>
        </p:nvSpPr>
        <p:spPr>
          <a:xfrm>
            <a:off x="777240" y="3977639"/>
            <a:ext cx="6217920" cy="658368"/>
          </a:xfrm>
          <a:prstGeom prst="roundRect">
            <a:avLst/>
          </a:prstGeom>
          <a:solidFill>
            <a:srgbClr val="E4FA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a:extLst>
              <a:ext uri="{FF2B5EF4-FFF2-40B4-BE49-F238E27FC236}">
                <a16:creationId xmlns:a16="http://schemas.microsoft.com/office/drawing/2014/main" id="{1DF659AA-E2C4-7BAD-3412-05E1979AF458}"/>
              </a:ext>
            </a:extLst>
          </p:cNvPr>
          <p:cNvSpPr/>
          <p:nvPr/>
        </p:nvSpPr>
        <p:spPr>
          <a:xfrm>
            <a:off x="960120" y="4078224"/>
            <a:ext cx="438912" cy="438912"/>
          </a:xfrm>
          <a:prstGeom prst="ellipse">
            <a:avLst/>
          </a:prstGeom>
          <a:solidFill>
            <a:srgbClr val="3BBE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ounded Rectangle 18">
            <a:extLst>
              <a:ext uri="{FF2B5EF4-FFF2-40B4-BE49-F238E27FC236}">
                <a16:creationId xmlns:a16="http://schemas.microsoft.com/office/drawing/2014/main" id="{63D4AAF8-78FE-579C-4854-92A59611A635}"/>
              </a:ext>
            </a:extLst>
          </p:cNvPr>
          <p:cNvSpPr/>
          <p:nvPr/>
        </p:nvSpPr>
        <p:spPr>
          <a:xfrm>
            <a:off x="7543800" y="2057400"/>
            <a:ext cx="3520440" cy="23317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a:extLst>
              <a:ext uri="{FF2B5EF4-FFF2-40B4-BE49-F238E27FC236}">
                <a16:creationId xmlns:a16="http://schemas.microsoft.com/office/drawing/2014/main" id="{E2FD74BD-F5BE-F8A4-104C-A3D1E70E2B46}"/>
              </a:ext>
            </a:extLst>
          </p:cNvPr>
          <p:cNvSpPr txBox="1"/>
          <p:nvPr/>
        </p:nvSpPr>
        <p:spPr>
          <a:xfrm>
            <a:off x="7818120" y="2331720"/>
            <a:ext cx="2926080" cy="320040"/>
          </a:xfrm>
          <a:prstGeom prst="rect">
            <a:avLst/>
          </a:prstGeom>
          <a:noFill/>
        </p:spPr>
        <p:txBody>
          <a:bodyPr wrap="none" anchor="t">
            <a:spAutoFit/>
          </a:bodyPr>
          <a:lstStyle/>
          <a:p>
            <a:pPr algn="ctr"/>
            <a:r>
              <a:rPr sz="1300" b="1">
                <a:solidFill>
                  <a:srgbClr val="5B46B4"/>
                </a:solidFill>
                <a:latin typeface="Aptos"/>
              </a:rPr>
              <a:t>TANTANGAN MINGGU INI</a:t>
            </a:r>
          </a:p>
        </p:txBody>
      </p:sp>
      <p:sp>
        <p:nvSpPr>
          <p:cNvPr id="21" name="TextBox 20">
            <a:extLst>
              <a:ext uri="{FF2B5EF4-FFF2-40B4-BE49-F238E27FC236}">
                <a16:creationId xmlns:a16="http://schemas.microsoft.com/office/drawing/2014/main" id="{C44156BD-220B-198C-00C4-DFD5F1DF15C1}"/>
              </a:ext>
            </a:extLst>
          </p:cNvPr>
          <p:cNvSpPr txBox="1"/>
          <p:nvPr/>
        </p:nvSpPr>
        <p:spPr>
          <a:xfrm>
            <a:off x="7818120" y="2880360"/>
            <a:ext cx="2926080" cy="914400"/>
          </a:xfrm>
          <a:prstGeom prst="rect">
            <a:avLst/>
          </a:prstGeom>
          <a:noFill/>
        </p:spPr>
        <p:txBody>
          <a:bodyPr wrap="none" anchor="t">
            <a:spAutoFit/>
          </a:bodyPr>
          <a:lstStyle/>
          <a:p>
            <a:pPr algn="ctr"/>
            <a:r>
              <a:rPr sz="2200" b="1">
                <a:solidFill>
                  <a:srgbClr val="1A2348"/>
                </a:solidFill>
                <a:latin typeface="Aptos"/>
              </a:rPr>
              <a:t>Buat 1 infografis
atau
1 set LKPD</a:t>
            </a:r>
          </a:p>
        </p:txBody>
      </p:sp>
      <p:sp>
        <p:nvSpPr>
          <p:cNvPr id="22" name="TextBox 21">
            <a:extLst>
              <a:ext uri="{FF2B5EF4-FFF2-40B4-BE49-F238E27FC236}">
                <a16:creationId xmlns:a16="http://schemas.microsoft.com/office/drawing/2014/main" id="{DC6C097F-B840-9C7A-C4AC-BCB7A4367586}"/>
              </a:ext>
            </a:extLst>
          </p:cNvPr>
          <p:cNvSpPr txBox="1"/>
          <p:nvPr/>
        </p:nvSpPr>
        <p:spPr>
          <a:xfrm>
            <a:off x="7818120" y="3858768"/>
            <a:ext cx="2926080" cy="274320"/>
          </a:xfrm>
          <a:prstGeom prst="rect">
            <a:avLst/>
          </a:prstGeom>
          <a:noFill/>
        </p:spPr>
        <p:txBody>
          <a:bodyPr wrap="none" anchor="t">
            <a:spAutoFit/>
          </a:bodyPr>
          <a:lstStyle/>
          <a:p>
            <a:pPr algn="ctr"/>
            <a:r>
              <a:rPr sz="1100" b="0">
                <a:solidFill>
                  <a:srgbClr val="697187"/>
                </a:solidFill>
                <a:latin typeface="Aptos"/>
              </a:rPr>
              <a:t>dengan bantuan Gemini</a:t>
            </a:r>
          </a:p>
        </p:txBody>
      </p:sp>
      <p:sp>
        <p:nvSpPr>
          <p:cNvPr id="23" name="TextBox 22">
            <a:extLst>
              <a:ext uri="{FF2B5EF4-FFF2-40B4-BE49-F238E27FC236}">
                <a16:creationId xmlns:a16="http://schemas.microsoft.com/office/drawing/2014/main" id="{9A5C27FB-CE94-0D5E-9EC3-23ADEF127980}"/>
              </a:ext>
            </a:extLst>
          </p:cNvPr>
          <p:cNvSpPr txBox="1"/>
          <p:nvPr/>
        </p:nvSpPr>
        <p:spPr>
          <a:xfrm>
            <a:off x="7680960" y="4892040"/>
            <a:ext cx="3291840" cy="365760"/>
          </a:xfrm>
          <a:prstGeom prst="rect">
            <a:avLst/>
          </a:prstGeom>
          <a:noFill/>
        </p:spPr>
        <p:txBody>
          <a:bodyPr wrap="none" anchor="t">
            <a:spAutoFit/>
          </a:bodyPr>
          <a:lstStyle/>
          <a:p>
            <a:pPr algn="ctr"/>
            <a:r>
              <a:rPr sz="1500" b="1">
                <a:solidFill>
                  <a:srgbClr val="1A2348"/>
                </a:solidFill>
                <a:latin typeface="Aptos"/>
              </a:rPr>
              <a:t>Elfi Dawiyah, S.Pd.</a:t>
            </a:r>
          </a:p>
        </p:txBody>
      </p:sp>
      <p:sp>
        <p:nvSpPr>
          <p:cNvPr id="24" name="TextBox 23">
            <a:extLst>
              <a:ext uri="{FF2B5EF4-FFF2-40B4-BE49-F238E27FC236}">
                <a16:creationId xmlns:a16="http://schemas.microsoft.com/office/drawing/2014/main" id="{37548563-525D-27A2-1592-45E2710A6A1C}"/>
              </a:ext>
            </a:extLst>
          </p:cNvPr>
          <p:cNvSpPr txBox="1"/>
          <p:nvPr/>
        </p:nvSpPr>
        <p:spPr>
          <a:xfrm>
            <a:off x="7498079" y="5303520"/>
            <a:ext cx="3657600" cy="274320"/>
          </a:xfrm>
          <a:prstGeom prst="rect">
            <a:avLst/>
          </a:prstGeom>
          <a:noFill/>
        </p:spPr>
        <p:txBody>
          <a:bodyPr wrap="none" anchor="t">
            <a:spAutoFit/>
          </a:bodyPr>
          <a:lstStyle/>
          <a:p>
            <a:pPr algn="ctr"/>
            <a:r>
              <a:rPr sz="1000" b="0">
                <a:solidFill>
                  <a:srgbClr val="697187"/>
                </a:solidFill>
                <a:latin typeface="Aptos"/>
              </a:rPr>
              <a:t>Guru SMAN 1 Kaway XVI • Aceh Barat</a:t>
            </a:r>
          </a:p>
        </p:txBody>
      </p:sp>
      <p:sp>
        <p:nvSpPr>
          <p:cNvPr id="25" name="TextBox 24">
            <a:extLst>
              <a:ext uri="{FF2B5EF4-FFF2-40B4-BE49-F238E27FC236}">
                <a16:creationId xmlns:a16="http://schemas.microsoft.com/office/drawing/2014/main" id="{6D09910B-87A9-3F7D-7346-C9E8F38D8405}"/>
              </a:ext>
            </a:extLst>
          </p:cNvPr>
          <p:cNvSpPr txBox="1"/>
          <p:nvPr/>
        </p:nvSpPr>
        <p:spPr>
          <a:xfrm>
            <a:off x="7635240" y="5806440"/>
            <a:ext cx="3383280" cy="411480"/>
          </a:xfrm>
          <a:prstGeom prst="rect">
            <a:avLst/>
          </a:prstGeom>
          <a:noFill/>
        </p:spPr>
        <p:txBody>
          <a:bodyPr wrap="none" anchor="t">
            <a:spAutoFit/>
          </a:bodyPr>
          <a:lstStyle/>
          <a:p>
            <a:pPr algn="ctr"/>
            <a:r>
              <a:rPr sz="1800" b="1">
                <a:solidFill>
                  <a:srgbClr val="5B46B4"/>
                </a:solidFill>
                <a:latin typeface="Aptos"/>
              </a:rPr>
              <a:t>TERIMA KASIH</a:t>
            </a:r>
          </a:p>
        </p:txBody>
      </p:sp>
      <p:sp>
        <p:nvSpPr>
          <p:cNvPr id="26" name="TextBox 25">
            <a:extLst>
              <a:ext uri="{FF2B5EF4-FFF2-40B4-BE49-F238E27FC236}">
                <a16:creationId xmlns:a16="http://schemas.microsoft.com/office/drawing/2014/main" id="{E374E830-8D4C-7024-80D4-73423DC5961F}"/>
              </a:ext>
            </a:extLst>
          </p:cNvPr>
          <p:cNvSpPr txBox="1"/>
          <p:nvPr/>
        </p:nvSpPr>
        <p:spPr>
          <a:xfrm>
            <a:off x="658368" y="6519672"/>
            <a:ext cx="3200400" cy="201168"/>
          </a:xfrm>
          <a:prstGeom prst="rect">
            <a:avLst/>
          </a:prstGeom>
          <a:noFill/>
        </p:spPr>
        <p:txBody>
          <a:bodyPr wrap="none" anchor="t">
            <a:spAutoFit/>
          </a:bodyPr>
          <a:lstStyle/>
          <a:p>
            <a:pPr algn="l"/>
            <a:r>
              <a:rPr sz="850" b="0">
                <a:solidFill>
                  <a:srgbClr val="697187"/>
                </a:solidFill>
                <a:latin typeface="Aptos"/>
              </a:rPr>
              <a:t>Elfi Dawiyah, S.Pd.</a:t>
            </a:r>
          </a:p>
        </p:txBody>
      </p:sp>
      <p:pic>
        <p:nvPicPr>
          <p:cNvPr id="28" name="Picture 27">
            <a:extLst>
              <a:ext uri="{FF2B5EF4-FFF2-40B4-BE49-F238E27FC236}">
                <a16:creationId xmlns:a16="http://schemas.microsoft.com/office/drawing/2014/main" id="{ED9E09F3-64C6-4F64-1F73-3B881A71642C}"/>
              </a:ext>
            </a:extLst>
          </p:cNvPr>
          <p:cNvPicPr>
            <a:picLocks noChangeAspect="1"/>
          </p:cNvPicPr>
          <p:nvPr/>
        </p:nvPicPr>
        <p:blipFill>
          <a:blip r:embed="rId2"/>
          <a:stretch>
            <a:fillRect/>
          </a:stretch>
        </p:blipFill>
        <p:spPr>
          <a:xfrm>
            <a:off x="1127760" y="1391194"/>
            <a:ext cx="4140380" cy="9190157"/>
          </a:xfrm>
          <a:prstGeom prst="rect">
            <a:avLst/>
          </a:prstGeom>
        </p:spPr>
      </p:pic>
    </p:spTree>
    <p:extLst>
      <p:ext uri="{BB962C8B-B14F-4D97-AF65-F5344CB8AC3E}">
        <p14:creationId xmlns:p14="http://schemas.microsoft.com/office/powerpoint/2010/main" val="18286493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90</TotalTime>
  <Words>1995</Words>
  <Application>Microsoft Office PowerPoint</Application>
  <PresentationFormat>Widescreen</PresentationFormat>
  <Paragraphs>329</Paragraphs>
  <Slides>30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Aptos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Bertindak sebagai guru profesional buatkan gambar LKPD pelajaran Bahasa Inggris Kelas XI materi (…). Tujuan pembelajaran siswa dapat menganalis fungsi sosial,struktur teks dan unsur kebahsaan pada teks (…) text tentang (…..).Buatkan poster LKPD sebanyak 2 halaman terdiri dari : Identitas siswa, tujuan pembelajaran, petunjuk, stimulus awal, aktivitas individu/kelompok, pertanyaan pemahaman, refleksi dan penilaian. Gunakan pendekatan PJBL pada pembelajaran mendalam. berikan contoh soal dengan 200 kosa kata. Buatkan densain yang menarik, cerah dan disertai gambar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Bertindak sebagai guru profesional buatkan gambar LKPD pelajaran Bahasa Inggris Kelas XI materi (…). Tujuan pembelajaran siswa dapat menganalis fungsi sosial,struktur teks dan unsur kebahsaan pada teks (…) text tentang (…..).Buatkan poster LKPD sebanyak 2 halaman terdiri dari : Identitas siswa, tujuan pembelajaran, petunjuk, stimulus awal, aktivitas individu/kelompok, pertanyaan pemahaman, refleksi dan penilaian. Gunakan pendekatan PJBL pada pembelajaran mendalam. berikan contoh soal dengan 200 kosa kata. Buatkan densain yang menarik, cerah dan disertai gambar   </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Membuat Pembelajaran Interaktif dengan AI Gemini</dc:title>
  <dc:subject>Strategi Praktis Membuat Infografis &amp; LKPD Menarik</dc:subject>
  <dc:creator>Elfi Dawiyah, S.Pd.</dc:creator>
  <cp:keywords>Gemini, AI, pembelajaran interaktif, infografis, LKPD, guru</cp:keywords>
  <dc:description>generated using python-pptx</dc:description>
  <cp:lastModifiedBy>hp5cg5371v7g@hotmail.com</cp:lastModifiedBy>
  <cp:revision>5</cp:revision>
  <dcterms:created xsi:type="dcterms:W3CDTF">2013-01-27T09:14:16Z</dcterms:created>
  <dcterms:modified xsi:type="dcterms:W3CDTF">2026-09-21T05:08:15Z</dcterms:modified>
  <cp:category/>
</cp:coreProperties>
</file>