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6858000" cy="9144000"/>
  <p:embeddedFontLst>
    <p:embeddedFont>
      <p:font typeface="Open Sans Bold" panose="020B0604020202020204" charset="0"/>
      <p:regular r:id="rId28"/>
    </p:embeddedFont>
    <p:embeddedFont>
      <p:font typeface="Open Sans" panose="020B0604020202020204" charset="0"/>
      <p:regular r:id="rId29"/>
    </p:embeddedFont>
    <p:embeddedFont>
      <p:font typeface="Life Savers Bold" panose="020B0604020202020204" charset="0"/>
      <p:regular r:id="rId30"/>
    </p:embeddedFont>
    <p:embeddedFont>
      <p:font typeface="Canva Sans" panose="020B0604020202020204" charset="0"/>
      <p:regular r:id="rId31"/>
    </p:embeddedFont>
    <p:embeddedFont>
      <p:font typeface="Coiny" panose="020B0604020202020204" charset="0"/>
      <p:regular r:id="rId32"/>
    </p:embeddedFont>
    <p:embeddedFont>
      <p:font typeface="Abstracted Dream" panose="020B0604020202020204" charset="-128"/>
      <p:regular r:id="rId33"/>
    </p:embeddedFont>
    <p:embeddedFont>
      <p:font typeface="Open Sauce" panose="020B0604020202020204" charset="0"/>
      <p:regular r:id="rId34"/>
    </p:embeddedFont>
    <p:embeddedFont>
      <p:font typeface="Open Sauce Bold" panose="020B0604020202020204" charset="0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Inter" panose="020B0604020202020204" charset="0"/>
      <p:regular r:id="rId40"/>
    </p:embeddedFont>
    <p:embeddedFont>
      <p:font typeface="Canva Sans Bold" panose="020B0604020202020204" charset="0"/>
      <p:regular r:id="rId41"/>
    </p:embeddedFont>
    <p:embeddedFont>
      <p:font typeface="Monami" panose="020B0604020202020204" charset="0"/>
      <p:regular r:id="rId42"/>
    </p:embeddedFont>
    <p:embeddedFont>
      <p:font typeface="Inter Bold" panose="020B0604020202020204" charset="0"/>
      <p:regular r:id="rId43"/>
    </p:embeddedFont>
    <p:embeddedFont>
      <p:font typeface="Dimnah" panose="020B0604020202020204" charset="-78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7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5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5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5.svg"/><Relationship Id="rId4" Type="http://schemas.openxmlformats.org/officeDocument/2006/relationships/image" Target="../media/image8.png"/><Relationship Id="rId9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5.sv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5.sv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5.sv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5.sv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2840336" y="4724242"/>
            <a:ext cx="6622331" cy="5562758"/>
          </a:xfrm>
          <a:custGeom>
            <a:avLst/>
            <a:gdLst/>
            <a:ahLst/>
            <a:cxnLst/>
            <a:rect l="l" t="t" r="r" b="b"/>
            <a:pathLst>
              <a:path w="6622331" h="5562758">
                <a:moveTo>
                  <a:pt x="6622331" y="0"/>
                </a:moveTo>
                <a:lnTo>
                  <a:pt x="0" y="0"/>
                </a:lnTo>
                <a:lnTo>
                  <a:pt x="0" y="5562758"/>
                </a:lnTo>
                <a:lnTo>
                  <a:pt x="6622331" y="5562758"/>
                </a:lnTo>
                <a:lnTo>
                  <a:pt x="6622331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532660" y="-1700272"/>
            <a:ext cx="3992470" cy="3956175"/>
          </a:xfrm>
          <a:custGeom>
            <a:avLst/>
            <a:gdLst/>
            <a:ahLst/>
            <a:cxnLst/>
            <a:rect l="l" t="t" r="r" b="b"/>
            <a:pathLst>
              <a:path w="3992470" h="3956175">
                <a:moveTo>
                  <a:pt x="0" y="0"/>
                </a:moveTo>
                <a:lnTo>
                  <a:pt x="3992470" y="0"/>
                </a:lnTo>
                <a:lnTo>
                  <a:pt x="3992470" y="3956175"/>
                </a:lnTo>
                <a:lnTo>
                  <a:pt x="0" y="39561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133655" y="6812692"/>
            <a:ext cx="8596573" cy="4877397"/>
          </a:xfrm>
          <a:custGeom>
            <a:avLst/>
            <a:gdLst/>
            <a:ahLst/>
            <a:cxnLst/>
            <a:rect l="l" t="t" r="r" b="b"/>
            <a:pathLst>
              <a:path w="8596573" h="4877397">
                <a:moveTo>
                  <a:pt x="0" y="0"/>
                </a:moveTo>
                <a:lnTo>
                  <a:pt x="8596573" y="0"/>
                </a:lnTo>
                <a:lnTo>
                  <a:pt x="8596573" y="4877397"/>
                </a:lnTo>
                <a:lnTo>
                  <a:pt x="0" y="48773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152128" y="8231257"/>
            <a:ext cx="4024404" cy="3190255"/>
          </a:xfrm>
          <a:custGeom>
            <a:avLst/>
            <a:gdLst/>
            <a:ahLst/>
            <a:cxnLst/>
            <a:rect l="l" t="t" r="r" b="b"/>
            <a:pathLst>
              <a:path w="4024404" h="3190255">
                <a:moveTo>
                  <a:pt x="0" y="0"/>
                </a:moveTo>
                <a:lnTo>
                  <a:pt x="4024404" y="0"/>
                </a:lnTo>
                <a:lnTo>
                  <a:pt x="4024404" y="3190255"/>
                </a:lnTo>
                <a:lnTo>
                  <a:pt x="0" y="31902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410768" y="0"/>
            <a:ext cx="4399772" cy="5215247"/>
          </a:xfrm>
          <a:custGeom>
            <a:avLst/>
            <a:gdLst/>
            <a:ahLst/>
            <a:cxnLst/>
            <a:rect l="l" t="t" r="r" b="b"/>
            <a:pathLst>
              <a:path w="4399772" h="5215247">
                <a:moveTo>
                  <a:pt x="0" y="0"/>
                </a:moveTo>
                <a:lnTo>
                  <a:pt x="4399772" y="0"/>
                </a:lnTo>
                <a:lnTo>
                  <a:pt x="4399772" y="5215247"/>
                </a:lnTo>
                <a:lnTo>
                  <a:pt x="0" y="52152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182716" y="-717105"/>
            <a:ext cx="4666268" cy="4114800"/>
          </a:xfrm>
          <a:custGeom>
            <a:avLst/>
            <a:gdLst/>
            <a:ahLst/>
            <a:cxnLst/>
            <a:rect l="l" t="t" r="r" b="b"/>
            <a:pathLst>
              <a:path w="4666268" h="4114800">
                <a:moveTo>
                  <a:pt x="0" y="0"/>
                </a:moveTo>
                <a:lnTo>
                  <a:pt x="4666268" y="0"/>
                </a:lnTo>
                <a:lnTo>
                  <a:pt x="46662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224630" y="6751414"/>
            <a:ext cx="11574600" cy="937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30"/>
              </a:lnSpc>
            </a:pPr>
            <a:r>
              <a:rPr lang="en-US" sz="5450" b="1" spc="59">
                <a:solidFill>
                  <a:srgbClr val="1072B2"/>
                </a:solidFill>
                <a:latin typeface="Life Savers Bold"/>
                <a:ea typeface="Life Savers Bold"/>
                <a:cs typeface="Life Savers Bold"/>
                <a:sym typeface="Life Savers Bold"/>
              </a:rPr>
              <a:t>HALIMATUN SYA’DIAH, S.Pd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92046" y="2398778"/>
            <a:ext cx="11103908" cy="2269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6061">
                <a:solidFill>
                  <a:srgbClr val="1072B2"/>
                </a:solidFill>
                <a:latin typeface="Coiny"/>
                <a:ea typeface="Coiny"/>
                <a:cs typeface="Coiny"/>
                <a:sym typeface="Coiny"/>
              </a:rPr>
              <a:t>PANDUAN PRAKTIKUM KIMIA SMA KELAS </a:t>
            </a:r>
            <a:r>
              <a:rPr lang="en-US" sz="6061" smtClean="0">
                <a:solidFill>
                  <a:srgbClr val="1072B2"/>
                </a:solidFill>
                <a:latin typeface="Coiny"/>
                <a:ea typeface="Coiny"/>
                <a:cs typeface="Coiny"/>
                <a:sym typeface="Coiny"/>
              </a:rPr>
              <a:t>XI SEMESTER 2</a:t>
            </a:r>
            <a:endParaRPr lang="en-US" sz="6061">
              <a:solidFill>
                <a:srgbClr val="1072B2"/>
              </a:solidFill>
              <a:latin typeface="Coiny"/>
              <a:ea typeface="Coiny"/>
              <a:cs typeface="Coiny"/>
              <a:sym typeface="Coin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527569" y="4914900"/>
            <a:ext cx="14776332" cy="1526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6061">
                <a:solidFill>
                  <a:srgbClr val="1072B2"/>
                </a:solidFill>
                <a:latin typeface="Coiny"/>
                <a:ea typeface="Coiny"/>
                <a:cs typeface="Coiny"/>
                <a:sym typeface="Coiny"/>
              </a:rPr>
              <a:t>Asam Basa, Titrasi, Hidrolisis, Larutan Penyangga, Ksp, dan Koloid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9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20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76225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981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234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619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95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496433" y="507099"/>
            <a:ext cx="8762867" cy="8941701"/>
          </a:xfrm>
          <a:custGeom>
            <a:avLst/>
            <a:gdLst/>
            <a:ahLst/>
            <a:cxnLst/>
            <a:rect l="l" t="t" r="r" b="b"/>
            <a:pathLst>
              <a:path w="8762867" h="8941701">
                <a:moveTo>
                  <a:pt x="0" y="0"/>
                </a:moveTo>
                <a:lnTo>
                  <a:pt x="8762867" y="0"/>
                </a:lnTo>
                <a:lnTo>
                  <a:pt x="8762867" y="8941701"/>
                </a:lnTo>
                <a:lnTo>
                  <a:pt x="0" y="8941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748489" y="507099"/>
            <a:ext cx="8762867" cy="8941701"/>
          </a:xfrm>
          <a:custGeom>
            <a:avLst/>
            <a:gdLst/>
            <a:ahLst/>
            <a:cxnLst/>
            <a:rect l="l" t="t" r="r" b="b"/>
            <a:pathLst>
              <a:path w="8762867" h="8941701">
                <a:moveTo>
                  <a:pt x="8762867" y="0"/>
                </a:moveTo>
                <a:lnTo>
                  <a:pt x="0" y="0"/>
                </a:lnTo>
                <a:lnTo>
                  <a:pt x="0" y="8941701"/>
                </a:lnTo>
                <a:lnTo>
                  <a:pt x="8762867" y="8941701"/>
                </a:lnTo>
                <a:lnTo>
                  <a:pt x="876286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185594" y="1257339"/>
            <a:ext cx="9478203" cy="1930107"/>
          </a:xfrm>
          <a:custGeom>
            <a:avLst/>
            <a:gdLst/>
            <a:ahLst/>
            <a:cxnLst/>
            <a:rect l="l" t="t" r="r" b="b"/>
            <a:pathLst>
              <a:path w="9478203" h="1930107">
                <a:moveTo>
                  <a:pt x="0" y="0"/>
                </a:moveTo>
                <a:lnTo>
                  <a:pt x="9478203" y="0"/>
                </a:lnTo>
                <a:lnTo>
                  <a:pt x="9478203" y="1930106"/>
                </a:lnTo>
                <a:lnTo>
                  <a:pt x="0" y="19301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542799" y="1638919"/>
            <a:ext cx="10896600" cy="1405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6"/>
              </a:lnSpc>
            </a:pPr>
            <a:r>
              <a:rPr lang="en-US" sz="4645">
                <a:solidFill>
                  <a:srgbClr val="316981"/>
                </a:solidFill>
                <a:latin typeface="Abstracted Dream"/>
                <a:ea typeface="Abstracted Dream"/>
                <a:cs typeface="Abstracted Dream"/>
                <a:sym typeface="Abstracted Dream"/>
              </a:rPr>
              <a:t>PETUNJUK KESELAMATAN KERJA (K3 LABORATORIUM)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57760" y="3237991"/>
            <a:ext cx="12086940" cy="522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88"/>
              </a:lnSpc>
            </a:pPr>
            <a:endParaRPr/>
          </a:p>
          <a:p>
            <a:pPr algn="just">
              <a:lnSpc>
                <a:spcPts val="3788"/>
              </a:lnSpc>
            </a:pPr>
            <a:r>
              <a:rPr lang="en-US" sz="27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Aturan Utama:</a:t>
            </a:r>
          </a:p>
          <a:p>
            <a:pPr marL="1168490" lvl="2" indent="-389497" algn="just">
              <a:lnSpc>
                <a:spcPts val="3788"/>
              </a:lnSpc>
              <a:buFont typeface="Arial"/>
              <a:buChar char="⚬"/>
            </a:pPr>
            <a:r>
              <a:rPr lang="en-US" sz="27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Wajib menggunakan jas laboratorium, kacamata pelindung (goggles), dan sarung tangan nitril/lateks.</a:t>
            </a:r>
          </a:p>
          <a:p>
            <a:pPr marL="1168490" lvl="2" indent="-389497" algn="just">
              <a:lnSpc>
                <a:spcPts val="3788"/>
              </a:lnSpc>
              <a:buFont typeface="Arial"/>
              <a:buChar char="⚬"/>
            </a:pPr>
            <a:r>
              <a:rPr lang="en-US" sz="27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Hindari menghirup uap larutan pekat secara langsung (gunakan lemari asam jika diperlukan).</a:t>
            </a:r>
          </a:p>
          <a:p>
            <a:pPr marL="1168490" lvl="2" indent="-389497" algn="just">
              <a:lnSpc>
                <a:spcPts val="3788"/>
              </a:lnSpc>
              <a:buFont typeface="Arial"/>
              <a:buChar char="⚬"/>
            </a:pPr>
            <a:r>
              <a:rPr lang="en-US" sz="27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Jika kulit terkena zat kimia cair, segera bilas dengan air mengalir selama minimal 15 menit.</a:t>
            </a:r>
          </a:p>
          <a:p>
            <a:pPr marL="1168490" lvl="2" indent="-389497" algn="just">
              <a:lnSpc>
                <a:spcPts val="3788"/>
              </a:lnSpc>
              <a:buFont typeface="Arial"/>
              <a:buChar char="⚬"/>
            </a:pPr>
            <a:r>
              <a:rPr lang="en-US" sz="27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Buang sisa praktikum sesuai dengan wadah limbah kimia yang telah disediakan (organik/anorganik/basa pekat).</a:t>
            </a:r>
          </a:p>
          <a:p>
            <a:pPr algn="just">
              <a:lnSpc>
                <a:spcPts val="3788"/>
              </a:lnSpc>
            </a:pPr>
            <a:endParaRPr lang="en-US" sz="2706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9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20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76225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981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234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619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95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496433" y="507099"/>
            <a:ext cx="8762867" cy="8941701"/>
          </a:xfrm>
          <a:custGeom>
            <a:avLst/>
            <a:gdLst/>
            <a:ahLst/>
            <a:cxnLst/>
            <a:rect l="l" t="t" r="r" b="b"/>
            <a:pathLst>
              <a:path w="8762867" h="8941701">
                <a:moveTo>
                  <a:pt x="0" y="0"/>
                </a:moveTo>
                <a:lnTo>
                  <a:pt x="8762867" y="0"/>
                </a:lnTo>
                <a:lnTo>
                  <a:pt x="8762867" y="8941701"/>
                </a:lnTo>
                <a:lnTo>
                  <a:pt x="0" y="8941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748489" y="507099"/>
            <a:ext cx="8762867" cy="8941701"/>
          </a:xfrm>
          <a:custGeom>
            <a:avLst/>
            <a:gdLst/>
            <a:ahLst/>
            <a:cxnLst/>
            <a:rect l="l" t="t" r="r" b="b"/>
            <a:pathLst>
              <a:path w="8762867" h="8941701">
                <a:moveTo>
                  <a:pt x="8762867" y="0"/>
                </a:moveTo>
                <a:lnTo>
                  <a:pt x="0" y="0"/>
                </a:lnTo>
                <a:lnTo>
                  <a:pt x="0" y="8941701"/>
                </a:lnTo>
                <a:lnTo>
                  <a:pt x="8762867" y="8941701"/>
                </a:lnTo>
                <a:lnTo>
                  <a:pt x="876286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46479" y="1239395"/>
            <a:ext cx="8490502" cy="1728975"/>
          </a:xfrm>
          <a:custGeom>
            <a:avLst/>
            <a:gdLst/>
            <a:ahLst/>
            <a:cxnLst/>
            <a:rect l="l" t="t" r="r" b="b"/>
            <a:pathLst>
              <a:path w="8490502" h="1728975">
                <a:moveTo>
                  <a:pt x="0" y="0"/>
                </a:moveTo>
                <a:lnTo>
                  <a:pt x="8490502" y="0"/>
                </a:lnTo>
                <a:lnTo>
                  <a:pt x="8490502" y="1728975"/>
                </a:lnTo>
                <a:lnTo>
                  <a:pt x="0" y="17289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315761" y="1619869"/>
            <a:ext cx="7562106" cy="1899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8"/>
              </a:lnSpc>
            </a:pPr>
            <a:r>
              <a:rPr lang="en-US" sz="6224">
                <a:solidFill>
                  <a:srgbClr val="316981"/>
                </a:solidFill>
                <a:latin typeface="Abstracted Dream"/>
                <a:ea typeface="Abstracted Dream"/>
                <a:cs typeface="Abstracted Dream"/>
                <a:sym typeface="Abstracted Dream"/>
              </a:rPr>
              <a:t>BAB 1: ASAM BASA</a:t>
            </a:r>
          </a:p>
          <a:p>
            <a:pPr algn="ctr">
              <a:lnSpc>
                <a:spcPts val="6908"/>
              </a:lnSpc>
            </a:pPr>
            <a:endParaRPr lang="en-US" sz="6224">
              <a:solidFill>
                <a:srgbClr val="316981"/>
              </a:solidFill>
              <a:latin typeface="Abstracted Dream"/>
              <a:ea typeface="Abstracted Dream"/>
              <a:cs typeface="Abstracted Dream"/>
              <a:sym typeface="Abstracted Dream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657760" y="3597437"/>
            <a:ext cx="12508045" cy="5050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8"/>
              </a:lnSpc>
            </a:pPr>
            <a:r>
              <a:rPr lang="en-US" sz="310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LANDASAN TEORI ASAM BASA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Menurut </a:t>
            </a:r>
            <a:r>
              <a:rPr lang="en-US" sz="310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Arrhenius</a:t>
            </a:r>
            <a:r>
              <a:rPr lang="en-US" sz="31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marL="1341205" lvl="2" indent="-447068" algn="just">
              <a:lnSpc>
                <a:spcPts val="4348"/>
              </a:lnSpc>
              <a:buFont typeface="Arial"/>
              <a:buChar char="⚬"/>
            </a:pPr>
            <a:r>
              <a:rPr lang="en-US" sz="310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Asam:</a:t>
            </a:r>
            <a:r>
              <a:rPr lang="en-US" sz="31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Zat yang menghasilkan ion H+ dalam air.</a:t>
            </a:r>
          </a:p>
          <a:p>
            <a:pPr marL="1341205" lvl="2" indent="-447068" algn="just">
              <a:lnSpc>
                <a:spcPts val="4348"/>
              </a:lnSpc>
              <a:buFont typeface="Arial"/>
              <a:buChar char="⚬"/>
            </a:pPr>
            <a:r>
              <a:rPr lang="en-US" sz="310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Basa:</a:t>
            </a:r>
            <a:r>
              <a:rPr lang="en-US" sz="31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Zat yang menghasilkan ion OH− dalam air.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Sifat larutan dibedakan menjadi asam, basa, atau netral berdasarkan nilai pH (pH&lt;7 Asam, pH=7 Netral, pH&gt;7 Basa). Indikator alami/buatan mengalami perubahan warna sesuai rentang pH tertentu.</a:t>
            </a:r>
          </a:p>
          <a:p>
            <a:pPr algn="just">
              <a:lnSpc>
                <a:spcPts val="5888"/>
              </a:lnSpc>
            </a:pPr>
            <a:endParaRPr lang="en-US" sz="3106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2327521"/>
            <a:ext cx="15751007" cy="7597529"/>
            <a:chOff x="0" y="0"/>
            <a:chExt cx="4148413" cy="2000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000995"/>
            </a:xfrm>
            <a:custGeom>
              <a:avLst/>
              <a:gdLst/>
              <a:ahLst/>
              <a:cxnLst/>
              <a:rect l="l" t="t" r="r" b="b"/>
              <a:pathLst>
                <a:path w="4148413" h="2000995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1991165"/>
                  </a:lnTo>
                  <a:cubicBezTo>
                    <a:pt x="4148413" y="1993772"/>
                    <a:pt x="4147378" y="1996273"/>
                    <a:pt x="4145534" y="1998116"/>
                  </a:cubicBezTo>
                  <a:cubicBezTo>
                    <a:pt x="4143690" y="1999960"/>
                    <a:pt x="4141190" y="2000995"/>
                    <a:pt x="4138583" y="2000995"/>
                  </a:cubicBezTo>
                  <a:lnTo>
                    <a:pt x="9830" y="2000995"/>
                  </a:lnTo>
                  <a:cubicBezTo>
                    <a:pt x="7223" y="2000995"/>
                    <a:pt x="4723" y="1999960"/>
                    <a:pt x="2879" y="1998116"/>
                  </a:cubicBezTo>
                  <a:cubicBezTo>
                    <a:pt x="1036" y="1996273"/>
                    <a:pt x="0" y="1993772"/>
                    <a:pt x="0" y="1991165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067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23167" y="730887"/>
            <a:ext cx="17121258" cy="2312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ALAT &amp; BAHAN PRAKTIKUM ASAM BASA</a:t>
            </a:r>
          </a:p>
          <a:p>
            <a:pPr algn="ctr">
              <a:lnSpc>
                <a:spcPts val="11200"/>
              </a:lnSpc>
            </a:pPr>
            <a:endParaRPr lang="en-US" sz="4900">
              <a:solidFill>
                <a:srgbClr val="00458E"/>
              </a:solidFill>
              <a:latin typeface="Monami"/>
              <a:ea typeface="Monami"/>
              <a:cs typeface="Monami"/>
              <a:sym typeface="Monam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810398" y="2593548"/>
            <a:ext cx="8496153" cy="3117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Alat: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Pelat tetes (1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Pipet tetes (6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Mortar dan alu (1 set)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Kertas indikator universal (secukupnya)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10398" y="5264785"/>
            <a:ext cx="15148858" cy="4660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Bahan:</a:t>
            </a:r>
          </a:p>
          <a:p>
            <a:pPr marL="1252224" lvl="2" indent="-417408" algn="just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Larutan HCl 0,1 M, NaOH 0,1 M, air jeruk, air sabun, cuka dapur.</a:t>
            </a:r>
          </a:p>
          <a:p>
            <a:pPr marL="1252224" lvl="2" indent="-417408" algn="just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Indikator sintetis: PP (Phenolphthalein), Metil Merah (MM).</a:t>
            </a:r>
          </a:p>
          <a:p>
            <a:pPr marL="1252224" lvl="2" indent="-417408" algn="just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Indikator alami: Ekstrak kunyit, ekstrak bunga sepatu.</a:t>
            </a: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Petunjuk Visual:</a:t>
            </a:r>
          </a:p>
          <a:p>
            <a:pPr marL="1252224" lvl="2" indent="-417408" algn="just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Pelat Tetes: Tempat porselen/plastik putih dengan lekukan-lekukan kecil untuk menguji reaksi sampel secara bersamaan.</a:t>
            </a:r>
          </a:p>
          <a:p>
            <a:pPr marL="1252224" lvl="2" indent="-417408" algn="just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Mortar &amp; Alu: Wadah porselen penumbuk untuk mengekstrak kunyit/bunga.</a:t>
            </a:r>
          </a:p>
          <a:p>
            <a:pPr algn="just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2778705"/>
            <a:ext cx="15751007" cy="7146345"/>
            <a:chOff x="0" y="0"/>
            <a:chExt cx="4148413" cy="18821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1882165"/>
            </a:xfrm>
            <a:custGeom>
              <a:avLst/>
              <a:gdLst/>
              <a:ahLst/>
              <a:cxnLst/>
              <a:rect l="l" t="t" r="r" b="b"/>
              <a:pathLst>
                <a:path w="4148413" h="1882165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1872335"/>
                  </a:lnTo>
                  <a:cubicBezTo>
                    <a:pt x="4148413" y="1874942"/>
                    <a:pt x="4147378" y="1877442"/>
                    <a:pt x="4145534" y="1879286"/>
                  </a:cubicBezTo>
                  <a:cubicBezTo>
                    <a:pt x="4143690" y="1881129"/>
                    <a:pt x="4141190" y="1882165"/>
                    <a:pt x="4138583" y="1882165"/>
                  </a:cubicBezTo>
                  <a:lnTo>
                    <a:pt x="9830" y="1882165"/>
                  </a:lnTo>
                  <a:cubicBezTo>
                    <a:pt x="7223" y="1882165"/>
                    <a:pt x="4723" y="1881129"/>
                    <a:pt x="2879" y="1879286"/>
                  </a:cubicBezTo>
                  <a:cubicBezTo>
                    <a:pt x="1036" y="1877442"/>
                    <a:pt x="0" y="1874942"/>
                    <a:pt x="0" y="1872335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1948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23167" y="1281119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CARA KERJA PRAKTIKUM ASAM BASA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10442" y="3513455"/>
            <a:ext cx="14828588" cy="3302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Pengujian Indikator Alami: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Tumbuk kunyit/bunga sepatu dengan sedikit air menggunakan mortar dan alu.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Teteskan ekstrak ke 3 lekukan pelat tetes.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Tambahkan 2 tetes HCl pada lekukan 1, 2 tetes NaOH pada lekukan 2, dan air murni pada lekukan 3. Catat perubahan warna.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110442" y="6636385"/>
            <a:ext cx="15148858" cy="275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just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Pengujian Sampel &amp; Indikator Universal: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Masukkan sampel (air jeruk, air sabun, cuka) pada pelat tetes.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Celupkan kertas indikator universal ke masing-masing sampel.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Cocokkan perubahan warna kertas dengan skala pH standar pada kemasan.</a:t>
            </a:r>
          </a:p>
          <a:p>
            <a:pPr algn="just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1417156"/>
            <a:ext cx="15751007" cy="8409661"/>
            <a:chOff x="0" y="0"/>
            <a:chExt cx="4148413" cy="2214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214890"/>
            </a:xfrm>
            <a:custGeom>
              <a:avLst/>
              <a:gdLst/>
              <a:ahLst/>
              <a:cxnLst/>
              <a:rect l="l" t="t" r="r" b="b"/>
              <a:pathLst>
                <a:path w="4148413" h="2214890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2205060"/>
                  </a:lnTo>
                  <a:cubicBezTo>
                    <a:pt x="4148413" y="2207667"/>
                    <a:pt x="4147378" y="2210167"/>
                    <a:pt x="4145534" y="2212011"/>
                  </a:cubicBezTo>
                  <a:cubicBezTo>
                    <a:pt x="4143690" y="2213854"/>
                    <a:pt x="4141190" y="2214890"/>
                    <a:pt x="4138583" y="2214890"/>
                  </a:cubicBezTo>
                  <a:lnTo>
                    <a:pt x="9830" y="2214890"/>
                  </a:lnTo>
                  <a:cubicBezTo>
                    <a:pt x="7223" y="2214890"/>
                    <a:pt x="4723" y="2213854"/>
                    <a:pt x="2879" y="2212011"/>
                  </a:cubicBezTo>
                  <a:cubicBezTo>
                    <a:pt x="1036" y="2210167"/>
                    <a:pt x="0" y="2207667"/>
                    <a:pt x="0" y="2205060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281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1913738" y="2390775"/>
          <a:ext cx="14460524" cy="5505450"/>
        </p:xfrm>
        <a:graphic>
          <a:graphicData uri="http://schemas.openxmlformats.org/drawingml/2006/table">
            <a:tbl>
              <a:tblPr/>
              <a:tblGrid>
                <a:gridCol w="1928146"/>
                <a:gridCol w="1643286"/>
                <a:gridCol w="2705337"/>
                <a:gridCol w="1436637"/>
                <a:gridCol w="6747119"/>
              </a:tblGrid>
              <a:tr h="1927867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Dimnah"/>
                          <a:ea typeface="Dimnah"/>
                          <a:cs typeface="Dimnah"/>
                          <a:sym typeface="Dimnah"/>
                        </a:rPr>
                        <a:t>Sampel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Dimnah"/>
                          <a:ea typeface="Dimnah"/>
                          <a:cs typeface="Dimnah"/>
                          <a:sym typeface="Dimnah"/>
                        </a:rPr>
                        <a:t>Warna Indikator Alami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Dimnah"/>
                          <a:ea typeface="Dimnah"/>
                          <a:cs typeface="Dimnah"/>
                          <a:sym typeface="Dimnah"/>
                        </a:rPr>
                        <a:t>Warna Indikator Universal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>
                          <a:solidFill>
                            <a:srgbClr val="000000"/>
                          </a:solidFill>
                          <a:latin typeface="Dimnah"/>
                          <a:ea typeface="Dimnah"/>
                          <a:cs typeface="Dimnah"/>
                          <a:sym typeface="Dimnah"/>
                        </a:rPr>
                        <a:t>Sifat (Asam/Basa/Netral)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Dimnah"/>
                          <a:ea typeface="Dimnah"/>
                          <a:cs typeface="Dimnah"/>
                          <a:sym typeface="Dimnah"/>
                        </a:rPr>
                        <a:t>Nilai pH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5460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Dimnah"/>
                          <a:ea typeface="Dimnah"/>
                          <a:cs typeface="Dimnah"/>
                          <a:sym typeface="Dimnah"/>
                        </a:rPr>
                        <a:t>Air Jeruk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5460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Dimnah"/>
                          <a:ea typeface="Dimnah"/>
                          <a:cs typeface="Dimnah"/>
                          <a:sym typeface="Dimnah"/>
                        </a:rPr>
                        <a:t>Air Sabun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6663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Dimnah"/>
                          <a:ea typeface="Dimnah"/>
                          <a:cs typeface="Dimnah"/>
                          <a:sym typeface="Dimnah"/>
                        </a:rPr>
                        <a:t>Cuka Dapur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583371" y="170022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TABEL PENGAMATAN &amp; SOAL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08293" y="1425186"/>
            <a:ext cx="14828588" cy="113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Tabel Pengamatan: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907931" y="8108315"/>
            <a:ext cx="14828588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Pertanyaan Diskusi:</a:t>
            </a:r>
          </a:p>
          <a:p>
            <a:pPr marL="626112" lvl="1" indent="-313056" algn="l">
              <a:lnSpc>
                <a:spcPts val="4060"/>
              </a:lnSpc>
              <a:buAutoNum type="arabi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Kelompokkan larutan yang diuji ke dalam sifat asam atau basa!</a:t>
            </a:r>
          </a:p>
          <a:p>
            <a:pPr marL="626112" lvl="1" indent="-313056" algn="l">
              <a:lnSpc>
                <a:spcPts val="4060"/>
              </a:lnSpc>
              <a:buAutoNum type="arabi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Indikator mana yang memberikan rentang perubahan warna paling spesifik? Jelaskan!</a:t>
            </a:r>
          </a:p>
          <a:p>
            <a:pPr algn="l">
              <a:lnSpc>
                <a:spcPts val="434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9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20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76225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981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234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619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95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496433" y="672650"/>
            <a:ext cx="8945563" cy="9128125"/>
          </a:xfrm>
          <a:custGeom>
            <a:avLst/>
            <a:gdLst/>
            <a:ahLst/>
            <a:cxnLst/>
            <a:rect l="l" t="t" r="r" b="b"/>
            <a:pathLst>
              <a:path w="8945563" h="9128125">
                <a:moveTo>
                  <a:pt x="0" y="0"/>
                </a:moveTo>
                <a:lnTo>
                  <a:pt x="8945563" y="0"/>
                </a:lnTo>
                <a:lnTo>
                  <a:pt x="8945563" y="9128125"/>
                </a:lnTo>
                <a:lnTo>
                  <a:pt x="0" y="91281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748489" y="507099"/>
            <a:ext cx="9107802" cy="9293676"/>
          </a:xfrm>
          <a:custGeom>
            <a:avLst/>
            <a:gdLst/>
            <a:ahLst/>
            <a:cxnLst/>
            <a:rect l="l" t="t" r="r" b="b"/>
            <a:pathLst>
              <a:path w="9107802" h="9293676">
                <a:moveTo>
                  <a:pt x="9107802" y="0"/>
                </a:moveTo>
                <a:lnTo>
                  <a:pt x="0" y="0"/>
                </a:lnTo>
                <a:lnTo>
                  <a:pt x="0" y="9293676"/>
                </a:lnTo>
                <a:lnTo>
                  <a:pt x="9107802" y="9293676"/>
                </a:lnTo>
                <a:lnTo>
                  <a:pt x="910780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46479" y="1239395"/>
            <a:ext cx="8490502" cy="1728975"/>
          </a:xfrm>
          <a:custGeom>
            <a:avLst/>
            <a:gdLst/>
            <a:ahLst/>
            <a:cxnLst/>
            <a:rect l="l" t="t" r="r" b="b"/>
            <a:pathLst>
              <a:path w="8490502" h="1728975">
                <a:moveTo>
                  <a:pt x="0" y="0"/>
                </a:moveTo>
                <a:lnTo>
                  <a:pt x="8490502" y="0"/>
                </a:lnTo>
                <a:lnTo>
                  <a:pt x="8490502" y="1728975"/>
                </a:lnTo>
                <a:lnTo>
                  <a:pt x="0" y="17289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657760" y="3597437"/>
            <a:ext cx="12508045" cy="6679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8"/>
              </a:lnSpc>
            </a:pPr>
            <a:r>
              <a:rPr lang="en-US" sz="31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</a:t>
            </a:r>
            <a:r>
              <a:rPr lang="en-US" sz="310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ANDASAN TEORI TITRASI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Titrasi Asam-Basa</a:t>
            </a:r>
            <a:r>
              <a:rPr lang="en-US" sz="31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Metode kuantitatif untuk menentukan konsentrasi larutan asam atau basa dengan mereaksikannya dengan larutan standar yang telah diketahui konsentrasinya.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Titik Ekuivalen</a:t>
            </a:r>
            <a:r>
              <a:rPr lang="en-US" sz="31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Mol H+ dari asam setara dengan mol OH− dari basa:  </a:t>
            </a:r>
          </a:p>
          <a:p>
            <a:pPr algn="just">
              <a:lnSpc>
                <a:spcPts val="4348"/>
              </a:lnSpc>
            </a:pPr>
            <a:r>
              <a:rPr lang="en-US" sz="31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       a⋅Ma​⋅Va​=b⋅Mb​⋅Vb​</a:t>
            </a:r>
          </a:p>
          <a:p>
            <a:pPr algn="just">
              <a:lnSpc>
                <a:spcPts val="4348"/>
              </a:lnSpc>
            </a:pPr>
            <a:endParaRPr lang="en-US" sz="3106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Titik Akhir Titrasi</a:t>
            </a:r>
            <a:r>
              <a:rPr lang="en-US" sz="3106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Saat indikator mengalami perubahan warna menandakan titrasi harus dihentikan.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endParaRPr lang="en-US" sz="3106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5888"/>
              </a:lnSpc>
            </a:pPr>
            <a:endParaRPr lang="en-US" sz="3106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4753431" y="6433075"/>
            <a:ext cx="4757925" cy="1165692"/>
          </a:xfrm>
          <a:custGeom>
            <a:avLst/>
            <a:gdLst/>
            <a:ahLst/>
            <a:cxnLst/>
            <a:rect l="l" t="t" r="r" b="b"/>
            <a:pathLst>
              <a:path w="4757925" h="1165692">
                <a:moveTo>
                  <a:pt x="0" y="0"/>
                </a:moveTo>
                <a:lnTo>
                  <a:pt x="4757925" y="0"/>
                </a:lnTo>
                <a:lnTo>
                  <a:pt x="4757925" y="1165692"/>
                </a:lnTo>
                <a:lnTo>
                  <a:pt x="0" y="11656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315761" y="1638919"/>
            <a:ext cx="7562106" cy="1732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8"/>
              </a:lnSpc>
            </a:pPr>
            <a:r>
              <a:rPr lang="en-US" sz="5224">
                <a:solidFill>
                  <a:srgbClr val="316981"/>
                </a:solidFill>
                <a:latin typeface="Abstracted Dream"/>
                <a:ea typeface="Abstracted Dream"/>
                <a:cs typeface="Abstracted Dream"/>
                <a:sym typeface="Abstracted Dream"/>
              </a:rPr>
              <a:t>BAB 2: TITRASI ASAM BASA</a:t>
            </a:r>
          </a:p>
          <a:p>
            <a:pPr algn="ctr">
              <a:lnSpc>
                <a:spcPts val="6908"/>
              </a:lnSpc>
            </a:pPr>
            <a:endParaRPr lang="en-US" sz="5224">
              <a:solidFill>
                <a:srgbClr val="316981"/>
              </a:solidFill>
              <a:latin typeface="Abstracted Dream"/>
              <a:ea typeface="Abstracted Dream"/>
              <a:cs typeface="Abstracted Dream"/>
              <a:sym typeface="Abstracted Drea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2327521"/>
            <a:ext cx="15751007" cy="7597529"/>
            <a:chOff x="0" y="0"/>
            <a:chExt cx="4148413" cy="20009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000995"/>
            </a:xfrm>
            <a:custGeom>
              <a:avLst/>
              <a:gdLst/>
              <a:ahLst/>
              <a:cxnLst/>
              <a:rect l="l" t="t" r="r" b="b"/>
              <a:pathLst>
                <a:path w="4148413" h="2000995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1991165"/>
                  </a:lnTo>
                  <a:cubicBezTo>
                    <a:pt x="4148413" y="1993772"/>
                    <a:pt x="4147378" y="1996273"/>
                    <a:pt x="4145534" y="1998116"/>
                  </a:cubicBezTo>
                  <a:cubicBezTo>
                    <a:pt x="4143690" y="1999960"/>
                    <a:pt x="4141190" y="2000995"/>
                    <a:pt x="4138583" y="2000995"/>
                  </a:cubicBezTo>
                  <a:lnTo>
                    <a:pt x="9830" y="2000995"/>
                  </a:lnTo>
                  <a:cubicBezTo>
                    <a:pt x="7223" y="2000995"/>
                    <a:pt x="4723" y="1999960"/>
                    <a:pt x="2879" y="1998116"/>
                  </a:cubicBezTo>
                  <a:cubicBezTo>
                    <a:pt x="1036" y="1996273"/>
                    <a:pt x="0" y="1993772"/>
                    <a:pt x="0" y="1991165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0676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19990" y="838200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ALAT &amp; BAHAN PRAKTIKUM TITRASI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10398" y="2593548"/>
            <a:ext cx="13940442" cy="2602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Alat: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Buret 50 mL + Statif + Klem (1 set)           d. Corong kaca (1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Erlenmeyer 250 mL (3 buah)                     e. Pipet tetes (1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Gelas ukur 25 mL (1 buah)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10398" y="5264785"/>
            <a:ext cx="15148858" cy="4660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Bahan: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Larutan standar NaOH 0,1 M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Sampel larutan HCl (belum diketahui konsentrasinya)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Indikator Phenolphthalein (PP)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Petunjuk Visual: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Set Titrasi: Tabung kaca panjang bergaris ukur dengan keran (Buret) yang dijepit klem statif, mengarah ke mulut labu konis (Erlenmeyer) di bawahnya.</a:t>
            </a:r>
          </a:p>
          <a:p>
            <a:pPr algn="just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2778705"/>
            <a:ext cx="15751007" cy="7146345"/>
            <a:chOff x="0" y="0"/>
            <a:chExt cx="4148413" cy="18821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1882165"/>
            </a:xfrm>
            <a:custGeom>
              <a:avLst/>
              <a:gdLst/>
              <a:ahLst/>
              <a:cxnLst/>
              <a:rect l="l" t="t" r="r" b="b"/>
              <a:pathLst>
                <a:path w="4148413" h="1882165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1872335"/>
                  </a:lnTo>
                  <a:cubicBezTo>
                    <a:pt x="4148413" y="1874942"/>
                    <a:pt x="4147378" y="1877442"/>
                    <a:pt x="4145534" y="1879286"/>
                  </a:cubicBezTo>
                  <a:cubicBezTo>
                    <a:pt x="4143690" y="1881129"/>
                    <a:pt x="4141190" y="1882165"/>
                    <a:pt x="4138583" y="1882165"/>
                  </a:cubicBezTo>
                  <a:lnTo>
                    <a:pt x="9830" y="1882165"/>
                  </a:lnTo>
                  <a:cubicBezTo>
                    <a:pt x="7223" y="1882165"/>
                    <a:pt x="4723" y="1881129"/>
                    <a:pt x="2879" y="1879286"/>
                  </a:cubicBezTo>
                  <a:cubicBezTo>
                    <a:pt x="1036" y="1877442"/>
                    <a:pt x="0" y="1874942"/>
                    <a:pt x="0" y="1872335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1948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83371" y="909964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CARA KERJA PRAKTIKUM TITRASI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10442" y="3513455"/>
            <a:ext cx="14828588" cy="601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Bilas buret dengan sedikit larutan NaOH 0,1 M, kemudian isi buret hingga skala 0 mL menggunakan corong.</a:t>
            </a:r>
          </a:p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Ukur 10 mL larutan HCl sampel menggunakan gelas ukur, masukkan ke dalam labu Erlenmeyer.</a:t>
            </a:r>
          </a:p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Tambahkan 2–3 tetes indikator PP ke dalam larutan HCl (larutan tetap jernih).</a:t>
            </a:r>
          </a:p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Putar keran buret perlahan untuk meneteskan NaOH ke Erlenmeyer sambil menggoyangkan Erlenmeyer secara konstan.</a:t>
            </a:r>
          </a:p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Hentikan titrasi begitu muncul warna merah muda pudar yang bertahan selama minimal 15 detik (Titik Akhir Titrasi).</a:t>
            </a:r>
          </a:p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Catat volume NaOH yang terpakai. Ulangi percobaan sebanyak 3 kali (triplo).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0858" y="1236909"/>
            <a:ext cx="15751007" cy="8409661"/>
            <a:chOff x="0" y="0"/>
            <a:chExt cx="4148413" cy="2214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214890"/>
            </a:xfrm>
            <a:custGeom>
              <a:avLst/>
              <a:gdLst/>
              <a:ahLst/>
              <a:cxnLst/>
              <a:rect l="l" t="t" r="r" b="b"/>
              <a:pathLst>
                <a:path w="4148413" h="2214890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2205060"/>
                  </a:lnTo>
                  <a:cubicBezTo>
                    <a:pt x="4148413" y="2207667"/>
                    <a:pt x="4147378" y="2210167"/>
                    <a:pt x="4145534" y="2212011"/>
                  </a:cubicBezTo>
                  <a:cubicBezTo>
                    <a:pt x="4143690" y="2213854"/>
                    <a:pt x="4141190" y="2214890"/>
                    <a:pt x="4138583" y="2214890"/>
                  </a:cubicBezTo>
                  <a:lnTo>
                    <a:pt x="9830" y="2214890"/>
                  </a:lnTo>
                  <a:cubicBezTo>
                    <a:pt x="7223" y="2214890"/>
                    <a:pt x="4723" y="2213854"/>
                    <a:pt x="2879" y="2212011"/>
                  </a:cubicBezTo>
                  <a:cubicBezTo>
                    <a:pt x="1036" y="2210167"/>
                    <a:pt x="0" y="2207667"/>
                    <a:pt x="0" y="2205060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281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1913738" y="2390775"/>
          <a:ext cx="14725248" cy="5553075"/>
        </p:xfrm>
        <a:graphic>
          <a:graphicData uri="http://schemas.openxmlformats.org/drawingml/2006/table">
            <a:tbl>
              <a:tblPr/>
              <a:tblGrid>
                <a:gridCol w="2862920"/>
                <a:gridCol w="2849487"/>
                <a:gridCol w="2433796"/>
                <a:gridCol w="3276144"/>
                <a:gridCol w="3302900"/>
              </a:tblGrid>
              <a:tr h="1448211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Percobaan Ke-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Volume HCi</a:t>
                      </a:r>
                      <a:endParaRPr lang="en-US" sz="1100"/>
                    </a:p>
                    <a:p>
                      <a:pPr algn="ctr">
                        <a:lnSpc>
                          <a:spcPts val="3499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Skala Awal Buret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Skala Akhir Buret</a:t>
                      </a:r>
                      <a:endParaRPr lang="en-US" sz="1100"/>
                    </a:p>
                    <a:p>
                      <a:pPr algn="ctr">
                        <a:lnSpc>
                          <a:spcPts val="3499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Volume NaOH Terpakai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216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216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216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216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Rata-rata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Vrata-rata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Freeform 9"/>
          <p:cNvSpPr/>
          <p:nvPr/>
        </p:nvSpPr>
        <p:spPr>
          <a:xfrm>
            <a:off x="5198645" y="7977282"/>
            <a:ext cx="7948987" cy="1669287"/>
          </a:xfrm>
          <a:custGeom>
            <a:avLst/>
            <a:gdLst/>
            <a:ahLst/>
            <a:cxnLst/>
            <a:rect l="l" t="t" r="r" b="b"/>
            <a:pathLst>
              <a:path w="7948987" h="1669287">
                <a:moveTo>
                  <a:pt x="0" y="0"/>
                </a:moveTo>
                <a:lnTo>
                  <a:pt x="7948987" y="0"/>
                </a:lnTo>
                <a:lnTo>
                  <a:pt x="7948987" y="1669287"/>
                </a:lnTo>
                <a:lnTo>
                  <a:pt x="0" y="16692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12509" y="95890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TABEL PENGAMATAN &amp; PERHITUNGAN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08293" y="1425186"/>
            <a:ext cx="14828588" cy="113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Tabel Titrasi: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907931" y="8155940"/>
            <a:ext cx="14828588" cy="1012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Rumus Hitung:</a:t>
            </a:r>
          </a:p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                               MHCl​ = VHCl​.M.NaOH​⋅VNaOHrata-rata​​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9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20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76225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981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234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619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95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496433" y="672650"/>
            <a:ext cx="9230352" cy="9418727"/>
          </a:xfrm>
          <a:custGeom>
            <a:avLst/>
            <a:gdLst/>
            <a:ahLst/>
            <a:cxnLst/>
            <a:rect l="l" t="t" r="r" b="b"/>
            <a:pathLst>
              <a:path w="9230352" h="9418727">
                <a:moveTo>
                  <a:pt x="0" y="0"/>
                </a:moveTo>
                <a:lnTo>
                  <a:pt x="9230352" y="0"/>
                </a:lnTo>
                <a:lnTo>
                  <a:pt x="9230352" y="9418726"/>
                </a:lnTo>
                <a:lnTo>
                  <a:pt x="0" y="94187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463700" y="507099"/>
            <a:ext cx="9392592" cy="9584277"/>
          </a:xfrm>
          <a:custGeom>
            <a:avLst/>
            <a:gdLst/>
            <a:ahLst/>
            <a:cxnLst/>
            <a:rect l="l" t="t" r="r" b="b"/>
            <a:pathLst>
              <a:path w="9392592" h="9584277">
                <a:moveTo>
                  <a:pt x="9392591" y="0"/>
                </a:moveTo>
                <a:lnTo>
                  <a:pt x="0" y="0"/>
                </a:lnTo>
                <a:lnTo>
                  <a:pt x="0" y="9584277"/>
                </a:lnTo>
                <a:lnTo>
                  <a:pt x="9392591" y="9584277"/>
                </a:lnTo>
                <a:lnTo>
                  <a:pt x="9392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46479" y="1239395"/>
            <a:ext cx="8490502" cy="1728975"/>
          </a:xfrm>
          <a:custGeom>
            <a:avLst/>
            <a:gdLst/>
            <a:ahLst/>
            <a:cxnLst/>
            <a:rect l="l" t="t" r="r" b="b"/>
            <a:pathLst>
              <a:path w="8490502" h="1728975">
                <a:moveTo>
                  <a:pt x="0" y="0"/>
                </a:moveTo>
                <a:lnTo>
                  <a:pt x="8490502" y="0"/>
                </a:lnTo>
                <a:lnTo>
                  <a:pt x="8490502" y="1728975"/>
                </a:lnTo>
                <a:lnTo>
                  <a:pt x="0" y="17289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447207" y="3473612"/>
            <a:ext cx="12718598" cy="6679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8"/>
              </a:lnSpc>
            </a:pPr>
            <a:r>
              <a:rPr lang="en-US" sz="3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10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LANDASAN TEORI HIDROLISIS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Hidrolisis Garam</a:t>
            </a:r>
            <a:r>
              <a:rPr lang="en-US" sz="3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: Reaksi penguraian garam oleh air menghasilkan ion H+ atau OH−.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Jenis-jenis Garam</a:t>
            </a:r>
            <a:r>
              <a:rPr lang="en-US" sz="3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:</a:t>
            </a:r>
          </a:p>
          <a:p>
            <a:pPr marL="1341205" lvl="2" indent="-447068" algn="just">
              <a:lnSpc>
                <a:spcPts val="4348"/>
              </a:lnSpc>
              <a:buAutoNum type="alphaLcPeriod"/>
            </a:pPr>
            <a:r>
              <a:rPr lang="en-US" sz="3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Asam Kuat + Basa Kuat: Tidak terhidrolisis (pH=7).</a:t>
            </a:r>
          </a:p>
          <a:p>
            <a:pPr marL="1341205" lvl="2" indent="-447068" algn="just">
              <a:lnSpc>
                <a:spcPts val="4348"/>
              </a:lnSpc>
              <a:buAutoNum type="alphaLcPeriod"/>
            </a:pPr>
            <a:r>
              <a:rPr lang="en-US" sz="3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Asam Kuat + Basa Lemah: Hidrolisis Parsial/Sebagian (pH&lt;7, bersifat asam).</a:t>
            </a:r>
          </a:p>
          <a:p>
            <a:pPr marL="1341205" lvl="2" indent="-447068" algn="just">
              <a:lnSpc>
                <a:spcPts val="4348"/>
              </a:lnSpc>
              <a:buAutoNum type="alphaLcPeriod"/>
            </a:pPr>
            <a:r>
              <a:rPr lang="en-US" sz="3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Asam Lemah + Basa Kuat: Hidrolisis Parsial/Sebagian (pH&gt;7, bersifat basa).</a:t>
            </a:r>
          </a:p>
          <a:p>
            <a:pPr marL="1341205" lvl="2" indent="-447068" algn="just">
              <a:lnSpc>
                <a:spcPts val="4348"/>
              </a:lnSpc>
              <a:buAutoNum type="alphaLcPeriod"/>
            </a:pPr>
            <a:r>
              <a:rPr lang="en-US" sz="3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Asam Lemah + Basa Lemah: Hidrolisis Total (pH tergantung Ka​ dan Kb​).</a:t>
            </a:r>
          </a:p>
          <a:p>
            <a:pPr algn="just">
              <a:lnSpc>
                <a:spcPts val="5888"/>
              </a:lnSpc>
            </a:pPr>
            <a:endParaRPr lang="en-US" sz="3106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15761" y="1638919"/>
            <a:ext cx="7562106" cy="850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8"/>
              </a:lnSpc>
            </a:pPr>
            <a:r>
              <a:rPr lang="en-US" sz="5224">
                <a:solidFill>
                  <a:srgbClr val="316981"/>
                </a:solidFill>
                <a:latin typeface="Abstracted Dream"/>
                <a:ea typeface="Abstracted Dream"/>
                <a:cs typeface="Abstracted Dream"/>
                <a:sym typeface="Abstracted Dream"/>
              </a:rPr>
              <a:t>BAB 3: HIDROLISIS GARAM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2165596"/>
            <a:ext cx="15751007" cy="7959479"/>
            <a:chOff x="0" y="0"/>
            <a:chExt cx="4148413" cy="20963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096324"/>
            </a:xfrm>
            <a:custGeom>
              <a:avLst/>
              <a:gdLst/>
              <a:ahLst/>
              <a:cxnLst/>
              <a:rect l="l" t="t" r="r" b="b"/>
              <a:pathLst>
                <a:path w="4148413" h="2096324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2086493"/>
                  </a:lnTo>
                  <a:cubicBezTo>
                    <a:pt x="4148413" y="2089101"/>
                    <a:pt x="4147378" y="2091601"/>
                    <a:pt x="4145534" y="2093445"/>
                  </a:cubicBezTo>
                  <a:cubicBezTo>
                    <a:pt x="4143690" y="2095288"/>
                    <a:pt x="4141190" y="2096324"/>
                    <a:pt x="4138583" y="2096324"/>
                  </a:cubicBezTo>
                  <a:lnTo>
                    <a:pt x="9830" y="2096324"/>
                  </a:lnTo>
                  <a:cubicBezTo>
                    <a:pt x="7223" y="2096324"/>
                    <a:pt x="4723" y="2095288"/>
                    <a:pt x="2879" y="2093445"/>
                  </a:cubicBezTo>
                  <a:cubicBezTo>
                    <a:pt x="1036" y="2091601"/>
                    <a:pt x="0" y="2089101"/>
                    <a:pt x="0" y="2086493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162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83371" y="838200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ALAT &amp; BAHAN PRAKTIKUM HIDROLISIS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10398" y="2422771"/>
            <a:ext cx="13940442" cy="3117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Alat: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Tabung reaksi (4 buah) &amp; Rak tabung reaksi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Pipet tetes (4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Kertas lakmus merah &amp; biru\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Kertas indikator universal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10398" y="5179060"/>
            <a:ext cx="15148858" cy="51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Bahan: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Larutan NaCl 0,1 M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Larutan CH3​COONa 0,1 M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Larutan NH4​Cl 0,1 M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Larutan CH3​COONH4​ 0,1 M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Petunjuk Visual: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Tabung Reaksi &amp; Rak: Tabung-tabung kaca silinder bening terbaris di rak kayu/plastik berisi larutan sampel tanpa warna.</a:t>
            </a:r>
          </a:p>
          <a:p>
            <a:pPr algn="just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2778705"/>
            <a:ext cx="15751007" cy="7146345"/>
            <a:chOff x="0" y="0"/>
            <a:chExt cx="4148413" cy="18821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1882165"/>
            </a:xfrm>
            <a:custGeom>
              <a:avLst/>
              <a:gdLst/>
              <a:ahLst/>
              <a:cxnLst/>
              <a:rect l="l" t="t" r="r" b="b"/>
              <a:pathLst>
                <a:path w="4148413" h="1882165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1872335"/>
                  </a:lnTo>
                  <a:cubicBezTo>
                    <a:pt x="4148413" y="1874942"/>
                    <a:pt x="4147378" y="1877442"/>
                    <a:pt x="4145534" y="1879286"/>
                  </a:cubicBezTo>
                  <a:cubicBezTo>
                    <a:pt x="4143690" y="1881129"/>
                    <a:pt x="4141190" y="1882165"/>
                    <a:pt x="4138583" y="1882165"/>
                  </a:cubicBezTo>
                  <a:lnTo>
                    <a:pt x="9830" y="1882165"/>
                  </a:lnTo>
                  <a:cubicBezTo>
                    <a:pt x="7223" y="1882165"/>
                    <a:pt x="4723" y="1881129"/>
                    <a:pt x="2879" y="1879286"/>
                  </a:cubicBezTo>
                  <a:cubicBezTo>
                    <a:pt x="1036" y="1877442"/>
                    <a:pt x="0" y="1874942"/>
                    <a:pt x="0" y="1872335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1948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83371" y="909964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CARA KERJA PRAKTIKUM HIDROLISIS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10442" y="3513455"/>
            <a:ext cx="14828588" cy="6017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Siapkan 4 tabung reaksi dan beri label A, B, C, dan D.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Isi masing-masing tabung dengan 2 mL larutan: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Tabung A: NaCl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Tabung B: CH3​COONa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Tabung C: NH4​Cl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Tabung D: CH3​COONH4​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Uji tiap larutan menggunakan kertas lakmus merah dan lakmus biru. Amati perubahan warna.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Uji tiap larutan dengan kertas indikator universal untuk menentukan nilai pH pastinya.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79793" y="1447235"/>
            <a:ext cx="15751007" cy="8409661"/>
            <a:chOff x="0" y="0"/>
            <a:chExt cx="4148413" cy="2214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214890"/>
            </a:xfrm>
            <a:custGeom>
              <a:avLst/>
              <a:gdLst/>
              <a:ahLst/>
              <a:cxnLst/>
              <a:rect l="l" t="t" r="r" b="b"/>
              <a:pathLst>
                <a:path w="4148413" h="2214890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2205060"/>
                  </a:lnTo>
                  <a:cubicBezTo>
                    <a:pt x="4148413" y="2207667"/>
                    <a:pt x="4147378" y="2210167"/>
                    <a:pt x="4145534" y="2212011"/>
                  </a:cubicBezTo>
                  <a:cubicBezTo>
                    <a:pt x="4143690" y="2213854"/>
                    <a:pt x="4141190" y="2214890"/>
                    <a:pt x="4138583" y="2214890"/>
                  </a:cubicBezTo>
                  <a:lnTo>
                    <a:pt x="9830" y="2214890"/>
                  </a:lnTo>
                  <a:cubicBezTo>
                    <a:pt x="7223" y="2214890"/>
                    <a:pt x="4723" y="2213854"/>
                    <a:pt x="2879" y="2212011"/>
                  </a:cubicBezTo>
                  <a:cubicBezTo>
                    <a:pt x="1036" y="2210167"/>
                    <a:pt x="0" y="2207667"/>
                    <a:pt x="0" y="2205060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281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2479857" y="2205351"/>
          <a:ext cx="14256662" cy="5793643"/>
        </p:xfrm>
        <a:graphic>
          <a:graphicData uri="http://schemas.openxmlformats.org/drawingml/2006/table">
            <a:tbl>
              <a:tblPr/>
              <a:tblGrid>
                <a:gridCol w="1868769"/>
                <a:gridCol w="2599073"/>
                <a:gridCol w="1716639"/>
                <a:gridCol w="2676157"/>
                <a:gridCol w="2698013"/>
                <a:gridCol w="2698013"/>
              </a:tblGrid>
              <a:tr h="1447796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Tabung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Larutan Garam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Lakmus Merah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Jenis Hidrolisis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Lakmus Biru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779"/>
                        </a:lnSpc>
                        <a:defRPr/>
                      </a:pPr>
                      <a:r>
                        <a:rPr lang="en-US" sz="26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Nilai pH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5922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NaCl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5922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B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CH3​COONa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962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NH4​Cl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0041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 b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CH3​COONH4​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377631" y="277021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TABEL PENGAMATAN &amp; DISKUSI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10442" y="1553531"/>
            <a:ext cx="14828588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Tabel Pengamatan: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93894" y="8209280"/>
            <a:ext cx="14828588" cy="2040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Pertanyaan Diskusi:</a:t>
            </a:r>
          </a:p>
          <a:p>
            <a:pPr marL="1252224" lvl="2" indent="-417408" algn="l">
              <a:lnSpc>
                <a:spcPts val="4060"/>
              </a:lnSpc>
              <a:buFont typeface="Arial"/>
              <a:buChar char="⚬"/>
            </a:pP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Garam manakah yang mengalami hidrolisis parsial dan menghasilkan ion OH−? Tuliskan persamaan reaksi hidrolisisnya!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65860" y="655796"/>
            <a:ext cx="15544800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NaCl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9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20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76225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981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234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619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95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496433" y="672650"/>
            <a:ext cx="9230352" cy="9418727"/>
          </a:xfrm>
          <a:custGeom>
            <a:avLst/>
            <a:gdLst/>
            <a:ahLst/>
            <a:cxnLst/>
            <a:rect l="l" t="t" r="r" b="b"/>
            <a:pathLst>
              <a:path w="9230352" h="9418727">
                <a:moveTo>
                  <a:pt x="0" y="0"/>
                </a:moveTo>
                <a:lnTo>
                  <a:pt x="9230352" y="0"/>
                </a:lnTo>
                <a:lnTo>
                  <a:pt x="9230352" y="9418726"/>
                </a:lnTo>
                <a:lnTo>
                  <a:pt x="0" y="94187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463700" y="507099"/>
            <a:ext cx="9392592" cy="9584277"/>
          </a:xfrm>
          <a:custGeom>
            <a:avLst/>
            <a:gdLst/>
            <a:ahLst/>
            <a:cxnLst/>
            <a:rect l="l" t="t" r="r" b="b"/>
            <a:pathLst>
              <a:path w="9392592" h="9584277">
                <a:moveTo>
                  <a:pt x="9392591" y="0"/>
                </a:moveTo>
                <a:lnTo>
                  <a:pt x="0" y="0"/>
                </a:lnTo>
                <a:lnTo>
                  <a:pt x="0" y="9584277"/>
                </a:lnTo>
                <a:lnTo>
                  <a:pt x="9392591" y="9584277"/>
                </a:lnTo>
                <a:lnTo>
                  <a:pt x="9392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46479" y="1239395"/>
            <a:ext cx="8490502" cy="1728975"/>
          </a:xfrm>
          <a:custGeom>
            <a:avLst/>
            <a:gdLst/>
            <a:ahLst/>
            <a:cxnLst/>
            <a:rect l="l" t="t" r="r" b="b"/>
            <a:pathLst>
              <a:path w="8490502" h="1728975">
                <a:moveTo>
                  <a:pt x="0" y="0"/>
                </a:moveTo>
                <a:lnTo>
                  <a:pt x="8490502" y="0"/>
                </a:lnTo>
                <a:lnTo>
                  <a:pt x="8490502" y="1728975"/>
                </a:lnTo>
                <a:lnTo>
                  <a:pt x="0" y="17289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447207" y="3473612"/>
            <a:ext cx="12718598" cy="6136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8"/>
              </a:lnSpc>
            </a:pPr>
            <a:r>
              <a:rPr lang="en-US" sz="310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LANDASAN TEORI LARUTAN PENYANGGA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Larutan Penyangga (Buffer)</a:t>
            </a:r>
            <a:r>
              <a:rPr lang="en-US" sz="3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: Larutan yang dapat mempertahankan nilai pH dari penambahan sedikit asam, sedikit basa, atau pengenceran (penambahan air).</a:t>
            </a:r>
          </a:p>
          <a:p>
            <a:pPr algn="just">
              <a:lnSpc>
                <a:spcPts val="4348"/>
              </a:lnSpc>
            </a:pPr>
            <a:endParaRPr lang="en-US" sz="3106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Komposisi:</a:t>
            </a:r>
          </a:p>
          <a:p>
            <a:pPr marL="1341205" lvl="2" indent="-447068" algn="just">
              <a:lnSpc>
                <a:spcPts val="4348"/>
              </a:lnSpc>
              <a:buFont typeface="Arial"/>
              <a:buChar char="⚬"/>
            </a:pPr>
            <a:r>
              <a:rPr lang="en-US" sz="310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Buffer Asam: Asam Lemah + Basa Konjugasinya</a:t>
            </a:r>
            <a:r>
              <a:rPr lang="en-US" sz="3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(Contoh: CH3​COOH+CH3​COO−).</a:t>
            </a:r>
          </a:p>
          <a:p>
            <a:pPr marL="1341205" lvl="2" indent="-447068" algn="just">
              <a:lnSpc>
                <a:spcPts val="4348"/>
              </a:lnSpc>
              <a:buFont typeface="Arial"/>
              <a:buChar char="⚬"/>
            </a:pPr>
            <a:r>
              <a:rPr lang="en-US" sz="310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Buffer Basa: Basa Lemah + Asam Konjugasinya</a:t>
            </a:r>
            <a:r>
              <a:rPr lang="en-US" sz="3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(Contoh: NH3​+NH4+​).</a:t>
            </a:r>
          </a:p>
          <a:p>
            <a:pPr algn="just">
              <a:lnSpc>
                <a:spcPts val="5888"/>
              </a:lnSpc>
            </a:pPr>
            <a:endParaRPr lang="en-US" sz="3106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15761" y="1408281"/>
            <a:ext cx="7562106" cy="1464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4"/>
              </a:lnSpc>
            </a:pPr>
            <a:r>
              <a:rPr lang="en-US" sz="4824">
                <a:solidFill>
                  <a:srgbClr val="316981"/>
                </a:solidFill>
                <a:latin typeface="Abstracted Dream"/>
                <a:ea typeface="Abstracted Dream"/>
                <a:cs typeface="Abstracted Dream"/>
                <a:sym typeface="Abstracted Dream"/>
              </a:rPr>
              <a:t>BAB 4: LARUTAN PENYANGGA (BUFFER)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2165596"/>
            <a:ext cx="15751007" cy="7959479"/>
            <a:chOff x="0" y="0"/>
            <a:chExt cx="4148413" cy="20963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096324"/>
            </a:xfrm>
            <a:custGeom>
              <a:avLst/>
              <a:gdLst/>
              <a:ahLst/>
              <a:cxnLst/>
              <a:rect l="l" t="t" r="r" b="b"/>
              <a:pathLst>
                <a:path w="4148413" h="2096324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2086493"/>
                  </a:lnTo>
                  <a:cubicBezTo>
                    <a:pt x="4148413" y="2089101"/>
                    <a:pt x="4147378" y="2091601"/>
                    <a:pt x="4145534" y="2093445"/>
                  </a:cubicBezTo>
                  <a:cubicBezTo>
                    <a:pt x="4143690" y="2095288"/>
                    <a:pt x="4141190" y="2096324"/>
                    <a:pt x="4138583" y="2096324"/>
                  </a:cubicBezTo>
                  <a:lnTo>
                    <a:pt x="9830" y="2096324"/>
                  </a:lnTo>
                  <a:cubicBezTo>
                    <a:pt x="7223" y="2096324"/>
                    <a:pt x="4723" y="2095288"/>
                    <a:pt x="2879" y="2093445"/>
                  </a:cubicBezTo>
                  <a:cubicBezTo>
                    <a:pt x="1036" y="2091601"/>
                    <a:pt x="0" y="2089101"/>
                    <a:pt x="0" y="2086493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162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83371" y="43189"/>
            <a:ext cx="17121258" cy="1799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ALAT &amp; BAHAN PRAKTIKUM LARUTAN PENYANGGA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10398" y="2422771"/>
            <a:ext cx="13940442" cy="3631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Alat: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Gelas kimia 100 mL (4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Gelas ukur 50 mL (1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pH meter digital / Indikator universal (1 unit)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Pipet tetes (3 buah)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10398" y="5179060"/>
            <a:ext cx="15148858" cy="517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Bahan: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Campuran CH3​COOH 0,1 M+CH3​COONa 0,1 M (Buffer)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Larutan NaCl 0,1 M (Non-Buffer)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Larutan HCl 0,1 M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Larutan NaOH 0,1 M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Petunjuk Visual: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pH Meter Digital: Alat ukur elektronik berkabel dengan probe penjelajah yang dicelupkan ke dalam gelas kimia berisi larutan.</a:t>
            </a:r>
          </a:p>
          <a:p>
            <a:pPr algn="just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2289421"/>
            <a:ext cx="15751007" cy="7146345"/>
            <a:chOff x="0" y="0"/>
            <a:chExt cx="4148413" cy="18821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1882165"/>
            </a:xfrm>
            <a:custGeom>
              <a:avLst/>
              <a:gdLst/>
              <a:ahLst/>
              <a:cxnLst/>
              <a:rect l="l" t="t" r="r" b="b"/>
              <a:pathLst>
                <a:path w="4148413" h="1882165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1872335"/>
                  </a:lnTo>
                  <a:cubicBezTo>
                    <a:pt x="4148413" y="1874942"/>
                    <a:pt x="4147378" y="1877442"/>
                    <a:pt x="4145534" y="1879286"/>
                  </a:cubicBezTo>
                  <a:cubicBezTo>
                    <a:pt x="4143690" y="1881129"/>
                    <a:pt x="4141190" y="1882165"/>
                    <a:pt x="4138583" y="1882165"/>
                  </a:cubicBezTo>
                  <a:lnTo>
                    <a:pt x="9830" y="1882165"/>
                  </a:lnTo>
                  <a:cubicBezTo>
                    <a:pt x="7223" y="1882165"/>
                    <a:pt x="4723" y="1881129"/>
                    <a:pt x="2879" y="1879286"/>
                  </a:cubicBezTo>
                  <a:cubicBezTo>
                    <a:pt x="1036" y="1877442"/>
                    <a:pt x="0" y="1874942"/>
                    <a:pt x="0" y="1872335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1948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83371" y="248227"/>
            <a:ext cx="17121258" cy="1799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CARA KERJA PRAKTIKUM  LARUTAN PENYANGGA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10442" y="2964815"/>
            <a:ext cx="14828588" cy="6493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Pengujian Larutan Penyangga: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Masukkan 20 mL larutan buffer (CH3​COOH+CH3​COONa) ke dalam 2 gelas kimia (Gelas A1 dan A2). Ukur dan catat pH awal.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Tambahkan 5 tetes HCl 0,1 M ke Gelas A1, aduk, ukur pH akhir.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Tambahkan 5 tetes NaOH 0,1 M ke Gelas A2, aduk, ukur pH akhir.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Pengujian Larutan Non-Penyangga (Pembanding):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Masukkan 20 mL larutan NaCl ke dalam 2 gelas kimia (Gelas B1 dan B2). Ukur pH awal.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Tambahkan 5 tetes HCl 0,1 M ke Gelas B1, aduk, ukur pH akhir.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Tambahkan 5 tetes NaOH 0,1 M ke Gelas B2, aduk, ukur pH akhir.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79793" y="1447235"/>
            <a:ext cx="15751007" cy="8409661"/>
            <a:chOff x="0" y="0"/>
            <a:chExt cx="4148413" cy="2214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214890"/>
            </a:xfrm>
            <a:custGeom>
              <a:avLst/>
              <a:gdLst/>
              <a:ahLst/>
              <a:cxnLst/>
              <a:rect l="l" t="t" r="r" b="b"/>
              <a:pathLst>
                <a:path w="4148413" h="2214890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2205060"/>
                  </a:lnTo>
                  <a:cubicBezTo>
                    <a:pt x="4148413" y="2207667"/>
                    <a:pt x="4147378" y="2210167"/>
                    <a:pt x="4145534" y="2212011"/>
                  </a:cubicBezTo>
                  <a:cubicBezTo>
                    <a:pt x="4143690" y="2213854"/>
                    <a:pt x="4141190" y="2214890"/>
                    <a:pt x="4138583" y="2214890"/>
                  </a:cubicBezTo>
                  <a:lnTo>
                    <a:pt x="9830" y="2214890"/>
                  </a:lnTo>
                  <a:cubicBezTo>
                    <a:pt x="7223" y="2214890"/>
                    <a:pt x="4723" y="2213854"/>
                    <a:pt x="2879" y="2212011"/>
                  </a:cubicBezTo>
                  <a:cubicBezTo>
                    <a:pt x="1036" y="2210167"/>
                    <a:pt x="0" y="2207667"/>
                    <a:pt x="0" y="2205060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281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2479857" y="2205351"/>
          <a:ext cx="14256662" cy="6405686"/>
        </p:xfrm>
        <a:graphic>
          <a:graphicData uri="http://schemas.openxmlformats.org/drawingml/2006/table">
            <a:tbl>
              <a:tblPr/>
              <a:tblGrid>
                <a:gridCol w="3195789"/>
                <a:gridCol w="3467111"/>
                <a:gridCol w="2110331"/>
                <a:gridCol w="1504905"/>
                <a:gridCol w="1702444"/>
                <a:gridCol w="2276083"/>
              </a:tblGrid>
              <a:tr h="13631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Jenis Larutan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Larutan Garam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Perlakuan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pH Awal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pH Akhir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Selisih ΔpH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6495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Buffer (CH3​COOH+CH3​COONa)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+ HCl 5 tetes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6495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Buffer (CH3​COOH+CH3​COONa)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+ NaOH 5 tetes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10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Non-Buffer (NaCl)</a:t>
                      </a:r>
                      <a:endParaRPr lang="en-US" sz="1100"/>
                    </a:p>
                    <a:p>
                      <a:pPr algn="ctr">
                        <a:lnSpc>
                          <a:spcPts val="3079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+ HCl 5 tetes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6495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Non-Buffer (NaCl)</a:t>
                      </a:r>
                      <a:endParaRPr lang="en-US" sz="1100"/>
                    </a:p>
                    <a:p>
                      <a:pPr algn="ctr">
                        <a:lnSpc>
                          <a:spcPts val="3079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+ NaOH 5 tetes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866336" y="381076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TABEL PENGAMATAN &amp; EKSPLORASI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10442" y="1553531"/>
            <a:ext cx="14828588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Tabel Pengamatan: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30712" y="8687237"/>
            <a:ext cx="14828588" cy="1526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Kesimpulan: </a:t>
            </a:r>
            <a:r>
              <a:rPr lang="en-US" sz="2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Larutan penyangga terbukti [mempertahankan/mengubah secara drastis] pH larutan saat ditambahi sedikit asam/basa.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9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20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76225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981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234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619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95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496433" y="672650"/>
            <a:ext cx="9230352" cy="9418727"/>
          </a:xfrm>
          <a:custGeom>
            <a:avLst/>
            <a:gdLst/>
            <a:ahLst/>
            <a:cxnLst/>
            <a:rect l="l" t="t" r="r" b="b"/>
            <a:pathLst>
              <a:path w="9230352" h="9418727">
                <a:moveTo>
                  <a:pt x="0" y="0"/>
                </a:moveTo>
                <a:lnTo>
                  <a:pt x="9230352" y="0"/>
                </a:lnTo>
                <a:lnTo>
                  <a:pt x="9230352" y="9418726"/>
                </a:lnTo>
                <a:lnTo>
                  <a:pt x="0" y="94187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463700" y="507099"/>
            <a:ext cx="9392592" cy="9584277"/>
          </a:xfrm>
          <a:custGeom>
            <a:avLst/>
            <a:gdLst/>
            <a:ahLst/>
            <a:cxnLst/>
            <a:rect l="l" t="t" r="r" b="b"/>
            <a:pathLst>
              <a:path w="9392592" h="9584277">
                <a:moveTo>
                  <a:pt x="9392591" y="0"/>
                </a:moveTo>
                <a:lnTo>
                  <a:pt x="0" y="0"/>
                </a:lnTo>
                <a:lnTo>
                  <a:pt x="0" y="9584277"/>
                </a:lnTo>
                <a:lnTo>
                  <a:pt x="9392591" y="9584277"/>
                </a:lnTo>
                <a:lnTo>
                  <a:pt x="9392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46479" y="1239395"/>
            <a:ext cx="8490502" cy="1728975"/>
          </a:xfrm>
          <a:custGeom>
            <a:avLst/>
            <a:gdLst/>
            <a:ahLst/>
            <a:cxnLst/>
            <a:rect l="l" t="t" r="r" b="b"/>
            <a:pathLst>
              <a:path w="8490502" h="1728975">
                <a:moveTo>
                  <a:pt x="0" y="0"/>
                </a:moveTo>
                <a:lnTo>
                  <a:pt x="8490502" y="0"/>
                </a:lnTo>
                <a:lnTo>
                  <a:pt x="8490502" y="1728975"/>
                </a:lnTo>
                <a:lnTo>
                  <a:pt x="0" y="17289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447207" y="3473612"/>
            <a:ext cx="12718598" cy="5593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8"/>
              </a:lnSpc>
            </a:pPr>
            <a:r>
              <a:rPr lang="en-US" sz="3106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LANDASAN TEORI Ksp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Kelarutan (s): </a:t>
            </a: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Jumlah maksimum zat terlarut yang dapat larut dalam pelarut tertentu hingga membentuk larutan jenuh.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Hasil Kali Kelarutan (Ksp​): </a:t>
            </a: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Konstanta kesetimbangan untuk kelarutan garam sukar larut.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Kriteria Pengendapan (Berdasarkan nilai Qsp​):</a:t>
            </a:r>
          </a:p>
          <a:p>
            <a:pPr marL="1341205" lvl="2" indent="-447068" algn="just">
              <a:lnSpc>
                <a:spcPts val="4348"/>
              </a:lnSpc>
              <a:buFont typeface="Arial"/>
              <a:buChar char="⚬"/>
            </a:pP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Qsp​ &gt; Ksp Larutan belum jenuh (tidak mengendap).</a:t>
            </a:r>
          </a:p>
          <a:p>
            <a:pPr marL="1341205" lvl="2" indent="-447068" algn="just">
              <a:lnSpc>
                <a:spcPts val="4348"/>
              </a:lnSpc>
              <a:buFont typeface="Arial"/>
              <a:buChar char="⚬"/>
            </a:pP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Qsp​ = Ksp​ : Larutan tepat jenuh (belum mengendap).</a:t>
            </a:r>
          </a:p>
          <a:p>
            <a:pPr marL="1341205" lvl="2" indent="-447068" algn="just">
              <a:lnSpc>
                <a:spcPts val="4348"/>
              </a:lnSpc>
              <a:buFont typeface="Arial"/>
              <a:buChar char="⚬"/>
            </a:pP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Qsp ​&gt; Ksp​ : Larutan lewat jenuh (terjadi endapan).</a:t>
            </a:r>
          </a:p>
          <a:p>
            <a:pPr algn="just">
              <a:lnSpc>
                <a:spcPts val="5888"/>
              </a:lnSpc>
            </a:pPr>
            <a:endParaRPr lang="en-US" sz="3106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110677" y="1681026"/>
            <a:ext cx="7562106" cy="788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54"/>
              </a:lnSpc>
            </a:pPr>
            <a:r>
              <a:rPr lang="en-US" sz="4824">
                <a:solidFill>
                  <a:srgbClr val="316981"/>
                </a:solidFill>
                <a:latin typeface="Abstracted Dream"/>
                <a:ea typeface="Abstracted Dream"/>
                <a:cs typeface="Abstracted Dream"/>
                <a:sym typeface="Abstracted Dream"/>
              </a:rPr>
              <a:t>BAB 5: KELARUTAN DAN KSP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2165596"/>
            <a:ext cx="15751007" cy="7959479"/>
            <a:chOff x="0" y="0"/>
            <a:chExt cx="4148413" cy="20963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096324"/>
            </a:xfrm>
            <a:custGeom>
              <a:avLst/>
              <a:gdLst/>
              <a:ahLst/>
              <a:cxnLst/>
              <a:rect l="l" t="t" r="r" b="b"/>
              <a:pathLst>
                <a:path w="4148413" h="2096324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2086493"/>
                  </a:lnTo>
                  <a:cubicBezTo>
                    <a:pt x="4148413" y="2089101"/>
                    <a:pt x="4147378" y="2091601"/>
                    <a:pt x="4145534" y="2093445"/>
                  </a:cubicBezTo>
                  <a:cubicBezTo>
                    <a:pt x="4143690" y="2095288"/>
                    <a:pt x="4141190" y="2096324"/>
                    <a:pt x="4138583" y="2096324"/>
                  </a:cubicBezTo>
                  <a:lnTo>
                    <a:pt x="9830" y="2096324"/>
                  </a:lnTo>
                  <a:cubicBezTo>
                    <a:pt x="7223" y="2096324"/>
                    <a:pt x="4723" y="2095288"/>
                    <a:pt x="2879" y="2093445"/>
                  </a:cubicBezTo>
                  <a:cubicBezTo>
                    <a:pt x="1036" y="2091601"/>
                    <a:pt x="0" y="2089101"/>
                    <a:pt x="0" y="2086493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1629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19990" y="838200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ALAT &amp; BAHAN PRAKTIKUM KSP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10398" y="2578735"/>
            <a:ext cx="13940442" cy="2602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Alat: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Tabung reaksi (3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Pipet tetes (3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Gelas ukur 10 mL (2 buah)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09367" y="5381623"/>
            <a:ext cx="15148858" cy="4145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Bahan: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Larutan AgNO3​ 0,01 M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Larutan NaCl 0,01 M, 0,001 M, dan 0,0001 M</a:t>
            </a:r>
          </a:p>
          <a:p>
            <a:pPr algn="just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Petunjuk Visual: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Reaksi Pembentukan Endapan: Tabung reaksi bening yang menunjukkan perubahan dari larutan jernih menjadi keruh dengan endapan putih di dasar tabung (AgCl).</a:t>
            </a:r>
          </a:p>
          <a:p>
            <a:pPr algn="just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2289421"/>
            <a:ext cx="15751007" cy="7146345"/>
            <a:chOff x="0" y="0"/>
            <a:chExt cx="4148413" cy="18821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1882165"/>
            </a:xfrm>
            <a:custGeom>
              <a:avLst/>
              <a:gdLst/>
              <a:ahLst/>
              <a:cxnLst/>
              <a:rect l="l" t="t" r="r" b="b"/>
              <a:pathLst>
                <a:path w="4148413" h="1882165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1872335"/>
                  </a:lnTo>
                  <a:cubicBezTo>
                    <a:pt x="4148413" y="1874942"/>
                    <a:pt x="4147378" y="1877442"/>
                    <a:pt x="4145534" y="1879286"/>
                  </a:cubicBezTo>
                  <a:cubicBezTo>
                    <a:pt x="4143690" y="1881129"/>
                    <a:pt x="4141190" y="1882165"/>
                    <a:pt x="4138583" y="1882165"/>
                  </a:cubicBezTo>
                  <a:lnTo>
                    <a:pt x="9830" y="1882165"/>
                  </a:lnTo>
                  <a:cubicBezTo>
                    <a:pt x="7223" y="1882165"/>
                    <a:pt x="4723" y="1881129"/>
                    <a:pt x="2879" y="1879286"/>
                  </a:cubicBezTo>
                  <a:cubicBezTo>
                    <a:pt x="1036" y="1877442"/>
                    <a:pt x="0" y="1874942"/>
                    <a:pt x="0" y="1872335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1948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29113" y="909964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CARA KERJA PRAKTIKUM KSP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10442" y="3401651"/>
            <a:ext cx="14828588" cy="4864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Siapkan 3 tabung reaksi bersih (beri nomor 1, 2, dan 3).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Isi masing-masing tabung dengan 2 mL larutan AgNO3​ 0,01 M.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Tambahkan ke dalam: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Tabung 1: 2 mL larutan NaCl 0,01 M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Tabung 2: 2 mL larutan NaCl 0,001 M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Tabung 3: 2 mL larutan NaCl 0,0001 M</a:t>
            </a: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Kocok secara perlahan, diamkan selama 5 menit, dan amati ada/tidaknya endapan putih AgCl.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1610681"/>
            <a:ext cx="15751007" cy="8409661"/>
            <a:chOff x="0" y="0"/>
            <a:chExt cx="4148413" cy="2214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214890"/>
            </a:xfrm>
            <a:custGeom>
              <a:avLst/>
              <a:gdLst/>
              <a:ahLst/>
              <a:cxnLst/>
              <a:rect l="l" t="t" r="r" b="b"/>
              <a:pathLst>
                <a:path w="4148413" h="2214890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2205060"/>
                  </a:lnTo>
                  <a:cubicBezTo>
                    <a:pt x="4148413" y="2207667"/>
                    <a:pt x="4147378" y="2210167"/>
                    <a:pt x="4145534" y="2212011"/>
                  </a:cubicBezTo>
                  <a:cubicBezTo>
                    <a:pt x="4143690" y="2213854"/>
                    <a:pt x="4141190" y="2214890"/>
                    <a:pt x="4138583" y="2214890"/>
                  </a:cubicBezTo>
                  <a:lnTo>
                    <a:pt x="9830" y="2214890"/>
                  </a:lnTo>
                  <a:cubicBezTo>
                    <a:pt x="7223" y="2214890"/>
                    <a:pt x="4723" y="2213854"/>
                    <a:pt x="2879" y="2212011"/>
                  </a:cubicBezTo>
                  <a:cubicBezTo>
                    <a:pt x="1036" y="2210167"/>
                    <a:pt x="0" y="2207667"/>
                    <a:pt x="0" y="2205060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281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1810398" y="2738962"/>
          <a:ext cx="14256662" cy="5041168"/>
        </p:xfrm>
        <a:graphic>
          <a:graphicData uri="http://schemas.openxmlformats.org/drawingml/2006/table">
            <a:tbl>
              <a:tblPr/>
              <a:tblGrid>
                <a:gridCol w="4432835"/>
                <a:gridCol w="3874236"/>
                <a:gridCol w="3078009"/>
                <a:gridCol w="2871582"/>
              </a:tblGrid>
              <a:tr h="1621984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Tabung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Campuran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Amati Keruhan / Endapan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Keterangan (Qsp​ vs Ksp​)</a:t>
                      </a:r>
                      <a:endParaRPr lang="en-US" sz="1100"/>
                    </a:p>
                    <a:p>
                      <a:pPr algn="ctr">
                        <a:lnSpc>
                          <a:spcPts val="3079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936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AgNO3​+NaCl 0,01 M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6936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AgNO3​+NaCl 0,001 M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5312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AgNO3​+NaCl 0,0001 M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377631" y="467045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TABEL PENGAMATAN &amp; SOAL ANALISIS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23966" y="1785624"/>
            <a:ext cx="14828588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Tabel Pengamatan: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24435" y="8387076"/>
            <a:ext cx="14828588" cy="160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Tugas Analisis:</a:t>
            </a:r>
            <a:r>
              <a:rPr lang="en-US" sz="3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Buktikan secara matematis apakah nilai Qsp​ pada Tabung 1 melampaui nilai Ksp​ AgCl=1,8×10−10!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69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20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76225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981450" y="-42862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234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619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95738" y="6509275"/>
            <a:ext cx="7315200" cy="4083212"/>
          </a:xfrm>
          <a:custGeom>
            <a:avLst/>
            <a:gdLst/>
            <a:ahLst/>
            <a:cxnLst/>
            <a:rect l="l" t="t" r="r" b="b"/>
            <a:pathLst>
              <a:path w="7315200" h="4083212">
                <a:moveTo>
                  <a:pt x="0" y="0"/>
                </a:moveTo>
                <a:lnTo>
                  <a:pt x="7315200" y="0"/>
                </a:lnTo>
                <a:lnTo>
                  <a:pt x="7315200" y="4083212"/>
                </a:lnTo>
                <a:lnTo>
                  <a:pt x="0" y="4083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496433" y="672650"/>
            <a:ext cx="9230352" cy="9418727"/>
          </a:xfrm>
          <a:custGeom>
            <a:avLst/>
            <a:gdLst/>
            <a:ahLst/>
            <a:cxnLst/>
            <a:rect l="l" t="t" r="r" b="b"/>
            <a:pathLst>
              <a:path w="9230352" h="9418727">
                <a:moveTo>
                  <a:pt x="0" y="0"/>
                </a:moveTo>
                <a:lnTo>
                  <a:pt x="9230352" y="0"/>
                </a:lnTo>
                <a:lnTo>
                  <a:pt x="9230352" y="9418726"/>
                </a:lnTo>
                <a:lnTo>
                  <a:pt x="0" y="94187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463700" y="507099"/>
            <a:ext cx="9392592" cy="9584277"/>
          </a:xfrm>
          <a:custGeom>
            <a:avLst/>
            <a:gdLst/>
            <a:ahLst/>
            <a:cxnLst/>
            <a:rect l="l" t="t" r="r" b="b"/>
            <a:pathLst>
              <a:path w="9392592" h="9584277">
                <a:moveTo>
                  <a:pt x="9392591" y="0"/>
                </a:moveTo>
                <a:lnTo>
                  <a:pt x="0" y="0"/>
                </a:lnTo>
                <a:lnTo>
                  <a:pt x="0" y="9584277"/>
                </a:lnTo>
                <a:lnTo>
                  <a:pt x="9392591" y="9584277"/>
                </a:lnTo>
                <a:lnTo>
                  <a:pt x="9392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46479" y="1239395"/>
            <a:ext cx="8490502" cy="1728975"/>
          </a:xfrm>
          <a:custGeom>
            <a:avLst/>
            <a:gdLst/>
            <a:ahLst/>
            <a:cxnLst/>
            <a:rect l="l" t="t" r="r" b="b"/>
            <a:pathLst>
              <a:path w="8490502" h="1728975">
                <a:moveTo>
                  <a:pt x="0" y="0"/>
                </a:moveTo>
                <a:lnTo>
                  <a:pt x="8490502" y="0"/>
                </a:lnTo>
                <a:lnTo>
                  <a:pt x="8490502" y="1728975"/>
                </a:lnTo>
                <a:lnTo>
                  <a:pt x="0" y="17289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447207" y="3473612"/>
            <a:ext cx="13290098" cy="6679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48"/>
              </a:lnSpc>
            </a:pPr>
            <a:r>
              <a:rPr lang="en-US" sz="3106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LANDASAN TEORI KOLOID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Koloid</a:t>
            </a: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: Campuran heterogen dari dua zat atau lebih di mana partikel-partikel zat berukuran 1 nm−100 nm tersebar merata dalam zat lain.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Sifat-Sifat Koloid</a:t>
            </a: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marL="1341205" lvl="2" indent="-447068" algn="just">
              <a:lnSpc>
                <a:spcPts val="4348"/>
              </a:lnSpc>
              <a:buFont typeface="Arial"/>
              <a:buChar char="⚬"/>
            </a:pP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Efek Tyndall: Peristiwa penghamburan cahaya oleh partikel koloid.</a:t>
            </a:r>
          </a:p>
          <a:p>
            <a:pPr marL="1341205" lvl="2" indent="-447068" algn="just">
              <a:lnSpc>
                <a:spcPts val="4348"/>
              </a:lnSpc>
              <a:buFont typeface="Arial"/>
              <a:buChar char="⚬"/>
            </a:pP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Koagulasi: Penggumpalan partikel koloid.</a:t>
            </a:r>
          </a:p>
          <a:p>
            <a:pPr marL="670603" lvl="1" indent="-335301" algn="just">
              <a:lnSpc>
                <a:spcPts val="4348"/>
              </a:lnSpc>
              <a:buFont typeface="Arial"/>
              <a:buChar char="•"/>
            </a:pPr>
            <a:r>
              <a:rPr lang="en-US" sz="3106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Metode Pembuatan Koloid</a:t>
            </a: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marL="1341205" lvl="2" indent="-447068" algn="just">
              <a:lnSpc>
                <a:spcPts val="4348"/>
              </a:lnSpc>
              <a:buFont typeface="Arial"/>
              <a:buChar char="⚬"/>
            </a:pP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Kondensasi (Larutan → Koloid)</a:t>
            </a:r>
          </a:p>
          <a:p>
            <a:pPr marL="1341205" lvl="2" indent="-447068" algn="just">
              <a:lnSpc>
                <a:spcPts val="4348"/>
              </a:lnSpc>
              <a:buFont typeface="Arial"/>
              <a:buChar char="⚬"/>
            </a:pPr>
            <a:r>
              <a:rPr lang="en-US" sz="310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Dispersi (Suspensi → Koloid)</a:t>
            </a:r>
          </a:p>
          <a:p>
            <a:pPr algn="just">
              <a:lnSpc>
                <a:spcPts val="5888"/>
              </a:lnSpc>
            </a:pPr>
            <a:endParaRPr lang="en-US" sz="3106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110677" y="1681026"/>
            <a:ext cx="7562106" cy="830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87"/>
              </a:lnSpc>
            </a:pPr>
            <a:r>
              <a:rPr lang="en-US" sz="5124">
                <a:solidFill>
                  <a:srgbClr val="316981"/>
                </a:solidFill>
                <a:latin typeface="Abstracted Dream"/>
                <a:ea typeface="Abstracted Dream"/>
                <a:cs typeface="Abstracted Dream"/>
                <a:sym typeface="Abstracted Dream"/>
              </a:rPr>
              <a:t>BAB 6: KOLOID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1533938"/>
            <a:ext cx="15751007" cy="8591137"/>
            <a:chOff x="0" y="0"/>
            <a:chExt cx="4148413" cy="22626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262686"/>
            </a:xfrm>
            <a:custGeom>
              <a:avLst/>
              <a:gdLst/>
              <a:ahLst/>
              <a:cxnLst/>
              <a:rect l="l" t="t" r="r" b="b"/>
              <a:pathLst>
                <a:path w="4148413" h="2262686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2252856"/>
                  </a:lnTo>
                  <a:cubicBezTo>
                    <a:pt x="4148413" y="2255463"/>
                    <a:pt x="4147378" y="2257964"/>
                    <a:pt x="4145534" y="2259807"/>
                  </a:cubicBezTo>
                  <a:cubicBezTo>
                    <a:pt x="4143690" y="2261651"/>
                    <a:pt x="4141190" y="2262686"/>
                    <a:pt x="4138583" y="2262686"/>
                  </a:cubicBezTo>
                  <a:lnTo>
                    <a:pt x="9830" y="2262686"/>
                  </a:lnTo>
                  <a:cubicBezTo>
                    <a:pt x="7223" y="2262686"/>
                    <a:pt x="4723" y="2261651"/>
                    <a:pt x="2879" y="2259807"/>
                  </a:cubicBezTo>
                  <a:cubicBezTo>
                    <a:pt x="1036" y="2257964"/>
                    <a:pt x="0" y="2255463"/>
                    <a:pt x="0" y="2252856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3293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23167" y="467045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ALAT &amp; BAHAN PRAKTIKUM KOLOID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10398" y="1680849"/>
            <a:ext cx="13940442" cy="3117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Alat: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Gelas kimia 100 mL (3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Lampu senter / Laser pointer (1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Batang pengaduk (1 buah)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Penggaris / Karton hitam sebagai layar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09367" y="4724400"/>
            <a:ext cx="15148858" cy="568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Bahan: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Air murni (100 mL)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Gula pasir (1 sendok)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Susu bubuk / Susu cair (1 sendok)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Pasir halus (1 sendok)</a:t>
            </a:r>
          </a:p>
          <a:p>
            <a:pPr algn="just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  <a:p>
            <a:pPr marL="626112" lvl="1" indent="-313056" algn="just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Petunjuk Visual:</a:t>
            </a:r>
          </a:p>
          <a:p>
            <a:pPr marL="1252224" lvl="2" indent="-417408" algn="l">
              <a:lnSpc>
                <a:spcPts val="4060"/>
              </a:lnSpc>
              <a:buAutoNum type="alphaLcPeriod"/>
            </a:pPr>
            <a:r>
              <a:rPr lang="en-US" sz="2900">
                <a:solidFill>
                  <a:srgbClr val="000000"/>
                </a:solidFill>
                <a:latin typeface="Dimnah"/>
                <a:ea typeface="Dimnah"/>
                <a:cs typeface="Dimnah"/>
                <a:sym typeface="Dimnah"/>
              </a:rPr>
              <a:t>Pengujian Efek Tyndall: Berkas sinar senter menembus larutan. Larutan sejati (gula) meneruskan cahaya tanpa berkas terlihat; koloid (susu) menghamburkan cahaya sehingga berkas sinar terlihat menyala terang di dalam gelas.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Dimnah"/>
              <a:ea typeface="Dimnah"/>
              <a:cs typeface="Dimnah"/>
              <a:sym typeface="Dimnah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2289421"/>
            <a:ext cx="15751007" cy="7146345"/>
            <a:chOff x="0" y="0"/>
            <a:chExt cx="4148413" cy="18821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1882165"/>
            </a:xfrm>
            <a:custGeom>
              <a:avLst/>
              <a:gdLst/>
              <a:ahLst/>
              <a:cxnLst/>
              <a:rect l="l" t="t" r="r" b="b"/>
              <a:pathLst>
                <a:path w="4148413" h="1882165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1872335"/>
                  </a:lnTo>
                  <a:cubicBezTo>
                    <a:pt x="4148413" y="1874942"/>
                    <a:pt x="4147378" y="1877442"/>
                    <a:pt x="4145534" y="1879286"/>
                  </a:cubicBezTo>
                  <a:cubicBezTo>
                    <a:pt x="4143690" y="1881129"/>
                    <a:pt x="4141190" y="1882165"/>
                    <a:pt x="4138583" y="1882165"/>
                  </a:cubicBezTo>
                  <a:lnTo>
                    <a:pt x="9830" y="1882165"/>
                  </a:lnTo>
                  <a:cubicBezTo>
                    <a:pt x="7223" y="1882165"/>
                    <a:pt x="4723" y="1881129"/>
                    <a:pt x="2879" y="1879286"/>
                  </a:cubicBezTo>
                  <a:cubicBezTo>
                    <a:pt x="1036" y="1877442"/>
                    <a:pt x="0" y="1874942"/>
                    <a:pt x="0" y="1872335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1948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83371" y="909964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CARA KERJA PRAKTIKUM KOLOID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69502" y="2587263"/>
            <a:ext cx="14828588" cy="6493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Pembuatan Campuran: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Gelas A: Isi 50 mL air + 1 sendok gula pasir, aduk hingga larut sempurna.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Gelas B: Isi 50 mL air + 1 sendok susu bubuk, aduk hingga tercampur rata.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Gelas C: Isi 50 mL air + 1 sendok pasir halus, aduk lalu biarkan sebentar.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endParaRPr lang="en-US" sz="31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69291" lvl="1" indent="-334646" algn="l">
              <a:lnSpc>
                <a:spcPts val="4340"/>
              </a:lnSpc>
              <a:buAutoNum type="arabicPeriod"/>
            </a:pPr>
            <a:r>
              <a:rPr lang="en-US" sz="31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Pengujian Efek Tyndall: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Letakkan layar karton hitam di belakang gelas.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Sorotkan lampu senter secara horizontal menembus masing-masing gelas di tempat yang remang/gelap.</a:t>
            </a:r>
          </a:p>
          <a:p>
            <a:pPr marL="1338582" lvl="2" indent="-446194" algn="l">
              <a:lnSpc>
                <a:spcPts val="4340"/>
              </a:lnSpc>
              <a:buFont typeface="Arial"/>
              <a:buChar char="⚬"/>
            </a:pPr>
            <a:r>
              <a:rPr lang="en-US" sz="31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Amati apakah berkas sinar terlihat di dalam cairan atau tidak.</a:t>
            </a:r>
          </a:p>
          <a:p>
            <a:pPr algn="l"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8293" y="1610681"/>
            <a:ext cx="15751007" cy="8409661"/>
            <a:chOff x="0" y="0"/>
            <a:chExt cx="4148413" cy="2214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48413" cy="2214890"/>
            </a:xfrm>
            <a:custGeom>
              <a:avLst/>
              <a:gdLst/>
              <a:ahLst/>
              <a:cxnLst/>
              <a:rect l="l" t="t" r="r" b="b"/>
              <a:pathLst>
                <a:path w="4148413" h="2214890">
                  <a:moveTo>
                    <a:pt x="9830" y="0"/>
                  </a:moveTo>
                  <a:lnTo>
                    <a:pt x="4138583" y="0"/>
                  </a:lnTo>
                  <a:cubicBezTo>
                    <a:pt x="4141190" y="0"/>
                    <a:pt x="4143690" y="1036"/>
                    <a:pt x="4145534" y="2879"/>
                  </a:cubicBezTo>
                  <a:cubicBezTo>
                    <a:pt x="4147378" y="4723"/>
                    <a:pt x="4148413" y="7223"/>
                    <a:pt x="4148413" y="9830"/>
                  </a:cubicBezTo>
                  <a:lnTo>
                    <a:pt x="4148413" y="2205060"/>
                  </a:lnTo>
                  <a:cubicBezTo>
                    <a:pt x="4148413" y="2207667"/>
                    <a:pt x="4147378" y="2210167"/>
                    <a:pt x="4145534" y="2212011"/>
                  </a:cubicBezTo>
                  <a:cubicBezTo>
                    <a:pt x="4143690" y="2213854"/>
                    <a:pt x="4141190" y="2214890"/>
                    <a:pt x="4138583" y="2214890"/>
                  </a:cubicBezTo>
                  <a:lnTo>
                    <a:pt x="9830" y="2214890"/>
                  </a:lnTo>
                  <a:cubicBezTo>
                    <a:pt x="7223" y="2214890"/>
                    <a:pt x="4723" y="2213854"/>
                    <a:pt x="2879" y="2212011"/>
                  </a:cubicBezTo>
                  <a:cubicBezTo>
                    <a:pt x="1036" y="2210167"/>
                    <a:pt x="0" y="2207667"/>
                    <a:pt x="0" y="2205060"/>
                  </a:cubicBezTo>
                  <a:lnTo>
                    <a:pt x="0" y="9830"/>
                  </a:lnTo>
                  <a:cubicBezTo>
                    <a:pt x="0" y="7223"/>
                    <a:pt x="1036" y="4723"/>
                    <a:pt x="2879" y="2879"/>
                  </a:cubicBezTo>
                  <a:cubicBezTo>
                    <a:pt x="4723" y="1036"/>
                    <a:pt x="7223" y="0"/>
                    <a:pt x="9830" y="0"/>
                  </a:cubicBezTo>
                  <a:close/>
                </a:path>
              </a:pathLst>
            </a:custGeom>
            <a:solidFill>
              <a:srgbClr val="D5E9FF"/>
            </a:solidFill>
            <a:ln w="762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148413" cy="22815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77726" y="7596669"/>
            <a:ext cx="1888123" cy="2690331"/>
          </a:xfrm>
          <a:custGeom>
            <a:avLst/>
            <a:gdLst/>
            <a:ahLst/>
            <a:cxnLst/>
            <a:rect l="l" t="t" r="r" b="b"/>
            <a:pathLst>
              <a:path w="1888123" h="2690331">
                <a:moveTo>
                  <a:pt x="0" y="0"/>
                </a:moveTo>
                <a:lnTo>
                  <a:pt x="1888124" y="0"/>
                </a:lnTo>
                <a:lnTo>
                  <a:pt x="1888124" y="2690331"/>
                </a:lnTo>
                <a:lnTo>
                  <a:pt x="0" y="26903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40722" y="0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0" y="0"/>
                </a:moveTo>
                <a:lnTo>
                  <a:pt x="3298029" y="0"/>
                </a:lnTo>
                <a:lnTo>
                  <a:pt x="3298029" y="1842774"/>
                </a:lnTo>
                <a:lnTo>
                  <a:pt x="0" y="1842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989971" y="8444226"/>
            <a:ext cx="3298029" cy="1842774"/>
          </a:xfrm>
          <a:custGeom>
            <a:avLst/>
            <a:gdLst/>
            <a:ahLst/>
            <a:cxnLst/>
            <a:rect l="l" t="t" r="r" b="b"/>
            <a:pathLst>
              <a:path w="3298029" h="1842774">
                <a:moveTo>
                  <a:pt x="3298029" y="0"/>
                </a:moveTo>
                <a:lnTo>
                  <a:pt x="0" y="0"/>
                </a:lnTo>
                <a:lnTo>
                  <a:pt x="0" y="1842774"/>
                </a:lnTo>
                <a:lnTo>
                  <a:pt x="3298029" y="1842774"/>
                </a:lnTo>
                <a:lnTo>
                  <a:pt x="329802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1810398" y="2464649"/>
          <a:ext cx="15448902" cy="5821888"/>
        </p:xfrm>
        <a:graphic>
          <a:graphicData uri="http://schemas.openxmlformats.org/drawingml/2006/table">
            <a:tbl>
              <a:tblPr/>
              <a:tblGrid>
                <a:gridCol w="2563460"/>
                <a:gridCol w="2796732"/>
                <a:gridCol w="3720312"/>
                <a:gridCol w="3022158"/>
                <a:gridCol w="3346240"/>
              </a:tblGrid>
              <a:tr h="2406191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Gelas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Campuran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Kestabilan (Mengendap / Tidak)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Jenis Campuran (Larutan / Koloid / Suspensi)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Berkas Sinar (Terlihat / Bening)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5889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Air + Gula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5889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B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Air + Susu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3919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Air + Pasir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377631" y="467045"/>
            <a:ext cx="17121258" cy="93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>
                <a:solidFill>
                  <a:srgbClr val="00458E"/>
                </a:solidFill>
                <a:latin typeface="Monami"/>
                <a:ea typeface="Monami"/>
                <a:cs typeface="Monami"/>
                <a:sym typeface="Monami"/>
              </a:rPr>
              <a:t>TABEL PENGAMATAN &amp; PENUTUP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23966" y="1785624"/>
            <a:ext cx="14828588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1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Tabel Pengamatan: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23966" y="8679815"/>
            <a:ext cx="15735334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2" lvl="1" indent="-323851" algn="l">
              <a:lnSpc>
                <a:spcPts val="4200"/>
              </a:lnSpc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Kesimpulan Umum: 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Koloid dapat dibedakan dari larutan dan suspensi berdasarkan efek penghamburan cahaya (Efek Tyndall) dan kestabilan partikelnya.</a:t>
            </a:r>
          </a:p>
          <a:p>
            <a:pPr algn="l">
              <a:lnSpc>
                <a:spcPts val="4200"/>
              </a:lnSpc>
            </a:pPr>
            <a:endParaRPr lang="en-US" sz="30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2032</Words>
  <Application>Microsoft Office PowerPoint</Application>
  <PresentationFormat>Custom</PresentationFormat>
  <Paragraphs>273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3" baseType="lpstr">
      <vt:lpstr>Times New Roman</vt:lpstr>
      <vt:lpstr>Open Sans Bold</vt:lpstr>
      <vt:lpstr>Open Sans</vt:lpstr>
      <vt:lpstr>Life Savers Bold</vt:lpstr>
      <vt:lpstr>Arial</vt:lpstr>
      <vt:lpstr>Canva Sans</vt:lpstr>
      <vt:lpstr>Coiny</vt:lpstr>
      <vt:lpstr>Abstracted Dream</vt:lpstr>
      <vt:lpstr>Open Sauce</vt:lpstr>
      <vt:lpstr>Open Sauce Bold</vt:lpstr>
      <vt:lpstr>Calibri</vt:lpstr>
      <vt:lpstr>Inter</vt:lpstr>
      <vt:lpstr>Canva Sans Bold</vt:lpstr>
      <vt:lpstr>Monami</vt:lpstr>
      <vt:lpstr>Inter Bold</vt:lpstr>
      <vt:lpstr>Dimnah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Judul: PANDUAN PRAKTIKUM KIMIA SMA KELAS XI Sub-Judul: Asam Basa, Titrasi, Hidrolisis, Larutan Penyangga, Ksp, dan Koloid Penyusun: NAMA GURU / TIM KIMIA Instansi: SMA [Nama Sekolah]</dc:title>
  <cp:lastModifiedBy>Microsoft account</cp:lastModifiedBy>
  <cp:revision>2</cp:revision>
  <dcterms:created xsi:type="dcterms:W3CDTF">2006-08-16T00:00:00Z</dcterms:created>
  <dcterms:modified xsi:type="dcterms:W3CDTF">2026-08-25T13:49:15Z</dcterms:modified>
  <dc:identifier>DAHTSudy_yA</dc:identifier>
</cp:coreProperties>
</file>