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embeddedFontLst>
    <p:embeddedFont>
      <p:font typeface="Inter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Plus Jakarta Sans"/>
      <p:bold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7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518570"/>
            <a:ext cx="8001000" cy="4286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62000" y="4518570"/>
            <a:ext cx="80010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10804"/>
            <a:ext cx="381000" cy="304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66220"/>
            <a:ext cx="152400" cy="171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075" y="4766220"/>
            <a:ext cx="171450" cy="171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2406104"/>
            <a:ext cx="9901237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lang="en-US" sz="3450" b="1" smtClean="0">
                <a:solidFill>
                  <a:srgbClr val="FFFFFF"/>
                </a:solidFill>
                <a:latin typeface="Plus Jakarta Sans"/>
              </a:rPr>
              <a:t>Penggunaan</a:t>
            </a:r>
            <a:r>
              <a:rPr sz="3450" b="1" i="0" u="none" smtClean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450" b="1" i="0" u="none">
                <a:solidFill>
                  <a:srgbClr val="FFFFFF"/>
                </a:solidFill>
                <a:latin typeface="Plus Jakarta Sans"/>
              </a:rPr>
              <a:t>Gemini AI dalam Pembelajaran Kimia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04170"/>
            <a:ext cx="7905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Inter"/>
              </a:rPr>
              <a:t>Panduan Rinci Teknik Prompting Presisi, Generasi Soal HOTS, Visualisasi Molekul, dan Integrasi Kelas Praktis.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1963191"/>
            <a:ext cx="2190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8BDF8"/>
                </a:solidFill>
                <a:latin typeface="Plus Jakarta Sans"/>
              </a:rPr>
              <a:t>FORUM MGMP KIMIA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9650" y="4756695"/>
            <a:ext cx="239315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BD5E1"/>
                </a:solidFill>
                <a:latin typeface="Inter"/>
              </a:rPr>
              <a:t>Rabu, 30 September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3775" y="4756695"/>
            <a:ext cx="3429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CBD5E1"/>
                </a:solidFill>
                <a:latin typeface="Inter"/>
              </a:rPr>
              <a:t>Pengembangan Profesi Berkelanjutan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50058"/>
            <a:ext cx="3403550" cy="2129432"/>
          </a:xfrm>
          <a:prstGeom prst="roundRect">
            <a:avLst>
              <a:gd name="adj" fmla="val 715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850058"/>
            <a:ext cx="3403550" cy="2129432"/>
          </a:xfrm>
          <a:prstGeom prst="roundRect">
            <a:avLst>
              <a:gd name="adj" fmla="val 715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850058"/>
            <a:ext cx="3403550" cy="2129432"/>
          </a:xfrm>
          <a:prstGeom prst="roundRect">
            <a:avLst>
              <a:gd name="adj" fmla="val 715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3164383"/>
            <a:ext cx="304800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275" y="3164383"/>
            <a:ext cx="3048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425" y="3164383"/>
            <a:ext cx="2667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DEFINISI &amp; KAPABILITAS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Pengertian Gemini AI bagi Pendidik Kimia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621583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Model Bahasa Multimodal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945433"/>
            <a:ext cx="302255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Kecerdasan buatan pemroses teks, grafik, dan struktur gambar secara bersamaan.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2275" y="3621583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Pemahaman Konsep Kimia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2275" y="3945433"/>
            <a:ext cx="302255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Menganalisis rumus molekul, perhitungan stoikiometri, dan mekanisme reaksi.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4425" y="3621583"/>
            <a:ext cx="38420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Akses Informasi Terkini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4425" y="3945433"/>
            <a:ext cx="3022550" cy="7197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Mengintegrasikan isu lingkungan dan industri kimia nyata ke dalam materi.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543050"/>
            <a:ext cx="10668000" cy="4781550"/>
          </a:xfrm>
          <a:prstGeom prst="roundRect">
            <a:avLst>
              <a:gd name="adj" fmla="val 398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441775" y="3505200"/>
            <a:ext cx="9525" cy="8572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740550" y="3505200"/>
            <a:ext cx="9525" cy="8572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URGENSI &amp; MANFAAT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Alasan Penggunaan Gemini AI di Kelas Kimia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1368" y="3305175"/>
            <a:ext cx="4111562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0284C7"/>
                </a:solidFill>
                <a:latin typeface="Inter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40144" y="3305175"/>
            <a:ext cx="4111562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059669"/>
                </a:solidFill>
                <a:latin typeface="Inter"/>
              </a:rPr>
              <a:t>3D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8919" y="3305175"/>
            <a:ext cx="4111562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7C3AED"/>
                </a:solidFill>
                <a:latin typeface="Inter"/>
              </a:rPr>
              <a:t>100%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1368" y="4143375"/>
            <a:ext cx="41115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Efisiensi Waktu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1368" y="4381500"/>
            <a:ext cx="411156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Inter"/>
              </a:rPr>
              <a:t>Penyusunan RPP, LKPD, &amp; modul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40144" y="4143375"/>
            <a:ext cx="41115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Level Submikroskopik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40144" y="4381500"/>
            <a:ext cx="411156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Inter"/>
              </a:rPr>
              <a:t>Visualisasi representasi molekuler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8919" y="4143375"/>
            <a:ext cx="411156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Soal Kontekstual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38919" y="4381500"/>
            <a:ext cx="411156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Inter"/>
              </a:rPr>
              <a:t>Soal HOTS berbasis studi kasus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390650"/>
            <a:ext cx="10668000" cy="2676227"/>
          </a:xfrm>
          <a:prstGeom prst="roundRect">
            <a:avLst>
              <a:gd name="adj" fmla="val 5694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076325" y="2190750"/>
            <a:ext cx="10039350" cy="1599902"/>
          </a:xfrm>
          <a:prstGeom prst="roundRect">
            <a:avLst>
              <a:gd name="adj" fmla="val 7144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067925" y="1666875"/>
            <a:ext cx="1047750" cy="238125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1685925"/>
            <a:ext cx="190500" cy="171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CONTOH PENERAPAN: PROMPTING RINCI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800100"/>
            <a:ext cx="11430000" cy="3619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rgbClr val="0F172A"/>
                </a:solidFill>
                <a:latin typeface="Plus Jakarta Sans"/>
              </a:rPr>
              <a:t>Formula Prompting PARIS untuk Guru Kimia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4925" y="2381250"/>
            <a:ext cx="9677400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8BDF8"/>
                </a:solidFill>
                <a:latin typeface="monospace"/>
              </a:rPr>
              <a:t>[P] Persona :</a:t>
            </a:r>
            <a:r>
              <a:rPr sz="1200" b="0" i="0" u="none">
                <a:solidFill>
                  <a:srgbClr val="F8FAFC"/>
                </a:solidFill>
                <a:latin typeface="monospace"/>
              </a:rPr>
              <a:t> "Bertindaklah sebagai Pakar Pedagogis Kimia SMA Kurikulum Merdeka." </a:t>
            </a:r>
            <a:r>
              <a:rPr sz="1200" b="0" i="0" u="none">
                <a:solidFill>
                  <a:srgbClr val="34D399"/>
                </a:solidFill>
                <a:latin typeface="monospace"/>
              </a:rPr>
              <a:t>[A] Aksi :</a:t>
            </a:r>
            <a:r>
              <a:rPr sz="1200" b="0" i="0" u="none">
                <a:solidFill>
                  <a:srgbClr val="F8FAFC"/>
                </a:solidFill>
                <a:latin typeface="monospace"/>
              </a:rPr>
              <a:t> "Buatkan 3 soal HOTS kontekstual tentang materi Reaksi Redoks." </a:t>
            </a:r>
            <a:r>
              <a:rPr sz="1200" b="0" i="0" u="none">
                <a:solidFill>
                  <a:srgbClr val="FBBF24"/>
                </a:solidFill>
                <a:latin typeface="monospace"/>
              </a:rPr>
              <a:t>[R] Penerima :</a:t>
            </a:r>
            <a:r>
              <a:rPr sz="1200" b="0" i="0" u="none">
                <a:solidFill>
                  <a:srgbClr val="F8FAFC"/>
                </a:solidFill>
                <a:latin typeface="monospace"/>
              </a:rPr>
              <a:t> "Untuk siswa Kelas XI Fase F tingkat kemampuan bervariasi." </a:t>
            </a:r>
            <a:r>
              <a:rPr sz="1200" b="0" i="0" u="none">
                <a:solidFill>
                  <a:srgbClr val="F472B6"/>
                </a:solidFill>
                <a:latin typeface="monospace"/>
              </a:rPr>
              <a:t>[I] Instruksi :</a:t>
            </a:r>
            <a:r>
              <a:rPr sz="1200" b="0" i="0" u="none">
                <a:solidFill>
                  <a:srgbClr val="F8FAFC"/>
                </a:solidFill>
                <a:latin typeface="monospace"/>
              </a:rPr>
              <a:t> "Gunakan konteks korosi jembatan laut, sertakan pembahasan step-by-step." </a:t>
            </a:r>
            <a:r>
              <a:rPr sz="1200" b="0" i="0" u="none">
                <a:solidFill>
                  <a:srgbClr val="C084FC"/>
                </a:solidFill>
                <a:latin typeface="monospace"/>
              </a:rPr>
              <a:t>[S] Struktur :</a:t>
            </a:r>
            <a:r>
              <a:rPr sz="1200" b="0" i="0" u="none">
                <a:solidFill>
                  <a:srgbClr val="F8FAFC"/>
                </a:solidFill>
                <a:latin typeface="monospace"/>
              </a:rPr>
              <a:t> "Format output: Tabel Soal, Kunci Jawaban, dan Rubrik Penskoran."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325" y="1666875"/>
            <a:ext cx="3488531" cy="238125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284C7"/>
                </a:solidFill>
                <a:latin typeface="Inter"/>
              </a:rPr>
              <a:t>Struktur Prompt Kimia Standar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82225" y="1704975"/>
            <a:ext cx="9144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Model PARIS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00350"/>
            <a:ext cx="5153025" cy="1038225"/>
          </a:xfrm>
          <a:prstGeom prst="roundRect">
            <a:avLst>
              <a:gd name="adj" fmla="val 1284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3990975"/>
            <a:ext cx="5153025" cy="1038225"/>
          </a:xfrm>
          <a:prstGeom prst="roundRect">
            <a:avLst>
              <a:gd name="adj" fmla="val 1284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5" y="2343150"/>
            <a:ext cx="5172075" cy="3143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352675"/>
            <a:ext cx="5153025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CONTOH PENERAPAN KELAS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Visualisasi Bentuk Molekul &amp; Perhitungan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5" y="3000375"/>
            <a:ext cx="623827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Analogi VSEPR &amp; Geometri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025" y="3238500"/>
            <a:ext cx="4848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Prompt Gemini untuk membuat deskripsi model balon dan sudut ikatan molekul H2O vs CH4.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4191000"/>
            <a:ext cx="623827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Stoikiometri Bertingkat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4429125"/>
            <a:ext cx="4848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Penyusunan variasi soal pereaksi pembatas pada produksi amonia skala industri.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76975" y="2800350"/>
            <a:ext cx="5153025" cy="1038225"/>
          </a:xfrm>
          <a:prstGeom prst="roundRect">
            <a:avLst>
              <a:gd name="adj" fmla="val 1284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76975" y="3990975"/>
            <a:ext cx="5153025" cy="1038225"/>
          </a:xfrm>
          <a:prstGeom prst="roundRect">
            <a:avLst>
              <a:gd name="adj" fmla="val 1284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43150"/>
            <a:ext cx="5172075" cy="31432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25" y="2352675"/>
            <a:ext cx="5153025" cy="312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CONTOH PENERAPAN KELAS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Desain Praktikum &amp; Bahan Lokal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0" y="3000375"/>
            <a:ext cx="57150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Indikator Asam-Basa Alami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3238500"/>
            <a:ext cx="4848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Prompt rancangan praktikum ekstraksi kunyit dan kembang sepatu pengganti PP.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4191000"/>
            <a:ext cx="57150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Otomatisasi LKPD Interaktif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0" y="4429125"/>
            <a:ext cx="484822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Pembuatan tabel pengamatan dan pertanyaan analisis kritis berbasis konsep.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3065264"/>
            <a:ext cx="3429000" cy="1699021"/>
          </a:xfrm>
          <a:prstGeom prst="roundRect">
            <a:avLst>
              <a:gd name="adj" fmla="val 896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81500" y="3065264"/>
            <a:ext cx="3429000" cy="1699021"/>
          </a:xfrm>
          <a:prstGeom prst="roundRect">
            <a:avLst>
              <a:gd name="adj" fmla="val 896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01000" y="3065264"/>
            <a:ext cx="3429000" cy="1699021"/>
          </a:xfrm>
          <a:prstGeom prst="roundRect">
            <a:avLst>
              <a:gd name="adj" fmla="val 896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62000" y="4754760"/>
            <a:ext cx="342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3065264"/>
            <a:ext cx="342900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2000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81475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1500" y="4754760"/>
            <a:ext cx="342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1500" y="3065264"/>
            <a:ext cx="342900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1500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00975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01000" y="4754760"/>
            <a:ext cx="3429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01000" y="3065264"/>
            <a:ext cx="3429000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420475" y="3065264"/>
            <a:ext cx="9525" cy="169902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3370064"/>
            <a:ext cx="247650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525" y="3370064"/>
            <a:ext cx="276225" cy="2476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1025" y="3370064"/>
            <a:ext cx="314325" cy="247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EVALUASI KRITIS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Tantangan dan Solusi Penggunaan 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2025" y="3732014"/>
            <a:ext cx="397549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Halusinasi Rumus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2025" y="4008239"/>
            <a:ext cx="312420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475569"/>
                </a:solidFill>
                <a:latin typeface="Inter"/>
              </a:rPr>
              <a:t>Solusi: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Verifikasi manual koefisien &amp; muatan redoks oleh guru.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81525" y="3732014"/>
            <a:ext cx="397549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Tata Nama IUPAC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1525" y="4008239"/>
            <a:ext cx="312420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475569"/>
                </a:solidFill>
                <a:latin typeface="Inter"/>
              </a:rPr>
              <a:t>Solusi: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Berikan batasan batasan aturan IUPAC baku dalam prompt.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01025" y="3732014"/>
            <a:ext cx="397549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Ketergantungan Siswa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01025" y="4008239"/>
            <a:ext cx="312420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1" i="0" u="none">
                <a:solidFill>
                  <a:srgbClr val="475569"/>
                </a:solidFill>
                <a:latin typeface="Inter"/>
              </a:rPr>
              <a:t>Solusi: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Fokuskan asesmen pada argumen &amp; penalaran langsung.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41414"/>
            <a:ext cx="10668000" cy="1078110"/>
          </a:xfrm>
          <a:prstGeom prst="roundRect">
            <a:avLst>
              <a:gd name="adj" fmla="val 1413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4010025"/>
            <a:ext cx="10668000" cy="1078110"/>
          </a:xfrm>
          <a:prstGeom prst="roundRect">
            <a:avLst>
              <a:gd name="adj" fmla="val 1413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533400"/>
            <a:ext cx="114300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RANGKUMAN UUTAMA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819150"/>
            <a:ext cx="114300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Kesimpulan dan Ajakan Bertindak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6325" y="3017639"/>
            <a:ext cx="111156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Gemini AI Adalah Co-Pilot Pedagogis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6325" y="3303389"/>
            <a:ext cx="11115675" cy="2399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AI tidak menggantikan peran guru, melainkan memperkuat efisiensi dan kreativitas mengajar.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6325" y="4286250"/>
            <a:ext cx="111156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Fokus pada Pengalaman Belajar Bermakna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325" y="4572000"/>
            <a:ext cx="11115675" cy="2399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Hemat waktu administrasi untuk memberikan perhatian penuh pada bimbingan siswa.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48087" y="4362450"/>
            <a:ext cx="4695825" cy="5238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37" y="1971675"/>
            <a:ext cx="619125" cy="495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5312" y="2695575"/>
            <a:ext cx="11001375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562"/>
              </a:lnSpc>
            </a:pPr>
            <a:r>
              <a:rPr sz="2850" b="1" i="0" u="none">
                <a:solidFill>
                  <a:srgbClr val="FFFFFF"/>
                </a:solidFill>
                <a:latin typeface="Plus Jakarta Sans"/>
              </a:rPr>
              <a:t>"Sesi Tanya Jawab &amp; Praktik Prompting Langsung"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2015" y="3790950"/>
            <a:ext cx="6607968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94A3B8"/>
                </a:solidFill>
                <a:latin typeface="Inter"/>
              </a:rPr>
              <a:t>Terima Kasih atas Partisipasi Bapak/Ibu Guru MGMP Kimia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4009" y="4514850"/>
            <a:ext cx="5183981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8BDF8"/>
                </a:solidFill>
                <a:latin typeface="Inter"/>
              </a:rPr>
              <a:t>Rabu, 30 September 2026 | Forum MGMP Kimia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410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Inter</vt:lpstr>
      <vt:lpstr>monospace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Microsoft account</cp:lastModifiedBy>
  <cp:revision>4</cp:revision>
  <dcterms:created xsi:type="dcterms:W3CDTF">2013-01-27T09:14:16Z</dcterms:created>
  <dcterms:modified xsi:type="dcterms:W3CDTF">2026-09-30T03:50:36Z</dcterms:modified>
  <cp:category/>
</cp:coreProperties>
</file>