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63" r:id="rId3"/>
    <p:sldId id="265" r:id="rId4"/>
    <p:sldId id="266" r:id="rId5"/>
    <p:sldId id="267" r:id="rId6"/>
    <p:sldId id="257" r:id="rId7"/>
    <p:sldId id="268" r:id="rId8"/>
    <p:sldId id="269" r:id="rId9"/>
    <p:sldId id="271" r:id="rId10"/>
    <p:sldId id="270" r:id="rId11"/>
    <p:sldId id="272" r:id="rId12"/>
    <p:sldId id="273" r:id="rId13"/>
    <p:sldId id="274" r:id="rId14"/>
  </p:sldIdLst>
  <p:sldSz cx="12192000" cy="6858000"/>
  <p:notesSz cx="6858000" cy="9313863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  <p:embeddedFont>
      <p:font typeface="Raleway"/>
      <p:regular r:id="rId20"/>
      <p:bold r:id="rId21"/>
      <p:italic r:id="rId22"/>
      <p:boldItalic r:id="rId23"/>
    </p:embeddedFont>
    <p:embeddedFont>
      <p:font typeface="Roboto"/>
      <p:regular r:id="rId24"/>
      <p:bold r:id="rId25"/>
      <p:italic r:id="rId26"/>
      <p:boldItalic r:id="rId27"/>
    </p:embeddedFont>
    <p:embeddedFont>
      <p:font typeface="Roboto Bold" panose="020B0604020202020204" charset="0"/>
      <p:regular r:id="rId28"/>
      <p:bold r:id="rId2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64" d="100"/>
          <a:sy n="64" d="100"/>
        </p:scale>
        <p:origin x="656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font" Target="fonts/font1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font" Target="fonts/font13.fntdata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font" Target="fonts/font12.fntdata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2109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CECF3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>
              <a:alpha val="95000"/>
            </a:srgbClr>
          </a:solidFill>
          <a:ln/>
        </p:spPr>
      </p:sp>
      <p:pic>
        <p:nvPicPr>
          <p:cNvPr id="4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5233360" y="1985466"/>
            <a:ext cx="6296860" cy="118129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Panduan Praktikum Kimia </a:t>
            </a:r>
            <a:r>
              <a:rPr lang="en-US" sz="370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Kelas XII Semester </a:t>
            </a:r>
            <a:r>
              <a:rPr lang="en-US" sz="3700" dirty="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1</a:t>
            </a:r>
            <a:endParaRPr lang="en-US" sz="3700" dirty="0"/>
          </a:p>
        </p:txBody>
      </p:sp>
      <p:sp>
        <p:nvSpPr>
          <p:cNvPr id="4" name="Text 1"/>
          <p:cNvSpPr/>
          <p:nvPr/>
        </p:nvSpPr>
        <p:spPr>
          <a:xfrm>
            <a:off x="5233360" y="3450233"/>
            <a:ext cx="6296860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3000"/>
              </a:lnSpc>
              <a:spcAft>
                <a:spcPts val="1650"/>
              </a:spcAft>
              <a:buNone/>
            </a:pPr>
            <a:r>
              <a:rPr lang="en-US" sz="145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Praktikum Bahan 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Alam &amp; Sekitar</a:t>
            </a:r>
            <a:endParaRPr lang="en-US" sz="1450" dirty="0"/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b="1" dirty="0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SMAN 1 </a:t>
            </a:r>
            <a:r>
              <a:rPr lang="en-US" sz="1450" b="1" dirty="0" err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Singkil</a:t>
            </a:r>
            <a:r>
              <a:rPr lang="en-US" sz="1450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 Utara</a:t>
            </a:r>
            <a:r>
              <a:rPr lang="en-US" sz="145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— </a:t>
            </a:r>
          </a:p>
          <a:p>
            <a:pPr marL="0" indent="0" algn="l">
              <a:lnSpc>
                <a:spcPct val="133000"/>
              </a:lnSpc>
              <a:buNone/>
            </a:pP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Guru Pengampu</a:t>
            </a:r>
            <a:r>
              <a:rPr lang="en-US" sz="145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: Sriwati Ainiah Nst.S</a:t>
            </a:r>
            <a:r>
              <a:rPr lang="en-US" sz="1450" dirty="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.</a:t>
            </a:r>
            <a:r>
              <a:rPr lang="en-US" sz="145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Pd.Gr</a:t>
            </a:r>
            <a:endParaRPr lang="en-US" sz="1450" dirty="0"/>
          </a:p>
        </p:txBody>
      </p:sp>
      <p:pic>
        <p:nvPicPr>
          <p:cNvPr id="1028" name="Picture 4" descr="Gambar Pemanasan Larutan Kimia, Larutan Kimia, Pemanas ...">
            <a:extLst>
              <a:ext uri="{FF2B5EF4-FFF2-40B4-BE49-F238E27FC236}">
                <a16:creationId xmlns:a16="http://schemas.microsoft.com/office/drawing/2014/main" id="{34BD0C2D-766C-4B47-A957-B195800B4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983" y="1985466"/>
            <a:ext cx="4167377" cy="29940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A0DE50C-A407-458D-9E43-14D2596D2056}"/>
              </a:ext>
            </a:extLst>
          </p:cNvPr>
          <p:cNvSpPr/>
          <p:nvPr/>
        </p:nvSpPr>
        <p:spPr>
          <a:xfrm>
            <a:off x="1102302" y="788245"/>
            <a:ext cx="3750322" cy="3676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Uji Penurunan Tekanan Uap (</a:t>
            </a:r>
            <a:r>
              <a:rPr lang="el-GR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Δ</a:t>
            </a:r>
            <a:r>
              <a:rPr lang="en-US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P)</a:t>
            </a:r>
            <a:endParaRPr lang="en-US" b="1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F90B326-A771-447E-B43A-CE39FAC1FA45}"/>
              </a:ext>
            </a:extLst>
          </p:cNvPr>
          <p:cNvSpPr/>
          <p:nvPr/>
        </p:nvSpPr>
        <p:spPr>
          <a:xfrm>
            <a:off x="1102301" y="1061976"/>
            <a:ext cx="9462995" cy="3007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/>
              <a:t>Tekanan uap jenuh adalah tekanan yang ditimbulkan oleh uap zat cair dalam keadaan setimbang dengan zat cairnya pada suhu tertentu. Menurut </a:t>
            </a:r>
            <a:r>
              <a:rPr lang="en-US" b="1"/>
              <a:t>Hukum Raoult</a:t>
            </a:r>
            <a:r>
              <a:rPr lang="en-US"/>
              <a:t>, penambahan zat terlarut non-volatil (tidak mudah menguap) ke dalam pelarut murni akan menghalangi molekul pelarut, untuk meningkatkan  fase cair, sehingga tekanan uap jenuh larutan (</a:t>
            </a:r>
            <a:r>
              <a:rPr lang="en-US" i="1"/>
              <a:t>P</a:t>
            </a:r>
            <a:r>
              <a:rPr lang="en-US"/>
              <a:t>) menjadi lebih kecildibandingkan tekanan uap pelarut murni (</a:t>
            </a:r>
            <a:r>
              <a:rPr lang="en-US" i="1"/>
              <a:t>P</a:t>
            </a:r>
            <a:r>
              <a:rPr lang="en-US" baseline="30000"/>
              <a:t>o</a:t>
            </a:r>
            <a:r>
              <a:rPr lang="en-US"/>
              <a:t>).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/>
              <a:t>Secara matematis </a:t>
            </a:r>
            <a:r>
              <a:rPr lang="en-US" b="1"/>
              <a:t>Hukum Raoult :</a:t>
            </a:r>
          </a:p>
          <a:p>
            <a:pPr algn="just">
              <a:lnSpc>
                <a:spcPct val="133000"/>
              </a:lnSpc>
              <a:buSzPct val="100000"/>
            </a:pPr>
            <a:endParaRPr lang="en-US"/>
          </a:p>
          <a:p>
            <a:pPr algn="just">
              <a:lnSpc>
                <a:spcPct val="133000"/>
              </a:lnSpc>
              <a:buSzPct val="100000"/>
            </a:pPr>
            <a:r>
              <a:rPr lang="en-US"/>
              <a:t>Besarnya penurunan tekanan uap jenuh (</a:t>
            </a:r>
            <a:r>
              <a:rPr lang="el-GR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Δ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P) dapat dihitung dengan rumus :</a:t>
            </a:r>
          </a:p>
        </p:txBody>
      </p:sp>
      <p:pic>
        <p:nvPicPr>
          <p:cNvPr id="30" name="image37.png">
            <a:extLst>
              <a:ext uri="{FF2B5EF4-FFF2-40B4-BE49-F238E27FC236}">
                <a16:creationId xmlns:a16="http://schemas.microsoft.com/office/drawing/2014/main" id="{FE38AE34-AF1C-4D68-86F5-BF16BE5AFEE2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379358" y="3066707"/>
            <a:ext cx="5803265" cy="724535"/>
          </a:xfrm>
          <a:prstGeom prst="rect">
            <a:avLst/>
          </a:prstGeom>
          <a:ln/>
        </p:spPr>
      </p:pic>
      <p:pic>
        <p:nvPicPr>
          <p:cNvPr id="31" name="image41.png">
            <a:extLst>
              <a:ext uri="{FF2B5EF4-FFF2-40B4-BE49-F238E27FC236}">
                <a16:creationId xmlns:a16="http://schemas.microsoft.com/office/drawing/2014/main" id="{13B37C02-B109-4B37-B14F-A8A64AC6D5B0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2262417" y="3908698"/>
            <a:ext cx="5803265" cy="724535"/>
          </a:xfrm>
          <a:prstGeom prst="rect">
            <a:avLst/>
          </a:prstGeom>
          <a:ln/>
        </p:spPr>
      </p:pic>
      <p:pic>
        <p:nvPicPr>
          <p:cNvPr id="32" name="image38.png">
            <a:extLst>
              <a:ext uri="{FF2B5EF4-FFF2-40B4-BE49-F238E27FC236}">
                <a16:creationId xmlns:a16="http://schemas.microsoft.com/office/drawing/2014/main" id="{4E9AC257-58F4-456D-B86C-F004536958B8}"/>
              </a:ext>
            </a:extLst>
          </p:cNvPr>
          <p:cNvPicPr/>
          <p:nvPr/>
        </p:nvPicPr>
        <p:blipFill>
          <a:blip r:embed="rId4"/>
          <a:srcRect/>
          <a:stretch>
            <a:fillRect/>
          </a:stretch>
        </p:blipFill>
        <p:spPr>
          <a:xfrm>
            <a:off x="2448932" y="4249007"/>
            <a:ext cx="5803265" cy="724535"/>
          </a:xfrm>
          <a:prstGeom prst="rect">
            <a:avLst/>
          </a:prstGeom>
          <a:ln/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099F634C-FC04-4CE8-A413-368907AD7EA0}"/>
              </a:ext>
            </a:extLst>
          </p:cNvPr>
          <p:cNvSpPr/>
          <p:nvPr/>
        </p:nvSpPr>
        <p:spPr>
          <a:xfrm>
            <a:off x="1102302" y="4639284"/>
            <a:ext cx="9462994" cy="79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/>
              <a:t>Untuk larutan elektrolit yang mengalami terdisosiasi penuh atau sebagian , rumus penurunan tekanan uap memperhitungkan factor Van’t Hoff (</a:t>
            </a:r>
            <a:r>
              <a:rPr lang="en-US" i="1"/>
              <a:t>i</a:t>
            </a:r>
            <a:r>
              <a:rPr lang="en-US"/>
              <a:t>):</a:t>
            </a:r>
          </a:p>
        </p:txBody>
      </p:sp>
      <p:pic>
        <p:nvPicPr>
          <p:cNvPr id="34" name="image42.png">
            <a:extLst>
              <a:ext uri="{FF2B5EF4-FFF2-40B4-BE49-F238E27FC236}">
                <a16:creationId xmlns:a16="http://schemas.microsoft.com/office/drawing/2014/main" id="{AD9B5E6A-F31A-4D9B-9DB7-CEF07C95718C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>
          <a:xfrm>
            <a:off x="2448932" y="5363819"/>
            <a:ext cx="5803265" cy="724535"/>
          </a:xfrm>
          <a:prstGeom prst="rect">
            <a:avLst/>
          </a:prstGeom>
          <a:ln/>
        </p:spPr>
      </p:pic>
      <p:pic>
        <p:nvPicPr>
          <p:cNvPr id="35" name="image43.png">
            <a:extLst>
              <a:ext uri="{FF2B5EF4-FFF2-40B4-BE49-F238E27FC236}">
                <a16:creationId xmlns:a16="http://schemas.microsoft.com/office/drawing/2014/main" id="{EA07D49A-BF0D-4B8B-A475-CB45285F9C04}"/>
              </a:ext>
            </a:extLst>
          </p:cNvPr>
          <p:cNvPicPr/>
          <p:nvPr/>
        </p:nvPicPr>
        <p:blipFill>
          <a:blip r:embed="rId6"/>
          <a:srcRect/>
          <a:stretch>
            <a:fillRect/>
          </a:stretch>
        </p:blipFill>
        <p:spPr>
          <a:xfrm>
            <a:off x="2379357" y="5913429"/>
            <a:ext cx="5803265" cy="724535"/>
          </a:xfrm>
          <a:prstGeom prst="rect">
            <a:avLst/>
          </a:prstGeom>
          <a:ln/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9DBE44B4-2993-4A84-BEF2-0F97BB0394DF}"/>
              </a:ext>
            </a:extLst>
          </p:cNvPr>
          <p:cNvSpPr/>
          <p:nvPr/>
        </p:nvSpPr>
        <p:spPr>
          <a:xfrm>
            <a:off x="1102301" y="244514"/>
            <a:ext cx="1602490" cy="367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B1B27"/>
                </a:solidFill>
                <a:latin typeface="Raleway" pitchFamily="34" charset="0"/>
                <a:ea typeface="Raleway" pitchFamily="34" charset="-122"/>
              </a:rPr>
              <a:t>DASAR TEORI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37060017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931536D0-CA71-44C6-B0E8-71650164DD47}"/>
              </a:ext>
            </a:extLst>
          </p:cNvPr>
          <p:cNvSpPr/>
          <p:nvPr/>
        </p:nvSpPr>
        <p:spPr>
          <a:xfrm>
            <a:off x="1454394" y="999994"/>
            <a:ext cx="9064487" cy="7980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endParaRPr lang="en-US"/>
          </a:p>
          <a:p>
            <a:pPr algn="just">
              <a:lnSpc>
                <a:spcPct val="133000"/>
              </a:lnSpc>
              <a:buSzPct val="100000"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D02239-EEFD-4C0C-A4C9-ED8D37616D6E}"/>
              </a:ext>
            </a:extLst>
          </p:cNvPr>
          <p:cNvSpPr/>
          <p:nvPr/>
        </p:nvSpPr>
        <p:spPr>
          <a:xfrm>
            <a:off x="1454394" y="511907"/>
            <a:ext cx="3368230" cy="57066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sz="3200" b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Alat dan Bahan </a:t>
            </a:r>
            <a:r>
              <a:rPr lang="en-US" b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:</a:t>
            </a:r>
            <a:endParaRPr lang="en-US" b="1" dirty="0"/>
          </a:p>
        </p:txBody>
      </p:sp>
      <p:sp>
        <p:nvSpPr>
          <p:cNvPr id="15" name="Shape 2">
            <a:extLst>
              <a:ext uri="{FF2B5EF4-FFF2-40B4-BE49-F238E27FC236}">
                <a16:creationId xmlns:a16="http://schemas.microsoft.com/office/drawing/2014/main" id="{94DF3C9A-CBF5-435E-BB1B-EE76CCC789A5}"/>
              </a:ext>
            </a:extLst>
          </p:cNvPr>
          <p:cNvSpPr/>
          <p:nvPr/>
        </p:nvSpPr>
        <p:spPr>
          <a:xfrm>
            <a:off x="1454394" y="1278290"/>
            <a:ext cx="3624502" cy="2150710"/>
          </a:xfrm>
          <a:prstGeom prst="roundRect">
            <a:avLst>
              <a:gd name="adj" fmla="val 2988"/>
            </a:avLst>
          </a:prstGeom>
          <a:solidFill>
            <a:srgbClr val="1B1B27">
              <a:alpha val="95000"/>
            </a:srgbClr>
          </a:solidFill>
          <a:ln/>
        </p:spPr>
        <p:txBody>
          <a:bodyPr/>
          <a:lstStyle/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3 buah gelas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3 buah tutup gelas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2 Sendok makan/spatula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1 buah gelas ukur</a:t>
            </a:r>
            <a:endParaRPr lang="en-US" dirty="0"/>
          </a:p>
        </p:txBody>
      </p:sp>
      <p:sp>
        <p:nvSpPr>
          <p:cNvPr id="17" name="Shape 2">
            <a:extLst>
              <a:ext uri="{FF2B5EF4-FFF2-40B4-BE49-F238E27FC236}">
                <a16:creationId xmlns:a16="http://schemas.microsoft.com/office/drawing/2014/main" id="{9AE33069-8002-487E-B59F-56FA2365DC4C}"/>
              </a:ext>
            </a:extLst>
          </p:cNvPr>
          <p:cNvSpPr/>
          <p:nvPr/>
        </p:nvSpPr>
        <p:spPr>
          <a:xfrm>
            <a:off x="1454394" y="3702251"/>
            <a:ext cx="3624502" cy="1546484"/>
          </a:xfrm>
          <a:prstGeom prst="roundRect">
            <a:avLst>
              <a:gd name="adj" fmla="val 2988"/>
            </a:avLst>
          </a:prstGeom>
          <a:solidFill>
            <a:srgbClr val="1B1B27">
              <a:alpha val="95000"/>
            </a:srgbClr>
          </a:solidFill>
          <a:ln/>
        </p:spPr>
        <p:txBody>
          <a:bodyPr/>
          <a:lstStyle/>
          <a:p>
            <a:pPr marL="342900" indent="-342900">
              <a:lnSpc>
                <a:spcPct val="130000"/>
              </a:lnSpc>
              <a:buFontTx/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Air (</a:t>
            </a:r>
            <a:r>
              <a:rPr lang="en-US">
                <a:solidFill>
                  <a:schemeClr val="bg1"/>
                </a:solidFill>
              </a:rPr>
              <a:t>H</a:t>
            </a:r>
            <a:r>
              <a:rPr lang="en-US" baseline="-25000">
                <a:solidFill>
                  <a:schemeClr val="bg1"/>
                </a:solidFill>
              </a:rPr>
              <a:t>2</a:t>
            </a:r>
            <a:r>
              <a:rPr lang="en-US">
                <a:solidFill>
                  <a:schemeClr val="bg1"/>
                </a:solidFill>
              </a:rPr>
              <a:t>O )_</a:t>
            </a: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pelarut murni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Garam dapur (NaCl)</a:t>
            </a:r>
          </a:p>
          <a:p>
            <a:pPr marL="342900" indent="-342900">
              <a:lnSpc>
                <a:spcPct val="130000"/>
              </a:lnSpc>
              <a:buFontTx/>
              <a:buAutoNum type="arabicPeriod"/>
            </a:pPr>
            <a:r>
              <a:rPr lang="en-US">
                <a:solidFill>
                  <a:srgbClr val="FFFFFF"/>
                </a:solidFill>
                <a:latin typeface="Roboto" pitchFamily="34" charset="0"/>
                <a:ea typeface="Roboto" pitchFamily="34" charset="-122"/>
              </a:rPr>
              <a:t>Cuka dapur </a:t>
            </a:r>
            <a:r>
              <a:rPr lang="en-US"/>
              <a:t> </a:t>
            </a:r>
            <a:r>
              <a:rPr lang="en-US">
                <a:solidFill>
                  <a:schemeClr val="bg1"/>
                </a:solidFill>
              </a:rPr>
              <a:t> CH</a:t>
            </a:r>
            <a:r>
              <a:rPr lang="en-US" baseline="-25000">
                <a:solidFill>
                  <a:schemeClr val="bg1"/>
                </a:solidFill>
              </a:rPr>
              <a:t>3</a:t>
            </a:r>
            <a:r>
              <a:rPr lang="en-US">
                <a:solidFill>
                  <a:schemeClr val="bg1"/>
                </a:solidFill>
              </a:rPr>
              <a:t>COOH</a:t>
            </a:r>
          </a:p>
          <a:p>
            <a:pPr marL="342900" indent="-342900">
              <a:lnSpc>
                <a:spcPct val="130000"/>
              </a:lnSpc>
              <a:buAutoNum type="arabicPeriod"/>
            </a:pPr>
            <a:endParaRPr lang="en-US">
              <a:solidFill>
                <a:srgbClr val="FFFFFF"/>
              </a:solidFill>
              <a:latin typeface="Roboto" pitchFamily="34" charset="0"/>
              <a:ea typeface="Roboto" pitchFamily="34" charset="-122"/>
            </a:endParaRPr>
          </a:p>
          <a:p>
            <a:pPr>
              <a:lnSpc>
                <a:spcPct val="130000"/>
              </a:lnSpc>
            </a:pPr>
            <a:endParaRPr lang="en-US" dirty="0"/>
          </a:p>
        </p:txBody>
      </p:sp>
      <p:sp>
        <p:nvSpPr>
          <p:cNvPr id="18" name="Shape 2">
            <a:extLst>
              <a:ext uri="{FF2B5EF4-FFF2-40B4-BE49-F238E27FC236}">
                <a16:creationId xmlns:a16="http://schemas.microsoft.com/office/drawing/2014/main" id="{C8648876-C12F-4567-84B6-EF47413F796A}"/>
              </a:ext>
            </a:extLst>
          </p:cNvPr>
          <p:cNvSpPr/>
          <p:nvPr/>
        </p:nvSpPr>
        <p:spPr>
          <a:xfrm>
            <a:off x="5872441" y="3171992"/>
            <a:ext cx="5474158" cy="1936721"/>
          </a:xfrm>
          <a:prstGeom prst="roundRect">
            <a:avLst>
              <a:gd name="adj" fmla="val 2988"/>
            </a:avLst>
          </a:prstGeom>
          <a:solidFill>
            <a:srgbClr val="1B1B27">
              <a:alpha val="95000"/>
            </a:srgbClr>
          </a:solidFill>
          <a:ln/>
        </p:spPr>
        <p:txBody>
          <a:bodyPr/>
          <a:lstStyle/>
          <a:p>
            <a:pPr marL="342900" indent="-342900">
              <a:buFont typeface="+mj-lt"/>
              <a:buAutoNum type="arabicPeriod"/>
            </a:pPr>
            <a:r>
              <a:rPr lang="en-US">
                <a:solidFill>
                  <a:schemeClr val="bg1"/>
                </a:solidFill>
              </a:rPr>
              <a:t>Menggunakan jas laboratorium, sarung tangan, dan kacamata pengaman (</a:t>
            </a:r>
            <a:r>
              <a:rPr lang="en-US" i="1">
                <a:solidFill>
                  <a:schemeClr val="bg1"/>
                </a:solidFill>
              </a:rPr>
              <a:t>goggles</a:t>
            </a:r>
            <a:r>
              <a:rPr lang="en-US">
                <a:solidFill>
                  <a:schemeClr val="bg1"/>
                </a:solidFill>
              </a:rPr>
              <a:t>).</a:t>
            </a:r>
          </a:p>
          <a:p>
            <a:endParaRPr lang="en-US">
              <a:solidFill>
                <a:schemeClr val="bg1"/>
              </a:solidFill>
            </a:endParaRPr>
          </a:p>
          <a:p>
            <a:r>
              <a:rPr lang="en-US">
                <a:solidFill>
                  <a:schemeClr val="bg1"/>
                </a:solidFill>
              </a:rPr>
              <a:t>2.   Tangani peralatan kaca dengan hati-hati.</a:t>
            </a:r>
          </a:p>
          <a:p>
            <a:pPr marL="342900" indent="-342900">
              <a:buFont typeface="+mj-lt"/>
              <a:buAutoNum type="arabicPeriod"/>
            </a:pPr>
            <a:endParaRPr lang="en-US">
              <a:solidFill>
                <a:schemeClr val="bg1"/>
              </a:solidFill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513F4A1-FF11-4C9C-8A8A-A2B6B8A078EC}"/>
              </a:ext>
            </a:extLst>
          </p:cNvPr>
          <p:cNvSpPr/>
          <p:nvPr/>
        </p:nvSpPr>
        <p:spPr>
          <a:xfrm>
            <a:off x="5779561" y="2497310"/>
            <a:ext cx="3836307" cy="5818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sz="3200" b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Keselamatan Kerja</a:t>
            </a:r>
            <a:endParaRPr lang="en-US" sz="3200" b="1" dirty="0"/>
          </a:p>
        </p:txBody>
      </p:sp>
      <p:sp>
        <p:nvSpPr>
          <p:cNvPr id="21" name="Shape 2">
            <a:extLst>
              <a:ext uri="{FF2B5EF4-FFF2-40B4-BE49-F238E27FC236}">
                <a16:creationId xmlns:a16="http://schemas.microsoft.com/office/drawing/2014/main" id="{83C2DB77-930B-4241-A4B8-85307468FE1E}"/>
              </a:ext>
            </a:extLst>
          </p:cNvPr>
          <p:cNvSpPr/>
          <p:nvPr/>
        </p:nvSpPr>
        <p:spPr>
          <a:xfrm>
            <a:off x="5878952" y="1274513"/>
            <a:ext cx="5467647" cy="1036136"/>
          </a:xfrm>
          <a:prstGeom prst="roundRect">
            <a:avLst>
              <a:gd name="adj" fmla="val 2988"/>
            </a:avLst>
          </a:prstGeom>
          <a:solidFill>
            <a:srgbClr val="1B1B27">
              <a:alpha val="95000"/>
            </a:srgbClr>
          </a:solidFill>
          <a:ln/>
        </p:spPr>
        <p:txBody>
          <a:bodyPr/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chemeClr val="bg1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Mengamati fenomena pengaruh penambahan zat terlarut terhadap tekanan uap larutan</a:t>
            </a:r>
            <a:endParaRPr lang="en-US" b="1">
              <a:solidFill>
                <a:schemeClr val="bg1"/>
              </a:solidFill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F01378D-5455-48EA-A076-A4935FBB2F0D}"/>
              </a:ext>
            </a:extLst>
          </p:cNvPr>
          <p:cNvSpPr/>
          <p:nvPr/>
        </p:nvSpPr>
        <p:spPr>
          <a:xfrm>
            <a:off x="5761820" y="552478"/>
            <a:ext cx="3804055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b="1">
                <a:solidFill>
                  <a:srgbClr val="1B1B27"/>
                </a:solidFill>
                <a:latin typeface="Raleway" pitchFamily="34" charset="0"/>
                <a:ea typeface="Raleway" pitchFamily="34" charset="-122"/>
              </a:rPr>
              <a:t>Tujuan Praktikum :</a:t>
            </a:r>
            <a:endParaRPr lang="en-US" sz="3200"/>
          </a:p>
        </p:txBody>
      </p:sp>
    </p:spTree>
    <p:extLst>
      <p:ext uri="{BB962C8B-B14F-4D97-AF65-F5344CB8AC3E}">
        <p14:creationId xmlns:p14="http://schemas.microsoft.com/office/powerpoint/2010/main" val="3960307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3">
            <a:extLst>
              <a:ext uri="{FF2B5EF4-FFF2-40B4-BE49-F238E27FC236}">
                <a16:creationId xmlns:a16="http://schemas.microsoft.com/office/drawing/2014/main" id="{08B92A19-851F-4273-843B-C596F6F40765}"/>
              </a:ext>
            </a:extLst>
          </p:cNvPr>
          <p:cNvSpPr/>
          <p:nvPr/>
        </p:nvSpPr>
        <p:spPr>
          <a:xfrm>
            <a:off x="1554630" y="607538"/>
            <a:ext cx="2269175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600">
                <a:solidFill>
                  <a:srgbClr val="3C3939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Prosedur Kerja</a:t>
            </a:r>
            <a:endParaRPr lang="en-US" sz="3600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AE57519-9DF7-4729-9E48-9B6484B6F511}"/>
              </a:ext>
            </a:extLst>
          </p:cNvPr>
          <p:cNvSpPr/>
          <p:nvPr/>
        </p:nvSpPr>
        <p:spPr>
          <a:xfrm>
            <a:off x="1378226" y="1366487"/>
            <a:ext cx="86602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Tahap 1: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Siapkan 3 buah gelas, beri lebel pada masing- masing gelas tersebut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1 diberi lebel </a:t>
            </a:r>
            <a:r>
              <a:rPr lang="en-US" b="1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air murni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2 diberi lebel </a:t>
            </a:r>
            <a:r>
              <a:rPr lang="en-US" b="1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air + garam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3 diberi lebel</a:t>
            </a:r>
            <a:r>
              <a:rPr lang="en-US" b="1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 air + cuka</a:t>
            </a:r>
          </a:p>
          <a:p>
            <a:pPr>
              <a:buSzPct val="100000"/>
            </a:pP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7788071-C64A-4788-94B9-2C9DA90B8B9D}"/>
              </a:ext>
            </a:extLst>
          </p:cNvPr>
          <p:cNvSpPr/>
          <p:nvPr/>
        </p:nvSpPr>
        <p:spPr>
          <a:xfrm>
            <a:off x="1378226" y="2855700"/>
            <a:ext cx="859072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Tahap 2: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Kedalam masing-masing gelas masukkan 120 ml air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buSzPct val="100000"/>
            </a:pPr>
            <a:endParaRPr lang="en-US" b="1"/>
          </a:p>
          <a:p>
            <a:pPr>
              <a:buSzPct val="100000"/>
            </a:pPr>
            <a:endParaRPr lang="en-US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	  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0CF938B-819F-4DB2-A2D5-DE5523F7DF12}"/>
              </a:ext>
            </a:extLst>
          </p:cNvPr>
          <p:cNvSpPr/>
          <p:nvPr/>
        </p:nvSpPr>
        <p:spPr>
          <a:xfrm>
            <a:off x="1411354" y="3783641"/>
            <a:ext cx="9369289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Tahap 3: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1 berisi 120 ml air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2 berisi 120 ml air + 1 sendok makan garam (NaCl) aduk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- Gelas 3 berisi 120 ml air + 1 sendok makan cuka (</a:t>
            </a:r>
            <a:r>
              <a:rPr lang="en-US"/>
              <a:t>CH</a:t>
            </a:r>
            <a:r>
              <a:rPr lang="en-US" baseline="-25000"/>
              <a:t>3</a:t>
            </a:r>
            <a:r>
              <a:rPr lang="en-US"/>
              <a:t>COOH) aduk</a:t>
            </a:r>
          </a:p>
          <a:p>
            <a:pPr>
              <a:buSzPct val="100000"/>
            </a:pP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143B107-9DF7-4C9C-AEA0-9B5439858217}"/>
              </a:ext>
            </a:extLst>
          </p:cNvPr>
          <p:cNvSpPr/>
          <p:nvPr/>
        </p:nvSpPr>
        <p:spPr>
          <a:xfrm>
            <a:off x="1411356" y="5346147"/>
            <a:ext cx="93692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Tahap 4: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Tutup masing-masing gelas 1,2,dan 3 tunggu semalam dan lihat hasilnya</a:t>
            </a: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	</a:t>
            </a:r>
            <a:endParaRPr lang="en-US"/>
          </a:p>
          <a:p>
            <a:pPr>
              <a:buSzPct val="100000"/>
            </a:pP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431105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7A6070D-EE76-405E-92E1-79EB3EFA5DFE}"/>
              </a:ext>
            </a:extLst>
          </p:cNvPr>
          <p:cNvSpPr/>
          <p:nvPr/>
        </p:nvSpPr>
        <p:spPr>
          <a:xfrm>
            <a:off x="1202632" y="444092"/>
            <a:ext cx="936928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sz="3200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Lembar Pengamatan :</a:t>
            </a:r>
            <a:endParaRPr lang="en-US" sz="3200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B245288-CE4F-4877-A1A5-D053D8B7F6F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02632" y="1028867"/>
            <a:ext cx="2524542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en-US" altLang="en-US" sz="1600" b="1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Arial" panose="020B0604020202020204" pitchFamily="34" charset="0"/>
                <a:ea typeface="Google Sans"/>
                <a:cs typeface="Google Sans"/>
              </a:rPr>
              <a:t>Massa molar (Mr) :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/>
              <a:t>H</a:t>
            </a:r>
            <a:r>
              <a:rPr lang="en-US" baseline="-25000"/>
              <a:t>2</a:t>
            </a:r>
            <a:r>
              <a:rPr lang="en-US"/>
              <a:t>O  = 18 gr/mol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kumimoji="0" lang="en-US" altLang="en-US" b="0" i="0" u="none" strike="noStrike" cap="none" normalizeH="0" baseline="0">
                <a:ln>
                  <a:noFill/>
                </a:ln>
                <a:effectLst/>
                <a:latin typeface="Arial" panose="020B0604020202020204" pitchFamily="34" charset="0"/>
              </a:rPr>
              <a:t>Nacl = 58,5 gr/mol</a:t>
            </a: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r>
              <a:rPr lang="en-US"/>
              <a:t>CH</a:t>
            </a:r>
            <a:r>
              <a:rPr lang="en-US" baseline="-25000"/>
              <a:t>3</a:t>
            </a:r>
            <a:r>
              <a:rPr lang="en-US"/>
              <a:t>COOH = 60 gr/mol</a:t>
            </a: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  <a:p>
            <a:pPr marL="285750" lvl="0" indent="-285750" eaLnBrk="0" fontAlgn="base" hangingPunct="0">
              <a:spcBef>
                <a:spcPct val="0"/>
              </a:spcBef>
              <a:spcAft>
                <a:spcPct val="0"/>
              </a:spcAft>
              <a:buFont typeface="Wingdings" panose="05000000000000000000" pitchFamily="2" charset="2"/>
              <a:buChar char="q"/>
            </a:pPr>
            <a:endParaRPr kumimoji="0" lang="en-US" altLang="en-US" b="0" i="0" u="none" strike="noStrike" cap="none" normalizeH="0" baseline="0">
              <a:ln>
                <a:noFill/>
              </a:ln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CE157A2C-7432-422C-B7CD-6BB4D25E140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5269429"/>
              </p:ext>
            </p:extLst>
          </p:nvPr>
        </p:nvGraphicFramePr>
        <p:xfrm>
          <a:off x="1371600" y="2305878"/>
          <a:ext cx="6705600" cy="2765819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17600">
                  <a:extLst>
                    <a:ext uri="{9D8B030D-6E8A-4147-A177-3AD203B41FA5}">
                      <a16:colId xmlns:a16="http://schemas.microsoft.com/office/drawing/2014/main" val="3533705984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422065229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2658465978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290861649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1828200371"/>
                    </a:ext>
                  </a:extLst>
                </a:gridCol>
                <a:gridCol w="1117600">
                  <a:extLst>
                    <a:ext uri="{9D8B030D-6E8A-4147-A177-3AD203B41FA5}">
                      <a16:colId xmlns:a16="http://schemas.microsoft.com/office/drawing/2014/main" val="3490164043"/>
                    </a:ext>
                  </a:extLst>
                </a:gridCol>
              </a:tblGrid>
              <a:tr h="964096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No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Sampel Uji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Massa zat terlarut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Volume Pelarut (mL)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Arial" panose="020B0604020202020204" pitchFamily="34" charset="0"/>
                          <a:ea typeface="Arial" panose="020B0604020202020204" pitchFamily="34" charset="0"/>
                        </a:rPr>
                        <a:t>Perubahan warna larutan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Tekanan Uap Relatif (Prelativ​)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702580549"/>
                  </a:ext>
                </a:extLst>
              </a:tr>
              <a:tr h="731725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Aquades (air)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100 ml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100 ml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 </a:t>
                      </a: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2503688363"/>
                  </a:ext>
                </a:extLst>
              </a:tr>
              <a:tr h="534999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Larutan garam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15 gram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100 ml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695556936"/>
                  </a:ext>
                </a:extLst>
              </a:tr>
              <a:tr h="534999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Larutan   cuka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10 gram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solidFill>
                            <a:srgbClr val="1F1F1F"/>
                          </a:solidFill>
                          <a:effectLst/>
                          <a:latin typeface="Google Sans"/>
                          <a:ea typeface="Google Sans"/>
                          <a:cs typeface="Google Sans"/>
                        </a:rPr>
                        <a:t>100 ml</a:t>
                      </a: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>
                        <a:solidFill>
                          <a:srgbClr val="1F1F1F"/>
                        </a:solidFill>
                        <a:effectLst/>
                        <a:latin typeface="Google Sans"/>
                        <a:ea typeface="Google Sans"/>
                        <a:cs typeface="Google Sans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6304167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67326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676302" y="3659964"/>
            <a:ext cx="4689919" cy="5630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3500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Analisis Perhitungan</a:t>
            </a:r>
            <a:endParaRPr lang="en-US" sz="3500" dirty="0"/>
          </a:p>
        </p:txBody>
      </p:sp>
      <p:sp>
        <p:nvSpPr>
          <p:cNvPr id="5" name="Text 3"/>
          <p:cNvSpPr/>
          <p:nvPr/>
        </p:nvSpPr>
        <p:spPr>
          <a:xfrm>
            <a:off x="754421" y="2099224"/>
            <a:ext cx="5114003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Versi A: Bahan LaboratoriumStandar</a:t>
            </a:r>
            <a:endParaRPr lang="en-US" sz="1750" dirty="0"/>
          </a:p>
        </p:txBody>
      </p:sp>
      <p:sp>
        <p:nvSpPr>
          <p:cNvPr id="13" name="Text 8"/>
          <p:cNvSpPr/>
          <p:nvPr/>
        </p:nvSpPr>
        <p:spPr>
          <a:xfrm>
            <a:off x="942654" y="4799310"/>
            <a:ext cx="4883127" cy="2814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750" dirty="0">
                <a:solidFill>
                  <a:srgbClr val="FFFFFF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Hasil</a:t>
            </a:r>
            <a:endParaRPr lang="en-US" sz="1750" dirty="0"/>
          </a:p>
        </p:txBody>
      </p:sp>
      <p:sp>
        <p:nvSpPr>
          <p:cNvPr id="14" name="Text 9"/>
          <p:cNvSpPr/>
          <p:nvPr/>
        </p:nvSpPr>
        <p:spPr>
          <a:xfrm>
            <a:off x="942654" y="5252442"/>
            <a:ext cx="4883127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NaCl (ionik) menghantarkan listrik; cairan kovalen polar terbelokkan medan listrik; nonpolar tidak terbelokkan</a:t>
            </a:r>
            <a:endParaRPr lang="en-US" sz="1400" dirty="0"/>
          </a:p>
        </p:txBody>
      </p:sp>
      <p:sp>
        <p:nvSpPr>
          <p:cNvPr id="24" name="Text 16"/>
          <p:cNvSpPr/>
          <p:nvPr/>
        </p:nvSpPr>
        <p:spPr>
          <a:xfrm>
            <a:off x="1676302" y="4517826"/>
            <a:ext cx="7590545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1. Hitung mol pelarut </a:t>
            </a:r>
            <a:r>
              <a:rPr lang="en-US" sz="1400" b="1" i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</a:t>
            </a: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pelarut dan mol zat terlarut </a:t>
            </a:r>
            <a:r>
              <a:rPr lang="en-US" sz="1400" b="1" i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n</a:t>
            </a: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terlarut untuk masing-masing sampel</a:t>
            </a:r>
            <a:endParaRPr lang="en-US" sz="1400" dirty="0"/>
          </a:p>
        </p:txBody>
      </p:sp>
      <p:pic>
        <p:nvPicPr>
          <p:cNvPr id="30" name="image23.png">
            <a:extLst>
              <a:ext uri="{FF2B5EF4-FFF2-40B4-BE49-F238E27FC236}">
                <a16:creationId xmlns:a16="http://schemas.microsoft.com/office/drawing/2014/main" id="{29D11B89-E1B3-45AE-B668-E9A8B0A8C4AA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1938131" y="4676040"/>
            <a:ext cx="5527446" cy="869995"/>
          </a:xfrm>
          <a:prstGeom prst="rect">
            <a:avLst/>
          </a:prstGeom>
          <a:ln/>
        </p:spPr>
      </p:pic>
      <p:sp>
        <p:nvSpPr>
          <p:cNvPr id="32" name="Text 16">
            <a:extLst>
              <a:ext uri="{FF2B5EF4-FFF2-40B4-BE49-F238E27FC236}">
                <a16:creationId xmlns:a16="http://schemas.microsoft.com/office/drawing/2014/main" id="{3964C6AF-BCBD-45C1-A486-8FA98DA654B3}"/>
              </a:ext>
            </a:extLst>
          </p:cNvPr>
          <p:cNvSpPr/>
          <p:nvPr/>
        </p:nvSpPr>
        <p:spPr>
          <a:xfrm>
            <a:off x="1676302" y="5454997"/>
            <a:ext cx="7590545" cy="56296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2.  Hitung  fraksi mol pelarut </a:t>
            </a:r>
            <a:r>
              <a:rPr lang="en-US" sz="1400" b="1" i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</a:t>
            </a: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pelarut dan fraksi mol zat terlart </a:t>
            </a:r>
            <a:r>
              <a:rPr lang="en-US" sz="1400" b="1" i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X</a:t>
            </a:r>
            <a:r>
              <a:rPr lang="en-US" sz="14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terlarut</a:t>
            </a:r>
            <a:endParaRPr lang="en-US" sz="1400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B1A593C0-F558-4185-8F02-CD7E9FB01B14}"/>
              </a:ext>
            </a:extLst>
          </p:cNvPr>
          <p:cNvSpPr/>
          <p:nvPr/>
        </p:nvSpPr>
        <p:spPr>
          <a:xfrm>
            <a:off x="1527313" y="277412"/>
            <a:ext cx="3568221" cy="5818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sz="3200">
                <a:solidFill>
                  <a:srgbClr val="1B1B27"/>
                </a:solidFill>
                <a:latin typeface="Raleway" pitchFamily="34" charset="0"/>
                <a:ea typeface="Raleway" pitchFamily="34" charset="-122"/>
              </a:rPr>
              <a:t>Hasil Pengamatan </a:t>
            </a:r>
            <a:endParaRPr lang="en-US" sz="3200" dirty="0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2BD3EBA7-4262-439B-8018-E8DE3C172358}"/>
              </a:ext>
            </a:extLst>
          </p:cNvPr>
          <p:cNvSpPr/>
          <p:nvPr/>
        </p:nvSpPr>
        <p:spPr>
          <a:xfrm>
            <a:off x="1545328" y="773208"/>
            <a:ext cx="85609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Gelas 1: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Setelah larutan di diam kan selama satu malam, pada tutup gelas terdapat banyak uap air.</a:t>
            </a:r>
          </a:p>
          <a:p>
            <a:pPr>
              <a:buSzPct val="100000"/>
            </a:pPr>
            <a:endParaRPr lang="en-US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buSzPct val="100000"/>
            </a:pP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	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9570F528-9CB9-40F5-8BA1-D37DE46BEAAE}"/>
              </a:ext>
            </a:extLst>
          </p:cNvPr>
          <p:cNvSpPr/>
          <p:nvPr/>
        </p:nvSpPr>
        <p:spPr>
          <a:xfrm>
            <a:off x="1527312" y="1422207"/>
            <a:ext cx="766638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Gelas 2: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Setelah larutan di diam kan selama satu malam, pada tutup gelas uap air sedang.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FD2CBFF3-471B-4FB7-A5CF-33779502D4D9}"/>
              </a:ext>
            </a:extLst>
          </p:cNvPr>
          <p:cNvSpPr/>
          <p:nvPr/>
        </p:nvSpPr>
        <p:spPr>
          <a:xfrm>
            <a:off x="1545328" y="2091212"/>
            <a:ext cx="773953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 Bold" pitchFamily="34" charset="-120"/>
              </a:rPr>
              <a:t>Gelas 3:</a:t>
            </a:r>
            <a:r>
              <a:rPr lang="en-US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 Setelah larutan di diam kan selama satu malam, pada tutup gelas uap air cukup bayak.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31A5DDED-66E9-47F1-A6E0-A73C3FE68662}"/>
              </a:ext>
            </a:extLst>
          </p:cNvPr>
          <p:cNvSpPr/>
          <p:nvPr/>
        </p:nvSpPr>
        <p:spPr>
          <a:xfrm>
            <a:off x="1545328" y="2864747"/>
            <a:ext cx="773953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sz="1600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  <a:cs typeface="Roboto" pitchFamily="34" charset="-120"/>
              </a:rPr>
              <a:t>Kesimpulan pada gelas 1 uap air banyak menunjukkan bahwa tekanan air murni lebih besar dari pada tekanan uap larutan pada gelas ke 2 dan 3.</a:t>
            </a: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3">
            <a:extLst>
              <a:ext uri="{FF2B5EF4-FFF2-40B4-BE49-F238E27FC236}">
                <a16:creationId xmlns:a16="http://schemas.microsoft.com/office/drawing/2014/main" id="{5849E6F4-622C-4E96-9ED9-6FF1EB670036}"/>
              </a:ext>
            </a:extLst>
          </p:cNvPr>
          <p:cNvSpPr/>
          <p:nvPr/>
        </p:nvSpPr>
        <p:spPr>
          <a:xfrm>
            <a:off x="3331385" y="223156"/>
            <a:ext cx="5339820" cy="721061"/>
          </a:xfrm>
          <a:prstGeom prst="roundRect">
            <a:avLst>
              <a:gd name="adj" fmla="val 3675"/>
            </a:avLst>
          </a:prstGeom>
          <a:solidFill>
            <a:srgbClr val="E1E1EA"/>
          </a:solidFill>
          <a:ln w="6350">
            <a:solidFill>
              <a:srgbClr val="C7C7D0"/>
            </a:solidFill>
            <a:prstDash val="solid"/>
          </a:ln>
        </p:spPr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7FE4D-A7CA-401A-BCA9-7BC8F4F34AE1}"/>
              </a:ext>
            </a:extLst>
          </p:cNvPr>
          <p:cNvSpPr/>
          <p:nvPr/>
        </p:nvSpPr>
        <p:spPr>
          <a:xfrm>
            <a:off x="4078323" y="399853"/>
            <a:ext cx="3588803" cy="36760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B1B27"/>
                </a:solidFill>
                <a:latin typeface="Raleway" pitchFamily="34" charset="0"/>
                <a:ea typeface="Raleway" pitchFamily="34" charset="-122"/>
                <a:cs typeface="Raleway" pitchFamily="34" charset="-120"/>
              </a:rPr>
              <a:t>Uji Penurunan Titik Beku ( </a:t>
            </a:r>
            <a:r>
              <a:rPr lang="el-GR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Δ</a:t>
            </a:r>
            <a:r>
              <a:rPr lang="en-US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T</a:t>
            </a:r>
            <a:r>
              <a:rPr lang="en-US" b="1" i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f </a:t>
            </a:r>
            <a:r>
              <a:rPr lang="en-US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)</a:t>
            </a:r>
            <a:endParaRPr lang="en-US" b="1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BB372DD-7ECB-4C8F-9ADA-A10C58B4DDB5}"/>
              </a:ext>
            </a:extLst>
          </p:cNvPr>
          <p:cNvSpPr/>
          <p:nvPr/>
        </p:nvSpPr>
        <p:spPr>
          <a:xfrm>
            <a:off x="1560444" y="3944883"/>
            <a:ext cx="9395790" cy="2264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/>
              <a:t>Sifat koligatif larutan adalah sifat larutan yang hanya bergantung pada jumlah partikel zat terlarut dan tidak bergantung pada jenis zat terlarut tersebut. Salah satu sifat koligatif larutan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/>
              <a:t>adalah </a:t>
            </a:r>
            <a:r>
              <a:rPr lang="en-US" b="1"/>
              <a:t>Penurunan Titik Beku </a:t>
            </a:r>
            <a:r>
              <a:rPr lang="el-GR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Δ</a:t>
            </a:r>
            <a:r>
              <a:rPr lang="en-US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T</a:t>
            </a:r>
            <a:r>
              <a:rPr lang="en-US" b="1" i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f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Titik beku pelatut murni </a:t>
            </a:r>
            <a:r>
              <a:rPr lang="en-US" b="1" i="1"/>
              <a:t>T </a:t>
            </a:r>
            <a:r>
              <a:rPr lang="en-US" i="1" baseline="30000"/>
              <a:t>o</a:t>
            </a:r>
            <a:r>
              <a:rPr lang="en-US" i="1" baseline="-25000"/>
              <a:t>f  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akan mengalami penurunan kenaikan ditambahkan zat terlarut non-volatile menjadi titik beku larutan </a:t>
            </a:r>
            <a:r>
              <a:rPr lang="en-US" b="1" i="1"/>
              <a:t>T</a:t>
            </a:r>
            <a:r>
              <a:rPr lang="en-US" i="1" baseline="-25000"/>
              <a:t>f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. Besarnya penurunan titik beku dirumuskan sebagai berikut :</a:t>
            </a:r>
            <a:endParaRPr lang="en-US"/>
          </a:p>
          <a:p>
            <a:pPr algn="just">
              <a:lnSpc>
                <a:spcPct val="133000"/>
              </a:lnSpc>
              <a:buSzPct val="100000"/>
            </a:pPr>
            <a:endParaRPr lang="en-US">
              <a:solidFill>
                <a:srgbClr val="1B1B27"/>
              </a:solidFill>
              <a:latin typeface="Times New Roman" panose="02020603050405020304" pitchFamily="18" charset="0"/>
              <a:ea typeface="Raleway" pitchFamily="34" charset="-122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BA71D5B-855F-4F70-BCFD-40FC91BA3C3A}"/>
              </a:ext>
            </a:extLst>
          </p:cNvPr>
          <p:cNvSpPr/>
          <p:nvPr/>
        </p:nvSpPr>
        <p:spPr>
          <a:xfrm>
            <a:off x="1510748" y="1069577"/>
            <a:ext cx="2245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Tujuan Praktikum :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940CF1-298F-4B2C-BD0F-ECEC71F012F5}"/>
              </a:ext>
            </a:extLst>
          </p:cNvPr>
          <p:cNvSpPr/>
          <p:nvPr/>
        </p:nvSpPr>
        <p:spPr>
          <a:xfrm>
            <a:off x="1560444" y="3562602"/>
            <a:ext cx="14371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Dasar Teori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3B0BB64-9E26-41A4-89AB-03F60ADC71E7}"/>
              </a:ext>
            </a:extLst>
          </p:cNvPr>
          <p:cNvSpPr/>
          <p:nvPr/>
        </p:nvSpPr>
        <p:spPr>
          <a:xfrm>
            <a:off x="1510748" y="1564269"/>
            <a:ext cx="944548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Mengamati fenomena penurunan titik beku pelarut murni akibat penambahan zat terlarut NaCl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Menjelaskan fungsi penambahan garam dapur (NaCl) pada es batu dalam proses pembuatan es putar.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Menghitung besarnya penurunan titik beku</a:t>
            </a:r>
            <a:r>
              <a:rPr lang="el-GR" sz="1600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Δ</a:t>
            </a:r>
            <a:r>
              <a:rPr lang="en-US" sz="1600" b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T</a:t>
            </a:r>
            <a:r>
              <a:rPr lang="en-US" sz="1600" b="1" i="1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f</a:t>
            </a:r>
            <a:r>
              <a:rPr lang="en-US" sz="1600" b="1" i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Times New Roman" panose="02020603050405020304" pitchFamily="18" charset="0"/>
              </a:rPr>
              <a:t> </a:t>
            </a: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Times New Roman" panose="02020603050405020304" pitchFamily="18" charset="0"/>
              </a:rPr>
              <a:t> dan menentukan hubungan antara konsentrasi zat terlarut dengan penurunan titik beku.</a:t>
            </a:r>
          </a:p>
          <a:p>
            <a:pPr marL="342900" indent="-342900">
              <a:buSzPct val="100000"/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Times New Roman" panose="02020603050405020304" pitchFamily="18" charset="0"/>
              </a:rPr>
              <a:t>Menerapkan prinsif koligatif larutan dalam kehidupan sehari- hari.</a:t>
            </a: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pic>
        <p:nvPicPr>
          <p:cNvPr id="13" name="image25.png">
            <a:extLst>
              <a:ext uri="{FF2B5EF4-FFF2-40B4-BE49-F238E27FC236}">
                <a16:creationId xmlns:a16="http://schemas.microsoft.com/office/drawing/2014/main" id="{51C1BE5D-7EDA-45AD-8808-4B112A2928B3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2947873" y="5895227"/>
            <a:ext cx="5803265" cy="730885"/>
          </a:xfrm>
          <a:prstGeom prst="rect">
            <a:avLst/>
          </a:prstGeom>
          <a:ln/>
        </p:spPr>
      </p:pic>
    </p:spTree>
    <p:extLst>
      <p:ext uri="{BB962C8B-B14F-4D97-AF65-F5344CB8AC3E}">
        <p14:creationId xmlns:p14="http://schemas.microsoft.com/office/powerpoint/2010/main" val="24633736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731B6A3-A1AC-4680-A03E-81623CA994D2}"/>
              </a:ext>
            </a:extLst>
          </p:cNvPr>
          <p:cNvSpPr/>
          <p:nvPr/>
        </p:nvSpPr>
        <p:spPr>
          <a:xfrm>
            <a:off x="1379883" y="397334"/>
            <a:ext cx="9432234" cy="428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/>
              <a:t>Untuk larutan elektrolit (NaCl) , rumus menentukan titik beku memperhitungkan factor Van’t Hoff </a:t>
            </a:r>
            <a:r>
              <a:rPr lang="en-US" i="1"/>
              <a:t>i</a:t>
            </a:r>
            <a:endParaRPr lang="en-US" i="1">
              <a:solidFill>
                <a:srgbClr val="1B1B27"/>
              </a:solidFill>
              <a:latin typeface="Times New Roman" panose="02020603050405020304" pitchFamily="18" charset="0"/>
              <a:ea typeface="Raleway" pitchFamily="34" charset="-122"/>
              <a:cs typeface="Times New Roman" panose="02020603050405020304" pitchFamily="18" charset="0"/>
            </a:endParaRPr>
          </a:p>
        </p:txBody>
      </p:sp>
      <p:pic>
        <p:nvPicPr>
          <p:cNvPr id="3" name="image29.png">
            <a:extLst>
              <a:ext uri="{FF2B5EF4-FFF2-40B4-BE49-F238E27FC236}">
                <a16:creationId xmlns:a16="http://schemas.microsoft.com/office/drawing/2014/main" id="{331A8501-9D49-4F22-B658-2CDDA83D7218}"/>
              </a:ext>
            </a:extLst>
          </p:cNvPr>
          <p:cNvPicPr/>
          <p:nvPr/>
        </p:nvPicPr>
        <p:blipFill>
          <a:blip r:embed="rId2"/>
          <a:srcRect/>
          <a:stretch>
            <a:fillRect/>
          </a:stretch>
        </p:blipFill>
        <p:spPr>
          <a:xfrm>
            <a:off x="3075098" y="825465"/>
            <a:ext cx="5803265" cy="724535"/>
          </a:xfrm>
          <a:prstGeom prst="rect">
            <a:avLst/>
          </a:prstGeom>
          <a:ln/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1B4EADD-CFCF-4387-A89A-5026A5524A35}"/>
              </a:ext>
            </a:extLst>
          </p:cNvPr>
          <p:cNvSpPr/>
          <p:nvPr/>
        </p:nvSpPr>
        <p:spPr>
          <a:xfrm>
            <a:off x="1379883" y="1335934"/>
            <a:ext cx="9432233" cy="4281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Atau dapat di jabarkan menjadi :</a:t>
            </a:r>
          </a:p>
        </p:txBody>
      </p:sp>
      <p:pic>
        <p:nvPicPr>
          <p:cNvPr id="5" name="image26.png">
            <a:extLst>
              <a:ext uri="{FF2B5EF4-FFF2-40B4-BE49-F238E27FC236}">
                <a16:creationId xmlns:a16="http://schemas.microsoft.com/office/drawing/2014/main" id="{02F024DE-94C4-4B16-AAB0-FCAE2690984F}"/>
              </a:ext>
            </a:extLst>
          </p:cNvPr>
          <p:cNvPicPr/>
          <p:nvPr/>
        </p:nvPicPr>
        <p:blipFill>
          <a:blip r:embed="rId3"/>
          <a:srcRect/>
          <a:stretch>
            <a:fillRect/>
          </a:stretch>
        </p:blipFill>
        <p:spPr>
          <a:xfrm>
            <a:off x="3194367" y="1612476"/>
            <a:ext cx="5803265" cy="895985"/>
          </a:xfrm>
          <a:prstGeom prst="rect">
            <a:avLst/>
          </a:prstGeom>
          <a:ln/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EDCFC417-91F9-4C19-B2F0-632F34BA51B9}"/>
              </a:ext>
            </a:extLst>
          </p:cNvPr>
          <p:cNvSpPr/>
          <p:nvPr/>
        </p:nvSpPr>
        <p:spPr>
          <a:xfrm>
            <a:off x="1449457" y="1886391"/>
            <a:ext cx="5327677" cy="41071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Keterangan:</a:t>
            </a:r>
          </a:p>
          <a:p>
            <a:pPr algn="just">
              <a:lnSpc>
                <a:spcPct val="133000"/>
              </a:lnSpc>
              <a:buSzPct val="100000"/>
            </a:pPr>
            <a:endParaRPr lang="en-US">
              <a:solidFill>
                <a:srgbClr val="1B1B27"/>
              </a:solidFill>
              <a:latin typeface="Times New Roman" panose="02020603050405020304" pitchFamily="18" charset="0"/>
              <a:ea typeface="Raleway" pitchFamily="34" charset="-122"/>
              <a:cs typeface="Times New Roman" panose="02020603050405020304" pitchFamily="18" charset="0"/>
            </a:endParaRPr>
          </a:p>
          <a:p>
            <a:pPr algn="just">
              <a:lnSpc>
                <a:spcPct val="133000"/>
              </a:lnSpc>
              <a:buSzPct val="100000"/>
            </a:pPr>
            <a:r>
              <a:rPr lang="el-GR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Δ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Tf	= Penurunan titik beku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</a:t>
            </a:r>
            <a:r>
              <a:rPr lang="en-US" b="1" i="1"/>
              <a:t>T </a:t>
            </a:r>
            <a:r>
              <a:rPr lang="en-US" i="1" baseline="30000"/>
              <a:t>o</a:t>
            </a:r>
            <a:r>
              <a:rPr lang="en-US" i="1" baseline="-25000"/>
              <a:t>f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          = Titik beku pelarut murni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 b="1" i="1"/>
              <a:t>T </a:t>
            </a:r>
            <a:r>
              <a:rPr lang="en-US" i="1" baseline="-25000"/>
              <a:t>f 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	= Titik beku larutan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m	= molaritas larutan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K</a:t>
            </a:r>
            <a:r>
              <a:rPr lang="en-US" i="1" baseline="-25000"/>
              <a:t> f </a:t>
            </a: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	= Tetapan penurunan  titik beku molal pelarut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gr	= Gram zat terlarut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Mr	= Massa molekul relative</a:t>
            </a:r>
          </a:p>
          <a:p>
            <a:pPr algn="just">
              <a:lnSpc>
                <a:spcPct val="133000"/>
              </a:lnSpc>
              <a:buSzPct val="100000"/>
            </a:pPr>
            <a:r>
              <a:rPr lang="en-US">
                <a:solidFill>
                  <a:srgbClr val="1B1B27"/>
                </a:solidFill>
                <a:latin typeface="Times New Roman" panose="02020603050405020304" pitchFamily="18" charset="0"/>
                <a:ea typeface="Raleway" pitchFamily="34" charset="-122"/>
                <a:cs typeface="Times New Roman" panose="02020603050405020304" pitchFamily="18" charset="0"/>
              </a:rPr>
              <a:t>P	= Massa pelarut </a:t>
            </a:r>
          </a:p>
          <a:p>
            <a:pPr algn="just">
              <a:lnSpc>
                <a:spcPct val="133000"/>
              </a:lnSpc>
              <a:buSzPct val="100000"/>
            </a:pPr>
            <a:endParaRPr lang="en-US">
              <a:solidFill>
                <a:srgbClr val="1B1B27"/>
              </a:solidFill>
              <a:latin typeface="Times New Roman" panose="02020603050405020304" pitchFamily="18" charset="0"/>
              <a:ea typeface="Raleway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88887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978700F-D456-4A87-80DF-659A70AA7453}"/>
              </a:ext>
            </a:extLst>
          </p:cNvPr>
          <p:cNvSpPr/>
          <p:nvPr/>
        </p:nvSpPr>
        <p:spPr>
          <a:xfrm>
            <a:off x="1275705" y="612048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Alat dan Bahan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924A234-3CC3-4AE8-8598-939526E492D0}"/>
              </a:ext>
            </a:extLst>
          </p:cNvPr>
          <p:cNvSpPr/>
          <p:nvPr/>
        </p:nvSpPr>
        <p:spPr>
          <a:xfrm>
            <a:off x="1275705" y="1155172"/>
            <a:ext cx="9640589" cy="4547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Alat :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Baskom/ember plastik tebal 1 buah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Kaleng stainless steel/ alumunium dengan tutup rapat 1 buah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Termometer skala -20 C – 100 C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Gelas ukur 500 ml 1 buah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Neraca digital/ timbangan dapur 1 unit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Sendok/ spatula pengaduk 1 buah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Lap handuk/ serbet 1 buah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Stopwatch/ timer 1 buah</a:t>
            </a:r>
          </a:p>
          <a:p>
            <a:pPr>
              <a:lnSpc>
                <a:spcPct val="130000"/>
              </a:lnSpc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Bahan :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Es batu secukupnya 2kg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Garam kasar 500 gram</a:t>
            </a:r>
          </a:p>
          <a:p>
            <a:pPr marL="342900" indent="-342900">
              <a:lnSpc>
                <a:spcPct val="130000"/>
              </a:lnSpc>
              <a:buFont typeface="+mj-lt"/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Adonan es putar 300ml (Santan/ susu, gula,perasa vanilla/ coklat dan sedikit garam.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855387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07FFC50-62DB-4376-B63D-E0D29BA2EED3}"/>
              </a:ext>
            </a:extLst>
          </p:cNvPr>
          <p:cNvSpPr/>
          <p:nvPr/>
        </p:nvSpPr>
        <p:spPr>
          <a:xfrm>
            <a:off x="1275705" y="612048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Prosedur kerja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4624C43-B432-4984-9AB3-AA0E75158321}"/>
              </a:ext>
            </a:extLst>
          </p:cNvPr>
          <p:cNvSpPr/>
          <p:nvPr/>
        </p:nvSpPr>
        <p:spPr>
          <a:xfrm>
            <a:off x="1275705" y="1155172"/>
            <a:ext cx="9640589" cy="5506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lnSpc>
                <a:spcPct val="130000"/>
              </a:lnSpc>
              <a:buAutoNum type="alphaU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PRINSIF ADONAN ES PUTAR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Siapkan adonan es putar secukupnya sekitar 300 ml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Masukkan adonan tersebut ke dalam kaleng stainless steel/ alumunium.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Tutup rapat kaleng agar tidak ada air garam yang masuk kedalam adonan.</a:t>
            </a:r>
          </a:p>
          <a:p>
            <a:pPr>
              <a:lnSpc>
                <a:spcPct val="130000"/>
              </a:lnSpc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B. PENGUKURAN SUHU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Ukur dan catat suhu awal adonan es putar sebelum proses pendinginan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Ukur suhu es batu murni sebelum ditambahi garam menggunakan thermometer, catat nilainnya sebagai </a:t>
            </a:r>
            <a:r>
              <a:rPr lang="en-US" sz="1600" i="1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T</a:t>
            </a: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  Es</a:t>
            </a:r>
          </a:p>
          <a:p>
            <a:pPr>
              <a:lnSpc>
                <a:spcPct val="130000"/>
              </a:lnSpc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  <a:p>
            <a:pPr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C. PENYUSUNAN SISTEM PENDINGIN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Tempatkan kaleng berisi adonan di bagian tengah baskom lastic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Masukkan pecahan es batu di sekeliling kaleng hingga mengisi separuh kapasitas baskom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Tambahkan garam kasar  NaCl sebanyak 250 gram secara meratadi atas pecahan es tersebut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Tambahkan sisa pecahan es batu hingga memenuhi baskom, lalu taburkan kembali sisa garam kasar 250 gram</a:t>
            </a:r>
          </a:p>
          <a:p>
            <a:pPr>
              <a:lnSpc>
                <a:spcPct val="130000"/>
              </a:lnSpc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268727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627E7CC-3A51-4EDD-B60A-A5086D5087E9}"/>
              </a:ext>
            </a:extLst>
          </p:cNvPr>
          <p:cNvSpPr/>
          <p:nvPr/>
        </p:nvSpPr>
        <p:spPr>
          <a:xfrm>
            <a:off x="1335157" y="1476061"/>
            <a:ext cx="9760226" cy="39058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D. PROSES PEMUTARAN DAN PENGAMATAN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Putar kaleng secara terus menerus ke arah kanan dan kiri (bolak-balik) secara stabil slama 15-20 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Gunakan handuk /serbet untuk memegang bagian atas kaleng atau memutar agar tangan tidak terlalu dingin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Catat suhu campuran es-garam di luar kaleng setiap 3 menit menggunakan thermometer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Amati perubahan tekstur adonan di dalam kaleng setiap 5 menit</a:t>
            </a:r>
          </a:p>
          <a:p>
            <a:pPr algn="just">
              <a:lnSpc>
                <a:spcPct val="130000"/>
              </a:lnSpc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algn="just">
              <a:lnSpc>
                <a:spcPct val="130000"/>
              </a:lnSpc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E. PENGAMBILAN DATA AKHIR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Setelah adonan memadat sempurna (menjadi es putar), hentikan pemutaran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Ukur suhu akhir campuran es-garam di luar kaleng (T campuran )</a:t>
            </a:r>
          </a:p>
          <a:p>
            <a:pPr marL="285750" indent="-285750" algn="just">
              <a:lnSpc>
                <a:spcPct val="130000"/>
              </a:lnSpc>
              <a:buFont typeface="Wingdings" panose="05000000000000000000" pitchFamily="2" charset="2"/>
              <a:buChar char="v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</a:rPr>
              <a:t>Buka tutup kaleng dengan hati- hati (lap bagian luar tutup agar air garam tidak menetes ke dalam) dan amati tekstur es  putar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744647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816509D-D17D-4376-8AAC-7782878FF0AE}"/>
              </a:ext>
            </a:extLst>
          </p:cNvPr>
          <p:cNvSpPr/>
          <p:nvPr/>
        </p:nvSpPr>
        <p:spPr>
          <a:xfrm>
            <a:off x="1379127" y="481256"/>
            <a:ext cx="329769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sz="2400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Lembar Pengamatan </a:t>
            </a:r>
            <a:endParaRPr lang="en-US" sz="2400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77463BA-E898-47E0-AD4B-5C871912B2D1}"/>
              </a:ext>
            </a:extLst>
          </p:cNvPr>
          <p:cNvSpPr/>
          <p:nvPr/>
        </p:nvSpPr>
        <p:spPr>
          <a:xfrm>
            <a:off x="1398555" y="1032061"/>
            <a:ext cx="9394889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SzPct val="100000"/>
            </a:pPr>
            <a:r>
              <a:rPr lang="en-US" sz="1600" b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Penimbangan Bahan:</a:t>
            </a:r>
          </a:p>
          <a:p>
            <a:pPr>
              <a:buSzPct val="100000"/>
            </a:pPr>
            <a:endParaRPr lang="en-US" sz="1600" b="1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Massa NaCl yang digunakan = …..Gram</a:t>
            </a:r>
          </a:p>
          <a:p>
            <a:pPr marL="285750" indent="-285750">
              <a:buSzPct val="100000"/>
              <a:buFont typeface="Arial" panose="020B0604020202020204" pitchFamily="34" charset="0"/>
              <a:buChar char="•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Massa es batu = ………. Gram</a:t>
            </a:r>
          </a:p>
          <a:p>
            <a:pPr>
              <a:buSzPct val="100000"/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buSzPct val="100000"/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  <a:p>
            <a:pPr>
              <a:buSzPct val="100000"/>
            </a:pPr>
            <a:r>
              <a:rPr lang="en-US" sz="1600" b="1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Data Suhu dan Perubahan Wujud:</a:t>
            </a:r>
          </a:p>
          <a:p>
            <a:pPr>
              <a:buSzPct val="100000"/>
            </a:pPr>
            <a:endParaRPr lang="en-US" sz="1600">
              <a:solidFill>
                <a:srgbClr val="3C3939"/>
              </a:solidFill>
              <a:latin typeface="Roboto" pitchFamily="34" charset="0"/>
              <a:ea typeface="Roboto" pitchFamily="34" charset="-122"/>
              <a:cs typeface="Roboto" pitchFamily="34" charset="-12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497915D8-AECB-43D2-B700-F16D2DECCE9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77991972"/>
              </p:ext>
            </p:extLst>
          </p:nvPr>
        </p:nvGraphicFramePr>
        <p:xfrm>
          <a:off x="1458190" y="3094164"/>
          <a:ext cx="6006097" cy="251231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0600">
                  <a:extLst>
                    <a:ext uri="{9D8B030D-6E8A-4147-A177-3AD203B41FA5}">
                      <a16:colId xmlns:a16="http://schemas.microsoft.com/office/drawing/2014/main" val="975313116"/>
                    </a:ext>
                  </a:extLst>
                </a:gridCol>
                <a:gridCol w="1238627">
                  <a:extLst>
                    <a:ext uri="{9D8B030D-6E8A-4147-A177-3AD203B41FA5}">
                      <a16:colId xmlns:a16="http://schemas.microsoft.com/office/drawing/2014/main" val="373924431"/>
                    </a:ext>
                  </a:extLst>
                </a:gridCol>
                <a:gridCol w="1063487">
                  <a:extLst>
                    <a:ext uri="{9D8B030D-6E8A-4147-A177-3AD203B41FA5}">
                      <a16:colId xmlns:a16="http://schemas.microsoft.com/office/drawing/2014/main" val="2010291518"/>
                    </a:ext>
                  </a:extLst>
                </a:gridCol>
                <a:gridCol w="2713383">
                  <a:extLst>
                    <a:ext uri="{9D8B030D-6E8A-4147-A177-3AD203B41FA5}">
                      <a16:colId xmlns:a16="http://schemas.microsoft.com/office/drawing/2014/main" val="376910843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Waktu (Menit)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Suhu Campuran Es + Garam (∘C)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Suhu Adonan (∘C)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effectLst/>
                        </a:rPr>
                        <a:t>Tekstur / Wujud Adonan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9227307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0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Cair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32502009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3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Cair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4567718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6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Mulai mengental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304990884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9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Mengental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954290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12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Setengah padat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187356298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15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 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4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</a:rPr>
                        <a:t>Memadat (Es Putar)</a:t>
                      </a:r>
                      <a:endParaRPr lang="en-US" sz="1100"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14300" marR="114300" marT="76200" marB="76200"/>
                </a:tc>
                <a:extLst>
                  <a:ext uri="{0D108BD9-81ED-4DB2-BD59-A6C34878D82A}">
                    <a16:rowId xmlns:a16="http://schemas.microsoft.com/office/drawing/2014/main" val="2818186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2531497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BF3954DB-5AA4-46F9-9BE1-AD640C1EC9DE}"/>
              </a:ext>
            </a:extLst>
          </p:cNvPr>
          <p:cNvSpPr/>
          <p:nvPr/>
        </p:nvSpPr>
        <p:spPr>
          <a:xfrm>
            <a:off x="1328168" y="521013"/>
            <a:ext cx="43652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Analisis Data dan  Pertanyaan Diskusi</a:t>
            </a:r>
            <a:endParaRPr lang="en-US" b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9F02C2-7F1A-45FB-AE78-208BE8C97A51}"/>
              </a:ext>
            </a:extLst>
          </p:cNvPr>
          <p:cNvSpPr/>
          <p:nvPr/>
        </p:nvSpPr>
        <p:spPr>
          <a:xfrm>
            <a:off x="1328168" y="991141"/>
            <a:ext cx="9392477" cy="1979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30000"/>
              </a:lnSpc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Berapa suhu terendah yang dicapai oleh campuran es batu dan garam NaCl dalam praktikum ?</a:t>
            </a:r>
          </a:p>
          <a:p>
            <a:pPr marL="342900" indent="-342900" algn="just">
              <a:lnSpc>
                <a:spcPct val="130000"/>
              </a:lnSpc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Mengapa suhu campuran es dan garam bias turun 0 C, sedang suhu es murni adalah 0 C ? Jelaskan berdasarkan konsep penurunan titik beku !</a:t>
            </a:r>
          </a:p>
          <a:p>
            <a:pPr marL="342900" indent="-342900" algn="just">
              <a:lnSpc>
                <a:spcPct val="130000"/>
              </a:lnSpc>
              <a:buAutoNum type="arabicPeriod"/>
            </a:pPr>
            <a:r>
              <a:rPr lang="en-US" sz="1600">
                <a:solidFill>
                  <a:srgbClr val="3C3939"/>
                </a:solidFill>
                <a:latin typeface="Roboto" pitchFamily="34" charset="0"/>
                <a:ea typeface="Roboto" pitchFamily="34" charset="-122"/>
                <a:cs typeface="Roboto" pitchFamily="34" charset="-120"/>
              </a:rPr>
              <a:t>Hitung penurunan titik beku teori jika 500 gram NaCl Mr = 58,5 g/mol terlarut sempurna dalam 1500 g air dari lelehan es batu Kf air = 1,86 C/m derajat disosiasi = 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A45FB72-4A2F-4DEA-A32D-76934256344F}"/>
              </a:ext>
            </a:extLst>
          </p:cNvPr>
          <p:cNvSpPr/>
          <p:nvPr/>
        </p:nvSpPr>
        <p:spPr>
          <a:xfrm>
            <a:off x="1328168" y="3353665"/>
            <a:ext cx="8140370" cy="8925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SzPct val="100000"/>
            </a:pPr>
            <a:r>
              <a:rPr lang="en-US" b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Kesimpulan :</a:t>
            </a:r>
          </a:p>
          <a:p>
            <a:pPr>
              <a:buSzPct val="100000"/>
            </a:pPr>
            <a:endParaRPr lang="en-US" b="1">
              <a:solidFill>
                <a:srgbClr val="3C3939"/>
              </a:solidFill>
              <a:latin typeface="Roboto Bold" pitchFamily="34" charset="0"/>
              <a:ea typeface="Roboto Bold" pitchFamily="34" charset="-122"/>
            </a:endParaRPr>
          </a:p>
          <a:p>
            <a:pPr>
              <a:buSzPct val="100000"/>
            </a:pPr>
            <a:r>
              <a:rPr lang="en-US" sz="1600" i="1">
                <a:solidFill>
                  <a:srgbClr val="3C3939"/>
                </a:solidFill>
                <a:latin typeface="Roboto Bold" pitchFamily="34" charset="0"/>
                <a:ea typeface="Roboto Bold" pitchFamily="34" charset="-122"/>
              </a:rPr>
              <a:t>Tulis kesimpulan berdasarkan tujuan praktikum dan hasil pengamatan yang di peroleh</a:t>
            </a:r>
            <a:endParaRPr lang="en-US" sz="1600" i="1">
              <a:solidFill>
                <a:srgbClr val="3C3939"/>
              </a:solidFill>
              <a:latin typeface="Roboto" pitchFamily="34" charset="0"/>
              <a:ea typeface="Roboto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2098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409</TotalTime>
  <Words>1256</Words>
  <Application>Microsoft Office PowerPoint</Application>
  <PresentationFormat>Widescreen</PresentationFormat>
  <Paragraphs>185</Paragraphs>
  <Slides>13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Raleway</vt:lpstr>
      <vt:lpstr>Roboto</vt:lpstr>
      <vt:lpstr>Google Sans</vt:lpstr>
      <vt:lpstr>Calibri</vt:lpstr>
      <vt:lpstr>Roboto Bold</vt:lpstr>
      <vt:lpstr>Arial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lastModifiedBy>Microsoft</cp:lastModifiedBy>
  <cp:revision>24</cp:revision>
  <cp:lastPrinted>2026-08-27T03:03:28Z</cp:lastPrinted>
  <dcterms:created xsi:type="dcterms:W3CDTF">2026-08-25T01:10:31Z</dcterms:created>
  <dcterms:modified xsi:type="dcterms:W3CDTF">2026-09-09T01:49:32Z</dcterms:modified>
</cp:coreProperties>
</file>