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embeddedFontLst>
    <p:embeddedFont>
      <p:font typeface="Raleway" panose="020B0503030101060003" pitchFamily="34" charset="0"/>
      <p:regular r:id="rId10"/>
      <p:bold r:id="rId11"/>
      <p:italic r:id="rId12"/>
      <p:boldItalic r:id="rId13"/>
    </p:embeddedFont>
    <p:embeddedFont>
      <p:font typeface="Roboto" panose="02000000000000000000" pitchFamily="2" charset="0"/>
      <p:regular r:id="rId14"/>
      <p:bold r:id="rId15"/>
      <p:italic r:id="rId16"/>
      <p:boldItalic r:id="rId17"/>
    </p:embeddedFont>
    <p:embeddedFont>
      <p:font typeface="Roboto Bold" panose="02000000000000000000" pitchFamily="2" charset="0"/>
      <p:regular r:id="rId18"/>
      <p:bold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5" d="100"/>
          <a:sy n="65" d="100"/>
        </p:scale>
        <p:origin x="8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10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233360" y="1985466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Panduan Praktikum Kimia Kelas XI Semester 1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450233"/>
            <a:ext cx="6296860" cy="1422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Perbandingan Praktikum Bahan Laboratorium Standar vs Bahan Alam &amp; Sekitar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SMAN 2 Gunung Meriah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Guru Pengampu: Abd Basarul Mukmin, S.Pd.I, M.Pd</a:t>
            </a:r>
            <a:endParaRPr lang="en-US" sz="1450" dirty="0"/>
          </a:p>
        </p:txBody>
      </p:sp>
      <p:pic>
        <p:nvPicPr>
          <p:cNvPr id="5" name="Picture 4" descr="Gambar Menjelajahi Ketenangan Seorang Ilmuwan Kartun Melakukan Eksperimen Kimia Yang Tenang, Percobaan Kimia, Ilmiah, Bioteknologi PNG Transparan dan Clipart untuk Unduhan Gratis - Pngtree">
            <a:extLst>
              <a:ext uri="{FF2B5EF4-FFF2-40B4-BE49-F238E27FC236}">
                <a16:creationId xmlns:a16="http://schemas.microsoft.com/office/drawing/2014/main" id="{DC2B376E-94C4-9AE2-9D8D-C5DEC5D29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60" y="385301"/>
            <a:ext cx="4954088" cy="63547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7928"/>
            <a:ext cx="10868745" cy="563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Uji Daya Hantar Listrik &amp; Kepolaran Senyawa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661475" y="1474391"/>
            <a:ext cx="11478330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Tujuan: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Membedakan ikatan ion dan kovalen (polar/nonpolar) berdasarkan daya hantar listrik serta pembelokan medan listrik.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31700" y="1949053"/>
            <a:ext cx="5474158" cy="4341019"/>
          </a:xfrm>
          <a:prstGeom prst="roundRect">
            <a:avLst>
              <a:gd name="adj" fmla="val 2988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11778" y="2120702"/>
            <a:ext cx="5114003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Versi A: Bahan Laboratorium Standar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378" y="2569964"/>
            <a:ext cx="2475049" cy="19113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42654" y="2595364"/>
            <a:ext cx="2218773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Alat &amp; Bahan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942654" y="3048496"/>
            <a:ext cx="2218773" cy="1125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Alat uji daya hantar listrik, buret, penggaris mika, larutan NaCl 1 M, sukrosa 1 M, CCl₄, CH₃OH, akuades</a:t>
            </a:r>
            <a:endParaRPr lang="en-US" sz="1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0633" y="2569964"/>
            <a:ext cx="2475148" cy="19113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606908" y="2595364"/>
            <a:ext cx="2218873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Prosedur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3606908" y="3048496"/>
            <a:ext cx="2218873" cy="14074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Uji hantaran listrik larutan NaCl dan sukrosa; alirkan cairan dari buret dan dekatkan penggaris mika bermuatan</a:t>
            </a:r>
            <a:endParaRPr lang="en-US" sz="14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378" y="4773910"/>
            <a:ext cx="5139403" cy="106689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42654" y="4799310"/>
            <a:ext cx="4883127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Hasil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942654" y="5252442"/>
            <a:ext cx="4883127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NaCl (ionik) menghantarkan listrik; cairan kovalen polar terbelokkan medan listrik; nonpolar tidak terbelokkan</a:t>
            </a:r>
            <a:endParaRPr lang="en-US" sz="1400" dirty="0"/>
          </a:p>
        </p:txBody>
      </p:sp>
      <p:sp>
        <p:nvSpPr>
          <p:cNvPr id="15" name="Text 10"/>
          <p:cNvSpPr/>
          <p:nvPr/>
        </p:nvSpPr>
        <p:spPr>
          <a:xfrm>
            <a:off x="6321961" y="2120702"/>
            <a:ext cx="5214609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Versi B: Bahan Alam &amp; Sekitar</a:t>
            </a:r>
            <a:endParaRPr lang="en-US" sz="17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6562" y="2569964"/>
            <a:ext cx="2525352" cy="219283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552838" y="2595364"/>
            <a:ext cx="2269076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Alat &amp; Bahan</a:t>
            </a:r>
            <a:endParaRPr lang="en-US" sz="1750" dirty="0"/>
          </a:p>
        </p:txBody>
      </p:sp>
      <p:sp>
        <p:nvSpPr>
          <p:cNvPr id="18" name="Text 12"/>
          <p:cNvSpPr/>
          <p:nvPr/>
        </p:nvSpPr>
        <p:spPr>
          <a:xfrm>
            <a:off x="6552838" y="3048496"/>
            <a:ext cx="2269076" cy="1125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Baterai 9V + LED + paku, penggaris plastik, corong, air garam dapur, air gula, minyak kelapa, alkohol 70%</a:t>
            </a:r>
            <a:endParaRPr lang="en-US" sz="14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11119" y="2569964"/>
            <a:ext cx="2525451" cy="2192834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9267395" y="2595364"/>
            <a:ext cx="2269175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Prosedur</a:t>
            </a:r>
            <a:endParaRPr lang="en-US" sz="1750" dirty="0"/>
          </a:p>
        </p:txBody>
      </p:sp>
      <p:sp>
        <p:nvSpPr>
          <p:cNvPr id="21" name="Text 14"/>
          <p:cNvSpPr/>
          <p:nvPr/>
        </p:nvSpPr>
        <p:spPr>
          <a:xfrm>
            <a:off x="9267395" y="3048496"/>
            <a:ext cx="2269175" cy="16889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Celupkan paku ke air garam &amp; gula untuk melihat nyala LED; alirkan cairan dari corong dan dekatkan penggaris yang digosok ke rambut</a:t>
            </a:r>
            <a:endParaRPr lang="en-US" sz="14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96562" y="5055394"/>
            <a:ext cx="5240008" cy="1066899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6552838" y="5080794"/>
            <a:ext cx="4983732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Hasil</a:t>
            </a:r>
            <a:endParaRPr lang="en-US" sz="1750" dirty="0"/>
          </a:p>
        </p:txBody>
      </p:sp>
      <p:sp>
        <p:nvSpPr>
          <p:cNvPr id="24" name="Text 16"/>
          <p:cNvSpPr/>
          <p:nvPr/>
        </p:nvSpPr>
        <p:spPr>
          <a:xfrm>
            <a:off x="6552838" y="5533926"/>
            <a:ext cx="4983732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Air garam (ionik) menyalakan LED; air dan alkohol (polar) ditarik penggaris; minyak kelapa (nonpolar) tidak ditarik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16359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Penentuan Perubahan Entalpi (ΔH) Reaksi Eksoterm &amp; Endoterm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275681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Tujuan: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Mengukur kalor reaksi dan membedakan reaksi yang melepaskan kalor (eksoterm) dan menyerap kalor (endoterm).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790726"/>
            <a:ext cx="10868745" cy="3350915"/>
          </a:xfrm>
          <a:prstGeom prst="roundRect">
            <a:avLst>
              <a:gd name="adj" fmla="val 23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7825" y="2797076"/>
            <a:ext cx="5428023" cy="3338215"/>
          </a:xfrm>
          <a:custGeom>
            <a:avLst/>
            <a:gdLst/>
            <a:ahLst/>
            <a:cxnLst/>
            <a:rect l="l" t="t" r="r" b="b"/>
            <a:pathLst>
              <a:path w="5428023" h="3338215">
                <a:moveTo>
                  <a:pt x="66156" y="0"/>
                </a:moveTo>
                <a:lnTo>
                  <a:pt x="5428023" y="0"/>
                </a:lnTo>
                <a:lnTo>
                  <a:pt x="5428023" y="3338215"/>
                </a:lnTo>
                <a:lnTo>
                  <a:pt x="66156" y="3338215"/>
                </a:lnTo>
                <a:arcTo wR="66156" hR="66158" stAng="5400000" swAng="5400000"/>
                <a:lnTo>
                  <a:pt x="0" y="66158"/>
                </a:lnTo>
                <a:arcTo wR="66156" hR="66158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6" name="Text 4"/>
          <p:cNvSpPr/>
          <p:nvPr/>
        </p:nvSpPr>
        <p:spPr>
          <a:xfrm>
            <a:off x="856832" y="2986087"/>
            <a:ext cx="50500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Versi A — Bahan Standar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56832" y="3394770"/>
            <a:ext cx="5050009" cy="1946672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Bahan: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Kalorimeter stirofoam, termometer, HCl 1 M, NaOH 1 M, kristal NH₄Cl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Prosedur: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Campurkan 50 mL HCl 1 M + 50 mL NaOH 1 M; larutkan 5g NH₄Cl dalam 50 mL akuades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Hasil: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HCl + NaOH → suhu naik (Eksoterm, ΔH &lt; 0); NH₄Cl → suhu turun (Endoterm, ΔH &gt; 0)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095848" y="2797076"/>
            <a:ext cx="5428023" cy="3338215"/>
          </a:xfrm>
          <a:custGeom>
            <a:avLst/>
            <a:gdLst/>
            <a:ahLst/>
            <a:cxnLst/>
            <a:rect l="l" t="t" r="r" b="b"/>
            <a:pathLst>
              <a:path w="5428023" h="3338215">
                <a:moveTo>
                  <a:pt x="0" y="0"/>
                </a:moveTo>
                <a:lnTo>
                  <a:pt x="5361866" y="0"/>
                </a:lnTo>
                <a:arcTo wR="66156" hR="66158" stAng="16200000" swAng="5400000"/>
                <a:lnTo>
                  <a:pt x="5428023" y="3272057"/>
                </a:lnTo>
                <a:arcTo wR="66156" hR="66158" stAng="0" swAng="5400000"/>
                <a:lnTo>
                  <a:pt x="0" y="3338215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9" name="Shape 7"/>
          <p:cNvSpPr/>
          <p:nvPr/>
        </p:nvSpPr>
        <p:spPr>
          <a:xfrm>
            <a:off x="6095848" y="2797076"/>
            <a:ext cx="25399" cy="3338215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10" name="Text 8"/>
          <p:cNvSpPr/>
          <p:nvPr/>
        </p:nvSpPr>
        <p:spPr>
          <a:xfrm>
            <a:off x="6284854" y="2986087"/>
            <a:ext cx="50500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Versi B — Bahan Alam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6284854" y="3394770"/>
            <a:ext cx="5050009" cy="2551509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Bahan: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Gelas plastik bekas, termometer, pupuk urea/ZA, pembersih saluran air (NaOH), cuka dapur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Prosedur: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Larutkan 2 sendok pupuk urea ke dalam 50 mL air; campurkan pembersih saluran air atau cuka + soda kue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Hasil: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Pelarutan urea terasa dingin (Endoterm); pembersih saluran air atau cuka + soda kue terasa hangat (Eksoterm)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3313"/>
            <a:ext cx="10868745" cy="452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Pengaruh Luas Permukaan &amp; Konsentrasi Terhadap Laju Reaksi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61475" y="1307108"/>
            <a:ext cx="11478330" cy="204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Tujuan: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Menganalisis pengaruh luas permukaan bidang sentuh dan konsentrasi reaktan terhadap kecepatan reaksi</a:t>
            </a: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963638"/>
            <a:ext cx="5827815" cy="393332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29520" y="1762819"/>
            <a:ext cx="3574564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Versi A: Bahan Laboratorium Standar</a:t>
            </a:r>
            <a:endParaRPr lang="en-US" sz="1400" b="1" dirty="0"/>
          </a:p>
        </p:txBody>
      </p:sp>
      <p:sp>
        <p:nvSpPr>
          <p:cNvPr id="6" name="Text 3"/>
          <p:cNvSpPr/>
          <p:nvPr/>
        </p:nvSpPr>
        <p:spPr>
          <a:xfrm>
            <a:off x="6725265" y="2083594"/>
            <a:ext cx="4811206" cy="1916906"/>
          </a:xfrm>
          <a:prstGeom prst="rect">
            <a:avLst/>
          </a:prstGeom>
          <a:noFill/>
          <a:ln/>
        </p:spPr>
        <p:txBody>
          <a:bodyPr wrap="square" lIns="0" tIns="57887" rIns="0" bIns="0" rtlCol="0" anchor="t">
            <a:normAutofit/>
          </a:bodyPr>
          <a:lstStyle/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Bahan: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Stopwatch, gelas kimia, neraca analitik, serbuk CaCO₃, kepingan CaCO₃, larutan HCl 0,5 M dan 2 M</a:t>
            </a:r>
            <a:endParaRPr lang="en-US" sz="1400" dirty="0"/>
          </a:p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Prosedur: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Reaksikan 1g serbuk &amp; kepingan CaCO₃ dengan 20 mL HCl 1 M; reaksikan serbuk CaCO₃ dengan HCl 0,5 M dan 2 M</a:t>
            </a:r>
            <a:endParaRPr lang="en-US" sz="1400" dirty="0"/>
          </a:p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Hasil: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Serbuk CaCO₃ (luas permukaan besar) dan HCl konsentrasi tinggi menghasilkan laju reaksi lebih cepat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961907" y="4161234"/>
            <a:ext cx="3574564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6929520" y="4441992"/>
            <a:ext cx="3574564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Versi B: Bahan Alam &amp; Sekitar</a:t>
            </a:r>
            <a:endParaRPr lang="en-US" sz="1400" b="1" dirty="0"/>
          </a:p>
        </p:txBody>
      </p:sp>
      <p:sp>
        <p:nvSpPr>
          <p:cNvPr id="9" name="Text 6"/>
          <p:cNvSpPr/>
          <p:nvPr/>
        </p:nvSpPr>
        <p:spPr>
          <a:xfrm>
            <a:off x="6725265" y="4677767"/>
            <a:ext cx="4811206" cy="1508125"/>
          </a:xfrm>
          <a:prstGeom prst="rect">
            <a:avLst/>
          </a:prstGeom>
          <a:noFill/>
          <a:ln/>
        </p:spPr>
        <p:txBody>
          <a:bodyPr wrap="square" lIns="0" tIns="57887" rIns="0" bIns="0" rtlCol="0" anchor="t">
            <a:noAutofit/>
          </a:bodyPr>
          <a:lstStyle/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Bahan: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Stopwatch, cangkang telur (halus &amp; kasar), cuka dapur, air, tablet effervescent (CDR)</a:t>
            </a:r>
            <a:endParaRPr lang="en-US" sz="1400" dirty="0"/>
          </a:p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Prosedur: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Masukkan cangkang telur halus dan kasar ke gelas berisi 20 mL cuka; masukkan tablet CDR ke cuka murni dan cuka encer</a:t>
            </a:r>
            <a:endParaRPr lang="en-US" sz="1400" dirty="0"/>
          </a:p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Hasil: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Cangkang telur halus (CaCO₃ alami) dan cuka murni bereaksi lebih cepat menghasilkan gas CO₂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Pergeseran Arah Kesetimbangan Reaksi (Azas Le Chatelier)</a:t>
            </a:r>
            <a:endParaRPr lang="en-US" sz="1850" dirty="0"/>
          </a:p>
        </p:txBody>
      </p:sp>
      <p:sp>
        <p:nvSpPr>
          <p:cNvPr id="3" name="Text 1"/>
          <p:cNvSpPr/>
          <p:nvPr/>
        </p:nvSpPr>
        <p:spPr>
          <a:xfrm>
            <a:off x="661475" y="909538"/>
            <a:ext cx="11478330" cy="486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Tujuan:</a:t>
            </a: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Mengamati pengaruh perubahan konsentrasi terhadap pergeseran arah kesetimbangan sistem</a:t>
            </a: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963" y="1564342"/>
            <a:ext cx="7330296" cy="500907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18928" y="3831019"/>
            <a:ext cx="1336850" cy="9170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Pergeseran Kesetimbangan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7424289" y="5037950"/>
            <a:ext cx="1988802" cy="6113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b="1" dirty="0">
                <a:solidFill>
                  <a:schemeClr val="accent4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Terbentuk [Fe(SCN)]²⁺</a:t>
            </a:r>
            <a:endParaRPr lang="en-US" sz="1900" b="1" dirty="0">
              <a:solidFill>
                <a:schemeClr val="accent4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7424289" y="5736281"/>
            <a:ext cx="1988802" cy="3668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78000"/>
              </a:lnSpc>
              <a:buNone/>
            </a:pPr>
            <a:r>
              <a:rPr lang="en-US" sz="1500" dirty="0">
                <a:solidFill>
                  <a:schemeClr val="accent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Larutan merah-oranye pekat</a:t>
            </a:r>
            <a:endParaRPr lang="en-US" sz="1500" dirty="0">
              <a:solidFill>
                <a:schemeClr val="accent4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2761618" y="4885105"/>
            <a:ext cx="2006094" cy="9170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b="1" dirty="0">
                <a:solidFill>
                  <a:schemeClr val="accent4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Tambahkan Na₂HPO₄ / asam-basa</a:t>
            </a:r>
            <a:endParaRPr lang="en-US" sz="1900" b="1" dirty="0">
              <a:solidFill>
                <a:schemeClr val="accent4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2761618" y="5889126"/>
            <a:ext cx="1988802" cy="3668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78000"/>
              </a:lnSpc>
              <a:buNone/>
            </a:pPr>
            <a:r>
              <a:rPr lang="en-US" sz="1500" dirty="0">
                <a:solidFill>
                  <a:schemeClr val="accent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Pergeseran ke kiri, memudar kekuningan</a:t>
            </a:r>
            <a:endParaRPr lang="en-US" sz="1500" dirty="0">
              <a:solidFill>
                <a:schemeClr val="accent4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065782" y="1736396"/>
            <a:ext cx="2043145" cy="305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b="1" dirty="0">
                <a:solidFill>
                  <a:schemeClr val="accent4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Tambahkan Fe³⁺</a:t>
            </a:r>
            <a:endParaRPr lang="en-US" sz="1900" b="1" dirty="0">
              <a:solidFill>
                <a:schemeClr val="accent4"/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5065781" y="2201619"/>
            <a:ext cx="2043145" cy="3668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78000"/>
              </a:lnSpc>
              <a:buNone/>
            </a:pPr>
            <a:r>
              <a:rPr lang="en-US" sz="1500" dirty="0">
                <a:solidFill>
                  <a:schemeClr val="accent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Mempercepat pergeseran ke kanan</a:t>
            </a:r>
            <a:endParaRPr lang="en-US" sz="1500" dirty="0">
              <a:solidFill>
                <a:schemeClr val="accent4"/>
              </a:solidFill>
            </a:endParaRPr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694728A1-7499-D893-E4A4-F8E14EA0C825}"/>
              </a:ext>
            </a:extLst>
          </p:cNvPr>
          <p:cNvSpPr/>
          <p:nvPr/>
        </p:nvSpPr>
        <p:spPr>
          <a:xfrm>
            <a:off x="7534190" y="1559123"/>
            <a:ext cx="4419636" cy="599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Versi B: Bahan Alam &amp; Sekitar</a:t>
            </a:r>
            <a:endParaRPr lang="en-US" b="1" dirty="0"/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6977EA84-13B3-D789-EF38-B635ACD81D74}"/>
              </a:ext>
            </a:extLst>
          </p:cNvPr>
          <p:cNvSpPr/>
          <p:nvPr/>
        </p:nvSpPr>
        <p:spPr>
          <a:xfrm>
            <a:off x="7534190" y="2221662"/>
            <a:ext cx="4419636" cy="1975833"/>
          </a:xfrm>
          <a:prstGeom prst="rect">
            <a:avLst/>
          </a:prstGeom>
          <a:noFill/>
          <a:ln/>
        </p:spPr>
        <p:txBody>
          <a:bodyPr wrap="square" lIns="0" tIns="37804" rIns="0" bIns="0" rtlCol="0" anchor="t">
            <a:noAutofit/>
          </a:bodyPr>
          <a:lstStyle/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16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Bahan:</a:t>
            </a: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Ekstrak kunyit alami, larutan deterjen bubuk, cuka dapur, gelas bening, pipet tetes</a:t>
            </a:r>
            <a:endParaRPr lang="en-US" sz="16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16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Prosedur:</a:t>
            </a: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Masukkan 5 mL ekstrak kunyit (kuning jingga); tambahkan deterjen (basa) hingga merah cokelat, lalu teteskan cuka (asam) hingga kembali kuning</a:t>
            </a:r>
            <a:endParaRPr lang="en-US" sz="16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16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Hasil:</a:t>
            </a: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Indikator kunyit menunjukkan reaksi reversible — perubahan H⁺/OH⁻ menggeser warna larutan secara seimbang</a:t>
            </a:r>
            <a:endParaRPr lang="en-US" sz="1600" dirty="0"/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967F23AD-ACF1-518C-4C83-93BBF29C5C36}"/>
              </a:ext>
            </a:extLst>
          </p:cNvPr>
          <p:cNvSpPr/>
          <p:nvPr/>
        </p:nvSpPr>
        <p:spPr>
          <a:xfrm>
            <a:off x="661476" y="1564342"/>
            <a:ext cx="3866280" cy="918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Versi A: Bahan Laboratorium Standar</a:t>
            </a:r>
            <a:endParaRPr lang="en-US" b="1" dirty="0"/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F243A962-AC2A-ABF9-B2FB-1FB87A616640}"/>
              </a:ext>
            </a:extLst>
          </p:cNvPr>
          <p:cNvSpPr/>
          <p:nvPr/>
        </p:nvSpPr>
        <p:spPr>
          <a:xfrm>
            <a:off x="630601" y="2207164"/>
            <a:ext cx="3866280" cy="2728254"/>
          </a:xfrm>
          <a:prstGeom prst="rect">
            <a:avLst/>
          </a:prstGeom>
          <a:noFill/>
          <a:ln/>
        </p:spPr>
        <p:txBody>
          <a:bodyPr wrap="square" lIns="0" tIns="37804" rIns="0" bIns="0" rtlCol="0" anchor="t">
            <a:normAutofit/>
          </a:bodyPr>
          <a:lstStyle/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16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Bahan:</a:t>
            </a: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Tabung reaksi, pipet, larutan FeCl₃ 0,1 M, larutan KSCN 0,1 M, kristal Na₂HPO₄</a:t>
            </a:r>
            <a:endParaRPr lang="en-US" sz="16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16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Prosedur:</a:t>
            </a: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Buat larutan kompleks [Fe(SCN)]²⁺ merah dari FeCl₃ + KSCN; tambahkan FeCl₃ (tabung 2) dan Na₂HPO₄ (tabung 3)</a:t>
            </a:r>
            <a:endParaRPr lang="en-US" sz="16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16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Hasil:</a:t>
            </a: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Penambahan Fe³⁺ → merah pekat (geser kanan); Na₂HPO₄ mengikat Fe³⁺ → memudar (geser kiri)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865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Keuntungan Menggunakan Bahan Alam &amp; Sekitar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1507331"/>
            <a:ext cx="3496877" cy="2462709"/>
          </a:xfrm>
          <a:prstGeom prst="roundRect">
            <a:avLst>
              <a:gd name="adj" fmla="val 322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6832" y="1702693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2800" y="1858566"/>
            <a:ext cx="255085" cy="2550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6832" y="2458740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Ekonomis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56832" y="2867422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Menggunakan bahan yang mudah ditemukan di rumah atau pasar lokal dengan biaya minimal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4347359" y="1507331"/>
            <a:ext cx="3496877" cy="2462709"/>
          </a:xfrm>
          <a:prstGeom prst="roundRect">
            <a:avLst>
              <a:gd name="adj" fmla="val 322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42716" y="1702693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8684" y="1858566"/>
            <a:ext cx="255085" cy="2550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42716" y="2458740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Aman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4542716" y="2867422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Mengurangi risiko paparan bahan kimia berbahaya bagi siswa dan guru</a:t>
            </a:r>
            <a:endParaRPr lang="en-US" sz="1450" dirty="0"/>
          </a:p>
        </p:txBody>
      </p:sp>
      <p:sp>
        <p:nvSpPr>
          <p:cNvPr id="13" name="Shape 9"/>
          <p:cNvSpPr/>
          <p:nvPr/>
        </p:nvSpPr>
        <p:spPr>
          <a:xfrm>
            <a:off x="8033244" y="1507331"/>
            <a:ext cx="3496877" cy="2462709"/>
          </a:xfrm>
          <a:prstGeom prst="roundRect">
            <a:avLst>
              <a:gd name="adj" fmla="val 322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8228600" y="1702693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4568" y="1858566"/>
            <a:ext cx="255085" cy="2550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228600" y="2458740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Berkelanjutan</a:t>
            </a:r>
            <a:endParaRPr lang="en-US" sz="1850" dirty="0"/>
          </a:p>
        </p:txBody>
      </p:sp>
      <p:sp>
        <p:nvSpPr>
          <p:cNvPr id="17" name="Text 12"/>
          <p:cNvSpPr/>
          <p:nvPr/>
        </p:nvSpPr>
        <p:spPr>
          <a:xfrm>
            <a:off x="8228600" y="2867422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Mendukung pembelajaran yang ramah lingkungan dan mengurangi limbah kimia</a:t>
            </a:r>
            <a:endParaRPr lang="en-US" sz="1450" dirty="0"/>
          </a:p>
        </p:txBody>
      </p:sp>
      <p:sp>
        <p:nvSpPr>
          <p:cNvPr id="18" name="Shape 13"/>
          <p:cNvSpPr/>
          <p:nvPr/>
        </p:nvSpPr>
        <p:spPr>
          <a:xfrm>
            <a:off x="661475" y="4159052"/>
            <a:ext cx="5339820" cy="2160290"/>
          </a:xfrm>
          <a:prstGeom prst="roundRect">
            <a:avLst>
              <a:gd name="adj" fmla="val 367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856832" y="4354413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2800" y="4510286"/>
            <a:ext cx="255085" cy="25509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56832" y="5110460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Relevan</a:t>
            </a:r>
            <a:endParaRPr lang="en-US" sz="1850" dirty="0"/>
          </a:p>
        </p:txBody>
      </p:sp>
      <p:sp>
        <p:nvSpPr>
          <p:cNvPr id="22" name="Text 16"/>
          <p:cNvSpPr/>
          <p:nvPr/>
        </p:nvSpPr>
        <p:spPr>
          <a:xfrm>
            <a:off x="856832" y="5519142"/>
            <a:ext cx="49491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Menunjukkan aplikasi kimia nyata dalam kehidupan sehari-hari siswa</a:t>
            </a:r>
            <a:endParaRPr lang="en-US" sz="1450" dirty="0"/>
          </a:p>
        </p:txBody>
      </p:sp>
      <p:sp>
        <p:nvSpPr>
          <p:cNvPr id="23" name="Shape 17"/>
          <p:cNvSpPr/>
          <p:nvPr/>
        </p:nvSpPr>
        <p:spPr>
          <a:xfrm>
            <a:off x="6190301" y="4159052"/>
            <a:ext cx="5339820" cy="2160290"/>
          </a:xfrm>
          <a:prstGeom prst="roundRect">
            <a:avLst>
              <a:gd name="adj" fmla="val 367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385658" y="4354413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1626" y="4510286"/>
            <a:ext cx="255085" cy="255091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385658" y="5110460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Aksesibel</a:t>
            </a:r>
            <a:endParaRPr lang="en-US" sz="1850" dirty="0"/>
          </a:p>
        </p:txBody>
      </p:sp>
      <p:sp>
        <p:nvSpPr>
          <p:cNvPr id="27" name="Text 20"/>
          <p:cNvSpPr/>
          <p:nvPr/>
        </p:nvSpPr>
        <p:spPr>
          <a:xfrm>
            <a:off x="6385658" y="5519142"/>
            <a:ext cx="49491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Memungkinkan praktikum di luar laboratorium formal, termasuk di rumah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726" y="248841"/>
            <a:ext cx="10868745" cy="46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Kesimpulan &amp; Rekomendasi</a:t>
            </a:r>
            <a:endParaRPr lang="en-US" sz="2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780282"/>
            <a:ext cx="5577093" cy="39319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594970" y="1372493"/>
            <a:ext cx="478092" cy="332184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650333" y="1400175"/>
            <a:ext cx="318728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042436" y="1423194"/>
            <a:ext cx="4494035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Konsep Setara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042436" y="1769170"/>
            <a:ext cx="4494035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Kedua versi (standar dan alam) menghasilkan konsep kimia yang sama dengan tingkat akurasi yang sebanding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594970" y="2630884"/>
            <a:ext cx="478092" cy="332184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50333" y="2658566"/>
            <a:ext cx="318728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042436" y="2681585"/>
            <a:ext cx="4494035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Kontekstual &amp; Engaging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042436" y="3027561"/>
            <a:ext cx="4494035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Versi bahan alam lebih cocok untuk pembelajaran kontekstual dan keterlibatan siswa yang lebih tinggi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594970" y="3889276"/>
            <a:ext cx="478092" cy="332184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650333" y="3916958"/>
            <a:ext cx="318728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042436" y="3939977"/>
            <a:ext cx="4494035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Pemahaman Holistik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042436" y="4285952"/>
            <a:ext cx="4494035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Kombinasi kedua versi memberikan pemahaman menyeluruh tentang prinsip-prinsip kimia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6594970" y="5147667"/>
            <a:ext cx="478092" cy="332184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650333" y="5175349"/>
            <a:ext cx="318728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7042436" y="5198368"/>
            <a:ext cx="4494035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Fleksibilitas Guru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7042436" y="5544344"/>
            <a:ext cx="4494035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Guru dapat memilih versi berdasarkan ketersediaan sumber daya dan tujuan pembelajaran spesifik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923</Words>
  <Application>Microsoft Office PowerPoint</Application>
  <PresentationFormat>Widescreen</PresentationFormat>
  <Paragraphs>88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Raleway</vt:lpstr>
      <vt:lpstr>Roboto Bold</vt:lpstr>
      <vt:lpstr>Roboto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BAS42UL 86</cp:lastModifiedBy>
  <cp:revision>3</cp:revision>
  <dcterms:created xsi:type="dcterms:W3CDTF">2026-08-25T01:10:31Z</dcterms:created>
  <dcterms:modified xsi:type="dcterms:W3CDTF">2026-08-25T01:25:13Z</dcterms:modified>
</cp:coreProperties>
</file>