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8" r:id="rId2"/>
    <p:sldId id="257" r:id="rId3"/>
    <p:sldId id="269" r:id="rId4"/>
    <p:sldId id="258" r:id="rId5"/>
    <p:sldId id="270" r:id="rId6"/>
    <p:sldId id="259" r:id="rId7"/>
    <p:sldId id="271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8288000" cy="10287000"/>
  <p:notesSz cx="6858000" cy="9144000"/>
  <p:embeddedFontLst>
    <p:embeddedFont>
      <p:font typeface="Akzidenz-Grotesk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y Grotesk V3 Key Bold" panose="020B0604020202020204" charset="0"/>
      <p:regular r:id="rId22"/>
    </p:embeddedFont>
    <p:embeddedFont>
      <p:font typeface="Open Sans 1" panose="020B0604020202020204" charset="0"/>
      <p:regular r:id="rId23"/>
    </p:embeddedFont>
    <p:embeddedFont>
      <p:font typeface="Open Sans 2" panose="020B0604020202020204" charset="0"/>
      <p:regular r:id="rId24"/>
    </p:embeddedFont>
    <p:embeddedFont>
      <p:font typeface="Open Sans 2 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288" y="17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3.sv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86E5D5-FC78-4035-AF43-48EF17B99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8278283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2271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D5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7867041" y="1782356"/>
            <a:ext cx="18623941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14887619" y="9258300"/>
            <a:ext cx="3660700" cy="3550879"/>
          </a:xfrm>
          <a:custGeom>
            <a:avLst/>
            <a:gdLst/>
            <a:ahLst/>
            <a:cxnLst/>
            <a:rect l="l" t="t" r="r" b="b"/>
            <a:pathLst>
              <a:path w="3660700" h="3550879">
                <a:moveTo>
                  <a:pt x="0" y="0"/>
                </a:moveTo>
                <a:lnTo>
                  <a:pt x="3660700" y="0"/>
                </a:lnTo>
                <a:lnTo>
                  <a:pt x="3660700" y="3550879"/>
                </a:lnTo>
                <a:lnTo>
                  <a:pt x="0" y="35508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779886" y="-2533847"/>
            <a:ext cx="4242062" cy="4114800"/>
          </a:xfrm>
          <a:custGeom>
            <a:avLst/>
            <a:gdLst/>
            <a:ahLst/>
            <a:cxnLst/>
            <a:rect l="l" t="t" r="r" b="b"/>
            <a:pathLst>
              <a:path w="4242062" h="4114800">
                <a:moveTo>
                  <a:pt x="0" y="0"/>
                </a:moveTo>
                <a:lnTo>
                  <a:pt x="4242062" y="0"/>
                </a:lnTo>
                <a:lnTo>
                  <a:pt x="42420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0" y="0"/>
            <a:ext cx="11309383" cy="10287000"/>
            <a:chOff x="0" y="0"/>
            <a:chExt cx="297860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78603" cy="2709333"/>
            </a:xfrm>
            <a:custGeom>
              <a:avLst/>
              <a:gdLst/>
              <a:ahLst/>
              <a:cxnLst/>
              <a:rect l="l" t="t" r="r" b="b"/>
              <a:pathLst>
                <a:path w="2978603" h="2709333">
                  <a:moveTo>
                    <a:pt x="0" y="0"/>
                  </a:moveTo>
                  <a:lnTo>
                    <a:pt x="2978603" y="0"/>
                  </a:lnTo>
                  <a:lnTo>
                    <a:pt x="297860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97860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55290" y="4001334"/>
            <a:ext cx="9034137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576"/>
              </a:lnSpc>
            </a:pPr>
            <a:r>
              <a:rPr lang="en-US" sz="6888" b="1" strike="noStrike" spc="-206" dirty="0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APA ITU INFORMATIKA?</a:t>
            </a:r>
          </a:p>
        </p:txBody>
      </p:sp>
      <p:sp>
        <p:nvSpPr>
          <p:cNvPr id="9" name="Freeform 9"/>
          <p:cNvSpPr/>
          <p:nvPr/>
        </p:nvSpPr>
        <p:spPr>
          <a:xfrm rot="-839832">
            <a:off x="8828774" y="8023412"/>
            <a:ext cx="3179327" cy="4467595"/>
          </a:xfrm>
          <a:custGeom>
            <a:avLst/>
            <a:gdLst/>
            <a:ahLst/>
            <a:cxnLst/>
            <a:rect l="l" t="t" r="r" b="b"/>
            <a:pathLst>
              <a:path w="3179327" h="4467595">
                <a:moveTo>
                  <a:pt x="0" y="0"/>
                </a:moveTo>
                <a:lnTo>
                  <a:pt x="3179327" y="0"/>
                </a:lnTo>
                <a:lnTo>
                  <a:pt x="3179327" y="4467595"/>
                </a:lnTo>
                <a:lnTo>
                  <a:pt x="0" y="44675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7108" r="-177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1309383" y="1851767"/>
            <a:ext cx="591534" cy="8435233"/>
            <a:chOff x="0" y="0"/>
            <a:chExt cx="155795" cy="22216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5795" cy="2221625"/>
            </a:xfrm>
            <a:custGeom>
              <a:avLst/>
              <a:gdLst/>
              <a:ahLst/>
              <a:cxnLst/>
              <a:rect l="l" t="t" r="r" b="b"/>
              <a:pathLst>
                <a:path w="155795" h="2221625">
                  <a:moveTo>
                    <a:pt x="0" y="0"/>
                  </a:moveTo>
                  <a:lnTo>
                    <a:pt x="155795" y="0"/>
                  </a:lnTo>
                  <a:lnTo>
                    <a:pt x="155795" y="2221625"/>
                  </a:lnTo>
                  <a:lnTo>
                    <a:pt x="0" y="2221625"/>
                  </a:lnTo>
                  <a:close/>
                </a:path>
              </a:pathLst>
            </a:custGeom>
            <a:solidFill>
              <a:srgbClr val="0CD5AC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55795" cy="2259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AutoShape 13"/>
          <p:cNvSpPr/>
          <p:nvPr/>
        </p:nvSpPr>
        <p:spPr>
          <a:xfrm>
            <a:off x="1462480" y="1958576"/>
            <a:ext cx="6814684" cy="0"/>
          </a:xfrm>
          <a:prstGeom prst="line">
            <a:avLst/>
          </a:prstGeom>
          <a:ln w="104775" cap="flat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 rot="4933165">
            <a:off x="9258566" y="1693131"/>
            <a:ext cx="1089557" cy="1000123"/>
          </a:xfrm>
          <a:custGeom>
            <a:avLst/>
            <a:gdLst/>
            <a:ahLst/>
            <a:cxnLst/>
            <a:rect l="l" t="t" r="r" b="b"/>
            <a:pathLst>
              <a:path w="1089557" h="1000123">
                <a:moveTo>
                  <a:pt x="0" y="0"/>
                </a:moveTo>
                <a:lnTo>
                  <a:pt x="1089557" y="0"/>
                </a:lnTo>
                <a:lnTo>
                  <a:pt x="1089557" y="1000123"/>
                </a:lnTo>
                <a:lnTo>
                  <a:pt x="0" y="10001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1851263">
            <a:off x="8053651" y="9495921"/>
            <a:ext cx="1358676" cy="2625460"/>
          </a:xfrm>
          <a:custGeom>
            <a:avLst/>
            <a:gdLst/>
            <a:ahLst/>
            <a:cxnLst/>
            <a:rect l="l" t="t" r="r" b="b"/>
            <a:pathLst>
              <a:path w="1358676" h="2625460">
                <a:moveTo>
                  <a:pt x="0" y="0"/>
                </a:moveTo>
                <a:lnTo>
                  <a:pt x="1358676" y="0"/>
                </a:lnTo>
                <a:lnTo>
                  <a:pt x="1358676" y="2625460"/>
                </a:lnTo>
                <a:lnTo>
                  <a:pt x="0" y="26254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943917" y="2476902"/>
            <a:ext cx="5583386" cy="6925129"/>
          </a:xfrm>
          <a:custGeom>
            <a:avLst/>
            <a:gdLst/>
            <a:ahLst/>
            <a:cxnLst/>
            <a:rect l="l" t="t" r="r" b="b"/>
            <a:pathLst>
              <a:path w="5583386" h="6925129">
                <a:moveTo>
                  <a:pt x="0" y="0"/>
                </a:moveTo>
                <a:lnTo>
                  <a:pt x="5583386" y="0"/>
                </a:lnTo>
                <a:lnTo>
                  <a:pt x="5583386" y="6925129"/>
                </a:lnTo>
                <a:lnTo>
                  <a:pt x="0" y="692512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916709">
            <a:off x="-647312" y="8345745"/>
            <a:ext cx="2762956" cy="3882509"/>
          </a:xfrm>
          <a:custGeom>
            <a:avLst/>
            <a:gdLst/>
            <a:ahLst/>
            <a:cxnLst/>
            <a:rect l="l" t="t" r="r" b="b"/>
            <a:pathLst>
              <a:path w="2762956" h="3882509">
                <a:moveTo>
                  <a:pt x="0" y="0"/>
                </a:moveTo>
                <a:lnTo>
                  <a:pt x="2762956" y="0"/>
                </a:lnTo>
                <a:lnTo>
                  <a:pt x="2762956" y="3882510"/>
                </a:lnTo>
                <a:lnTo>
                  <a:pt x="0" y="38825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7108" r="-177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9161C2-B206-4920-97EF-DEDC4DD67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8278283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3313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947290" y="6860683"/>
            <a:ext cx="6843109" cy="0"/>
          </a:xfrm>
          <a:prstGeom prst="line">
            <a:avLst/>
          </a:prstGeom>
          <a:ln w="9525" cap="rnd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0" y="3443891"/>
            <a:ext cx="18246628" cy="0"/>
          </a:xfrm>
          <a:prstGeom prst="line">
            <a:avLst/>
          </a:prstGeom>
          <a:ln w="9525" cap="rnd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5400000">
            <a:off x="5243715" y="7053476"/>
            <a:ext cx="7228694" cy="0"/>
          </a:xfrm>
          <a:prstGeom prst="line">
            <a:avLst/>
          </a:prstGeom>
          <a:ln w="9525" cap="rnd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5400000">
            <a:off x="10172548" y="6860683"/>
            <a:ext cx="6843109" cy="0"/>
          </a:xfrm>
          <a:prstGeom prst="line">
            <a:avLst/>
          </a:prstGeom>
          <a:ln w="9525" cap="rnd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9891488" y="4499244"/>
            <a:ext cx="2755659" cy="1639617"/>
          </a:xfrm>
          <a:custGeom>
            <a:avLst/>
            <a:gdLst/>
            <a:ahLst/>
            <a:cxnLst/>
            <a:rect l="l" t="t" r="r" b="b"/>
            <a:pathLst>
              <a:path w="2755659" h="1639617">
                <a:moveTo>
                  <a:pt x="0" y="0"/>
                </a:moveTo>
                <a:lnTo>
                  <a:pt x="2755659" y="0"/>
                </a:lnTo>
                <a:lnTo>
                  <a:pt x="2755659" y="1639617"/>
                </a:lnTo>
                <a:lnTo>
                  <a:pt x="0" y="16396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92782" y="3610884"/>
            <a:ext cx="2758909" cy="3285475"/>
          </a:xfrm>
          <a:custGeom>
            <a:avLst/>
            <a:gdLst/>
            <a:ahLst/>
            <a:cxnLst/>
            <a:rect l="l" t="t" r="r" b="b"/>
            <a:pathLst>
              <a:path w="2758909" h="3285475">
                <a:moveTo>
                  <a:pt x="0" y="0"/>
                </a:moveTo>
                <a:lnTo>
                  <a:pt x="2758909" y="0"/>
                </a:lnTo>
                <a:lnTo>
                  <a:pt x="2758909" y="3285476"/>
                </a:lnTo>
                <a:lnTo>
                  <a:pt x="0" y="32854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445760" y="4379635"/>
            <a:ext cx="2858860" cy="1886848"/>
          </a:xfrm>
          <a:custGeom>
            <a:avLst/>
            <a:gdLst/>
            <a:ahLst/>
            <a:cxnLst/>
            <a:rect l="l" t="t" r="r" b="b"/>
            <a:pathLst>
              <a:path w="2858860" h="1886848">
                <a:moveTo>
                  <a:pt x="0" y="0"/>
                </a:moveTo>
                <a:lnTo>
                  <a:pt x="2858860" y="0"/>
                </a:lnTo>
                <a:lnTo>
                  <a:pt x="2858860" y="1886848"/>
                </a:lnTo>
                <a:lnTo>
                  <a:pt x="0" y="18868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49858" y="1136255"/>
            <a:ext cx="14528874" cy="1327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495"/>
              </a:lnSpc>
            </a:pPr>
            <a:r>
              <a:rPr lang="en-US" sz="8746" b="1" strike="noStrike" spc="-262" dirty="0" err="1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Konsep</a:t>
            </a:r>
            <a:r>
              <a:rPr lang="en-US" sz="8746" b="1" strike="noStrike" spc="-262" dirty="0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 Dasar </a:t>
            </a:r>
            <a:r>
              <a:rPr lang="en-US" sz="8746" b="1" strike="noStrike" spc="-262" dirty="0" err="1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Informatika</a:t>
            </a:r>
            <a:endParaRPr lang="en-US" sz="8746" b="1" strike="noStrike" spc="-262" dirty="0">
              <a:solidFill>
                <a:srgbClr val="2B2A5B"/>
              </a:solidFill>
              <a:latin typeface="Cy Grotesk V3 Key Bold"/>
              <a:ea typeface="Cy Grotesk V3 Key Bold"/>
              <a:cs typeface="Cy Grotesk V3 Key Bold"/>
              <a:sym typeface="Cy Grotesk V3 Key Bold"/>
            </a:endParaRPr>
          </a:p>
        </p:txBody>
      </p:sp>
      <p:sp>
        <p:nvSpPr>
          <p:cNvPr id="10" name="AutoShape 10"/>
          <p:cNvSpPr/>
          <p:nvPr/>
        </p:nvSpPr>
        <p:spPr>
          <a:xfrm flipV="1">
            <a:off x="3631636" y="2705704"/>
            <a:ext cx="11024729" cy="0"/>
          </a:xfrm>
          <a:prstGeom prst="line">
            <a:avLst/>
          </a:prstGeom>
          <a:ln w="104775" cap="flat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2109268" y="449976"/>
            <a:ext cx="851492" cy="781598"/>
          </a:xfrm>
          <a:custGeom>
            <a:avLst/>
            <a:gdLst/>
            <a:ahLst/>
            <a:cxnLst/>
            <a:rect l="l" t="t" r="r" b="b"/>
            <a:pathLst>
              <a:path w="851492" h="781598">
                <a:moveTo>
                  <a:pt x="0" y="0"/>
                </a:moveTo>
                <a:lnTo>
                  <a:pt x="851492" y="0"/>
                </a:lnTo>
                <a:lnTo>
                  <a:pt x="851492" y="781598"/>
                </a:lnTo>
                <a:lnTo>
                  <a:pt x="0" y="7815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8716467">
            <a:off x="16940219" y="-3921603"/>
            <a:ext cx="3150965" cy="7441757"/>
          </a:xfrm>
          <a:custGeom>
            <a:avLst/>
            <a:gdLst/>
            <a:ahLst/>
            <a:cxnLst/>
            <a:rect l="l" t="t" r="r" b="b"/>
            <a:pathLst>
              <a:path w="3150965" h="7441757">
                <a:moveTo>
                  <a:pt x="0" y="0"/>
                </a:moveTo>
                <a:lnTo>
                  <a:pt x="3150965" y="0"/>
                </a:lnTo>
                <a:lnTo>
                  <a:pt x="3150965" y="7441757"/>
                </a:lnTo>
                <a:lnTo>
                  <a:pt x="0" y="74417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224040" t="-28588" b="-25790"/>
            </a:stretch>
          </a:blipFill>
        </p:spPr>
      </p:sp>
      <p:sp>
        <p:nvSpPr>
          <p:cNvPr id="13" name="Freeform 13"/>
          <p:cNvSpPr/>
          <p:nvPr/>
        </p:nvSpPr>
        <p:spPr>
          <a:xfrm rot="7842286" flipH="1">
            <a:off x="-2058740" y="-4145593"/>
            <a:ext cx="3150965" cy="7441757"/>
          </a:xfrm>
          <a:custGeom>
            <a:avLst/>
            <a:gdLst/>
            <a:ahLst/>
            <a:cxnLst/>
            <a:rect l="l" t="t" r="r" b="b"/>
            <a:pathLst>
              <a:path w="3150965" h="7441757">
                <a:moveTo>
                  <a:pt x="3150965" y="0"/>
                </a:moveTo>
                <a:lnTo>
                  <a:pt x="0" y="0"/>
                </a:lnTo>
                <a:lnTo>
                  <a:pt x="0" y="7441757"/>
                </a:lnTo>
                <a:lnTo>
                  <a:pt x="3150965" y="7441757"/>
                </a:lnTo>
                <a:lnTo>
                  <a:pt x="3150965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224040" t="-28588" b="-25790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510998" y="4514647"/>
            <a:ext cx="2194966" cy="1646224"/>
          </a:xfrm>
          <a:custGeom>
            <a:avLst/>
            <a:gdLst/>
            <a:ahLst/>
            <a:cxnLst/>
            <a:rect l="l" t="t" r="r" b="b"/>
            <a:pathLst>
              <a:path w="2194966" h="1646224">
                <a:moveTo>
                  <a:pt x="0" y="0"/>
                </a:moveTo>
                <a:lnTo>
                  <a:pt x="2194966" y="0"/>
                </a:lnTo>
                <a:lnTo>
                  <a:pt x="2194966" y="1646224"/>
                </a:lnTo>
                <a:lnTo>
                  <a:pt x="0" y="16462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26516" y="7552804"/>
            <a:ext cx="3373149" cy="1706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48"/>
              </a:lnSpc>
            </a:pPr>
            <a:r>
              <a:rPr lang="en-US" sz="2113" strike="noStrike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Data </a:t>
            </a:r>
            <a:r>
              <a:rPr lang="en-US" sz="2113" strike="noStrike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adalah</a:t>
            </a:r>
            <a:r>
              <a:rPr lang="en-US" sz="2113" strike="noStrike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strike="noStrike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fakta</a:t>
            </a:r>
            <a:r>
              <a:rPr lang="en-US" sz="2113" strike="noStrike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strike="noStrike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mentah</a:t>
            </a:r>
            <a:r>
              <a:rPr lang="en-US" sz="2113" strike="noStrike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113" strike="noStrike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sedangkan</a:t>
            </a:r>
            <a:r>
              <a:rPr lang="en-US" sz="2113" strike="noStrike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strike="noStrike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informasi</a:t>
            </a:r>
            <a:r>
              <a:rPr lang="en-US" sz="2113" strike="noStrike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strike="noStrike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adalah</a:t>
            </a:r>
            <a:r>
              <a:rPr lang="en-US" sz="2113" strike="noStrike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data yang </a:t>
            </a:r>
            <a:r>
              <a:rPr lang="en-US" sz="2113" strike="noStrike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telah</a:t>
            </a:r>
            <a:r>
              <a:rPr lang="en-US" sz="2113" strike="noStrike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strike="noStrike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diolah</a:t>
            </a:r>
            <a:r>
              <a:rPr lang="en-US" sz="2113" strike="noStrike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strike="noStrike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menjadi</a:t>
            </a:r>
            <a:r>
              <a:rPr lang="en-US" sz="2113" strike="noStrike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strike="noStrike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makna</a:t>
            </a:r>
            <a:r>
              <a:rPr lang="en-US" sz="2113" strike="noStrike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yang </a:t>
            </a:r>
            <a:r>
              <a:rPr lang="en-US" sz="2113" strike="noStrike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berguna</a:t>
            </a:r>
            <a:r>
              <a:rPr lang="en-US" sz="2113" strike="noStrike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926879" y="7552804"/>
            <a:ext cx="3373149" cy="136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48"/>
              </a:lnSpc>
            </a:pP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Langkah-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langkah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logis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dan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sistematis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untuk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menyelesaikan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suatu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masalah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secara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efisien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39508" y="7552804"/>
            <a:ext cx="3373149" cy="136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48"/>
              </a:lnSpc>
            </a:pP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Bahasa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instruksi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yang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digunakan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manusia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untuk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memerintahkan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komputer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melakukan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tugas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tertentu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16310" y="7552804"/>
            <a:ext cx="3373149" cy="1706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48"/>
              </a:lnSpc>
            </a:pP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Kombinasi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hardware dan software yang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bekerja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bersama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untuk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memproses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dan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mengelola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113" dirty="0" err="1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informasi</a:t>
            </a:r>
            <a:r>
              <a:rPr lang="en-US" sz="2113" dirty="0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26516" y="6911962"/>
            <a:ext cx="3373149" cy="41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4"/>
              </a:lnSpc>
            </a:pPr>
            <a:r>
              <a:rPr lang="en-US" sz="2588" b="1" strike="noStrike" dirty="0">
                <a:solidFill>
                  <a:srgbClr val="2B2A5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Data dan </a:t>
            </a:r>
            <a:r>
              <a:rPr lang="en-US" sz="2588" b="1" strike="noStrike" dirty="0" err="1">
                <a:solidFill>
                  <a:srgbClr val="2B2A5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Informasi</a:t>
            </a:r>
            <a:endParaRPr lang="en-US" sz="2588" b="1" strike="noStrike" dirty="0">
              <a:solidFill>
                <a:srgbClr val="2B2A5B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505768" y="6911962"/>
            <a:ext cx="4215371" cy="41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4"/>
              </a:lnSpc>
            </a:pPr>
            <a:r>
              <a:rPr lang="en-US" sz="2588" b="1" dirty="0" err="1">
                <a:solidFill>
                  <a:srgbClr val="2B2A5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Algoritma</a:t>
            </a:r>
            <a:endParaRPr lang="en-US" sz="2588" b="1" dirty="0">
              <a:solidFill>
                <a:srgbClr val="2B2A5B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9118397" y="6911962"/>
            <a:ext cx="4215371" cy="41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4"/>
              </a:lnSpc>
            </a:pPr>
            <a:r>
              <a:rPr lang="en-US" sz="2588" b="1" dirty="0" err="1">
                <a:solidFill>
                  <a:srgbClr val="2B2A5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Pemrograman</a:t>
            </a:r>
            <a:endParaRPr lang="en-US" sz="2588" b="1" dirty="0">
              <a:solidFill>
                <a:srgbClr val="2B2A5B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3795199" y="6911962"/>
            <a:ext cx="4215371" cy="41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4"/>
              </a:lnSpc>
            </a:pPr>
            <a:r>
              <a:rPr lang="en-US" sz="2588" b="1" dirty="0" err="1">
                <a:solidFill>
                  <a:srgbClr val="2B2A5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Sistem</a:t>
            </a:r>
            <a:r>
              <a:rPr lang="en-US" sz="2588" b="1" dirty="0">
                <a:solidFill>
                  <a:srgbClr val="2B2A5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588" b="1" dirty="0" err="1">
                <a:solidFill>
                  <a:srgbClr val="2B2A5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Komputasi</a:t>
            </a:r>
            <a:endParaRPr lang="en-US" sz="2588" b="1" dirty="0">
              <a:solidFill>
                <a:srgbClr val="2B2A5B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6B53DE-1ECF-413A-A70A-A8FF373C20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324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34714" y="3207368"/>
            <a:ext cx="14618572" cy="1097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71"/>
              </a:lnSpc>
            </a:pPr>
            <a:r>
              <a:rPr lang="en-US" sz="7701" b="1" strike="noStrike" spc="-231" dirty="0" err="1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Komponen</a:t>
            </a:r>
            <a:r>
              <a:rPr lang="en-US" sz="7701" b="1" strike="noStrike" spc="-231" dirty="0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 </a:t>
            </a:r>
            <a:r>
              <a:rPr lang="en-US" sz="7701" b="1" strike="noStrike" spc="-231" dirty="0" err="1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Sistem</a:t>
            </a:r>
            <a:r>
              <a:rPr lang="en-US" sz="7701" b="1" strike="noStrike" spc="-231" dirty="0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 </a:t>
            </a:r>
            <a:r>
              <a:rPr lang="en-US" sz="7701" b="1" strike="noStrike" spc="-231" dirty="0" err="1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Komputasi</a:t>
            </a:r>
            <a:endParaRPr lang="en-US" sz="7701" b="1" strike="noStrike" spc="-231" dirty="0">
              <a:solidFill>
                <a:srgbClr val="2B2A5B"/>
              </a:solidFill>
              <a:latin typeface="Cy Grotesk V3 Key Bold"/>
              <a:ea typeface="Cy Grotesk V3 Key Bold"/>
              <a:cs typeface="Cy Grotesk V3 Key Bold"/>
              <a:sym typeface="Cy Grotesk V3 Key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263075" y="4939802"/>
            <a:ext cx="2777133" cy="248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Hardware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097521" y="4939802"/>
            <a:ext cx="2777133" cy="248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Brainware</a:t>
            </a:r>
            <a:endParaRPr lang="en-US" sz="1732" dirty="0">
              <a:solidFill>
                <a:srgbClr val="2B2A5B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097521" y="7224546"/>
            <a:ext cx="2777133" cy="248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Jaringan</a:t>
            </a:r>
            <a:endParaRPr lang="en-US" sz="1732" dirty="0">
              <a:solidFill>
                <a:srgbClr val="2B2A5B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263075" y="7224546"/>
            <a:ext cx="2777133" cy="248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Software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63075" y="5346813"/>
            <a:ext cx="5214575" cy="766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Perangkat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fisik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komputer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seperti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CPU,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memori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(RAM),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perangkat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penyimpanan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,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serta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perangkat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input dan output yang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dapat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dilihat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dan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disentuh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97521" y="5346813"/>
            <a:ext cx="5214575" cy="1024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Pengguna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dan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pengelola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sistem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komputer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,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mulai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dari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operator, programmer,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hingga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administrator yang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mengoperasikan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dan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mengembangkan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sistem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97521" y="7631557"/>
            <a:ext cx="5214575" cy="766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Koneksi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antar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perangkat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komputer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untuk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bertukar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data dan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informasi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,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mencakup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jaringan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lokal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(LAN), internet, dan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komunikasi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nirkabel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63075" y="7631557"/>
            <a:ext cx="5214575" cy="766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Program dan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aplikasi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yang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mengatur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serta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menjalankan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hardware.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Terdiri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dari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sistem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operasi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seperti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Windows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atau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 Linux dan software </a:t>
            </a:r>
            <a:r>
              <a:rPr lang="en-US" sz="1732" strike="noStrike" dirty="0" err="1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aplikasi</a:t>
            </a:r>
            <a:r>
              <a:rPr lang="en-US" sz="1732" strike="noStrike" dirty="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45426" y="4958852"/>
            <a:ext cx="1022828" cy="535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5"/>
              </a:lnSpc>
            </a:pPr>
            <a:r>
              <a:rPr lang="en-US" sz="3740" b="1" spc="-112" dirty="0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45426" y="7157933"/>
            <a:ext cx="1022828" cy="535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5"/>
              </a:lnSpc>
            </a:pPr>
            <a:r>
              <a:rPr lang="en-US" sz="3740" b="1" spc="-112" dirty="0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79873" y="4958852"/>
            <a:ext cx="1022828" cy="535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5"/>
              </a:lnSpc>
            </a:pPr>
            <a:r>
              <a:rPr lang="en-US" sz="3740" b="1" spc="-112" dirty="0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03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79873" y="7157933"/>
            <a:ext cx="1022828" cy="535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5"/>
              </a:lnSpc>
            </a:pPr>
            <a:r>
              <a:rPr lang="en-US" sz="3740" b="1" spc="-112" dirty="0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04</a:t>
            </a:r>
          </a:p>
        </p:txBody>
      </p:sp>
      <p:sp>
        <p:nvSpPr>
          <p:cNvPr id="15" name="AutoShape 15"/>
          <p:cNvSpPr/>
          <p:nvPr/>
        </p:nvSpPr>
        <p:spPr>
          <a:xfrm>
            <a:off x="1975904" y="4533900"/>
            <a:ext cx="14336193" cy="0"/>
          </a:xfrm>
          <a:prstGeom prst="line">
            <a:avLst/>
          </a:prstGeom>
          <a:ln w="200025" cap="flat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 rot="365607">
            <a:off x="16457650" y="8715565"/>
            <a:ext cx="3660700" cy="3550879"/>
          </a:xfrm>
          <a:custGeom>
            <a:avLst/>
            <a:gdLst/>
            <a:ahLst/>
            <a:cxnLst/>
            <a:rect l="l" t="t" r="r" b="b"/>
            <a:pathLst>
              <a:path w="3660700" h="3550879">
                <a:moveTo>
                  <a:pt x="0" y="0"/>
                </a:moveTo>
                <a:lnTo>
                  <a:pt x="3660700" y="0"/>
                </a:lnTo>
                <a:lnTo>
                  <a:pt x="3660700" y="3550879"/>
                </a:lnTo>
                <a:lnTo>
                  <a:pt x="0" y="35508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167702">
            <a:off x="-482024" y="8812685"/>
            <a:ext cx="3660700" cy="3550879"/>
          </a:xfrm>
          <a:custGeom>
            <a:avLst/>
            <a:gdLst/>
            <a:ahLst/>
            <a:cxnLst/>
            <a:rect l="l" t="t" r="r" b="b"/>
            <a:pathLst>
              <a:path w="3660700" h="3550879">
                <a:moveTo>
                  <a:pt x="0" y="0"/>
                </a:moveTo>
                <a:lnTo>
                  <a:pt x="3660700" y="0"/>
                </a:lnTo>
                <a:lnTo>
                  <a:pt x="3660700" y="3550879"/>
                </a:lnTo>
                <a:lnTo>
                  <a:pt x="0" y="35508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519041" y="1211950"/>
            <a:ext cx="1089557" cy="1000123"/>
          </a:xfrm>
          <a:custGeom>
            <a:avLst/>
            <a:gdLst/>
            <a:ahLst/>
            <a:cxnLst/>
            <a:rect l="l" t="t" r="r" b="b"/>
            <a:pathLst>
              <a:path w="1089557" h="1000123">
                <a:moveTo>
                  <a:pt x="0" y="0"/>
                </a:moveTo>
                <a:lnTo>
                  <a:pt x="1089557" y="0"/>
                </a:lnTo>
                <a:lnTo>
                  <a:pt x="1089557" y="1000123"/>
                </a:lnTo>
                <a:lnTo>
                  <a:pt x="0" y="100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8697698">
            <a:off x="15306885" y="-2675162"/>
            <a:ext cx="4579265" cy="6434789"/>
          </a:xfrm>
          <a:custGeom>
            <a:avLst/>
            <a:gdLst/>
            <a:ahLst/>
            <a:cxnLst/>
            <a:rect l="l" t="t" r="r" b="b"/>
            <a:pathLst>
              <a:path w="4579265" h="6434789">
                <a:moveTo>
                  <a:pt x="0" y="0"/>
                </a:moveTo>
                <a:lnTo>
                  <a:pt x="4579265" y="0"/>
                </a:lnTo>
                <a:lnTo>
                  <a:pt x="4579265" y="6434789"/>
                </a:lnTo>
                <a:lnTo>
                  <a:pt x="0" y="64347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7108" r="-177"/>
            </a:stretch>
          </a:blipFill>
        </p:spPr>
      </p:sp>
      <p:sp>
        <p:nvSpPr>
          <p:cNvPr id="20" name="Freeform 20"/>
          <p:cNvSpPr/>
          <p:nvPr/>
        </p:nvSpPr>
        <p:spPr>
          <a:xfrm rot="9169037" flipH="1">
            <a:off x="-1181592" y="-2163419"/>
            <a:ext cx="3850910" cy="5411304"/>
          </a:xfrm>
          <a:custGeom>
            <a:avLst/>
            <a:gdLst/>
            <a:ahLst/>
            <a:cxnLst/>
            <a:rect l="l" t="t" r="r" b="b"/>
            <a:pathLst>
              <a:path w="3850910" h="5411304">
                <a:moveTo>
                  <a:pt x="3850910" y="0"/>
                </a:moveTo>
                <a:lnTo>
                  <a:pt x="0" y="0"/>
                </a:lnTo>
                <a:lnTo>
                  <a:pt x="0" y="5411304"/>
                </a:lnTo>
                <a:lnTo>
                  <a:pt x="3850910" y="5411304"/>
                </a:lnTo>
                <a:lnTo>
                  <a:pt x="38509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7108" r="-177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3B8886-A455-47BB-AA74-4AC76B669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828800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443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256123" y="5129212"/>
            <a:ext cx="8384422" cy="0"/>
          </a:xfrm>
          <a:prstGeom prst="line">
            <a:avLst/>
          </a:prstGeom>
          <a:ln w="104775" cap="flat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-238253" y="2188303"/>
            <a:ext cx="9311234" cy="5679853"/>
          </a:xfrm>
          <a:custGeom>
            <a:avLst/>
            <a:gdLst/>
            <a:ahLst/>
            <a:cxnLst/>
            <a:rect l="l" t="t" r="r" b="b"/>
            <a:pathLst>
              <a:path w="9311234" h="5679853">
                <a:moveTo>
                  <a:pt x="0" y="0"/>
                </a:moveTo>
                <a:lnTo>
                  <a:pt x="9311234" y="0"/>
                </a:lnTo>
                <a:lnTo>
                  <a:pt x="9311234" y="5679853"/>
                </a:lnTo>
                <a:lnTo>
                  <a:pt x="0" y="56798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377373" y="2470273"/>
            <a:ext cx="7767627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83"/>
              </a:lnSpc>
            </a:pPr>
            <a:r>
              <a:rPr lang="en-US" sz="6402" b="1" strike="noStrike" spc="-192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Pilar 5: Informatika Sehari-hari</a:t>
            </a:r>
          </a:p>
        </p:txBody>
      </p:sp>
      <p:sp>
        <p:nvSpPr>
          <p:cNvPr id="5" name="Freeform 5"/>
          <p:cNvSpPr/>
          <p:nvPr/>
        </p:nvSpPr>
        <p:spPr>
          <a:xfrm rot="-989194">
            <a:off x="14126574" y="6887089"/>
            <a:ext cx="4839038" cy="6799823"/>
          </a:xfrm>
          <a:custGeom>
            <a:avLst/>
            <a:gdLst/>
            <a:ahLst/>
            <a:cxnLst/>
            <a:rect l="l" t="t" r="r" b="b"/>
            <a:pathLst>
              <a:path w="4839038" h="6799823">
                <a:moveTo>
                  <a:pt x="0" y="0"/>
                </a:moveTo>
                <a:lnTo>
                  <a:pt x="4839038" y="0"/>
                </a:lnTo>
                <a:lnTo>
                  <a:pt x="4839038" y="6799822"/>
                </a:lnTo>
                <a:lnTo>
                  <a:pt x="0" y="67998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67108" r="-177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377373" y="5523341"/>
            <a:ext cx="7767627" cy="2397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3"/>
              </a:lnSpc>
            </a:pPr>
            <a:r>
              <a:rPr lang="en-US" sz="2479" strike="noStrike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Informatika hadir di mana-mana: di sekolah untuk pembelajaran digital, di rumah untuk hiburan dan komunikasi, serta di tempat kerja untuk efisiensi. Dampak positifnya meliputi kemudahan akses informasi, pendidikan jarak jauh, dan koneksi tanpa batas.</a:t>
            </a:r>
          </a:p>
        </p:txBody>
      </p:sp>
      <p:sp>
        <p:nvSpPr>
          <p:cNvPr id="7" name="Freeform 7"/>
          <p:cNvSpPr/>
          <p:nvPr/>
        </p:nvSpPr>
        <p:spPr>
          <a:xfrm>
            <a:off x="-1830350" y="-1994034"/>
            <a:ext cx="3660700" cy="3550879"/>
          </a:xfrm>
          <a:custGeom>
            <a:avLst/>
            <a:gdLst/>
            <a:ahLst/>
            <a:cxnLst/>
            <a:rect l="l" t="t" r="r" b="b"/>
            <a:pathLst>
              <a:path w="3660700" h="3550879">
                <a:moveTo>
                  <a:pt x="0" y="0"/>
                </a:moveTo>
                <a:lnTo>
                  <a:pt x="3660700" y="0"/>
                </a:lnTo>
                <a:lnTo>
                  <a:pt x="3660700" y="3550879"/>
                </a:lnTo>
                <a:lnTo>
                  <a:pt x="0" y="35508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365607">
            <a:off x="15180665" y="-1664918"/>
            <a:ext cx="3660700" cy="3550879"/>
          </a:xfrm>
          <a:custGeom>
            <a:avLst/>
            <a:gdLst/>
            <a:ahLst/>
            <a:cxnLst/>
            <a:rect l="l" t="t" r="r" b="b"/>
            <a:pathLst>
              <a:path w="3660700" h="3550879">
                <a:moveTo>
                  <a:pt x="0" y="0"/>
                </a:moveTo>
                <a:lnTo>
                  <a:pt x="3660700" y="0"/>
                </a:lnTo>
                <a:lnTo>
                  <a:pt x="3660700" y="3550879"/>
                </a:lnTo>
                <a:lnTo>
                  <a:pt x="0" y="35508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687415" y="1633077"/>
            <a:ext cx="1089557" cy="1000123"/>
          </a:xfrm>
          <a:custGeom>
            <a:avLst/>
            <a:gdLst/>
            <a:ahLst/>
            <a:cxnLst/>
            <a:rect l="l" t="t" r="r" b="b"/>
            <a:pathLst>
              <a:path w="1089557" h="1000123">
                <a:moveTo>
                  <a:pt x="0" y="0"/>
                </a:moveTo>
                <a:lnTo>
                  <a:pt x="1089558" y="0"/>
                </a:lnTo>
                <a:lnTo>
                  <a:pt x="1089558" y="1000123"/>
                </a:lnTo>
                <a:lnTo>
                  <a:pt x="0" y="10001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167530">
            <a:off x="7122589" y="4853352"/>
            <a:ext cx="2048989" cy="4114800"/>
          </a:xfrm>
          <a:custGeom>
            <a:avLst/>
            <a:gdLst/>
            <a:ahLst/>
            <a:cxnLst/>
            <a:rect l="l" t="t" r="r" b="b"/>
            <a:pathLst>
              <a:path w="2048989" h="4114800">
                <a:moveTo>
                  <a:pt x="0" y="0"/>
                </a:moveTo>
                <a:lnTo>
                  <a:pt x="2048989" y="0"/>
                </a:lnTo>
                <a:lnTo>
                  <a:pt x="204898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39072"/>
            </a:stretch>
          </a:blipFill>
        </p:spPr>
      </p:sp>
      <p:sp>
        <p:nvSpPr>
          <p:cNvPr id="11" name="Freeform 11"/>
          <p:cNvSpPr/>
          <p:nvPr/>
        </p:nvSpPr>
        <p:spPr>
          <a:xfrm rot="916709">
            <a:off x="-839579" y="7995322"/>
            <a:ext cx="3736558" cy="5250616"/>
          </a:xfrm>
          <a:custGeom>
            <a:avLst/>
            <a:gdLst/>
            <a:ahLst/>
            <a:cxnLst/>
            <a:rect l="l" t="t" r="r" b="b"/>
            <a:pathLst>
              <a:path w="3736558" h="5250616">
                <a:moveTo>
                  <a:pt x="0" y="0"/>
                </a:moveTo>
                <a:lnTo>
                  <a:pt x="3736558" y="0"/>
                </a:lnTo>
                <a:lnTo>
                  <a:pt x="3736558" y="5250617"/>
                </a:lnTo>
                <a:lnTo>
                  <a:pt x="0" y="52506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67108" r="-177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34714" y="1853973"/>
            <a:ext cx="14618572" cy="1149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93"/>
              </a:lnSpc>
            </a:pPr>
            <a:r>
              <a:rPr lang="en-US" sz="7994" b="1" strike="noStrike" spc="-239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Prinsip Dasar Komputasi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63075" y="4939802"/>
            <a:ext cx="2777133" cy="248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Pemrosesan Data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097521" y="4939802"/>
            <a:ext cx="2777133" cy="248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Penyimpanan Data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097521" y="7224546"/>
            <a:ext cx="2777133" cy="248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Software Sistem vs Aplikasi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63075" y="7224546"/>
            <a:ext cx="2777133" cy="248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Input vs Output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63075" y="5346813"/>
            <a:ext cx="5214575" cy="766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 strike="noStrike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Mengolah data mentah menjadi informasi yang bermakna melalui serangkaian operasi logika dan aritmatika oleh CPU.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97521" y="5346813"/>
            <a:ext cx="5214575" cy="766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 strike="noStrike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Menyimpan data secara sementara (RAM) atau permanen (hard disk, SSD) agar dapat diakses dan digunakan kembali kapan saja.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97521" y="7631557"/>
            <a:ext cx="5214575" cy="766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 strike="noStrike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Software sistem mengelola hardware (OS), sedangkan software aplikasi membantu pengguna menyelesaikan tugas tertentu.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63075" y="7631557"/>
            <a:ext cx="5214575" cy="766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</a:pPr>
            <a:r>
              <a:rPr lang="en-US" sz="1732" strike="noStrike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Input adalah data yang dimasukkan ke sistem; Output adalah hasil yang dihasilkan setelah data diproses oleh komputer.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45426" y="4958852"/>
            <a:ext cx="1022828" cy="535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5"/>
              </a:lnSpc>
            </a:pPr>
            <a:r>
              <a:rPr lang="en-US" sz="3740" b="1" spc="-112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45426" y="7157933"/>
            <a:ext cx="1022828" cy="535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5"/>
              </a:lnSpc>
            </a:pPr>
            <a:r>
              <a:rPr lang="en-US" sz="3740" b="1" spc="-112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79873" y="4958852"/>
            <a:ext cx="1022828" cy="535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5"/>
              </a:lnSpc>
            </a:pPr>
            <a:r>
              <a:rPr lang="en-US" sz="3740" b="1" spc="-112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03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79873" y="7157933"/>
            <a:ext cx="1022828" cy="535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5"/>
              </a:lnSpc>
            </a:pPr>
            <a:r>
              <a:rPr lang="en-US" sz="3740" b="1" spc="-112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04</a:t>
            </a:r>
          </a:p>
        </p:txBody>
      </p:sp>
      <p:sp>
        <p:nvSpPr>
          <p:cNvPr id="15" name="AutoShape 15"/>
          <p:cNvSpPr/>
          <p:nvPr/>
        </p:nvSpPr>
        <p:spPr>
          <a:xfrm>
            <a:off x="1975904" y="3818845"/>
            <a:ext cx="14336193" cy="0"/>
          </a:xfrm>
          <a:prstGeom prst="line">
            <a:avLst/>
          </a:prstGeom>
          <a:ln w="200025" cap="flat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 rot="365607">
            <a:off x="16457650" y="8715565"/>
            <a:ext cx="3660700" cy="3550879"/>
          </a:xfrm>
          <a:custGeom>
            <a:avLst/>
            <a:gdLst/>
            <a:ahLst/>
            <a:cxnLst/>
            <a:rect l="l" t="t" r="r" b="b"/>
            <a:pathLst>
              <a:path w="3660700" h="3550879">
                <a:moveTo>
                  <a:pt x="0" y="0"/>
                </a:moveTo>
                <a:lnTo>
                  <a:pt x="3660700" y="0"/>
                </a:lnTo>
                <a:lnTo>
                  <a:pt x="3660700" y="3550879"/>
                </a:lnTo>
                <a:lnTo>
                  <a:pt x="0" y="35508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167702">
            <a:off x="-482024" y="8812685"/>
            <a:ext cx="3660700" cy="3550879"/>
          </a:xfrm>
          <a:custGeom>
            <a:avLst/>
            <a:gdLst/>
            <a:ahLst/>
            <a:cxnLst/>
            <a:rect l="l" t="t" r="r" b="b"/>
            <a:pathLst>
              <a:path w="3660700" h="3550879">
                <a:moveTo>
                  <a:pt x="0" y="0"/>
                </a:moveTo>
                <a:lnTo>
                  <a:pt x="3660700" y="0"/>
                </a:lnTo>
                <a:lnTo>
                  <a:pt x="3660700" y="3550879"/>
                </a:lnTo>
                <a:lnTo>
                  <a:pt x="0" y="35508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519041" y="1211950"/>
            <a:ext cx="1089557" cy="1000123"/>
          </a:xfrm>
          <a:custGeom>
            <a:avLst/>
            <a:gdLst/>
            <a:ahLst/>
            <a:cxnLst/>
            <a:rect l="l" t="t" r="r" b="b"/>
            <a:pathLst>
              <a:path w="1089557" h="1000123">
                <a:moveTo>
                  <a:pt x="0" y="0"/>
                </a:moveTo>
                <a:lnTo>
                  <a:pt x="1089557" y="0"/>
                </a:lnTo>
                <a:lnTo>
                  <a:pt x="1089557" y="1000123"/>
                </a:lnTo>
                <a:lnTo>
                  <a:pt x="0" y="100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8697698">
            <a:off x="15306885" y="-2675162"/>
            <a:ext cx="4579265" cy="6434789"/>
          </a:xfrm>
          <a:custGeom>
            <a:avLst/>
            <a:gdLst/>
            <a:ahLst/>
            <a:cxnLst/>
            <a:rect l="l" t="t" r="r" b="b"/>
            <a:pathLst>
              <a:path w="4579265" h="6434789">
                <a:moveTo>
                  <a:pt x="0" y="0"/>
                </a:moveTo>
                <a:lnTo>
                  <a:pt x="4579265" y="0"/>
                </a:lnTo>
                <a:lnTo>
                  <a:pt x="4579265" y="6434789"/>
                </a:lnTo>
                <a:lnTo>
                  <a:pt x="0" y="64347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7108" r="-177"/>
            </a:stretch>
          </a:blipFill>
        </p:spPr>
      </p:sp>
      <p:sp>
        <p:nvSpPr>
          <p:cNvPr id="20" name="Freeform 20"/>
          <p:cNvSpPr/>
          <p:nvPr/>
        </p:nvSpPr>
        <p:spPr>
          <a:xfrm rot="9169037" flipH="1">
            <a:off x="-1181592" y="-2163419"/>
            <a:ext cx="3850910" cy="5411304"/>
          </a:xfrm>
          <a:custGeom>
            <a:avLst/>
            <a:gdLst/>
            <a:ahLst/>
            <a:cxnLst/>
            <a:rect l="l" t="t" r="r" b="b"/>
            <a:pathLst>
              <a:path w="3850910" h="5411304">
                <a:moveTo>
                  <a:pt x="3850910" y="0"/>
                </a:moveTo>
                <a:lnTo>
                  <a:pt x="0" y="0"/>
                </a:lnTo>
                <a:lnTo>
                  <a:pt x="0" y="5411304"/>
                </a:lnTo>
                <a:lnTo>
                  <a:pt x="3850910" y="5411304"/>
                </a:lnTo>
                <a:lnTo>
                  <a:pt x="38509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7108" r="-177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248001"/>
            <a:chOff x="0" y="0"/>
            <a:chExt cx="4816593" cy="328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28692"/>
            </a:xfrm>
            <a:custGeom>
              <a:avLst/>
              <a:gdLst/>
              <a:ahLst/>
              <a:cxnLst/>
              <a:rect l="l" t="t" r="r" b="b"/>
              <a:pathLst>
                <a:path w="4816592" h="328692">
                  <a:moveTo>
                    <a:pt x="0" y="0"/>
                  </a:moveTo>
                  <a:lnTo>
                    <a:pt x="4816592" y="0"/>
                  </a:lnTo>
                  <a:lnTo>
                    <a:pt x="4816592" y="328692"/>
                  </a:lnTo>
                  <a:lnTo>
                    <a:pt x="0" y="328692"/>
                  </a:lnTo>
                  <a:close/>
                </a:path>
              </a:pathLst>
            </a:custGeom>
            <a:solidFill>
              <a:srgbClr val="0CD5A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6593" cy="385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9628395" y="2203079"/>
            <a:ext cx="319604" cy="285896"/>
          </a:xfrm>
          <a:prstGeom prst="rect">
            <a:avLst/>
          </a:prstGeom>
          <a:solidFill>
            <a:srgbClr val="0CD5AC"/>
          </a:solidFill>
        </p:spPr>
      </p:sp>
      <p:sp>
        <p:nvSpPr>
          <p:cNvPr id="6" name="AutoShape 6"/>
          <p:cNvSpPr/>
          <p:nvPr/>
        </p:nvSpPr>
        <p:spPr>
          <a:xfrm>
            <a:off x="9628395" y="3705467"/>
            <a:ext cx="319604" cy="285896"/>
          </a:xfrm>
          <a:prstGeom prst="rect">
            <a:avLst/>
          </a:prstGeom>
          <a:solidFill>
            <a:srgbClr val="0CD5AC">
              <a:alpha val="80000"/>
            </a:srgbClr>
          </a:solidFill>
        </p:spPr>
      </p:sp>
      <p:sp>
        <p:nvSpPr>
          <p:cNvPr id="7" name="AutoShape 7"/>
          <p:cNvSpPr/>
          <p:nvPr/>
        </p:nvSpPr>
        <p:spPr>
          <a:xfrm>
            <a:off x="9628395" y="5210563"/>
            <a:ext cx="319604" cy="285896"/>
          </a:xfrm>
          <a:prstGeom prst="rect">
            <a:avLst/>
          </a:prstGeom>
          <a:solidFill>
            <a:srgbClr val="0CD5AC">
              <a:alpha val="60000"/>
            </a:srgbClr>
          </a:solidFill>
        </p:spPr>
      </p:sp>
      <p:sp>
        <p:nvSpPr>
          <p:cNvPr id="8" name="AutoShape 8"/>
          <p:cNvSpPr/>
          <p:nvPr/>
        </p:nvSpPr>
        <p:spPr>
          <a:xfrm>
            <a:off x="9628395" y="6715659"/>
            <a:ext cx="319604" cy="285896"/>
          </a:xfrm>
          <a:prstGeom prst="rect">
            <a:avLst/>
          </a:prstGeom>
          <a:solidFill>
            <a:srgbClr val="0CD5AC">
              <a:alpha val="40000"/>
            </a:srgbClr>
          </a:solidFill>
        </p:spPr>
      </p:sp>
      <p:sp>
        <p:nvSpPr>
          <p:cNvPr id="9" name="AutoShape 9"/>
          <p:cNvSpPr/>
          <p:nvPr/>
        </p:nvSpPr>
        <p:spPr>
          <a:xfrm>
            <a:off x="9628395" y="8220756"/>
            <a:ext cx="319604" cy="285896"/>
          </a:xfrm>
          <a:prstGeom prst="rect">
            <a:avLst/>
          </a:prstGeom>
          <a:solidFill>
            <a:srgbClr val="0CD5AC">
              <a:alpha val="19608"/>
            </a:srgbClr>
          </a:solidFill>
        </p:spPr>
      </p:sp>
      <p:sp>
        <p:nvSpPr>
          <p:cNvPr id="10" name="Freeform 10"/>
          <p:cNvSpPr/>
          <p:nvPr/>
        </p:nvSpPr>
        <p:spPr>
          <a:xfrm>
            <a:off x="318583" y="4314866"/>
            <a:ext cx="8678803" cy="4545523"/>
          </a:xfrm>
          <a:custGeom>
            <a:avLst/>
            <a:gdLst/>
            <a:ahLst/>
            <a:cxnLst/>
            <a:rect l="l" t="t" r="r" b="b"/>
            <a:pathLst>
              <a:path w="8678803" h="4545523">
                <a:moveTo>
                  <a:pt x="0" y="0"/>
                </a:moveTo>
                <a:lnTo>
                  <a:pt x="8678803" y="0"/>
                </a:lnTo>
                <a:lnTo>
                  <a:pt x="8678803" y="4545523"/>
                </a:lnTo>
                <a:lnTo>
                  <a:pt x="0" y="45455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167702">
            <a:off x="-551455" y="-1544788"/>
            <a:ext cx="2376277" cy="2304988"/>
          </a:xfrm>
          <a:custGeom>
            <a:avLst/>
            <a:gdLst/>
            <a:ahLst/>
            <a:cxnLst/>
            <a:rect l="l" t="t" r="r" b="b"/>
            <a:pathLst>
              <a:path w="2376277" h="2304988">
                <a:moveTo>
                  <a:pt x="0" y="0"/>
                </a:moveTo>
                <a:lnTo>
                  <a:pt x="2376277" y="0"/>
                </a:lnTo>
                <a:lnTo>
                  <a:pt x="2376277" y="2304988"/>
                </a:lnTo>
                <a:lnTo>
                  <a:pt x="0" y="23049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6349223" y="634837"/>
            <a:ext cx="2376277" cy="582876"/>
          </a:xfrm>
          <a:custGeom>
            <a:avLst/>
            <a:gdLst/>
            <a:ahLst/>
            <a:cxnLst/>
            <a:rect l="l" t="t" r="r" b="b"/>
            <a:pathLst>
              <a:path w="2376277" h="582876">
                <a:moveTo>
                  <a:pt x="0" y="0"/>
                </a:moveTo>
                <a:lnTo>
                  <a:pt x="2376277" y="0"/>
                </a:lnTo>
                <a:lnTo>
                  <a:pt x="2376277" y="582876"/>
                </a:lnTo>
                <a:lnTo>
                  <a:pt x="0" y="5828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295450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275139" y="2138476"/>
            <a:ext cx="6370994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24"/>
              </a:lnSpc>
            </a:pPr>
            <a:r>
              <a:rPr lang="en-US" sz="5353" b="1" strike="noStrike" spc="-160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Jenis-Jenis Sistem Komputasi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614749" y="2038125"/>
            <a:ext cx="6402042" cy="736920"/>
            <a:chOff x="0" y="0"/>
            <a:chExt cx="8536056" cy="982560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47625"/>
              <a:ext cx="1027877" cy="844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131"/>
                </a:lnSpc>
              </a:pPr>
              <a:r>
                <a:rPr lang="en-US" sz="3947" b="1" spc="-118">
                  <a:solidFill>
                    <a:srgbClr val="000000"/>
                  </a:solidFill>
                  <a:latin typeface="Cy Grotesk V3 Key Bold"/>
                  <a:ea typeface="Cy Grotesk V3 Key Bold"/>
                  <a:cs typeface="Cy Grotesk V3 Key Bold"/>
                  <a:sym typeface="Cy Grotesk V3 Key Bold"/>
                </a:rPr>
                <a:t>01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45499" y="133350"/>
              <a:ext cx="7190557" cy="849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67"/>
                </a:lnSpc>
              </a:pPr>
              <a:r>
                <a:rPr lang="en-US" sz="1974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Sistem Batch: pengolahan data secara kelompok tanpa interaksi pengguna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614749" y="3540513"/>
            <a:ext cx="6402042" cy="736920"/>
            <a:chOff x="0" y="0"/>
            <a:chExt cx="8536056" cy="982560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47625"/>
              <a:ext cx="1027877" cy="844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131"/>
                </a:lnSpc>
              </a:pPr>
              <a:r>
                <a:rPr lang="en-US" sz="3947" b="1" spc="-118">
                  <a:solidFill>
                    <a:srgbClr val="000000"/>
                  </a:solidFill>
                  <a:latin typeface="Cy Grotesk V3 Key Bold"/>
                  <a:ea typeface="Cy Grotesk V3 Key Bold"/>
                  <a:cs typeface="Cy Grotesk V3 Key Bold"/>
                  <a:sym typeface="Cy Grotesk V3 Key Bold"/>
                </a:rPr>
                <a:t>02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45499" y="133350"/>
              <a:ext cx="7190557" cy="849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67"/>
                </a:lnSpc>
              </a:pPr>
              <a:r>
                <a:rPr lang="en-US" sz="1974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Sistem Interaktif: pengguna berinteraksi langsung dengan komputer secara real-time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14749" y="5042901"/>
            <a:ext cx="6402042" cy="736920"/>
            <a:chOff x="0" y="0"/>
            <a:chExt cx="8536056" cy="982560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47625"/>
              <a:ext cx="1027877" cy="844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131"/>
                </a:lnSpc>
              </a:pPr>
              <a:r>
                <a:rPr lang="en-US" sz="3947" b="1" spc="-118">
                  <a:solidFill>
                    <a:srgbClr val="000000"/>
                  </a:solidFill>
                  <a:latin typeface="Cy Grotesk V3 Key Bold"/>
                  <a:ea typeface="Cy Grotesk V3 Key Bold"/>
                  <a:cs typeface="Cy Grotesk V3 Key Bold"/>
                  <a:sym typeface="Cy Grotesk V3 Key Bold"/>
                </a:rPr>
                <a:t>03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345499" y="133350"/>
              <a:ext cx="7190557" cy="849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67"/>
                </a:lnSpc>
              </a:pPr>
              <a:r>
                <a:rPr lang="en-US" sz="1974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Sistem Terdistribusi: data dan proses tersebar di beberapa komputer yang terhubung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14749" y="6545289"/>
            <a:ext cx="6402042" cy="736920"/>
            <a:chOff x="0" y="0"/>
            <a:chExt cx="8536056" cy="982560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47625"/>
              <a:ext cx="1027877" cy="844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131"/>
                </a:lnSpc>
              </a:pPr>
              <a:r>
                <a:rPr lang="en-US" sz="3947" b="1" spc="-118">
                  <a:solidFill>
                    <a:srgbClr val="000000"/>
                  </a:solidFill>
                  <a:latin typeface="Cy Grotesk V3 Key Bold"/>
                  <a:ea typeface="Cy Grotesk V3 Key Bold"/>
                  <a:cs typeface="Cy Grotesk V3 Key Bold"/>
                  <a:sym typeface="Cy Grotesk V3 Key Bold"/>
                </a:rPr>
                <a:t>04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345499" y="133350"/>
              <a:ext cx="7190557" cy="849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67"/>
                </a:lnSpc>
              </a:pPr>
              <a:r>
                <a:rPr lang="en-US" sz="1974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Contoh Batch: pemrosesan gaji; Interaktif: ATM; Terdistribusi: layanan cloud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614749" y="8047064"/>
            <a:ext cx="6402042" cy="736920"/>
            <a:chOff x="0" y="0"/>
            <a:chExt cx="8536056" cy="982560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47625"/>
              <a:ext cx="1027877" cy="844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131"/>
                </a:lnSpc>
              </a:pPr>
              <a:r>
                <a:rPr lang="en-US" sz="3947" b="1" spc="-118">
                  <a:solidFill>
                    <a:srgbClr val="000000"/>
                  </a:solidFill>
                  <a:latin typeface="Cy Grotesk V3 Key Bold"/>
                  <a:ea typeface="Cy Grotesk V3 Key Bold"/>
                  <a:cs typeface="Cy Grotesk V3 Key Bold"/>
                  <a:sym typeface="Cy Grotesk V3 Key Bold"/>
                </a:rPr>
                <a:t>05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45499" y="133350"/>
              <a:ext cx="7190557" cy="849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67"/>
                </a:lnSpc>
              </a:pPr>
              <a:r>
                <a:rPr lang="en-US" sz="1974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Setiap sistem dipilih sesuai kebutuhan efisiensi dan jenis pengolahan data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>
            <a:off x="1476559" y="4442213"/>
            <a:ext cx="5875362" cy="0"/>
          </a:xfrm>
          <a:prstGeom prst="line">
            <a:avLst/>
          </a:prstGeom>
          <a:ln w="104775" cap="flat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Freeform 30"/>
          <p:cNvSpPr/>
          <p:nvPr/>
        </p:nvSpPr>
        <p:spPr>
          <a:xfrm>
            <a:off x="2104686" y="1761021"/>
            <a:ext cx="815346" cy="748419"/>
          </a:xfrm>
          <a:custGeom>
            <a:avLst/>
            <a:gdLst/>
            <a:ahLst/>
            <a:cxnLst/>
            <a:rect l="l" t="t" r="r" b="b"/>
            <a:pathLst>
              <a:path w="815346" h="748419">
                <a:moveTo>
                  <a:pt x="0" y="0"/>
                </a:moveTo>
                <a:lnTo>
                  <a:pt x="815346" y="0"/>
                </a:lnTo>
                <a:lnTo>
                  <a:pt x="815346" y="748419"/>
                </a:lnTo>
                <a:lnTo>
                  <a:pt x="0" y="748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 rot="-1851641">
            <a:off x="16286431" y="8529191"/>
            <a:ext cx="2501860" cy="3515618"/>
          </a:xfrm>
          <a:custGeom>
            <a:avLst/>
            <a:gdLst/>
            <a:ahLst/>
            <a:cxnLst/>
            <a:rect l="l" t="t" r="r" b="b"/>
            <a:pathLst>
              <a:path w="2501860" h="3515618">
                <a:moveTo>
                  <a:pt x="0" y="0"/>
                </a:moveTo>
                <a:lnTo>
                  <a:pt x="2501861" y="0"/>
                </a:lnTo>
                <a:lnTo>
                  <a:pt x="2501861" y="3515618"/>
                </a:lnTo>
                <a:lnTo>
                  <a:pt x="0" y="35156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67108" r="-177"/>
            </a:stretch>
          </a:blipFill>
        </p:spPr>
      </p:sp>
      <p:sp>
        <p:nvSpPr>
          <p:cNvPr id="32" name="Freeform 32"/>
          <p:cNvSpPr/>
          <p:nvPr/>
        </p:nvSpPr>
        <p:spPr>
          <a:xfrm rot="1803330">
            <a:off x="-434740" y="8806182"/>
            <a:ext cx="1976730" cy="2777704"/>
          </a:xfrm>
          <a:custGeom>
            <a:avLst/>
            <a:gdLst/>
            <a:ahLst/>
            <a:cxnLst/>
            <a:rect l="l" t="t" r="r" b="b"/>
            <a:pathLst>
              <a:path w="1976730" h="2777704">
                <a:moveTo>
                  <a:pt x="0" y="0"/>
                </a:moveTo>
                <a:lnTo>
                  <a:pt x="1976730" y="0"/>
                </a:lnTo>
                <a:lnTo>
                  <a:pt x="1976730" y="2777704"/>
                </a:lnTo>
                <a:lnTo>
                  <a:pt x="0" y="27777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67108" r="-177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34714" y="1853973"/>
            <a:ext cx="14618572" cy="1097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25"/>
              </a:lnSpc>
            </a:pPr>
            <a:r>
              <a:rPr lang="en-US" sz="7659" b="1" strike="noStrike" spc="-229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Peran Software dan Hardware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63075" y="4930277"/>
            <a:ext cx="2777133" cy="222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2"/>
              </a:lnSpc>
            </a:pPr>
            <a:r>
              <a:rPr lang="en-US" sz="151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Pengertian Hardware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097521" y="4930277"/>
            <a:ext cx="2777133" cy="222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2"/>
              </a:lnSpc>
            </a:pPr>
            <a:r>
              <a:rPr lang="en-US" sz="151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Pengertian Software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097521" y="7215021"/>
            <a:ext cx="2777133" cy="222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2"/>
              </a:lnSpc>
            </a:pPr>
            <a:r>
              <a:rPr lang="en-US" sz="151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Hubungan Sinergis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63075" y="7215021"/>
            <a:ext cx="2777133" cy="222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2"/>
              </a:lnSpc>
            </a:pPr>
            <a:r>
              <a:rPr lang="en-US" sz="1510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Fungsi Hardware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63075" y="5337288"/>
            <a:ext cx="5214575" cy="668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2"/>
              </a:lnSpc>
            </a:pPr>
            <a:r>
              <a:rPr lang="en-US" sz="1510" strike="noStrike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Hardware adalah komponen fisik komputer seperti CPU, memori, hard disk, dan perangkat input/output yang dapat dilihat dan disentuh secara langsung.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97521" y="5337288"/>
            <a:ext cx="5214575" cy="891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2"/>
              </a:lnSpc>
            </a:pPr>
            <a:r>
              <a:rPr lang="en-US" sz="1510" strike="noStrike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Software adalah program dan instruksi yang mengendalikan fungsi hardware, mencakup sistem operasi dan aplikasi yang memungkinkan komputer bekerja sesuai kebutuhan pengguna.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97521" y="7622032"/>
            <a:ext cx="5214575" cy="1114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2"/>
              </a:lnSpc>
            </a:pPr>
            <a:r>
              <a:rPr lang="en-US" sz="1510" strike="noStrike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Hardware dan software bekerja bersama secara sinergis: hardware menyediakan sumber daya fisik, sementara software mengoptimalkan dan mengarahkan penggunaannya untuk menghasilkan output yang diinginkan.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63075" y="7622032"/>
            <a:ext cx="5214575" cy="891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2"/>
              </a:lnSpc>
            </a:pPr>
            <a:r>
              <a:rPr lang="en-US" sz="1510" strike="noStrike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Hardware menjalankan perintah dari software untuk memproses data, menampilkan informasi, dan menghubungkan pengguna dengan sistem komputasi secara keseluruhan.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45426" y="4958852"/>
            <a:ext cx="1022828" cy="535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5"/>
              </a:lnSpc>
            </a:pPr>
            <a:r>
              <a:rPr lang="en-US" sz="3740" b="1" spc="-112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45426" y="7157933"/>
            <a:ext cx="1022828" cy="535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5"/>
              </a:lnSpc>
            </a:pPr>
            <a:r>
              <a:rPr lang="en-US" sz="3740" b="1" spc="-112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79873" y="4958852"/>
            <a:ext cx="1022828" cy="535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5"/>
              </a:lnSpc>
            </a:pPr>
            <a:r>
              <a:rPr lang="en-US" sz="3740" b="1" spc="-112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03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79873" y="7157933"/>
            <a:ext cx="1022828" cy="535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5"/>
              </a:lnSpc>
            </a:pPr>
            <a:r>
              <a:rPr lang="en-US" sz="3740" b="1" spc="-112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04</a:t>
            </a:r>
          </a:p>
        </p:txBody>
      </p:sp>
      <p:sp>
        <p:nvSpPr>
          <p:cNvPr id="15" name="AutoShape 15"/>
          <p:cNvSpPr/>
          <p:nvPr/>
        </p:nvSpPr>
        <p:spPr>
          <a:xfrm>
            <a:off x="1975904" y="3818845"/>
            <a:ext cx="14336193" cy="0"/>
          </a:xfrm>
          <a:prstGeom prst="line">
            <a:avLst/>
          </a:prstGeom>
          <a:ln w="200025" cap="flat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 rot="365607">
            <a:off x="16457650" y="8715565"/>
            <a:ext cx="3660700" cy="3550879"/>
          </a:xfrm>
          <a:custGeom>
            <a:avLst/>
            <a:gdLst/>
            <a:ahLst/>
            <a:cxnLst/>
            <a:rect l="l" t="t" r="r" b="b"/>
            <a:pathLst>
              <a:path w="3660700" h="3550879">
                <a:moveTo>
                  <a:pt x="0" y="0"/>
                </a:moveTo>
                <a:lnTo>
                  <a:pt x="3660700" y="0"/>
                </a:lnTo>
                <a:lnTo>
                  <a:pt x="3660700" y="3550879"/>
                </a:lnTo>
                <a:lnTo>
                  <a:pt x="0" y="35508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167702">
            <a:off x="-482024" y="8812685"/>
            <a:ext cx="3660700" cy="3550879"/>
          </a:xfrm>
          <a:custGeom>
            <a:avLst/>
            <a:gdLst/>
            <a:ahLst/>
            <a:cxnLst/>
            <a:rect l="l" t="t" r="r" b="b"/>
            <a:pathLst>
              <a:path w="3660700" h="3550879">
                <a:moveTo>
                  <a:pt x="0" y="0"/>
                </a:moveTo>
                <a:lnTo>
                  <a:pt x="3660700" y="0"/>
                </a:lnTo>
                <a:lnTo>
                  <a:pt x="3660700" y="3550879"/>
                </a:lnTo>
                <a:lnTo>
                  <a:pt x="0" y="35508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519041" y="1211950"/>
            <a:ext cx="1089557" cy="1000123"/>
          </a:xfrm>
          <a:custGeom>
            <a:avLst/>
            <a:gdLst/>
            <a:ahLst/>
            <a:cxnLst/>
            <a:rect l="l" t="t" r="r" b="b"/>
            <a:pathLst>
              <a:path w="1089557" h="1000123">
                <a:moveTo>
                  <a:pt x="0" y="0"/>
                </a:moveTo>
                <a:lnTo>
                  <a:pt x="1089557" y="0"/>
                </a:lnTo>
                <a:lnTo>
                  <a:pt x="1089557" y="1000123"/>
                </a:lnTo>
                <a:lnTo>
                  <a:pt x="0" y="100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8697698">
            <a:off x="15306885" y="-2675162"/>
            <a:ext cx="4579265" cy="6434789"/>
          </a:xfrm>
          <a:custGeom>
            <a:avLst/>
            <a:gdLst/>
            <a:ahLst/>
            <a:cxnLst/>
            <a:rect l="l" t="t" r="r" b="b"/>
            <a:pathLst>
              <a:path w="4579265" h="6434789">
                <a:moveTo>
                  <a:pt x="0" y="0"/>
                </a:moveTo>
                <a:lnTo>
                  <a:pt x="4579265" y="0"/>
                </a:lnTo>
                <a:lnTo>
                  <a:pt x="4579265" y="6434789"/>
                </a:lnTo>
                <a:lnTo>
                  <a:pt x="0" y="64347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7108" r="-177"/>
            </a:stretch>
          </a:blipFill>
        </p:spPr>
      </p:sp>
      <p:sp>
        <p:nvSpPr>
          <p:cNvPr id="20" name="Freeform 20"/>
          <p:cNvSpPr/>
          <p:nvPr/>
        </p:nvSpPr>
        <p:spPr>
          <a:xfrm rot="9169037" flipH="1">
            <a:off x="-1181592" y="-2163419"/>
            <a:ext cx="3850910" cy="5411304"/>
          </a:xfrm>
          <a:custGeom>
            <a:avLst/>
            <a:gdLst/>
            <a:ahLst/>
            <a:cxnLst/>
            <a:rect l="l" t="t" r="r" b="b"/>
            <a:pathLst>
              <a:path w="3850910" h="5411304">
                <a:moveTo>
                  <a:pt x="3850910" y="0"/>
                </a:moveTo>
                <a:lnTo>
                  <a:pt x="0" y="0"/>
                </a:lnTo>
                <a:lnTo>
                  <a:pt x="0" y="5411304"/>
                </a:lnTo>
                <a:lnTo>
                  <a:pt x="3850910" y="5411304"/>
                </a:lnTo>
                <a:lnTo>
                  <a:pt x="38509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7108" r="-177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255123" y="4764541"/>
            <a:ext cx="7888877" cy="0"/>
          </a:xfrm>
          <a:prstGeom prst="line">
            <a:avLst/>
          </a:prstGeom>
          <a:ln w="104775" cap="flat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10188102" y="2031240"/>
            <a:ext cx="7381393" cy="6624801"/>
          </a:xfrm>
          <a:custGeom>
            <a:avLst/>
            <a:gdLst/>
            <a:ahLst/>
            <a:cxnLst/>
            <a:rect l="l" t="t" r="r" b="b"/>
            <a:pathLst>
              <a:path w="7381393" h="6624801">
                <a:moveTo>
                  <a:pt x="0" y="0"/>
                </a:moveTo>
                <a:lnTo>
                  <a:pt x="7381394" y="0"/>
                </a:lnTo>
                <a:lnTo>
                  <a:pt x="7381394" y="6624801"/>
                </a:lnTo>
                <a:lnTo>
                  <a:pt x="0" y="66248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76373" y="1705551"/>
            <a:ext cx="7767627" cy="273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792"/>
              </a:lnSpc>
            </a:pPr>
            <a:r>
              <a:rPr lang="en-US" sz="8993" b="1" strike="noStrike" spc="-269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Alur Data dan Informasi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76373" y="5275838"/>
            <a:ext cx="7767627" cy="3163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35"/>
              </a:lnSpc>
            </a:pPr>
            <a:r>
              <a:rPr lang="en-US" sz="2181" strike="noStrike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Proses alur data terdiri dari empat tahap utama:</a:t>
            </a:r>
          </a:p>
          <a:p>
            <a:pPr marL="0" lvl="0" indent="0" algn="r">
              <a:lnSpc>
                <a:spcPts val="2835"/>
              </a:lnSpc>
            </a:pPr>
            <a:r>
              <a:rPr lang="en-US" sz="2181" strike="noStrike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• Pengumpulan Data: mengambil data dari berbagai sumber</a:t>
            </a:r>
          </a:p>
          <a:p>
            <a:pPr marL="0" lvl="0" indent="0" algn="r">
              <a:lnSpc>
                <a:spcPts val="2835"/>
              </a:lnSpc>
            </a:pPr>
            <a:r>
              <a:rPr lang="en-US" sz="2181" strike="noStrike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• Pengolahan Data: memproses data menjadi informasi bermakna</a:t>
            </a:r>
          </a:p>
          <a:p>
            <a:pPr marL="0" lvl="0" indent="0" algn="r">
              <a:lnSpc>
                <a:spcPts val="2835"/>
              </a:lnSpc>
            </a:pPr>
            <a:r>
              <a:rPr lang="en-US" sz="2181" strike="noStrike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• Penyimpanan: menyimpan data/informasi untuk digunakan kembali</a:t>
            </a:r>
          </a:p>
          <a:p>
            <a:pPr marL="0" lvl="0" indent="0" algn="r">
              <a:lnSpc>
                <a:spcPts val="2835"/>
              </a:lnSpc>
            </a:pPr>
            <a:r>
              <a:rPr lang="en-US" sz="2181" strike="noStrike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• Output Informasi: menyajikan hasil kepada pengguna</a:t>
            </a:r>
          </a:p>
          <a:p>
            <a:pPr marL="0" lvl="0" indent="0" algn="r">
              <a:lnSpc>
                <a:spcPts val="2835"/>
              </a:lnSpc>
            </a:pPr>
            <a:r>
              <a:rPr lang="en-US" sz="2181" strike="noStrike">
                <a:solidFill>
                  <a:srgbClr val="2B2A5B"/>
                </a:solidFill>
                <a:latin typeface="Open Sans 2"/>
                <a:ea typeface="Open Sans 2"/>
                <a:cs typeface="Open Sans 2"/>
                <a:sym typeface="Open Sans 2"/>
              </a:rPr>
              <a:t>Manajemen data yang baik memastikan informasi akurat, aman, dan mudah diakses.</a:t>
            </a:r>
          </a:p>
        </p:txBody>
      </p:sp>
      <p:sp>
        <p:nvSpPr>
          <p:cNvPr id="6" name="Freeform 6"/>
          <p:cNvSpPr/>
          <p:nvPr/>
        </p:nvSpPr>
        <p:spPr>
          <a:xfrm rot="365607">
            <a:off x="-998966" y="8511560"/>
            <a:ext cx="3660700" cy="3550879"/>
          </a:xfrm>
          <a:custGeom>
            <a:avLst/>
            <a:gdLst/>
            <a:ahLst/>
            <a:cxnLst/>
            <a:rect l="l" t="t" r="r" b="b"/>
            <a:pathLst>
              <a:path w="3660700" h="3550879">
                <a:moveTo>
                  <a:pt x="0" y="0"/>
                </a:moveTo>
                <a:lnTo>
                  <a:pt x="3660700" y="0"/>
                </a:lnTo>
                <a:lnTo>
                  <a:pt x="3660700" y="3550880"/>
                </a:lnTo>
                <a:lnTo>
                  <a:pt x="0" y="35508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365607">
            <a:off x="16753299" y="9088953"/>
            <a:ext cx="2555855" cy="2479179"/>
          </a:xfrm>
          <a:custGeom>
            <a:avLst/>
            <a:gdLst/>
            <a:ahLst/>
            <a:cxnLst/>
            <a:rect l="l" t="t" r="r" b="b"/>
            <a:pathLst>
              <a:path w="2555855" h="2479179">
                <a:moveTo>
                  <a:pt x="0" y="0"/>
                </a:moveTo>
                <a:lnTo>
                  <a:pt x="2555855" y="0"/>
                </a:lnTo>
                <a:lnTo>
                  <a:pt x="2555855" y="2479180"/>
                </a:lnTo>
                <a:lnTo>
                  <a:pt x="0" y="24791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97698">
            <a:off x="4481246" y="1163425"/>
            <a:ext cx="1089557" cy="1000123"/>
          </a:xfrm>
          <a:custGeom>
            <a:avLst/>
            <a:gdLst/>
            <a:ahLst/>
            <a:cxnLst/>
            <a:rect l="l" t="t" r="r" b="b"/>
            <a:pathLst>
              <a:path w="1089557" h="1000123">
                <a:moveTo>
                  <a:pt x="0" y="0"/>
                </a:moveTo>
                <a:lnTo>
                  <a:pt x="1089557" y="0"/>
                </a:lnTo>
                <a:lnTo>
                  <a:pt x="1089557" y="1000123"/>
                </a:lnTo>
                <a:lnTo>
                  <a:pt x="0" y="10001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400000">
            <a:off x="-625161" y="-2173152"/>
            <a:ext cx="3307722" cy="6642598"/>
          </a:xfrm>
          <a:custGeom>
            <a:avLst/>
            <a:gdLst/>
            <a:ahLst/>
            <a:cxnLst/>
            <a:rect l="l" t="t" r="r" b="b"/>
            <a:pathLst>
              <a:path w="3307722" h="6642598">
                <a:moveTo>
                  <a:pt x="0" y="0"/>
                </a:moveTo>
                <a:lnTo>
                  <a:pt x="3307722" y="0"/>
                </a:lnTo>
                <a:lnTo>
                  <a:pt x="3307722" y="6642598"/>
                </a:lnTo>
                <a:lnTo>
                  <a:pt x="0" y="66425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139072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857041" cy="10287000"/>
            <a:chOff x="0" y="0"/>
            <a:chExt cx="233271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2719" cy="2709333"/>
            </a:xfrm>
            <a:custGeom>
              <a:avLst/>
              <a:gdLst/>
              <a:ahLst/>
              <a:cxnLst/>
              <a:rect l="l" t="t" r="r" b="b"/>
              <a:pathLst>
                <a:path w="2332719" h="2709333">
                  <a:moveTo>
                    <a:pt x="0" y="0"/>
                  </a:moveTo>
                  <a:lnTo>
                    <a:pt x="2332719" y="0"/>
                  </a:lnTo>
                  <a:lnTo>
                    <a:pt x="233271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D5A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332719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483300" y="9258300"/>
            <a:ext cx="3371553" cy="3550879"/>
          </a:xfrm>
          <a:custGeom>
            <a:avLst/>
            <a:gdLst/>
            <a:ahLst/>
            <a:cxnLst/>
            <a:rect l="l" t="t" r="r" b="b"/>
            <a:pathLst>
              <a:path w="3371553" h="3550879">
                <a:moveTo>
                  <a:pt x="0" y="0"/>
                </a:moveTo>
                <a:lnTo>
                  <a:pt x="3371553" y="0"/>
                </a:lnTo>
                <a:lnTo>
                  <a:pt x="3371553" y="3550879"/>
                </a:lnTo>
                <a:lnTo>
                  <a:pt x="0" y="35508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8576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11397" y="1994010"/>
            <a:ext cx="7107970" cy="6494908"/>
          </a:xfrm>
          <a:custGeom>
            <a:avLst/>
            <a:gdLst/>
            <a:ahLst/>
            <a:cxnLst/>
            <a:rect l="l" t="t" r="r" b="b"/>
            <a:pathLst>
              <a:path w="7107970" h="6494908">
                <a:moveTo>
                  <a:pt x="0" y="0"/>
                </a:moveTo>
                <a:lnTo>
                  <a:pt x="7107971" y="0"/>
                </a:lnTo>
                <a:lnTo>
                  <a:pt x="7107971" y="6494908"/>
                </a:lnTo>
                <a:lnTo>
                  <a:pt x="0" y="64949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1221556" y="4997151"/>
            <a:ext cx="5122944" cy="0"/>
          </a:xfrm>
          <a:prstGeom prst="line">
            <a:avLst/>
          </a:prstGeom>
          <a:ln w="1047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-1830350" y="-1994034"/>
            <a:ext cx="3660700" cy="3550879"/>
          </a:xfrm>
          <a:custGeom>
            <a:avLst/>
            <a:gdLst/>
            <a:ahLst/>
            <a:cxnLst/>
            <a:rect l="l" t="t" r="r" b="b"/>
            <a:pathLst>
              <a:path w="3660700" h="3550879">
                <a:moveTo>
                  <a:pt x="0" y="0"/>
                </a:moveTo>
                <a:lnTo>
                  <a:pt x="3660700" y="0"/>
                </a:lnTo>
                <a:lnTo>
                  <a:pt x="3660700" y="3550879"/>
                </a:lnTo>
                <a:lnTo>
                  <a:pt x="0" y="35508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1708450"/>
            <a:ext cx="6909186" cy="2821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13"/>
              </a:lnSpc>
            </a:pPr>
            <a:r>
              <a:rPr lang="en-US" sz="6964" b="1" strike="noStrike" spc="-208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Tren Masa Depan dalam Informatika</a:t>
            </a:r>
          </a:p>
        </p:txBody>
      </p:sp>
      <p:sp>
        <p:nvSpPr>
          <p:cNvPr id="10" name="Freeform 10"/>
          <p:cNvSpPr/>
          <p:nvPr/>
        </p:nvSpPr>
        <p:spPr>
          <a:xfrm>
            <a:off x="696404" y="1448128"/>
            <a:ext cx="547623" cy="502672"/>
          </a:xfrm>
          <a:custGeom>
            <a:avLst/>
            <a:gdLst/>
            <a:ahLst/>
            <a:cxnLst/>
            <a:rect l="l" t="t" r="r" b="b"/>
            <a:pathLst>
              <a:path w="547623" h="502672">
                <a:moveTo>
                  <a:pt x="0" y="0"/>
                </a:moveTo>
                <a:lnTo>
                  <a:pt x="547622" y="0"/>
                </a:lnTo>
                <a:lnTo>
                  <a:pt x="547622" y="502672"/>
                </a:lnTo>
                <a:lnTo>
                  <a:pt x="0" y="5026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766008">
            <a:off x="16637406" y="7790832"/>
            <a:ext cx="3301188" cy="7796546"/>
          </a:xfrm>
          <a:custGeom>
            <a:avLst/>
            <a:gdLst/>
            <a:ahLst/>
            <a:cxnLst/>
            <a:rect l="l" t="t" r="r" b="b"/>
            <a:pathLst>
              <a:path w="3301188" h="7796546">
                <a:moveTo>
                  <a:pt x="0" y="0"/>
                </a:moveTo>
                <a:lnTo>
                  <a:pt x="3301188" y="0"/>
                </a:lnTo>
                <a:lnTo>
                  <a:pt x="3301188" y="7796545"/>
                </a:lnTo>
                <a:lnTo>
                  <a:pt x="0" y="77965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224040" t="-28588" b="-25790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28700" y="5416251"/>
            <a:ext cx="6909186" cy="3170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48"/>
              </a:lnSpc>
            </a:pPr>
            <a:r>
              <a:rPr lang="en-US" sz="2034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• Kecerdasan Buatan (AI) &amp; Pembelajaran Mesin: memungkinkan komputer belajar dan mengambil keputusan secara mandiri.</a:t>
            </a:r>
          </a:p>
          <a:p>
            <a:pPr marL="0" lvl="0" indent="0" algn="l">
              <a:lnSpc>
                <a:spcPts val="2848"/>
              </a:lnSpc>
            </a:pPr>
            <a:r>
              <a:rPr lang="en-US" sz="2034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• Komputasi Awan (Cloud Computing): penyimpanan dan pemrosesan data secara online tanpa batas perangkat.</a:t>
            </a:r>
          </a:p>
          <a:p>
            <a:pPr marL="0" lvl="0" indent="0" algn="l">
              <a:lnSpc>
                <a:spcPts val="2848"/>
              </a:lnSpc>
            </a:pPr>
            <a:r>
              <a:rPr lang="en-US" sz="2034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• Internet of Things (IoT): koneksi antar perangkat pintar dalam kehidupan sehari-hari.</a:t>
            </a:r>
          </a:p>
          <a:p>
            <a:pPr marL="0" lvl="0" indent="0" algn="l">
              <a:lnSpc>
                <a:spcPts val="2848"/>
              </a:lnSpc>
            </a:pPr>
            <a:r>
              <a:rPr lang="en-US" sz="2034">
                <a:solidFill>
                  <a:srgbClr val="2B2A5B"/>
                </a:solidFill>
                <a:latin typeface="Open Sans 1"/>
                <a:ea typeface="Open Sans 1"/>
                <a:cs typeface="Open Sans 1"/>
                <a:sym typeface="Open Sans 1"/>
              </a:rPr>
              <a:t>• Dampak: membuka peluang baru di dunia pendidikan dan industri global.</a:t>
            </a:r>
          </a:p>
        </p:txBody>
      </p:sp>
      <p:sp>
        <p:nvSpPr>
          <p:cNvPr id="13" name="Freeform 13"/>
          <p:cNvSpPr/>
          <p:nvPr/>
        </p:nvSpPr>
        <p:spPr>
          <a:xfrm rot="-142819">
            <a:off x="13281434" y="8915655"/>
            <a:ext cx="3301188" cy="7796546"/>
          </a:xfrm>
          <a:custGeom>
            <a:avLst/>
            <a:gdLst/>
            <a:ahLst/>
            <a:cxnLst/>
            <a:rect l="l" t="t" r="r" b="b"/>
            <a:pathLst>
              <a:path w="3301188" h="7796546">
                <a:moveTo>
                  <a:pt x="0" y="0"/>
                </a:moveTo>
                <a:lnTo>
                  <a:pt x="3301188" y="0"/>
                </a:lnTo>
                <a:lnTo>
                  <a:pt x="3301188" y="7796545"/>
                </a:lnTo>
                <a:lnTo>
                  <a:pt x="0" y="77965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224040" t="-28588" b="-25790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248001"/>
            <a:chOff x="0" y="0"/>
            <a:chExt cx="4816593" cy="328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28692"/>
            </a:xfrm>
            <a:custGeom>
              <a:avLst/>
              <a:gdLst/>
              <a:ahLst/>
              <a:cxnLst/>
              <a:rect l="l" t="t" r="r" b="b"/>
              <a:pathLst>
                <a:path w="4816592" h="328692">
                  <a:moveTo>
                    <a:pt x="0" y="0"/>
                  </a:moveTo>
                  <a:lnTo>
                    <a:pt x="4816592" y="0"/>
                  </a:lnTo>
                  <a:lnTo>
                    <a:pt x="4816592" y="328692"/>
                  </a:lnTo>
                  <a:lnTo>
                    <a:pt x="0" y="328692"/>
                  </a:lnTo>
                  <a:close/>
                </a:path>
              </a:pathLst>
            </a:custGeom>
            <a:solidFill>
              <a:srgbClr val="0CD5A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6593" cy="385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9628395" y="2203079"/>
            <a:ext cx="319604" cy="285896"/>
          </a:xfrm>
          <a:prstGeom prst="rect">
            <a:avLst/>
          </a:prstGeom>
          <a:solidFill>
            <a:srgbClr val="0CD5AC"/>
          </a:solidFill>
        </p:spPr>
      </p:sp>
      <p:sp>
        <p:nvSpPr>
          <p:cNvPr id="6" name="AutoShape 6"/>
          <p:cNvSpPr/>
          <p:nvPr/>
        </p:nvSpPr>
        <p:spPr>
          <a:xfrm>
            <a:off x="9628395" y="3705467"/>
            <a:ext cx="319604" cy="285896"/>
          </a:xfrm>
          <a:prstGeom prst="rect">
            <a:avLst/>
          </a:prstGeom>
          <a:solidFill>
            <a:srgbClr val="0CD5AC">
              <a:alpha val="80000"/>
            </a:srgbClr>
          </a:solidFill>
        </p:spPr>
      </p:sp>
      <p:sp>
        <p:nvSpPr>
          <p:cNvPr id="7" name="AutoShape 7"/>
          <p:cNvSpPr/>
          <p:nvPr/>
        </p:nvSpPr>
        <p:spPr>
          <a:xfrm>
            <a:off x="9628395" y="5210563"/>
            <a:ext cx="319604" cy="285896"/>
          </a:xfrm>
          <a:prstGeom prst="rect">
            <a:avLst/>
          </a:prstGeom>
          <a:solidFill>
            <a:srgbClr val="0CD5AC">
              <a:alpha val="60000"/>
            </a:srgbClr>
          </a:solidFill>
        </p:spPr>
      </p:sp>
      <p:sp>
        <p:nvSpPr>
          <p:cNvPr id="8" name="AutoShape 8"/>
          <p:cNvSpPr/>
          <p:nvPr/>
        </p:nvSpPr>
        <p:spPr>
          <a:xfrm>
            <a:off x="9628395" y="6715659"/>
            <a:ext cx="319604" cy="285896"/>
          </a:xfrm>
          <a:prstGeom prst="rect">
            <a:avLst/>
          </a:prstGeom>
          <a:solidFill>
            <a:srgbClr val="0CD5AC">
              <a:alpha val="40000"/>
            </a:srgbClr>
          </a:solidFill>
        </p:spPr>
      </p:sp>
      <p:sp>
        <p:nvSpPr>
          <p:cNvPr id="9" name="AutoShape 9"/>
          <p:cNvSpPr/>
          <p:nvPr/>
        </p:nvSpPr>
        <p:spPr>
          <a:xfrm>
            <a:off x="9628395" y="8220756"/>
            <a:ext cx="319604" cy="285896"/>
          </a:xfrm>
          <a:prstGeom prst="rect">
            <a:avLst/>
          </a:prstGeom>
          <a:solidFill>
            <a:srgbClr val="0CD5AC">
              <a:alpha val="19608"/>
            </a:srgbClr>
          </a:solidFill>
        </p:spPr>
      </p:sp>
      <p:sp>
        <p:nvSpPr>
          <p:cNvPr id="10" name="Freeform 10"/>
          <p:cNvSpPr/>
          <p:nvPr/>
        </p:nvSpPr>
        <p:spPr>
          <a:xfrm>
            <a:off x="1209942" y="4601907"/>
            <a:ext cx="6757320" cy="4865271"/>
          </a:xfrm>
          <a:custGeom>
            <a:avLst/>
            <a:gdLst/>
            <a:ahLst/>
            <a:cxnLst/>
            <a:rect l="l" t="t" r="r" b="b"/>
            <a:pathLst>
              <a:path w="6757320" h="4865271">
                <a:moveTo>
                  <a:pt x="0" y="0"/>
                </a:moveTo>
                <a:lnTo>
                  <a:pt x="6757321" y="0"/>
                </a:lnTo>
                <a:lnTo>
                  <a:pt x="6757321" y="4865271"/>
                </a:lnTo>
                <a:lnTo>
                  <a:pt x="0" y="48652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167702">
            <a:off x="-551455" y="-1544788"/>
            <a:ext cx="2376277" cy="2304988"/>
          </a:xfrm>
          <a:custGeom>
            <a:avLst/>
            <a:gdLst/>
            <a:ahLst/>
            <a:cxnLst/>
            <a:rect l="l" t="t" r="r" b="b"/>
            <a:pathLst>
              <a:path w="2376277" h="2304988">
                <a:moveTo>
                  <a:pt x="0" y="0"/>
                </a:moveTo>
                <a:lnTo>
                  <a:pt x="2376277" y="0"/>
                </a:lnTo>
                <a:lnTo>
                  <a:pt x="2376277" y="2304988"/>
                </a:lnTo>
                <a:lnTo>
                  <a:pt x="0" y="23049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6349223" y="634837"/>
            <a:ext cx="2376277" cy="582876"/>
          </a:xfrm>
          <a:custGeom>
            <a:avLst/>
            <a:gdLst/>
            <a:ahLst/>
            <a:cxnLst/>
            <a:rect l="l" t="t" r="r" b="b"/>
            <a:pathLst>
              <a:path w="2376277" h="582876">
                <a:moveTo>
                  <a:pt x="0" y="0"/>
                </a:moveTo>
                <a:lnTo>
                  <a:pt x="2376277" y="0"/>
                </a:lnTo>
                <a:lnTo>
                  <a:pt x="2376277" y="582876"/>
                </a:lnTo>
                <a:lnTo>
                  <a:pt x="0" y="5828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295450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275139" y="2148001"/>
            <a:ext cx="6370994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291"/>
              </a:lnSpc>
            </a:pPr>
            <a:r>
              <a:rPr lang="en-US" sz="6909" b="1" strike="noStrike" spc="-207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Ringkasan dan Poin Penting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614749" y="2038125"/>
            <a:ext cx="6402042" cy="755139"/>
            <a:chOff x="0" y="0"/>
            <a:chExt cx="8536056" cy="1006852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47625"/>
              <a:ext cx="1027877" cy="844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131"/>
                </a:lnSpc>
              </a:pPr>
              <a:r>
                <a:rPr lang="en-US" sz="3947" b="1" spc="-118">
                  <a:solidFill>
                    <a:srgbClr val="000000"/>
                  </a:solidFill>
                  <a:latin typeface="Cy Grotesk V3 Key Bold"/>
                  <a:ea typeface="Cy Grotesk V3 Key Bold"/>
                  <a:cs typeface="Cy Grotesk V3 Key Bold"/>
                  <a:sym typeface="Cy Grotesk V3 Key Bold"/>
                </a:rPr>
                <a:t>01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45499" y="123825"/>
              <a:ext cx="7190557" cy="8830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52"/>
                </a:lnSpc>
              </a:pPr>
              <a:r>
                <a:rPr lang="en-US" sz="2040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Informatika adalah ilmu penting di era digital modern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614749" y="3540513"/>
            <a:ext cx="6402042" cy="755139"/>
            <a:chOff x="0" y="0"/>
            <a:chExt cx="8536056" cy="1006852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47625"/>
              <a:ext cx="1027877" cy="844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131"/>
                </a:lnSpc>
              </a:pPr>
              <a:r>
                <a:rPr lang="en-US" sz="3947" b="1" spc="-118">
                  <a:solidFill>
                    <a:srgbClr val="000000"/>
                  </a:solidFill>
                  <a:latin typeface="Cy Grotesk V3 Key Bold"/>
                  <a:ea typeface="Cy Grotesk V3 Key Bold"/>
                  <a:cs typeface="Cy Grotesk V3 Key Bold"/>
                  <a:sym typeface="Cy Grotesk V3 Key Bold"/>
                </a:rPr>
                <a:t>02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45499" y="123825"/>
              <a:ext cx="7190557" cy="8830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52"/>
                </a:lnSpc>
              </a:pPr>
              <a:r>
                <a:rPr lang="en-US" sz="2040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Sistem komputasi terdiri dari hardware, software, brainware, dan jaringan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14749" y="5042901"/>
            <a:ext cx="6402042" cy="755139"/>
            <a:chOff x="0" y="0"/>
            <a:chExt cx="8536056" cy="1006852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47625"/>
              <a:ext cx="1027877" cy="844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131"/>
                </a:lnSpc>
              </a:pPr>
              <a:r>
                <a:rPr lang="en-US" sz="3947" b="1" spc="-118">
                  <a:solidFill>
                    <a:srgbClr val="000000"/>
                  </a:solidFill>
                  <a:latin typeface="Cy Grotesk V3 Key Bold"/>
                  <a:ea typeface="Cy Grotesk V3 Key Bold"/>
                  <a:cs typeface="Cy Grotesk V3 Key Bold"/>
                  <a:sym typeface="Cy Grotesk V3 Key Bold"/>
                </a:rPr>
                <a:t>03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345499" y="123825"/>
              <a:ext cx="7190557" cy="8830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52"/>
                </a:lnSpc>
              </a:pPr>
              <a:r>
                <a:rPr lang="en-US" sz="2040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Algoritma dan pemrograman adalah dasar penyelesaian masalah komputasi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14749" y="6545289"/>
            <a:ext cx="6402042" cy="755139"/>
            <a:chOff x="0" y="0"/>
            <a:chExt cx="8536056" cy="1006852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47625"/>
              <a:ext cx="1027877" cy="844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131"/>
                </a:lnSpc>
              </a:pPr>
              <a:r>
                <a:rPr lang="en-US" sz="3947" b="1" spc="-118">
                  <a:solidFill>
                    <a:srgbClr val="000000"/>
                  </a:solidFill>
                  <a:latin typeface="Cy Grotesk V3 Key Bold"/>
                  <a:ea typeface="Cy Grotesk V3 Key Bold"/>
                  <a:cs typeface="Cy Grotesk V3 Key Bold"/>
                  <a:sym typeface="Cy Grotesk V3 Key Bold"/>
                </a:rPr>
                <a:t>04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345499" y="123825"/>
              <a:ext cx="7190557" cy="8830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52"/>
                </a:lnSpc>
              </a:pPr>
              <a:r>
                <a:rPr lang="en-US" sz="2040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Pemahaman konsep dasar membantu siswa siap menghadapi masa depan teknologi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614749" y="8047064"/>
            <a:ext cx="6402042" cy="755139"/>
            <a:chOff x="0" y="0"/>
            <a:chExt cx="8536056" cy="1006852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47625"/>
              <a:ext cx="1027877" cy="844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131"/>
                </a:lnSpc>
              </a:pPr>
              <a:r>
                <a:rPr lang="en-US" sz="3947" b="1" spc="-118">
                  <a:solidFill>
                    <a:srgbClr val="000000"/>
                  </a:solidFill>
                  <a:latin typeface="Cy Grotesk V3 Key Bold"/>
                  <a:ea typeface="Cy Grotesk V3 Key Bold"/>
                  <a:cs typeface="Cy Grotesk V3 Key Bold"/>
                  <a:sym typeface="Cy Grotesk V3 Key Bold"/>
                </a:rPr>
                <a:t>05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45499" y="123825"/>
              <a:ext cx="7190557" cy="8830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52"/>
                </a:lnSpc>
              </a:pPr>
              <a:r>
                <a:rPr lang="en-US" sz="2040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Tren AI, Cloud Computing, dan IoT terus membuka peluang baru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>
            <a:off x="1476559" y="4442213"/>
            <a:ext cx="5875362" cy="0"/>
          </a:xfrm>
          <a:prstGeom prst="line">
            <a:avLst/>
          </a:prstGeom>
          <a:ln w="104775" cap="flat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Freeform 30"/>
          <p:cNvSpPr/>
          <p:nvPr/>
        </p:nvSpPr>
        <p:spPr>
          <a:xfrm>
            <a:off x="2104686" y="1761021"/>
            <a:ext cx="815346" cy="748419"/>
          </a:xfrm>
          <a:custGeom>
            <a:avLst/>
            <a:gdLst/>
            <a:ahLst/>
            <a:cxnLst/>
            <a:rect l="l" t="t" r="r" b="b"/>
            <a:pathLst>
              <a:path w="815346" h="748419">
                <a:moveTo>
                  <a:pt x="0" y="0"/>
                </a:moveTo>
                <a:lnTo>
                  <a:pt x="815346" y="0"/>
                </a:lnTo>
                <a:lnTo>
                  <a:pt x="815346" y="748419"/>
                </a:lnTo>
                <a:lnTo>
                  <a:pt x="0" y="748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 rot="-1851641">
            <a:off x="16286431" y="8529191"/>
            <a:ext cx="2501860" cy="3515618"/>
          </a:xfrm>
          <a:custGeom>
            <a:avLst/>
            <a:gdLst/>
            <a:ahLst/>
            <a:cxnLst/>
            <a:rect l="l" t="t" r="r" b="b"/>
            <a:pathLst>
              <a:path w="2501860" h="3515618">
                <a:moveTo>
                  <a:pt x="0" y="0"/>
                </a:moveTo>
                <a:lnTo>
                  <a:pt x="2501861" y="0"/>
                </a:lnTo>
                <a:lnTo>
                  <a:pt x="2501861" y="3515618"/>
                </a:lnTo>
                <a:lnTo>
                  <a:pt x="0" y="35156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67108" r="-177"/>
            </a:stretch>
          </a:blipFill>
        </p:spPr>
      </p:sp>
      <p:sp>
        <p:nvSpPr>
          <p:cNvPr id="32" name="Freeform 32"/>
          <p:cNvSpPr/>
          <p:nvPr/>
        </p:nvSpPr>
        <p:spPr>
          <a:xfrm rot="1803330">
            <a:off x="-434740" y="8806182"/>
            <a:ext cx="1976730" cy="2777704"/>
          </a:xfrm>
          <a:custGeom>
            <a:avLst/>
            <a:gdLst/>
            <a:ahLst/>
            <a:cxnLst/>
            <a:rect l="l" t="t" r="r" b="b"/>
            <a:pathLst>
              <a:path w="1976730" h="2777704">
                <a:moveTo>
                  <a:pt x="0" y="0"/>
                </a:moveTo>
                <a:lnTo>
                  <a:pt x="1976730" y="0"/>
                </a:lnTo>
                <a:lnTo>
                  <a:pt x="1976730" y="2777704"/>
                </a:lnTo>
                <a:lnTo>
                  <a:pt x="0" y="27777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67108" r="-177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89421" y="1454042"/>
            <a:ext cx="9854979" cy="7378915"/>
          </a:xfrm>
          <a:custGeom>
            <a:avLst/>
            <a:gdLst/>
            <a:ahLst/>
            <a:cxnLst/>
            <a:rect l="l" t="t" r="r" b="b"/>
            <a:pathLst>
              <a:path w="9854979" h="7378915">
                <a:moveTo>
                  <a:pt x="0" y="0"/>
                </a:moveTo>
                <a:lnTo>
                  <a:pt x="9854979" y="0"/>
                </a:lnTo>
                <a:lnTo>
                  <a:pt x="9854979" y="7378916"/>
                </a:lnTo>
                <a:lnTo>
                  <a:pt x="0" y="73789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00808" y="3057330"/>
            <a:ext cx="6988613" cy="3687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269"/>
              </a:lnSpc>
            </a:pPr>
            <a:r>
              <a:rPr lang="en-US" sz="13590" b="1" spc="-407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Terima</a:t>
            </a:r>
          </a:p>
          <a:p>
            <a:pPr marL="0" lvl="0" indent="0" algn="ctr">
              <a:lnSpc>
                <a:spcPts val="14269"/>
              </a:lnSpc>
            </a:pPr>
            <a:r>
              <a:rPr lang="en-US" sz="13590" b="1" spc="-407">
                <a:solidFill>
                  <a:srgbClr val="2B2A5B"/>
                </a:soli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Kasih!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16220" y="6808318"/>
            <a:ext cx="3357790" cy="644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199" spc="-35">
                <a:solidFill>
                  <a:srgbClr val="2B2A5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Ada pertanyaan? Mari berdiskusi!</a:t>
            </a:r>
          </a:p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199" spc="-35">
                <a:solidFill>
                  <a:srgbClr val="2B2A5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Email: guru.informatika@sma.sch.id</a:t>
            </a:r>
          </a:p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199" spc="-35">
                <a:solidFill>
                  <a:srgbClr val="2B2A5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IG: @guruin formatika_sma</a:t>
            </a:r>
          </a:p>
        </p:txBody>
      </p:sp>
      <p:sp>
        <p:nvSpPr>
          <p:cNvPr id="5" name="Freeform 5"/>
          <p:cNvSpPr/>
          <p:nvPr/>
        </p:nvSpPr>
        <p:spPr>
          <a:xfrm rot="365607">
            <a:off x="15714050" y="9442562"/>
            <a:ext cx="3660700" cy="3550879"/>
          </a:xfrm>
          <a:custGeom>
            <a:avLst/>
            <a:gdLst/>
            <a:ahLst/>
            <a:cxnLst/>
            <a:rect l="l" t="t" r="r" b="b"/>
            <a:pathLst>
              <a:path w="3660700" h="3550879">
                <a:moveTo>
                  <a:pt x="0" y="0"/>
                </a:moveTo>
                <a:lnTo>
                  <a:pt x="3660700" y="0"/>
                </a:lnTo>
                <a:lnTo>
                  <a:pt x="3660700" y="3550879"/>
                </a:lnTo>
                <a:lnTo>
                  <a:pt x="0" y="35508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365607">
            <a:off x="15193479" y="-2706441"/>
            <a:ext cx="3660700" cy="3550879"/>
          </a:xfrm>
          <a:custGeom>
            <a:avLst/>
            <a:gdLst/>
            <a:ahLst/>
            <a:cxnLst/>
            <a:rect l="l" t="t" r="r" b="b"/>
            <a:pathLst>
              <a:path w="3660700" h="3550879">
                <a:moveTo>
                  <a:pt x="0" y="0"/>
                </a:moveTo>
                <a:lnTo>
                  <a:pt x="3660700" y="0"/>
                </a:lnTo>
                <a:lnTo>
                  <a:pt x="3660700" y="3550879"/>
                </a:lnTo>
                <a:lnTo>
                  <a:pt x="0" y="35508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 flipV="1">
            <a:off x="3174274" y="7625048"/>
            <a:ext cx="2005494" cy="0"/>
          </a:xfrm>
          <a:prstGeom prst="line">
            <a:avLst/>
          </a:prstGeom>
          <a:ln w="104775" cap="flat">
            <a:solidFill>
              <a:srgbClr val="0CD5A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386109" y="2280103"/>
            <a:ext cx="1360128" cy="1248484"/>
          </a:xfrm>
          <a:custGeom>
            <a:avLst/>
            <a:gdLst/>
            <a:ahLst/>
            <a:cxnLst/>
            <a:rect l="l" t="t" r="r" b="b"/>
            <a:pathLst>
              <a:path w="1360128" h="1248484">
                <a:moveTo>
                  <a:pt x="0" y="0"/>
                </a:moveTo>
                <a:lnTo>
                  <a:pt x="1360128" y="0"/>
                </a:lnTo>
                <a:lnTo>
                  <a:pt x="1360128" y="1248484"/>
                </a:lnTo>
                <a:lnTo>
                  <a:pt x="0" y="12484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822389">
            <a:off x="-2131558" y="6898925"/>
            <a:ext cx="4263117" cy="5990538"/>
          </a:xfrm>
          <a:custGeom>
            <a:avLst/>
            <a:gdLst/>
            <a:ahLst/>
            <a:cxnLst/>
            <a:rect l="l" t="t" r="r" b="b"/>
            <a:pathLst>
              <a:path w="4263117" h="5990538">
                <a:moveTo>
                  <a:pt x="0" y="0"/>
                </a:moveTo>
                <a:lnTo>
                  <a:pt x="4263116" y="0"/>
                </a:lnTo>
                <a:lnTo>
                  <a:pt x="4263116" y="5990538"/>
                </a:lnTo>
                <a:lnTo>
                  <a:pt x="0" y="59905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67108" r="-177"/>
            </a:stretch>
          </a:blipFill>
        </p:spPr>
      </p:sp>
      <p:sp>
        <p:nvSpPr>
          <p:cNvPr id="10" name="Freeform 10"/>
          <p:cNvSpPr/>
          <p:nvPr/>
        </p:nvSpPr>
        <p:spPr>
          <a:xfrm rot="7538240">
            <a:off x="-794456" y="-1366667"/>
            <a:ext cx="2696054" cy="3788500"/>
          </a:xfrm>
          <a:custGeom>
            <a:avLst/>
            <a:gdLst/>
            <a:ahLst/>
            <a:cxnLst/>
            <a:rect l="l" t="t" r="r" b="b"/>
            <a:pathLst>
              <a:path w="2696054" h="3788500">
                <a:moveTo>
                  <a:pt x="0" y="0"/>
                </a:moveTo>
                <a:lnTo>
                  <a:pt x="2696054" y="0"/>
                </a:lnTo>
                <a:lnTo>
                  <a:pt x="2696054" y="3788499"/>
                </a:lnTo>
                <a:lnTo>
                  <a:pt x="0" y="37884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67108" r="-177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698</Words>
  <Application>Microsoft Office PowerPoint</Application>
  <PresentationFormat>Custom</PresentationFormat>
  <Paragraphs>90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Open Sans 2</vt:lpstr>
      <vt:lpstr>Akzidenz-Grotesk</vt:lpstr>
      <vt:lpstr>Open Sans 2 Bold</vt:lpstr>
      <vt:lpstr>Cy Grotesk V3 Key Bold</vt:lpstr>
      <vt:lpstr>Calibri</vt:lpstr>
      <vt:lpstr>Arial</vt:lpstr>
      <vt:lpstr>Open Sans 1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Memahami Konsep Dasar Informatika dan Sistem Komputasi</dc:title>
  <cp:lastModifiedBy>SABRI</cp:lastModifiedBy>
  <cp:revision>2</cp:revision>
  <dcterms:created xsi:type="dcterms:W3CDTF">2006-08-16T00:00:00Z</dcterms:created>
  <dcterms:modified xsi:type="dcterms:W3CDTF">2026-08-17T05:22:04Z</dcterms:modified>
  <dc:identifier>DAHShK0yBmQ</dc:identifier>
</cp:coreProperties>
</file>