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7A1BA-C997-4518-AB9B-97DED5E1AD03}" v="58" dt="2026-08-27T08:11:22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er ASUS" userId="f6aa23f7a63c6494" providerId="LiveId" clId="{9C0B6B9D-A18C-467B-9CD8-490A0BCDCE6B}"/>
    <pc:docChg chg="undo redo custSel addSld modSld modMainMaster">
      <pc:chgData name="User ASUS" userId="f6aa23f7a63c6494" providerId="LiveId" clId="{9C0B6B9D-A18C-467B-9CD8-490A0BCDCE6B}" dt="2026-08-27T08:11:22.149" v="538" actId="767"/>
      <pc:docMkLst>
        <pc:docMk/>
      </pc:docMkLst>
      <pc:sldChg chg="addSp modSp mod">
        <pc:chgData name="User ASUS" userId="f6aa23f7a63c6494" providerId="LiveId" clId="{9C0B6B9D-A18C-467B-9CD8-490A0BCDCE6B}" dt="2026-08-27T08:11:22.149" v="538" actId="767"/>
        <pc:sldMkLst>
          <pc:docMk/>
          <pc:sldMk cId="3129157889" sldId="256"/>
        </pc:sldMkLst>
        <pc:spChg chg="mod">
          <ac:chgData name="User ASUS" userId="f6aa23f7a63c6494" providerId="LiveId" clId="{9C0B6B9D-A18C-467B-9CD8-490A0BCDCE6B}" dt="2026-08-26T07:02:30.249" v="460" actId="27636"/>
          <ac:spMkLst>
            <pc:docMk/>
            <pc:sldMk cId="3129157889" sldId="256"/>
            <ac:spMk id="2" creationId="{A877FABD-0FB1-3357-5B95-64905869FA43}"/>
          </ac:spMkLst>
        </pc:spChg>
        <pc:spChg chg="mod">
          <ac:chgData name="User ASUS" userId="f6aa23f7a63c6494" providerId="LiveId" clId="{9C0B6B9D-A18C-467B-9CD8-490A0BCDCE6B}" dt="2026-08-26T07:12:55.373" v="528" actId="27636"/>
          <ac:spMkLst>
            <pc:docMk/>
            <pc:sldMk cId="3129157889" sldId="256"/>
            <ac:spMk id="3" creationId="{BCDA49AC-D108-4DA0-07F9-117B2FC6ABCA}"/>
          </ac:spMkLst>
        </pc:spChg>
        <pc:spChg chg="add mod">
          <ac:chgData name="User ASUS" userId="f6aa23f7a63c6494" providerId="LiveId" clId="{9C0B6B9D-A18C-467B-9CD8-490A0BCDCE6B}" dt="2026-08-27T08:11:22.149" v="538" actId="767"/>
          <ac:spMkLst>
            <pc:docMk/>
            <pc:sldMk cId="3129157889" sldId="256"/>
            <ac:spMk id="4" creationId="{EE678B15-2194-3CB2-3AC6-8A0784199C93}"/>
          </ac:spMkLst>
        </pc:spChg>
      </pc:sldChg>
      <pc:sldChg chg="modSp mod">
        <pc:chgData name="User ASUS" userId="f6aa23f7a63c6494" providerId="LiveId" clId="{9C0B6B9D-A18C-467B-9CD8-490A0BCDCE6B}" dt="2026-08-26T07:15:32.293" v="536" actId="14100"/>
        <pc:sldMkLst>
          <pc:docMk/>
          <pc:sldMk cId="1848810502" sldId="257"/>
        </pc:sldMkLst>
        <pc:spChg chg="mod">
          <ac:chgData name="User ASUS" userId="f6aa23f7a63c6494" providerId="LiveId" clId="{9C0B6B9D-A18C-467B-9CD8-490A0BCDCE6B}" dt="2026-08-26T07:15:32.293" v="536" actId="14100"/>
          <ac:spMkLst>
            <pc:docMk/>
            <pc:sldMk cId="1848810502" sldId="257"/>
            <ac:spMk id="2" creationId="{E4301428-B8A3-97CD-C1AE-075347D147B1}"/>
          </ac:spMkLst>
        </pc:spChg>
        <pc:spChg chg="mod">
          <ac:chgData name="User ASUS" userId="f6aa23f7a63c6494" providerId="LiveId" clId="{9C0B6B9D-A18C-467B-9CD8-490A0BCDCE6B}" dt="2026-08-26T07:14:20.033" v="533" actId="27636"/>
          <ac:spMkLst>
            <pc:docMk/>
            <pc:sldMk cId="1848810502" sldId="257"/>
            <ac:spMk id="3" creationId="{A4F2713A-559E-B634-B698-7F71FDC9850B}"/>
          </ac:spMkLst>
        </pc:spChg>
      </pc:sldChg>
      <pc:sldChg chg="addSp delSp modSp new mod chgLayout">
        <pc:chgData name="User ASUS" userId="f6aa23f7a63c6494" providerId="LiveId" clId="{9C0B6B9D-A18C-467B-9CD8-490A0BCDCE6B}" dt="2026-08-26T07:06:12.138" v="487" actId="20577"/>
        <pc:sldMkLst>
          <pc:docMk/>
          <pc:sldMk cId="2766979398" sldId="258"/>
        </pc:sldMkLst>
        <pc:spChg chg="del mod">
          <ac:chgData name="User ASUS" userId="f6aa23f7a63c6494" providerId="LiveId" clId="{9C0B6B9D-A18C-467B-9CD8-490A0BCDCE6B}" dt="2026-08-26T05:35:12.181" v="39" actId="478"/>
          <ac:spMkLst>
            <pc:docMk/>
            <pc:sldMk cId="2766979398" sldId="258"/>
            <ac:spMk id="2" creationId="{2C6E6E42-F0D9-26D4-C1E5-814851AECC85}"/>
          </ac:spMkLst>
        </pc:spChg>
        <pc:spChg chg="del">
          <ac:chgData name="User ASUS" userId="f6aa23f7a63c6494" providerId="LiveId" clId="{9C0B6B9D-A18C-467B-9CD8-490A0BCDCE6B}" dt="2026-08-26T05:29:04.046" v="3" actId="478"/>
          <ac:spMkLst>
            <pc:docMk/>
            <pc:sldMk cId="2766979398" sldId="258"/>
            <ac:spMk id="3" creationId="{5A4AD7CC-95E2-33EF-7D26-EAB5CCD010B3}"/>
          </ac:spMkLst>
        </pc:spChg>
        <pc:spChg chg="add del">
          <ac:chgData name="User ASUS" userId="f6aa23f7a63c6494" providerId="LiveId" clId="{9C0B6B9D-A18C-467B-9CD8-490A0BCDCE6B}" dt="2026-08-26T05:30:51.667" v="17" actId="22"/>
          <ac:spMkLst>
            <pc:docMk/>
            <pc:sldMk cId="2766979398" sldId="258"/>
            <ac:spMk id="5" creationId="{6FEDFCEF-9734-44E8-2B9A-5D73CC2EB5FF}"/>
          </ac:spMkLst>
        </pc:spChg>
        <pc:spChg chg="add del mod">
          <ac:chgData name="User ASUS" userId="f6aa23f7a63c6494" providerId="LiveId" clId="{9C0B6B9D-A18C-467B-9CD8-490A0BCDCE6B}" dt="2026-08-26T05:35:26.654" v="40" actId="6264"/>
          <ac:spMkLst>
            <pc:docMk/>
            <pc:sldMk cId="2766979398" sldId="258"/>
            <ac:spMk id="7" creationId="{974ABCBC-C347-70BD-860C-D86689421EB6}"/>
          </ac:spMkLst>
        </pc:spChg>
        <pc:spChg chg="add mod ord">
          <ac:chgData name="User ASUS" userId="f6aa23f7a63c6494" providerId="LiveId" clId="{9C0B6B9D-A18C-467B-9CD8-490A0BCDCE6B}" dt="2026-08-26T05:44:33.638" v="96" actId="1076"/>
          <ac:spMkLst>
            <pc:docMk/>
            <pc:sldMk cId="2766979398" sldId="258"/>
            <ac:spMk id="8" creationId="{9E9384BA-EA96-11D5-D793-578D61F1478C}"/>
          </ac:spMkLst>
        </pc:spChg>
        <pc:spChg chg="add mod ord">
          <ac:chgData name="User ASUS" userId="f6aa23f7a63c6494" providerId="LiveId" clId="{9C0B6B9D-A18C-467B-9CD8-490A0BCDCE6B}" dt="2026-08-26T07:06:12.138" v="487" actId="20577"/>
          <ac:spMkLst>
            <pc:docMk/>
            <pc:sldMk cId="2766979398" sldId="258"/>
            <ac:spMk id="9" creationId="{07C89CAA-4E2A-BF26-A3F6-7C8A1F31F985}"/>
          </ac:spMkLst>
        </pc:spChg>
      </pc:sldChg>
      <pc:sldChg chg="modSp new mod">
        <pc:chgData name="User ASUS" userId="f6aa23f7a63c6494" providerId="LiveId" clId="{9C0B6B9D-A18C-467B-9CD8-490A0BCDCE6B}" dt="2026-08-26T07:14:48.985" v="535" actId="27636"/>
        <pc:sldMkLst>
          <pc:docMk/>
          <pc:sldMk cId="1268988482" sldId="259"/>
        </pc:sldMkLst>
        <pc:spChg chg="mod">
          <ac:chgData name="User ASUS" userId="f6aa23f7a63c6494" providerId="LiveId" clId="{9C0B6B9D-A18C-467B-9CD8-490A0BCDCE6B}" dt="2026-08-26T07:03:30.065" v="462"/>
          <ac:spMkLst>
            <pc:docMk/>
            <pc:sldMk cId="1268988482" sldId="259"/>
            <ac:spMk id="2" creationId="{A6B1E9C8-D05B-FD16-1A10-D00654D88ED2}"/>
          </ac:spMkLst>
        </pc:spChg>
        <pc:spChg chg="mod">
          <ac:chgData name="User ASUS" userId="f6aa23f7a63c6494" providerId="LiveId" clId="{9C0B6B9D-A18C-467B-9CD8-490A0BCDCE6B}" dt="2026-08-26T07:14:48.985" v="535" actId="27636"/>
          <ac:spMkLst>
            <pc:docMk/>
            <pc:sldMk cId="1268988482" sldId="259"/>
            <ac:spMk id="3" creationId="{315C74B5-A3B1-20F9-91F2-79A8B4447D51}"/>
          </ac:spMkLst>
        </pc:spChg>
      </pc:sldChg>
      <pc:sldChg chg="modSp new mod">
        <pc:chgData name="User ASUS" userId="f6aa23f7a63c6494" providerId="LiveId" clId="{9C0B6B9D-A18C-467B-9CD8-490A0BCDCE6B}" dt="2026-08-26T07:07:01.154" v="489" actId="27636"/>
        <pc:sldMkLst>
          <pc:docMk/>
          <pc:sldMk cId="156248776" sldId="260"/>
        </pc:sldMkLst>
        <pc:spChg chg="mod">
          <ac:chgData name="User ASUS" userId="f6aa23f7a63c6494" providerId="LiveId" clId="{9C0B6B9D-A18C-467B-9CD8-490A0BCDCE6B}" dt="2026-08-26T07:03:30.065" v="462"/>
          <ac:spMkLst>
            <pc:docMk/>
            <pc:sldMk cId="156248776" sldId="260"/>
            <ac:spMk id="2" creationId="{39F27C92-9B62-F73F-CE3D-DD4DE6DD8A62}"/>
          </ac:spMkLst>
        </pc:spChg>
        <pc:spChg chg="mod">
          <ac:chgData name="User ASUS" userId="f6aa23f7a63c6494" providerId="LiveId" clId="{9C0B6B9D-A18C-467B-9CD8-490A0BCDCE6B}" dt="2026-08-26T07:07:01.154" v="489" actId="27636"/>
          <ac:spMkLst>
            <pc:docMk/>
            <pc:sldMk cId="156248776" sldId="260"/>
            <ac:spMk id="3" creationId="{BED25CCB-9419-32AB-1ACC-340152D38B22}"/>
          </ac:spMkLst>
        </pc:spChg>
      </pc:sldChg>
      <pc:sldChg chg="modSp new mod">
        <pc:chgData name="User ASUS" userId="f6aa23f7a63c6494" providerId="LiveId" clId="{9C0B6B9D-A18C-467B-9CD8-490A0BCDCE6B}" dt="2026-08-26T07:08:55.570" v="507" actId="12"/>
        <pc:sldMkLst>
          <pc:docMk/>
          <pc:sldMk cId="2592700513" sldId="261"/>
        </pc:sldMkLst>
        <pc:spChg chg="mod">
          <ac:chgData name="User ASUS" userId="f6aa23f7a63c6494" providerId="LiveId" clId="{9C0B6B9D-A18C-467B-9CD8-490A0BCDCE6B}" dt="2026-08-26T07:03:30.275" v="464" actId="27636"/>
          <ac:spMkLst>
            <pc:docMk/>
            <pc:sldMk cId="2592700513" sldId="261"/>
            <ac:spMk id="2" creationId="{A2CC814E-36DE-0A2D-7F2A-81F6237A4EEE}"/>
          </ac:spMkLst>
        </pc:spChg>
        <pc:spChg chg="mod">
          <ac:chgData name="User ASUS" userId="f6aa23f7a63c6494" providerId="LiveId" clId="{9C0B6B9D-A18C-467B-9CD8-490A0BCDCE6B}" dt="2026-08-26T07:08:55.570" v="507" actId="12"/>
          <ac:spMkLst>
            <pc:docMk/>
            <pc:sldMk cId="2592700513" sldId="261"/>
            <ac:spMk id="3" creationId="{2FC80FB5-013D-CFE6-6B6A-6B63DC3A80CA}"/>
          </ac:spMkLst>
        </pc:spChg>
      </pc:sldChg>
      <pc:sldChg chg="modSp new mod">
        <pc:chgData name="User ASUS" userId="f6aa23f7a63c6494" providerId="LiveId" clId="{9C0B6B9D-A18C-467B-9CD8-490A0BCDCE6B}" dt="2026-08-26T07:16:43.479" v="537" actId="14100"/>
        <pc:sldMkLst>
          <pc:docMk/>
          <pc:sldMk cId="1454388124" sldId="262"/>
        </pc:sldMkLst>
        <pc:spChg chg="mod">
          <ac:chgData name="User ASUS" userId="f6aa23f7a63c6494" providerId="LiveId" clId="{9C0B6B9D-A18C-467B-9CD8-490A0BCDCE6B}" dt="2026-08-26T07:16:43.479" v="537" actId="14100"/>
          <ac:spMkLst>
            <pc:docMk/>
            <pc:sldMk cId="1454388124" sldId="262"/>
            <ac:spMk id="2" creationId="{79A8C42F-9084-4F5F-949F-C2C4D57E38C4}"/>
          </ac:spMkLst>
        </pc:spChg>
        <pc:spChg chg="mod">
          <ac:chgData name="User ASUS" userId="f6aa23f7a63c6494" providerId="LiveId" clId="{9C0B6B9D-A18C-467B-9CD8-490A0BCDCE6B}" dt="2026-08-26T07:09:49.394" v="512" actId="27636"/>
          <ac:spMkLst>
            <pc:docMk/>
            <pc:sldMk cId="1454388124" sldId="262"/>
            <ac:spMk id="3" creationId="{574DC073-D70F-00BF-C60C-96E6C2213AA5}"/>
          </ac:spMkLst>
        </pc:spChg>
      </pc:sldChg>
      <pc:sldChg chg="delSp modSp new mod">
        <pc:chgData name="User ASUS" userId="f6aa23f7a63c6494" providerId="LiveId" clId="{9C0B6B9D-A18C-467B-9CD8-490A0BCDCE6B}" dt="2026-08-26T07:10:56.291" v="518" actId="255"/>
        <pc:sldMkLst>
          <pc:docMk/>
          <pc:sldMk cId="198916351" sldId="263"/>
        </pc:sldMkLst>
        <pc:spChg chg="del">
          <ac:chgData name="User ASUS" userId="f6aa23f7a63c6494" providerId="LiveId" clId="{9C0B6B9D-A18C-467B-9CD8-490A0BCDCE6B}" dt="2026-08-26T06:24:09.483" v="217" actId="478"/>
          <ac:spMkLst>
            <pc:docMk/>
            <pc:sldMk cId="198916351" sldId="263"/>
            <ac:spMk id="2" creationId="{BA65F4D2-4521-9FBD-B850-C960A6B293C0}"/>
          </ac:spMkLst>
        </pc:spChg>
        <pc:spChg chg="mod">
          <ac:chgData name="User ASUS" userId="f6aa23f7a63c6494" providerId="LiveId" clId="{9C0B6B9D-A18C-467B-9CD8-490A0BCDCE6B}" dt="2026-08-26T07:10:56.291" v="518" actId="255"/>
          <ac:spMkLst>
            <pc:docMk/>
            <pc:sldMk cId="198916351" sldId="263"/>
            <ac:spMk id="3" creationId="{5F10854C-B1C2-712D-0718-838E0EF04E0A}"/>
          </ac:spMkLst>
        </pc:spChg>
      </pc:sldChg>
      <pc:sldChg chg="modSp new mod">
        <pc:chgData name="User ASUS" userId="f6aa23f7a63c6494" providerId="LiveId" clId="{9C0B6B9D-A18C-467B-9CD8-490A0BCDCE6B}" dt="2026-08-26T07:11:31.128" v="522" actId="15"/>
        <pc:sldMkLst>
          <pc:docMk/>
          <pc:sldMk cId="4224203852" sldId="264"/>
        </pc:sldMkLst>
        <pc:spChg chg="mod">
          <ac:chgData name="User ASUS" userId="f6aa23f7a63c6494" providerId="LiveId" clId="{9C0B6B9D-A18C-467B-9CD8-490A0BCDCE6B}" dt="2026-08-26T07:03:30.065" v="462"/>
          <ac:spMkLst>
            <pc:docMk/>
            <pc:sldMk cId="4224203852" sldId="264"/>
            <ac:spMk id="2" creationId="{4E208D58-5E99-B81C-8314-DEB5D682DE7F}"/>
          </ac:spMkLst>
        </pc:spChg>
        <pc:spChg chg="mod">
          <ac:chgData name="User ASUS" userId="f6aa23f7a63c6494" providerId="LiveId" clId="{9C0B6B9D-A18C-467B-9CD8-490A0BCDCE6B}" dt="2026-08-26T07:11:31.128" v="522" actId="15"/>
          <ac:spMkLst>
            <pc:docMk/>
            <pc:sldMk cId="4224203852" sldId="264"/>
            <ac:spMk id="3" creationId="{6A88AC44-F129-C241-983E-5D0691AF5541}"/>
          </ac:spMkLst>
        </pc:spChg>
      </pc:sldChg>
      <pc:sldChg chg="delSp modSp new mod">
        <pc:chgData name="User ASUS" userId="f6aa23f7a63c6494" providerId="LiveId" clId="{9C0B6B9D-A18C-467B-9CD8-490A0BCDCE6B}" dt="2026-08-26T07:12:27.848" v="526" actId="255"/>
        <pc:sldMkLst>
          <pc:docMk/>
          <pc:sldMk cId="2641302010" sldId="265"/>
        </pc:sldMkLst>
        <pc:spChg chg="del">
          <ac:chgData name="User ASUS" userId="f6aa23f7a63c6494" providerId="LiveId" clId="{9C0B6B9D-A18C-467B-9CD8-490A0BCDCE6B}" dt="2026-08-26T06:50:28.917" v="367" actId="478"/>
          <ac:spMkLst>
            <pc:docMk/>
            <pc:sldMk cId="2641302010" sldId="265"/>
            <ac:spMk id="2" creationId="{613FC962-189F-26DA-3278-CCBB0B63E038}"/>
          </ac:spMkLst>
        </pc:spChg>
        <pc:spChg chg="mod">
          <ac:chgData name="User ASUS" userId="f6aa23f7a63c6494" providerId="LiveId" clId="{9C0B6B9D-A18C-467B-9CD8-490A0BCDCE6B}" dt="2026-08-26T07:12:27.848" v="526" actId="255"/>
          <ac:spMkLst>
            <pc:docMk/>
            <pc:sldMk cId="2641302010" sldId="265"/>
            <ac:spMk id="3" creationId="{4DF40CF3-AB1F-F458-B186-222CCB8F0A72}"/>
          </ac:spMkLst>
        </pc:spChg>
      </pc:sldChg>
      <pc:sldMasterChg chg="modSldLayout">
        <pc:chgData name="User ASUS" userId="f6aa23f7a63c6494" providerId="LiveId" clId="{9C0B6B9D-A18C-467B-9CD8-490A0BCDCE6B}" dt="2026-08-26T06:33:18.591" v="293"/>
        <pc:sldMasterMkLst>
          <pc:docMk/>
          <pc:sldMasterMk cId="655406720" sldId="2147483701"/>
        </pc:sldMasterMkLst>
        <pc:sldLayoutChg chg="delSp">
          <pc:chgData name="User ASUS" userId="f6aa23f7a63c6494" providerId="LiveId" clId="{9C0B6B9D-A18C-467B-9CD8-490A0BCDCE6B}" dt="2026-08-26T06:33:18.591" v="293"/>
          <pc:sldLayoutMkLst>
            <pc:docMk/>
            <pc:sldMasterMk cId="655406720" sldId="2147483701"/>
            <pc:sldLayoutMk cId="489194621" sldId="2147483729"/>
          </pc:sldLayoutMkLst>
          <pc:spChg chg="del">
            <ac:chgData name="User ASUS" userId="f6aa23f7a63c6494" providerId="LiveId" clId="{9C0B6B9D-A18C-467B-9CD8-490A0BCDCE6B}" dt="2026-08-26T06:33:18.591" v="293"/>
            <ac:spMkLst>
              <pc:docMk/>
              <pc:sldMasterMk cId="655406720" sldId="2147483701"/>
              <pc:sldLayoutMk cId="489194621" sldId="2147483729"/>
              <ac:spMk id="7" creationId="{00000000-0000-0000-0000-000000000000}"/>
            </ac:spMkLst>
          </pc:spChg>
          <pc:spChg chg="del">
            <ac:chgData name="User ASUS" userId="f6aa23f7a63c6494" providerId="LiveId" clId="{9C0B6B9D-A18C-467B-9CD8-490A0BCDCE6B}" dt="2026-08-26T06:33:18.591" v="293"/>
            <ac:spMkLst>
              <pc:docMk/>
              <pc:sldMasterMk cId="655406720" sldId="2147483701"/>
              <pc:sldLayoutMk cId="489194621" sldId="2147483729"/>
              <ac:spMk id="8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80B01-5EEA-47A8-9AF6-3DEA06DE3578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6A521-9C9A-4A26-8700-E661011B9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5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6A521-9C9A-4A26-8700-E661011B99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70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6A521-9C9A-4A26-8700-E661011B99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98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6A521-9C9A-4A26-8700-E661011B99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91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7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74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81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57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6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00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31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2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29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79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4070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5664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4132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45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96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71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51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51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82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02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584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364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6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404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85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94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154F0097-94FB-42D9-8DE5-D7523F9EC540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1AC712-7D9D-40C2-AC5E-8B2F805CA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2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  <p:sldLayoutId id="2147484052" r:id="rId26"/>
    <p:sldLayoutId id="2147484053" r:id="rId27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7FABD-0FB1-3357-5B95-64905869F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26923"/>
          </a:xfrm>
        </p:spPr>
        <p:txBody>
          <a:bodyPr>
            <a:normAutofit fontScale="90000"/>
          </a:bodyPr>
          <a:lstStyle/>
          <a:p>
            <a:r>
              <a:rPr lang="en-US" dirty="0"/>
              <a:t>KONSEP DASAR AKUNTANSI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A49AC-D108-4DA0-07F9-117B2FC6A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40037"/>
            <a:ext cx="9144000" cy="2895599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TUJUAN PEMBELAJARAN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MEMAHAMI DAN MENJELASKAN KONSEP DASAR AKUNTANSI TERMASUK PENGERTIAN AKUNTANSI, TUJUAN AKUNTANSI, PRINSIP-PRINSIP AKUNTANSI  SERTA PERAN AKUNTANSI DALAM DUNIA UAHA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sz="2800" dirty="0"/>
              <a:t>MENGIDENTIFIKASI PIHAK-PIHAK YANG MEMBUTUHKAN INFORMASI AKUNTANSI</a:t>
            </a:r>
          </a:p>
          <a:p>
            <a:pPr lvl="1" algn="l"/>
            <a:endParaRPr lang="en-US" sz="2800" dirty="0"/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678B15-2194-3CB2-3AC6-8A0784199C93}"/>
              </a:ext>
            </a:extLst>
          </p:cNvPr>
          <p:cNvSpPr txBox="1"/>
          <p:nvPr/>
        </p:nvSpPr>
        <p:spPr>
          <a:xfrm>
            <a:off x="489857" y="2873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5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1428-B8A3-97CD-C1AE-075347D14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828" y="88219"/>
            <a:ext cx="9144000" cy="1773237"/>
          </a:xfrm>
        </p:spPr>
        <p:txBody>
          <a:bodyPr>
            <a:normAutofit fontScale="90000"/>
          </a:bodyPr>
          <a:lstStyle/>
          <a:p>
            <a:r>
              <a:rPr lang="en-US" dirty="0"/>
              <a:t>A. PENGERTIAN AKUNTANSI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2713A-559E-B634-B698-7F71FDC98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827" y="2231571"/>
            <a:ext cx="11615059" cy="3897086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AutoNum type="arabicPeriod"/>
            </a:pPr>
            <a:r>
              <a:rPr lang="en-US" sz="2800" dirty="0" err="1"/>
              <a:t>Pengertian</a:t>
            </a:r>
            <a:r>
              <a:rPr lang="en-US" sz="2800" dirty="0"/>
              <a:t> </a:t>
            </a:r>
            <a:r>
              <a:rPr lang="en-US" sz="2800" dirty="0" err="1"/>
              <a:t>Akuntansi</a:t>
            </a:r>
            <a:r>
              <a:rPr lang="en-US" sz="2800" dirty="0"/>
              <a:t> </a:t>
            </a:r>
            <a:r>
              <a:rPr lang="en-US" sz="2800" dirty="0" err="1"/>
              <a:t>menurut</a:t>
            </a:r>
            <a:r>
              <a:rPr lang="en-US" sz="2800" dirty="0"/>
              <a:t> American Accounting Association (AAA)</a:t>
            </a:r>
          </a:p>
          <a:p>
            <a:pPr algn="just"/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proses </a:t>
            </a:r>
            <a:r>
              <a:rPr lang="en-US" dirty="0" err="1"/>
              <a:t>mengidentifikasi</a:t>
            </a:r>
            <a:r>
              <a:rPr lang="en-US" dirty="0"/>
              <a:t>/</a:t>
            </a:r>
            <a:r>
              <a:rPr lang="en-US" dirty="0" err="1"/>
              <a:t>mengenali</a:t>
            </a:r>
            <a:r>
              <a:rPr lang="en-US" dirty="0"/>
              <a:t>, </a:t>
            </a:r>
            <a:r>
              <a:rPr lang="en-US" dirty="0" err="1"/>
              <a:t>mengukur</a:t>
            </a:r>
            <a:r>
              <a:rPr lang="en-US" dirty="0"/>
              <a:t>, </a:t>
            </a:r>
            <a:r>
              <a:rPr lang="en-US" dirty="0" err="1"/>
              <a:t>danMelaporkan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dan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sz="3000" dirty="0"/>
              <a:t>2. </a:t>
            </a:r>
            <a:r>
              <a:rPr lang="en-US" sz="3000" dirty="0" err="1"/>
              <a:t>pengertian</a:t>
            </a:r>
            <a:r>
              <a:rPr lang="en-US" sz="3000" dirty="0"/>
              <a:t> </a:t>
            </a:r>
            <a:r>
              <a:rPr lang="en-US" sz="3000" dirty="0" err="1"/>
              <a:t>akuntansi</a:t>
            </a:r>
            <a:r>
              <a:rPr lang="en-US" sz="3000" dirty="0"/>
              <a:t> </a:t>
            </a:r>
            <a:r>
              <a:rPr lang="en-US" sz="3000" dirty="0" err="1"/>
              <a:t>menurut</a:t>
            </a:r>
            <a:r>
              <a:rPr lang="en-US" sz="3000" dirty="0"/>
              <a:t> American Institute of Certified Public Accountants (AICPA),</a:t>
            </a:r>
          </a:p>
          <a:p>
            <a:pPr algn="just"/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 </a:t>
            </a:r>
            <a:r>
              <a:rPr lang="en-US" dirty="0" err="1"/>
              <a:t>pencatatan</a:t>
            </a:r>
            <a:r>
              <a:rPr lang="en-US" dirty="0"/>
              <a:t>, </a:t>
            </a:r>
            <a:r>
              <a:rPr lang="en-US" dirty="0" err="1"/>
              <a:t>penggolongan,peringkasan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dan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uang,transaksi-transaksi</a:t>
            </a:r>
            <a:r>
              <a:rPr lang="en-US" dirty="0"/>
              <a:t> dan </a:t>
            </a:r>
            <a:r>
              <a:rPr lang="en-US" dirty="0" err="1"/>
              <a:t>kejadian-kejadian</a:t>
            </a:r>
            <a:r>
              <a:rPr lang="en-US" dirty="0"/>
              <a:t> yang </a:t>
            </a:r>
            <a:r>
              <a:rPr lang="en-US" dirty="0" err="1"/>
              <a:t>setidak-tidaknya</a:t>
            </a:r>
            <a:r>
              <a:rPr lang="en-US" dirty="0"/>
              <a:t> </a:t>
            </a:r>
            <a:r>
              <a:rPr lang="en-US" dirty="0" err="1"/>
              <a:t>bersifatfinansial</a:t>
            </a:r>
            <a:r>
              <a:rPr lang="en-US" dirty="0"/>
              <a:t> dan </a:t>
            </a:r>
            <a:r>
              <a:rPr lang="en-US" dirty="0" err="1"/>
              <a:t>penafsiran</a:t>
            </a:r>
            <a:r>
              <a:rPr lang="en-US" dirty="0"/>
              <a:t> </a:t>
            </a:r>
            <a:r>
              <a:rPr lang="en-US" dirty="0" err="1"/>
              <a:t>hasil-hasilnya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881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E9384BA-EA96-11D5-D793-578D61F14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685" y="469221"/>
            <a:ext cx="9144000" cy="869723"/>
          </a:xfrm>
        </p:spPr>
        <p:txBody>
          <a:bodyPr>
            <a:noAutofit/>
          </a:bodyPr>
          <a:lstStyle/>
          <a:p>
            <a:r>
              <a:rPr lang="fi-FI" sz="3200" dirty="0"/>
              <a:t>Kesimpulan dari pengertian akuntansi tersebut meliputi kegaitan :</a:t>
            </a:r>
            <a:endParaRPr lang="en-US" sz="3200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07C89CAA-4E2A-BF26-A3F6-7C8A1F31F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685" y="1567543"/>
            <a:ext cx="9144000" cy="508362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000" dirty="0"/>
              <a:t>	A. </a:t>
            </a:r>
            <a:r>
              <a:rPr lang="en-US" sz="3000" dirty="0" err="1"/>
              <a:t>Pencatatan</a:t>
            </a:r>
            <a:r>
              <a:rPr lang="en-US" sz="3000" dirty="0"/>
              <a:t> (recording</a:t>
            </a:r>
            <a:r>
              <a:rPr lang="en-US" dirty="0"/>
              <a:t>)</a:t>
            </a:r>
          </a:p>
          <a:p>
            <a:pPr algn="l"/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kPencatatanegiatan</a:t>
            </a:r>
            <a:r>
              <a:rPr lang="en-US" sz="1600" dirty="0"/>
              <a:t> </a:t>
            </a:r>
            <a:r>
              <a:rPr lang="en-US" sz="1600" dirty="0" err="1"/>
              <a:t>memindah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menganalisa</a:t>
            </a:r>
            <a:r>
              <a:rPr lang="en-US" sz="1600" dirty="0"/>
              <a:t> </a:t>
            </a:r>
            <a:r>
              <a:rPr lang="en-US" sz="1600" dirty="0" err="1"/>
              <a:t>transaksi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 yang </a:t>
            </a:r>
            <a:r>
              <a:rPr lang="en-US" sz="1600" dirty="0" err="1"/>
              <a:t>terjaberupa</a:t>
            </a:r>
            <a:r>
              <a:rPr lang="en-US" sz="1600" dirty="0"/>
              <a:t> </a:t>
            </a:r>
            <a:r>
              <a:rPr lang="en-US" sz="1600" dirty="0" err="1"/>
              <a:t>dokumen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buku</a:t>
            </a:r>
            <a:r>
              <a:rPr lang="en-US" sz="1600" dirty="0"/>
              <a:t> </a:t>
            </a:r>
            <a:r>
              <a:rPr lang="en-US" sz="1600" dirty="0" err="1"/>
              <a:t>harian</a:t>
            </a:r>
            <a:r>
              <a:rPr lang="en-US" sz="1600" dirty="0"/>
              <a:t> (</a:t>
            </a:r>
            <a:r>
              <a:rPr lang="en-US" sz="1600" dirty="0" err="1"/>
              <a:t>jurnal</a:t>
            </a:r>
            <a:r>
              <a:rPr lang="en-US" sz="1600" dirty="0"/>
              <a:t>)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cermat</a:t>
            </a:r>
            <a:r>
              <a:rPr lang="en-US" sz="1600" dirty="0"/>
              <a:t>, </a:t>
            </a:r>
            <a:r>
              <a:rPr lang="en-US" sz="1600" dirty="0" err="1"/>
              <a:t>teliti</a:t>
            </a:r>
            <a:r>
              <a:rPr lang="en-US" sz="1600" dirty="0"/>
              <a:t> dan </a:t>
            </a:r>
            <a:r>
              <a:rPr lang="en-US" sz="1600" dirty="0" err="1"/>
              <a:t>urut</a:t>
            </a:r>
            <a:r>
              <a:rPr lang="en-US" sz="1600" dirty="0"/>
              <a:t>.</a:t>
            </a:r>
          </a:p>
          <a:p>
            <a:pPr algn="l"/>
            <a:r>
              <a:rPr lang="en-US" sz="2800" dirty="0"/>
              <a:t>	B. </a:t>
            </a:r>
            <a:r>
              <a:rPr lang="en-US" sz="2800" dirty="0" err="1"/>
              <a:t>Pengumpulan</a:t>
            </a:r>
            <a:r>
              <a:rPr lang="en-US" sz="2800" dirty="0"/>
              <a:t> (</a:t>
            </a:r>
            <a:r>
              <a:rPr lang="en-US" sz="2800" dirty="0" err="1"/>
              <a:t>clasifiying</a:t>
            </a:r>
            <a:r>
              <a:rPr lang="en-US" sz="1600" dirty="0"/>
              <a:t>)</a:t>
            </a:r>
          </a:p>
          <a:p>
            <a:pPr algn="l"/>
            <a:r>
              <a:rPr lang="en-US" sz="1600" dirty="0" err="1"/>
              <a:t>Penggolongan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 </a:t>
            </a:r>
            <a:r>
              <a:rPr lang="en-US" sz="1600" dirty="0" err="1"/>
              <a:t>memilah</a:t>
            </a:r>
            <a:r>
              <a:rPr lang="en-US" sz="1600" dirty="0"/>
              <a:t> dan </a:t>
            </a:r>
            <a:r>
              <a:rPr lang="en-US" sz="1600" dirty="0" err="1"/>
              <a:t>mengumpulkanransaksi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</a:t>
            </a:r>
            <a:r>
              <a:rPr lang="en-US" sz="1600" dirty="0" err="1"/>
              <a:t>perusahaan</a:t>
            </a:r>
            <a:r>
              <a:rPr lang="en-US" sz="1600" dirty="0"/>
              <a:t> yang </a:t>
            </a:r>
            <a:r>
              <a:rPr lang="en-US" sz="1600" dirty="0" err="1"/>
              <a:t>sama</a:t>
            </a:r>
            <a:r>
              <a:rPr lang="en-US" sz="1600" dirty="0"/>
              <a:t> yang </a:t>
            </a:r>
            <a:r>
              <a:rPr lang="en-US" sz="1600" dirty="0" err="1"/>
              <a:t>tertulis</a:t>
            </a:r>
            <a:r>
              <a:rPr lang="en-US" sz="1600" dirty="0"/>
              <a:t> pada </a:t>
            </a:r>
            <a:r>
              <a:rPr lang="en-US" sz="1600" dirty="0" err="1"/>
              <a:t>jurnal</a:t>
            </a:r>
            <a:r>
              <a:rPr lang="en-US" sz="1600" dirty="0"/>
              <a:t> </a:t>
            </a:r>
            <a:r>
              <a:rPr lang="en-US" sz="1600" dirty="0" err="1"/>
              <a:t>kedalam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buku</a:t>
            </a:r>
            <a:r>
              <a:rPr lang="en-US" sz="1600" dirty="0"/>
              <a:t> </a:t>
            </a:r>
            <a:r>
              <a:rPr lang="en-US" sz="1600" dirty="0" err="1"/>
              <a:t>besar</a:t>
            </a:r>
            <a:r>
              <a:rPr lang="en-US" sz="1600" dirty="0"/>
              <a:t>.</a:t>
            </a:r>
          </a:p>
          <a:p>
            <a:pPr algn="l"/>
            <a:r>
              <a:rPr lang="en-US" sz="2800" dirty="0"/>
              <a:t>	C. </a:t>
            </a:r>
            <a:r>
              <a:rPr lang="en-US" sz="2800" dirty="0" err="1"/>
              <a:t>Pengihtisaran</a:t>
            </a:r>
            <a:r>
              <a:rPr lang="en-US" sz="2800" dirty="0"/>
              <a:t> (summarizing)</a:t>
            </a:r>
          </a:p>
          <a:p>
            <a:pPr algn="l"/>
            <a:r>
              <a:rPr lang="en-US" sz="1600" dirty="0" err="1"/>
              <a:t>Pengihtisaran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meringkas</a:t>
            </a:r>
            <a:r>
              <a:rPr lang="en-US" sz="1600" dirty="0"/>
              <a:t> </a:t>
            </a:r>
            <a:r>
              <a:rPr lang="en-US" sz="1600" dirty="0" err="1"/>
              <a:t>transaksikeuangan</a:t>
            </a:r>
            <a:r>
              <a:rPr lang="en-US" sz="1600" dirty="0"/>
              <a:t> yang </a:t>
            </a:r>
            <a:r>
              <a:rPr lang="en-US" sz="1600" dirty="0" err="1"/>
              <a:t>sudah</a:t>
            </a:r>
            <a:r>
              <a:rPr lang="en-US" sz="1600" dirty="0"/>
              <a:t> </a:t>
            </a:r>
            <a:r>
              <a:rPr lang="en-US" sz="1600" dirty="0" err="1"/>
              <a:t>digolongkan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akun</a:t>
            </a:r>
            <a:r>
              <a:rPr lang="en-US" sz="1600" dirty="0"/>
              <a:t> </a:t>
            </a:r>
            <a:r>
              <a:rPr lang="en-US" sz="1600" dirty="0" err="1"/>
              <a:t>buku</a:t>
            </a:r>
            <a:r>
              <a:rPr lang="en-US" sz="1600" dirty="0"/>
              <a:t> </a:t>
            </a:r>
            <a:r>
              <a:rPr lang="en-US" sz="1600" dirty="0" err="1"/>
              <a:t>besarselanjutnya</a:t>
            </a:r>
            <a:r>
              <a:rPr lang="en-US" sz="1600" dirty="0"/>
              <a:t> </a:t>
            </a:r>
            <a:r>
              <a:rPr lang="en-US" sz="1600" dirty="0" err="1"/>
              <a:t>saldonyadimasukkan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neraca</a:t>
            </a:r>
            <a:r>
              <a:rPr lang="en-US" sz="1600" dirty="0"/>
              <a:t> </a:t>
            </a:r>
            <a:r>
              <a:rPr lang="en-US" sz="1600" dirty="0" err="1"/>
              <a:t>saldo</a:t>
            </a:r>
            <a:r>
              <a:rPr lang="en-US" sz="1600" dirty="0"/>
              <a:t>.</a:t>
            </a:r>
          </a:p>
          <a:p>
            <a:pPr algn="l"/>
            <a:r>
              <a:rPr lang="en-US" sz="2800" dirty="0"/>
              <a:t>	d. </a:t>
            </a:r>
            <a:r>
              <a:rPr lang="en-US" sz="2800" dirty="0" err="1"/>
              <a:t>Penyajian</a:t>
            </a:r>
            <a:r>
              <a:rPr lang="en-US" sz="2800" dirty="0"/>
              <a:t> (reporting)</a:t>
            </a:r>
          </a:p>
          <a:p>
            <a:pPr algn="l"/>
            <a:r>
              <a:rPr lang="en-US" sz="1600" dirty="0" err="1"/>
              <a:t>Penyajian</a:t>
            </a:r>
            <a:r>
              <a:rPr lang="en-US" sz="1600" dirty="0"/>
              <a:t> yang di </a:t>
            </a:r>
            <a:r>
              <a:rPr lang="en-US" sz="1600" dirty="0" err="1"/>
              <a:t>maksud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dimulai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jurnal</a:t>
            </a:r>
            <a:r>
              <a:rPr lang="en-US" sz="1600" dirty="0"/>
              <a:t> </a:t>
            </a:r>
            <a:r>
              <a:rPr lang="en-US" sz="1600" dirty="0" err="1"/>
              <a:t>penyesuaian</a:t>
            </a:r>
            <a:r>
              <a:rPr lang="en-US" sz="1600" dirty="0"/>
              <a:t>, </a:t>
            </a:r>
            <a:r>
              <a:rPr lang="en-US" sz="1600" dirty="0" err="1"/>
              <a:t>jurnalpenutup</a:t>
            </a:r>
            <a:r>
              <a:rPr lang="en-US" sz="1600" dirty="0"/>
              <a:t>, </a:t>
            </a:r>
            <a:r>
              <a:rPr lang="en-US" sz="1600" dirty="0" err="1"/>
              <a:t>menutup</a:t>
            </a:r>
            <a:r>
              <a:rPr lang="en-US" sz="1600" dirty="0"/>
              <a:t> </a:t>
            </a:r>
            <a:r>
              <a:rPr lang="en-US" sz="1600" dirty="0" err="1"/>
              <a:t>buku</a:t>
            </a:r>
            <a:r>
              <a:rPr lang="en-US" sz="1600" dirty="0"/>
              <a:t> </a:t>
            </a:r>
            <a:r>
              <a:rPr lang="en-US" sz="1600" dirty="0" err="1"/>
              <a:t>besar</a:t>
            </a:r>
            <a:r>
              <a:rPr lang="en-US" sz="1600" dirty="0"/>
              <a:t>, </a:t>
            </a:r>
            <a:r>
              <a:rPr lang="en-US" sz="1600" dirty="0" err="1"/>
              <a:t>neraca</a:t>
            </a:r>
            <a:r>
              <a:rPr lang="en-US" sz="1600" dirty="0"/>
              <a:t> </a:t>
            </a:r>
            <a:r>
              <a:rPr lang="en-US" sz="1600" dirty="0" err="1"/>
              <a:t>saldo</a:t>
            </a:r>
            <a:r>
              <a:rPr lang="en-US" sz="1600" dirty="0"/>
              <a:t> </a:t>
            </a:r>
            <a:r>
              <a:rPr lang="en-US" sz="1600" dirty="0" err="1"/>
              <a:t>setelah</a:t>
            </a:r>
            <a:r>
              <a:rPr lang="en-US" sz="1600" dirty="0"/>
              <a:t> </a:t>
            </a:r>
            <a:r>
              <a:rPr lang="en-US" sz="1600" dirty="0" err="1"/>
              <a:t>penutupan</a:t>
            </a:r>
            <a:r>
              <a:rPr lang="en-US" sz="1600" dirty="0"/>
              <a:t> , </a:t>
            </a:r>
            <a:r>
              <a:rPr lang="en-US" sz="1600" dirty="0" err="1"/>
              <a:t>danjurnal</a:t>
            </a:r>
            <a:r>
              <a:rPr lang="en-US" sz="1600" dirty="0"/>
              <a:t> </a:t>
            </a:r>
            <a:r>
              <a:rPr lang="en-US" sz="1600" dirty="0" err="1"/>
              <a:t>pembalik</a:t>
            </a:r>
            <a:r>
              <a:rPr lang="en-US" sz="1600" dirty="0"/>
              <a:t> </a:t>
            </a:r>
            <a:r>
              <a:rPr lang="en-US" sz="1600" dirty="0" err="1"/>
              <a:t>kemudian</a:t>
            </a:r>
            <a:r>
              <a:rPr lang="en-US" sz="1600" dirty="0"/>
              <a:t> </a:t>
            </a:r>
            <a:r>
              <a:rPr lang="en-US" sz="1600" dirty="0" err="1"/>
              <a:t>menyusun</a:t>
            </a:r>
            <a:r>
              <a:rPr lang="en-US" sz="1600" dirty="0"/>
              <a:t>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 yang </a:t>
            </a:r>
            <a:r>
              <a:rPr lang="en-US" sz="1600" dirty="0" err="1"/>
              <a:t>terdiri</a:t>
            </a:r>
            <a:r>
              <a:rPr lang="en-US" sz="1600" dirty="0"/>
              <a:t> </a:t>
            </a:r>
            <a:r>
              <a:rPr lang="en-US" sz="1600" dirty="0" err="1"/>
              <a:t>darilaporan</a:t>
            </a:r>
            <a:r>
              <a:rPr lang="en-US" sz="1600" dirty="0"/>
              <a:t> </a:t>
            </a:r>
            <a:r>
              <a:rPr lang="en-US" sz="1600" dirty="0" err="1"/>
              <a:t>laba</a:t>
            </a:r>
            <a:r>
              <a:rPr lang="en-US" sz="1600" dirty="0"/>
              <a:t> </a:t>
            </a:r>
            <a:r>
              <a:rPr lang="en-US" sz="1600" dirty="0" err="1"/>
              <a:t>rugi</a:t>
            </a:r>
            <a:r>
              <a:rPr lang="en-US" sz="1600" dirty="0"/>
              <a:t>,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laba</a:t>
            </a:r>
            <a:r>
              <a:rPr lang="en-US" sz="1600" dirty="0"/>
              <a:t> </a:t>
            </a:r>
            <a:r>
              <a:rPr lang="en-US" sz="1600" dirty="0" err="1"/>
              <a:t>ditahan</a:t>
            </a:r>
            <a:r>
              <a:rPr lang="en-US" sz="1600" dirty="0"/>
              <a:t> ( PT) , </a:t>
            </a:r>
            <a:r>
              <a:rPr lang="en-US" sz="1600" dirty="0" err="1"/>
              <a:t>neraca</a:t>
            </a:r>
            <a:r>
              <a:rPr lang="en-US" sz="1600" dirty="0"/>
              <a:t>,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perubahanmodal</a:t>
            </a:r>
            <a:r>
              <a:rPr lang="en-US" sz="1600" dirty="0"/>
              <a:t>/</a:t>
            </a:r>
            <a:r>
              <a:rPr lang="en-US" sz="1600" dirty="0" err="1"/>
              <a:t>ekuitas</a:t>
            </a:r>
            <a:r>
              <a:rPr lang="en-US" sz="1600" dirty="0"/>
              <a:t>,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arus</a:t>
            </a:r>
            <a:r>
              <a:rPr lang="en-US" sz="1600" dirty="0"/>
              <a:t> kas, dan </a:t>
            </a:r>
            <a:r>
              <a:rPr lang="en-US" sz="1600" dirty="0" err="1"/>
              <a:t>catatan</a:t>
            </a:r>
            <a:r>
              <a:rPr lang="en-US" sz="1600" dirty="0"/>
              <a:t> </a:t>
            </a:r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laporan</a:t>
            </a:r>
            <a:r>
              <a:rPr lang="en-US" sz="1600" dirty="0"/>
              <a:t> </a:t>
            </a:r>
            <a:r>
              <a:rPr lang="en-US" sz="1600" dirty="0" err="1"/>
              <a:t>keuangan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6979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1E9C8-D05B-FD16-1A10-D00654D8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TUJUAN PENCATATAN AKUNTANSI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C74B5-A3B1-20F9-91F2-79A8B4447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457" y="1629681"/>
            <a:ext cx="10515600" cy="171223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sz="3600" dirty="0" err="1"/>
              <a:t>Laporan</a:t>
            </a:r>
            <a:r>
              <a:rPr lang="en-US" sz="3600" dirty="0"/>
              <a:t> </a:t>
            </a:r>
            <a:r>
              <a:rPr lang="en-US" sz="3600" dirty="0" err="1"/>
              <a:t>keuangan</a:t>
            </a:r>
            <a:r>
              <a:rPr lang="en-US" sz="3600" dirty="0"/>
              <a:t> </a:t>
            </a:r>
            <a:r>
              <a:rPr lang="en-US" sz="3600" dirty="0" err="1"/>
              <a:t>merupakan</a:t>
            </a:r>
            <a:r>
              <a:rPr lang="en-US" sz="3600" dirty="0"/>
              <a:t> </a:t>
            </a:r>
            <a:r>
              <a:rPr lang="en-US" sz="3600" dirty="0" err="1"/>
              <a:t>merupakan</a:t>
            </a:r>
            <a:r>
              <a:rPr lang="en-US" sz="3600" dirty="0"/>
              <a:t> </a:t>
            </a:r>
            <a:r>
              <a:rPr lang="en-US" sz="3600" dirty="0" err="1"/>
              <a:t>tujuan</a:t>
            </a:r>
            <a:r>
              <a:rPr lang="en-US" sz="3600" dirty="0"/>
              <a:t> </a:t>
            </a:r>
            <a:r>
              <a:rPr lang="en-US" sz="3600" dirty="0" err="1"/>
              <a:t>utama</a:t>
            </a:r>
            <a:r>
              <a:rPr lang="en-US" sz="3600" dirty="0"/>
              <a:t> </a:t>
            </a:r>
            <a:r>
              <a:rPr lang="en-US" sz="3600" dirty="0" err="1"/>
              <a:t>pencatatan</a:t>
            </a:r>
            <a:r>
              <a:rPr lang="en-US" sz="3600" dirty="0"/>
              <a:t> </a:t>
            </a:r>
            <a:r>
              <a:rPr lang="en-US" sz="3600" dirty="0" err="1"/>
              <a:t>informasi</a:t>
            </a:r>
            <a:r>
              <a:rPr lang="en-US" sz="3600" dirty="0"/>
              <a:t> </a:t>
            </a:r>
            <a:r>
              <a:rPr lang="en-US" sz="3600" dirty="0" err="1"/>
              <a:t>ekonomi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entitas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</a:t>
            </a:r>
            <a:r>
              <a:rPr lang="en-US" sz="3600" dirty="0" err="1"/>
              <a:t>pihak-pihak</a:t>
            </a:r>
            <a:r>
              <a:rPr lang="en-US" sz="3600" dirty="0"/>
              <a:t> yang </a:t>
            </a:r>
            <a:r>
              <a:rPr lang="en-US" sz="3600" dirty="0" err="1"/>
              <a:t>membutuhkan</a:t>
            </a:r>
            <a:r>
              <a:rPr lang="en-US" sz="3600" dirty="0"/>
              <a:t>. </a:t>
            </a:r>
            <a:r>
              <a:rPr lang="en-US" sz="3600" dirty="0" err="1"/>
              <a:t>Entitas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badan </a:t>
            </a:r>
            <a:r>
              <a:rPr lang="en-US" sz="3600" dirty="0" err="1"/>
              <a:t>usaha</a:t>
            </a:r>
            <a:r>
              <a:rPr lang="en-US" sz="3600" dirty="0"/>
              <a:t>/</a:t>
            </a:r>
            <a:r>
              <a:rPr lang="en-US" sz="3600" dirty="0" err="1"/>
              <a:t>perusahaan</a:t>
            </a:r>
            <a:r>
              <a:rPr lang="en-US" sz="3600" dirty="0"/>
              <a:t>/</a:t>
            </a:r>
            <a:r>
              <a:rPr lang="en-US" sz="3600" dirty="0" err="1"/>
              <a:t>organisasi</a:t>
            </a:r>
            <a:r>
              <a:rPr lang="en-US" sz="3600" dirty="0"/>
              <a:t> yang </a:t>
            </a:r>
            <a:r>
              <a:rPr lang="en-US" sz="3600" dirty="0" err="1"/>
              <a:t>mempunyai</a:t>
            </a:r>
            <a:r>
              <a:rPr lang="en-US" sz="3600" dirty="0"/>
              <a:t> </a:t>
            </a:r>
            <a:r>
              <a:rPr lang="en-US" sz="3600" dirty="0" err="1"/>
              <a:t>kekayaan</a:t>
            </a:r>
            <a:r>
              <a:rPr lang="en-US" sz="3600" dirty="0"/>
              <a:t> </a:t>
            </a:r>
            <a:r>
              <a:rPr lang="en-US" sz="3600" dirty="0" err="1"/>
              <a:t>sendiri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8988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7C92-9B62-F73F-CE3D-DD4DE6DD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Tujuan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25CCB-9419-32AB-1ACC-340152D38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/>
              <a:t>1. </a:t>
            </a:r>
            <a:r>
              <a:rPr lang="en-US" sz="3200" dirty="0" err="1"/>
              <a:t>Pihak</a:t>
            </a:r>
            <a:r>
              <a:rPr lang="en-US" sz="3200" dirty="0"/>
              <a:t> internal </a:t>
            </a:r>
            <a:r>
              <a:rPr lang="en-US" sz="3200" dirty="0" err="1"/>
              <a:t>yaitu</a:t>
            </a:r>
            <a:r>
              <a:rPr lang="en-US" sz="3200" dirty="0"/>
              <a:t> </a:t>
            </a:r>
            <a:r>
              <a:rPr lang="en-US" sz="3200" dirty="0" err="1"/>
              <a:t>pihak-pihak</a:t>
            </a:r>
            <a:r>
              <a:rPr lang="en-US" sz="3200" dirty="0"/>
              <a:t> di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organisasi</a:t>
            </a:r>
            <a:r>
              <a:rPr lang="en-US" sz="3200" dirty="0"/>
              <a:t> </a:t>
            </a:r>
            <a:r>
              <a:rPr lang="en-US" sz="3200" dirty="0" err="1"/>
              <a:t>itu</a:t>
            </a:r>
            <a:r>
              <a:rPr lang="en-US" sz="3200" dirty="0"/>
              <a:t> </a:t>
            </a:r>
            <a:r>
              <a:rPr lang="en-US" sz="3200" dirty="0" err="1"/>
              <a:t>sendiri</a:t>
            </a:r>
            <a:r>
              <a:rPr lang="en-US" sz="3200" dirty="0"/>
              <a:t> (internal).</a:t>
            </a:r>
            <a:r>
              <a:rPr lang="en-US" sz="3200" dirty="0" err="1"/>
              <a:t>Pimpinan</a:t>
            </a:r>
            <a:r>
              <a:rPr lang="en-US" sz="3200" dirty="0"/>
              <a:t> </a:t>
            </a:r>
            <a:r>
              <a:rPr lang="en-US" sz="3200" dirty="0" err="1"/>
              <a:t>perusahaan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pemakai</a:t>
            </a:r>
            <a:r>
              <a:rPr lang="en-US" sz="3200" dirty="0"/>
              <a:t> </a:t>
            </a:r>
            <a:r>
              <a:rPr lang="en-US" sz="3200" dirty="0" err="1"/>
              <a:t>informasi</a:t>
            </a:r>
            <a:r>
              <a:rPr lang="en-US" sz="3200" dirty="0"/>
              <a:t> internal. </a:t>
            </a:r>
            <a:r>
              <a:rPr lang="en-US" sz="3200" dirty="0" err="1"/>
              <a:t>Informasi</a:t>
            </a:r>
            <a:r>
              <a:rPr lang="en-US" sz="3200" dirty="0"/>
              <a:t> </a:t>
            </a:r>
            <a:r>
              <a:rPr lang="en-US" sz="3200" dirty="0" err="1"/>
              <a:t>akuntansi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 oleh </a:t>
            </a:r>
            <a:r>
              <a:rPr lang="en-US" sz="3200" dirty="0" err="1"/>
              <a:t>manajemen</a:t>
            </a:r>
            <a:r>
              <a:rPr lang="en-US" sz="3200" dirty="0"/>
              <a:t> </a:t>
            </a:r>
            <a:r>
              <a:rPr lang="en-US" sz="3200" dirty="0" err="1"/>
              <a:t>digunakan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evaluasi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mengambil</a:t>
            </a:r>
            <a:r>
              <a:rPr lang="en-US" sz="3200" dirty="0"/>
              <a:t> </a:t>
            </a:r>
            <a:r>
              <a:rPr lang="en-US" sz="3200" dirty="0" err="1"/>
              <a:t>keputusan</a:t>
            </a:r>
            <a:r>
              <a:rPr lang="en-US" sz="3200" dirty="0"/>
              <a:t> </a:t>
            </a:r>
            <a:r>
              <a:rPr lang="en-US" sz="3200" dirty="0" err="1"/>
              <a:t>langkah</a:t>
            </a:r>
            <a:r>
              <a:rPr lang="en-US" sz="3200" dirty="0"/>
              <a:t> </a:t>
            </a:r>
            <a:r>
              <a:rPr lang="en-US" sz="3200" dirty="0" err="1"/>
              <a:t>selanjutnya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248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814E-36DE-0A2D-7F2A-81F6237A4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,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dua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80FB5-013D-CFE6-6B6A-6B63DC3A8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237" y="1597026"/>
            <a:ext cx="10515600" cy="2387146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3200" dirty="0"/>
              <a:t>	</a:t>
            </a:r>
            <a:r>
              <a:rPr lang="en-US" sz="3200" dirty="0" err="1"/>
              <a:t>Pihak</a:t>
            </a:r>
            <a:r>
              <a:rPr lang="en-US" sz="3200" dirty="0"/>
              <a:t> </a:t>
            </a:r>
            <a:r>
              <a:rPr lang="en-US" sz="3200" dirty="0" err="1"/>
              <a:t>eksternal</a:t>
            </a:r>
            <a:r>
              <a:rPr lang="en-US" sz="3200" dirty="0"/>
              <a:t> yang </a:t>
            </a:r>
            <a:r>
              <a:rPr lang="en-US" sz="3200" dirty="0" err="1"/>
              <a:t>berkepentingan</a:t>
            </a:r>
            <a:r>
              <a:rPr lang="en-US" sz="3200" dirty="0"/>
              <a:t> </a:t>
            </a:r>
            <a:r>
              <a:rPr lang="en-US" sz="3200" dirty="0" err="1"/>
              <a:t>langsung</a:t>
            </a:r>
            <a:r>
              <a:rPr lang="en-US" sz="3200" dirty="0"/>
              <a:t> </a:t>
            </a:r>
            <a:r>
              <a:rPr lang="en-US" sz="3200" dirty="0" err="1"/>
              <a:t>perusahaan</a:t>
            </a:r>
            <a:r>
              <a:rPr lang="en-US" sz="3200" dirty="0"/>
              <a:t>, </a:t>
            </a:r>
            <a:r>
              <a:rPr lang="en-US" sz="3200" dirty="0" err="1"/>
              <a:t>contoh</a:t>
            </a:r>
            <a:r>
              <a:rPr lang="en-US" sz="3200" dirty="0"/>
              <a:t>:</a:t>
            </a:r>
          </a:p>
          <a:p>
            <a:pPr marL="0" indent="0" algn="just">
              <a:buNone/>
            </a:pPr>
            <a:r>
              <a:rPr lang="en-US" sz="3200" dirty="0"/>
              <a:t>investor dan </a:t>
            </a:r>
            <a:r>
              <a:rPr lang="en-US" sz="3200" dirty="0" err="1"/>
              <a:t>kreditor</a:t>
            </a:r>
            <a:r>
              <a:rPr lang="en-US" sz="32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200" dirty="0"/>
              <a:t>	</a:t>
            </a:r>
            <a:r>
              <a:rPr lang="en-US" sz="3200" dirty="0" err="1"/>
              <a:t>Pihak</a:t>
            </a:r>
            <a:r>
              <a:rPr lang="en-US" sz="3200" dirty="0"/>
              <a:t> </a:t>
            </a:r>
            <a:r>
              <a:rPr lang="en-US" sz="3200" dirty="0" err="1"/>
              <a:t>eksternal</a:t>
            </a:r>
            <a:r>
              <a:rPr lang="en-US" sz="3200" dirty="0"/>
              <a:t> yang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berkepentingan</a:t>
            </a:r>
            <a:r>
              <a:rPr lang="en-US" sz="3200" dirty="0"/>
              <a:t> </a:t>
            </a:r>
            <a:r>
              <a:rPr lang="en-US" sz="3200" dirty="0" err="1"/>
              <a:t>langsung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perusahaan</a:t>
            </a:r>
            <a:r>
              <a:rPr lang="en-US" sz="3200" dirty="0"/>
              <a:t>, </a:t>
            </a:r>
            <a:r>
              <a:rPr lang="en-US" sz="3200" dirty="0" err="1"/>
              <a:t>misalnya</a:t>
            </a:r>
            <a:r>
              <a:rPr lang="en-US" sz="3200" dirty="0"/>
              <a:t>: Auditor, </a:t>
            </a:r>
            <a:r>
              <a:rPr lang="en-US" sz="3200" dirty="0" err="1"/>
              <a:t>karyawan</a:t>
            </a:r>
            <a:r>
              <a:rPr lang="en-US" sz="3200" dirty="0"/>
              <a:t>, </a:t>
            </a:r>
            <a:r>
              <a:rPr lang="en-US" sz="3200" dirty="0" err="1"/>
              <a:t>pemasok</a:t>
            </a:r>
            <a:r>
              <a:rPr lang="en-US" sz="3200" dirty="0"/>
              <a:t> dan  Lembaga </a:t>
            </a:r>
            <a:r>
              <a:rPr lang="en-US" sz="3200" dirty="0" err="1"/>
              <a:t>Pemerintah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270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8C42F-9084-4F5F-949F-C2C4D57E3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9017"/>
          </a:xfrm>
        </p:spPr>
        <p:txBody>
          <a:bodyPr/>
          <a:lstStyle/>
          <a:p>
            <a:r>
              <a:rPr lang="en-US" dirty="0"/>
              <a:t>PRINSIP PENCATATAN AKUNTANSI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DC073-D70F-00BF-C60C-96E6C2213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457" y="1357538"/>
            <a:ext cx="10515600" cy="52827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sz="3200" dirty="0"/>
              <a:t>1. </a:t>
            </a:r>
            <a:r>
              <a:rPr lang="en-US" sz="3200" dirty="0" err="1"/>
              <a:t>Prinsip</a:t>
            </a:r>
            <a:r>
              <a:rPr lang="en-US" sz="3200" dirty="0"/>
              <a:t> </a:t>
            </a:r>
            <a:r>
              <a:rPr lang="en-US" sz="3200" dirty="0" err="1"/>
              <a:t>Biaya</a:t>
            </a:r>
            <a:r>
              <a:rPr lang="en-US" sz="3200" dirty="0"/>
              <a:t> </a:t>
            </a:r>
            <a:r>
              <a:rPr lang="en-US" sz="3200" dirty="0" err="1"/>
              <a:t>Historis</a:t>
            </a:r>
            <a:endParaRPr lang="en-US" sz="3200" dirty="0"/>
          </a:p>
          <a:p>
            <a:pPr marL="0" indent="0">
              <a:buNone/>
            </a:pPr>
            <a:r>
              <a:rPr lang="en-US" sz="2000" dirty="0"/>
              <a:t>Harga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diperolehan</a:t>
            </a:r>
            <a:r>
              <a:rPr lang="en-US" sz="2000" dirty="0"/>
              <a:t> (Historical Cost)</a:t>
            </a:r>
          </a:p>
          <a:p>
            <a:pPr marL="0" indent="0" algn="just">
              <a:buNone/>
            </a:pPr>
            <a:r>
              <a:rPr lang="en-US" sz="2000" dirty="0" err="1"/>
              <a:t>Transaksi</a:t>
            </a:r>
            <a:r>
              <a:rPr lang="en-US" sz="2000" dirty="0"/>
              <a:t> </a:t>
            </a:r>
            <a:r>
              <a:rPr lang="en-US" sz="2000" dirty="0" err="1"/>
              <a:t>dicatat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harga</a:t>
            </a:r>
            <a:r>
              <a:rPr lang="en-US" sz="2000" dirty="0"/>
              <a:t> </a:t>
            </a:r>
            <a:r>
              <a:rPr lang="en-US" sz="2000" dirty="0" err="1"/>
              <a:t>sewaktu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diperolehsehingga</a:t>
            </a:r>
            <a:r>
              <a:rPr lang="en-US" sz="2000" dirty="0"/>
              <a:t> </a:t>
            </a:r>
            <a:r>
              <a:rPr lang="en-US" sz="2000" dirty="0" err="1"/>
              <a:t>dicatat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harga</a:t>
            </a:r>
            <a:r>
              <a:rPr lang="en-US" sz="2000" dirty="0"/>
              <a:t> </a:t>
            </a:r>
            <a:r>
              <a:rPr lang="en-US" sz="2000" dirty="0" err="1"/>
              <a:t>perolehan</a:t>
            </a:r>
            <a:r>
              <a:rPr lang="en-US" sz="2000" dirty="0"/>
              <a:t>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pembelian</a:t>
            </a:r>
            <a:r>
              <a:rPr lang="en-US" sz="2000" dirty="0"/>
              <a:t> </a:t>
            </a:r>
            <a:r>
              <a:rPr lang="en-US" sz="2000" dirty="0" err="1"/>
              <a:t>sampai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sz="3200" dirty="0"/>
              <a:t>2. </a:t>
            </a:r>
            <a:r>
              <a:rPr lang="en-US" sz="3200" dirty="0" err="1"/>
              <a:t>Prinsip</a:t>
            </a:r>
            <a:r>
              <a:rPr lang="en-US" sz="3200" dirty="0"/>
              <a:t> </a:t>
            </a:r>
            <a:r>
              <a:rPr lang="en-US" sz="3200" dirty="0" err="1"/>
              <a:t>pengakuan</a:t>
            </a:r>
            <a:r>
              <a:rPr lang="en-US" sz="3200" dirty="0"/>
              <a:t> </a:t>
            </a:r>
            <a:r>
              <a:rPr lang="en-US" sz="3200" dirty="0" err="1"/>
              <a:t>pendapatan</a:t>
            </a:r>
            <a:r>
              <a:rPr lang="en-US" sz="3200" dirty="0"/>
              <a:t> (Accrual Basic)</a:t>
            </a:r>
          </a:p>
          <a:p>
            <a:pPr marL="0" indent="0" algn="just">
              <a:buNone/>
            </a:pPr>
            <a:r>
              <a:rPr lang="en-US" sz="2000" dirty="0"/>
              <a:t>Accrual Basic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transaksi</a:t>
            </a:r>
            <a:r>
              <a:rPr lang="en-US" sz="2000" dirty="0"/>
              <a:t>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diakui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pendapatan</a:t>
            </a:r>
            <a:r>
              <a:rPr lang="en-US" sz="2000" dirty="0"/>
              <a:t> pada </a:t>
            </a:r>
            <a:r>
              <a:rPr lang="en-US" sz="2000" dirty="0" err="1"/>
              <a:t>saat</a:t>
            </a:r>
            <a:r>
              <a:rPr lang="en-US" sz="2000" dirty="0"/>
              <a:t>   Invoice </a:t>
            </a:r>
            <a:r>
              <a:rPr lang="en-US" sz="2000" dirty="0" err="1"/>
              <a:t>diberikan</a:t>
            </a:r>
            <a:r>
              <a:rPr lang="en-US" sz="2000" dirty="0"/>
              <a:t> </a:t>
            </a:r>
            <a:r>
              <a:rPr lang="en-US" sz="2000" dirty="0" err="1"/>
              <a:t>walaupun</a:t>
            </a:r>
            <a:r>
              <a:rPr lang="en-US" sz="2000" dirty="0"/>
              <a:t> uang </a:t>
            </a:r>
            <a:r>
              <a:rPr lang="en-US" sz="2000" dirty="0" err="1"/>
              <a:t>belum</a:t>
            </a:r>
            <a:r>
              <a:rPr lang="en-US" sz="2000" dirty="0"/>
              <a:t> </a:t>
            </a:r>
            <a:r>
              <a:rPr lang="en-US" sz="2000" dirty="0" err="1"/>
              <a:t>diterima</a:t>
            </a:r>
            <a:r>
              <a:rPr lang="en-US" sz="2000" dirty="0"/>
              <a:t>, </a:t>
            </a:r>
            <a:r>
              <a:rPr lang="en-US" sz="2000" dirty="0" err="1"/>
              <a:t>atau</a:t>
            </a:r>
            <a:r>
              <a:rPr lang="en-US" sz="2000" dirty="0"/>
              <a:t> utang </a:t>
            </a:r>
            <a:r>
              <a:rPr lang="en-US" sz="2000" dirty="0" err="1"/>
              <a:t>diakuipada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Invoice </a:t>
            </a:r>
            <a:r>
              <a:rPr lang="en-US" sz="2000" dirty="0" err="1"/>
              <a:t>diterima</a:t>
            </a:r>
            <a:r>
              <a:rPr lang="en-US" sz="2000" dirty="0"/>
              <a:t> dan </a:t>
            </a:r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diakui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dibebankan</a:t>
            </a:r>
            <a:r>
              <a:rPr lang="en-US" sz="2000" dirty="0"/>
              <a:t> </a:t>
            </a:r>
            <a:r>
              <a:rPr lang="en-US" sz="2000" dirty="0" err="1"/>
              <a:t>meskipun</a:t>
            </a:r>
            <a:r>
              <a:rPr lang="en-US" sz="2000" dirty="0"/>
              <a:t> uang </a:t>
            </a:r>
            <a:r>
              <a:rPr lang="en-US" sz="2000" dirty="0" err="1"/>
              <a:t>belum</a:t>
            </a:r>
            <a:r>
              <a:rPr lang="en-US" sz="2000" dirty="0"/>
              <a:t> </a:t>
            </a:r>
            <a:r>
              <a:rPr lang="en-US" sz="2000" dirty="0" err="1"/>
              <a:t>dikeluarkan</a:t>
            </a:r>
            <a:endParaRPr lang="en-US" sz="2000" dirty="0"/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sz="3200" dirty="0"/>
              <a:t>3. </a:t>
            </a:r>
            <a:r>
              <a:rPr lang="en-US" sz="3200" dirty="0" err="1"/>
              <a:t>Prinsip</a:t>
            </a:r>
            <a:r>
              <a:rPr lang="en-US" sz="3200" dirty="0"/>
              <a:t> </a:t>
            </a:r>
            <a:r>
              <a:rPr lang="en-US" sz="3200" dirty="0" err="1"/>
              <a:t>mempertemukan</a:t>
            </a:r>
            <a:r>
              <a:rPr lang="en-US" sz="3200" dirty="0"/>
              <a:t> (Matching Principle)</a:t>
            </a:r>
          </a:p>
          <a:p>
            <a:pPr marL="0" indent="0" algn="just">
              <a:buNone/>
            </a:pPr>
            <a:r>
              <a:rPr lang="en-US" sz="2000" dirty="0" err="1"/>
              <a:t>Artinya</a:t>
            </a:r>
            <a:r>
              <a:rPr lang="en-US" sz="2000" dirty="0"/>
              <a:t> </a:t>
            </a:r>
            <a:r>
              <a:rPr lang="en-US" sz="2000" dirty="0" err="1"/>
              <a:t>mempertemukan</a:t>
            </a:r>
            <a:r>
              <a:rPr lang="en-US" sz="2000" dirty="0"/>
              <a:t> </a:t>
            </a:r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pendapatan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besarnya</a:t>
            </a:r>
            <a:r>
              <a:rPr lang="en-US" sz="2000" dirty="0"/>
              <a:t> </a:t>
            </a:r>
            <a:r>
              <a:rPr lang="en-US" sz="2000" dirty="0" err="1"/>
              <a:t>penghasilan</a:t>
            </a:r>
            <a:r>
              <a:rPr lang="en-US" sz="2000" dirty="0"/>
              <a:t>. Karena </a:t>
            </a:r>
            <a:r>
              <a:rPr lang="en-US" sz="2000" dirty="0" err="1"/>
              <a:t>biaya-biaya</a:t>
            </a:r>
            <a:r>
              <a:rPr lang="en-US" sz="2000" dirty="0"/>
              <a:t> yang </a:t>
            </a:r>
            <a:r>
              <a:rPr lang="en-US" sz="2000" dirty="0" err="1"/>
              <a:t>dikeluarakan</a:t>
            </a:r>
            <a:r>
              <a:rPr lang="en-US" sz="2000" dirty="0"/>
              <a:t> </a:t>
            </a:r>
            <a:r>
              <a:rPr lang="en-US" sz="2000" dirty="0" err="1"/>
              <a:t>maka</a:t>
            </a:r>
            <a:r>
              <a:rPr lang="en-US" sz="2000" dirty="0"/>
              <a:t> pada </a:t>
            </a:r>
            <a:r>
              <a:rPr lang="en-US" sz="2000" dirty="0" err="1"/>
              <a:t>akhir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jurnal</a:t>
            </a:r>
            <a:r>
              <a:rPr lang="en-US" sz="2000" dirty="0"/>
              <a:t> </a:t>
            </a:r>
            <a:r>
              <a:rPr lang="en-US" sz="2000" dirty="0" err="1"/>
              <a:t>penyesuaian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mempertemukan</a:t>
            </a:r>
            <a:r>
              <a:rPr lang="en-US" sz="2000" dirty="0"/>
              <a:t> </a:t>
            </a:r>
            <a:r>
              <a:rPr lang="en-US" sz="2000" dirty="0" err="1"/>
              <a:t>biaya</a:t>
            </a:r>
            <a:r>
              <a:rPr lang="en-US" sz="2000" dirty="0"/>
              <a:t> dan </a:t>
            </a:r>
            <a:r>
              <a:rPr lang="en-US" sz="2000" dirty="0" err="1"/>
              <a:t>pendapatan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5438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0854C-B1C2-712D-0718-838E0EF04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3285"/>
            <a:ext cx="10450286" cy="644434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sz="3500" dirty="0"/>
              <a:t>4. </a:t>
            </a:r>
            <a:r>
              <a:rPr lang="en-US" sz="3500" dirty="0" err="1"/>
              <a:t>Prinsip</a:t>
            </a:r>
            <a:r>
              <a:rPr lang="en-US" sz="3500" dirty="0"/>
              <a:t> Consistency (</a:t>
            </a:r>
            <a:r>
              <a:rPr lang="en-US" sz="3500" dirty="0" err="1"/>
              <a:t>Tetap</a:t>
            </a:r>
            <a:r>
              <a:rPr lang="en-US" dirty="0"/>
              <a:t>)</a:t>
            </a:r>
          </a:p>
          <a:p>
            <a:pPr marL="0" indent="0" algn="just">
              <a:buNone/>
            </a:pPr>
            <a:r>
              <a:rPr lang="en-US" sz="2000" dirty="0" err="1"/>
              <a:t>Penerapan</a:t>
            </a:r>
            <a:r>
              <a:rPr lang="en-US" sz="2000" dirty="0"/>
              <a:t> </a:t>
            </a:r>
            <a:r>
              <a:rPr lang="en-US" sz="2000" dirty="0" err="1"/>
              <a:t>pencatatan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taat</a:t>
            </a:r>
            <a:r>
              <a:rPr lang="en-US" sz="2000" dirty="0"/>
              <a:t> </a:t>
            </a:r>
            <a:r>
              <a:rPr lang="en-US" sz="2000" dirty="0" err="1"/>
              <a:t>asas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r>
              <a:rPr lang="en-US" sz="2000" dirty="0"/>
              <a:t> (</a:t>
            </a:r>
            <a:r>
              <a:rPr lang="en-US" sz="2000" dirty="0" err="1"/>
              <a:t>ajeg</a:t>
            </a:r>
            <a:r>
              <a:rPr lang="en-US" sz="2000" dirty="0"/>
              <a:t>,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berubah-ubah</a:t>
            </a:r>
            <a:r>
              <a:rPr lang="en-US" sz="2000" dirty="0"/>
              <a:t>)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, </a:t>
            </a:r>
            <a:r>
              <a:rPr lang="en-US" sz="2000" dirty="0" err="1"/>
              <a:t>prosedur</a:t>
            </a:r>
            <a:r>
              <a:rPr lang="en-US" sz="2000" dirty="0"/>
              <a:t> dan </a:t>
            </a:r>
            <a:r>
              <a:rPr lang="en-US" sz="2000" dirty="0" err="1"/>
              <a:t>metode-metode</a:t>
            </a:r>
            <a:r>
              <a:rPr lang="en-US" sz="2000" dirty="0"/>
              <a:t> </a:t>
            </a:r>
            <a:r>
              <a:rPr lang="en-US" sz="2000" dirty="0" err="1"/>
              <a:t>akuntansi</a:t>
            </a:r>
            <a:r>
              <a:rPr lang="en-US" sz="2000" dirty="0"/>
              <a:t> pada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periode</a:t>
            </a:r>
            <a:r>
              <a:rPr lang="en-US" sz="2000" dirty="0"/>
              <a:t> </a:t>
            </a:r>
            <a:r>
              <a:rPr lang="en-US" sz="2000" dirty="0" err="1"/>
              <a:t>akuntansi</a:t>
            </a:r>
            <a:r>
              <a:rPr lang="en-US" sz="2000" dirty="0"/>
              <a:t>,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membandingkan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 </a:t>
            </a:r>
            <a:r>
              <a:rPr lang="en-US" sz="2000" dirty="0" err="1"/>
              <a:t>periode</a:t>
            </a:r>
            <a:r>
              <a:rPr lang="en-US" sz="2000" dirty="0"/>
              <a:t> </a:t>
            </a:r>
            <a:r>
              <a:rPr lang="en-US" sz="2000" dirty="0" err="1"/>
              <a:t>selanjutnya</a:t>
            </a:r>
            <a:r>
              <a:rPr lang="en-US" sz="2000" dirty="0"/>
              <a:t>.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3800" dirty="0"/>
              <a:t>5. </a:t>
            </a:r>
            <a:r>
              <a:rPr lang="en-US" sz="3800" dirty="0" err="1"/>
              <a:t>Prinsip</a:t>
            </a:r>
            <a:r>
              <a:rPr lang="en-US" sz="3800" dirty="0"/>
              <a:t> </a:t>
            </a:r>
            <a:r>
              <a:rPr lang="en-US" sz="3800" dirty="0" err="1"/>
              <a:t>pengungkapan</a:t>
            </a:r>
            <a:r>
              <a:rPr lang="en-US" sz="3800" dirty="0"/>
              <a:t> </a:t>
            </a:r>
            <a:r>
              <a:rPr lang="en-US" sz="3800" dirty="0" err="1"/>
              <a:t>penuh</a:t>
            </a:r>
            <a:r>
              <a:rPr lang="en-US" sz="3800" dirty="0"/>
              <a:t> (</a:t>
            </a:r>
            <a:r>
              <a:rPr lang="en-US" sz="3800" dirty="0" err="1"/>
              <a:t>Lengkap</a:t>
            </a:r>
            <a:r>
              <a:rPr lang="en-US" sz="3800" dirty="0"/>
              <a:t>)</a:t>
            </a:r>
          </a:p>
          <a:p>
            <a:pPr marL="0" indent="0" algn="just">
              <a:buNone/>
            </a:pPr>
            <a:r>
              <a:rPr lang="en-US" sz="2000" dirty="0" err="1"/>
              <a:t>Lengkap</a:t>
            </a:r>
            <a:r>
              <a:rPr lang="en-US" sz="2000" dirty="0"/>
              <a:t> (Completeness)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yang </a:t>
            </a:r>
            <a:r>
              <a:rPr lang="en-US" sz="2000" dirty="0" err="1"/>
              <a:t>menyatakan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kelengkapan</a:t>
            </a:r>
            <a:r>
              <a:rPr lang="en-US" sz="2000" dirty="0"/>
              <a:t> </a:t>
            </a:r>
            <a:r>
              <a:rPr lang="en-US" sz="2000" dirty="0" err="1"/>
              <a:t>menuangkan</a:t>
            </a:r>
            <a:r>
              <a:rPr lang="en-US" sz="2000" dirty="0"/>
              <a:t> </a:t>
            </a:r>
            <a:r>
              <a:rPr lang="en-US" sz="2000" dirty="0" err="1"/>
              <a:t>akun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laporan</a:t>
            </a:r>
            <a:r>
              <a:rPr lang="en-US" sz="2000" dirty="0"/>
              <a:t> </a:t>
            </a:r>
            <a:r>
              <a:rPr lang="en-US" sz="2000" dirty="0" err="1"/>
              <a:t>keuangan</a:t>
            </a:r>
            <a:r>
              <a:rPr lang="en-US" sz="2000" dirty="0"/>
              <a:t>.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3800" dirty="0"/>
              <a:t>6. </a:t>
            </a:r>
            <a:r>
              <a:rPr lang="en-US" sz="3800" dirty="0" err="1"/>
              <a:t>Prinsip</a:t>
            </a:r>
            <a:r>
              <a:rPr lang="en-US" sz="3800" dirty="0"/>
              <a:t> Hati-</a:t>
            </a:r>
            <a:r>
              <a:rPr lang="en-US" sz="3800" dirty="0" err="1"/>
              <a:t>hati</a:t>
            </a:r>
            <a:endParaRPr lang="en-US" sz="3800" dirty="0"/>
          </a:p>
          <a:p>
            <a:pPr marL="0" indent="0" algn="just">
              <a:buNone/>
            </a:pPr>
            <a:r>
              <a:rPr lang="en-US" sz="2000" dirty="0"/>
              <a:t>Hati-</a:t>
            </a:r>
            <a:r>
              <a:rPr lang="en-US" sz="2000" dirty="0" err="1"/>
              <a:t>hati</a:t>
            </a:r>
            <a:r>
              <a:rPr lang="en-US" sz="2000" dirty="0"/>
              <a:t> (Conservatism)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pencatatan</a:t>
            </a:r>
            <a:r>
              <a:rPr lang="en-US" sz="2000" dirty="0"/>
              <a:t> </a:t>
            </a:r>
            <a:r>
              <a:rPr lang="en-US" sz="2000" dirty="0" err="1"/>
              <a:t>pendapatan</a:t>
            </a:r>
            <a:r>
              <a:rPr lang="en-US" sz="2000" dirty="0"/>
              <a:t>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memang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menjual</a:t>
            </a:r>
            <a:r>
              <a:rPr lang="en-US" sz="2000" dirty="0"/>
              <a:t> uang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diterima</a:t>
            </a:r>
            <a:r>
              <a:rPr lang="en-US" sz="2000" dirty="0"/>
              <a:t>,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sz="4100" dirty="0"/>
              <a:t>7. </a:t>
            </a:r>
            <a:r>
              <a:rPr lang="en-US" sz="4100" dirty="0" err="1"/>
              <a:t>Prinsip</a:t>
            </a:r>
            <a:r>
              <a:rPr lang="en-US" sz="4100" dirty="0"/>
              <a:t> Nilai yang </a:t>
            </a:r>
            <a:r>
              <a:rPr lang="en-US" sz="4100" dirty="0" err="1"/>
              <a:t>cukup</a:t>
            </a:r>
            <a:r>
              <a:rPr lang="en-US" sz="4100" dirty="0"/>
              <a:t> </a:t>
            </a:r>
            <a:r>
              <a:rPr lang="en-US" sz="4100" dirty="0" err="1"/>
              <a:t>berarti</a:t>
            </a:r>
            <a:r>
              <a:rPr lang="en-US" sz="4100" dirty="0"/>
              <a:t> (</a:t>
            </a:r>
            <a:r>
              <a:rPr lang="en-US" sz="4100" dirty="0" err="1"/>
              <a:t>Penting</a:t>
            </a:r>
            <a:r>
              <a:rPr lang="en-US" sz="4100" dirty="0"/>
              <a:t>)</a:t>
            </a:r>
          </a:p>
          <a:p>
            <a:pPr marL="0" indent="0" algn="just">
              <a:buNone/>
            </a:pPr>
            <a:r>
              <a:rPr lang="en-US" sz="2000" dirty="0"/>
              <a:t>Nilai yang </a:t>
            </a:r>
            <a:r>
              <a:rPr lang="en-US" sz="2000" dirty="0" err="1"/>
              <a:t>cukup</a:t>
            </a:r>
            <a:r>
              <a:rPr lang="en-US" sz="2000" dirty="0"/>
              <a:t> </a:t>
            </a:r>
            <a:r>
              <a:rPr lang="en-US" sz="2000" dirty="0" err="1"/>
              <a:t>berartai</a:t>
            </a:r>
            <a:r>
              <a:rPr lang="en-US" sz="2000" dirty="0"/>
              <a:t> (Materiality)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yang </a:t>
            </a:r>
            <a:r>
              <a:rPr lang="en-US" sz="2000" dirty="0" err="1"/>
              <a:t>menyatakan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data yang </a:t>
            </a:r>
            <a:r>
              <a:rPr lang="en-US" sz="2000" dirty="0" err="1"/>
              <a:t>dinilai</a:t>
            </a:r>
            <a:r>
              <a:rPr lang="en-US" sz="2000" dirty="0"/>
              <a:t> </a:t>
            </a:r>
            <a:r>
              <a:rPr lang="en-US" sz="2000" dirty="0" err="1"/>
              <a:t>penting</a:t>
            </a:r>
            <a:r>
              <a:rPr lang="en-US" sz="2000" dirty="0"/>
              <a:t> dan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dinyatakan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uang,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dimasukkan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laporan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bila</a:t>
            </a:r>
            <a:r>
              <a:rPr lang="en-US" sz="2000" dirty="0"/>
              <a:t> salah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berpengaruh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pengambilan</a:t>
            </a:r>
            <a:r>
              <a:rPr lang="en-US" sz="2000" dirty="0"/>
              <a:t> </a:t>
            </a:r>
            <a:r>
              <a:rPr lang="en-US" sz="2000" dirty="0" err="1"/>
              <a:t>keputusan</a:t>
            </a:r>
            <a:r>
              <a:rPr lang="en-US" sz="2000" dirty="0"/>
              <a:t>.</a:t>
            </a:r>
          </a:p>
          <a:p>
            <a:pPr marL="0" indent="0" algn="just">
              <a:buNone/>
            </a:pPr>
            <a:r>
              <a:rPr lang="en-US" sz="3200" dirty="0"/>
              <a:t>	8. </a:t>
            </a:r>
            <a:r>
              <a:rPr lang="en-US" sz="3200" dirty="0" err="1"/>
              <a:t>Prinsip</a:t>
            </a:r>
            <a:r>
              <a:rPr lang="en-US" sz="3200" dirty="0"/>
              <a:t> Dapat </a:t>
            </a:r>
            <a:r>
              <a:rPr lang="en-US" sz="3200" dirty="0" err="1"/>
              <a:t>dimengerti</a:t>
            </a:r>
            <a:endParaRPr lang="en-US" sz="3200" dirty="0"/>
          </a:p>
          <a:p>
            <a:pPr marL="0" indent="0" algn="just">
              <a:buNone/>
            </a:pPr>
            <a:r>
              <a:rPr lang="en-US" sz="2000" dirty="0"/>
              <a:t> Dapat </a:t>
            </a:r>
            <a:r>
              <a:rPr lang="en-US" sz="2000" dirty="0" err="1"/>
              <a:t>dimengerti</a:t>
            </a:r>
            <a:r>
              <a:rPr lang="en-US" sz="2000" dirty="0"/>
              <a:t> (Understandability)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laporankeuangan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mudah</a:t>
            </a:r>
            <a:r>
              <a:rPr lang="en-US" sz="2000" dirty="0"/>
              <a:t> </a:t>
            </a:r>
            <a:r>
              <a:rPr lang="en-US" sz="2000" dirty="0" err="1"/>
              <a:t>dimengerti</a:t>
            </a:r>
            <a:r>
              <a:rPr lang="en-US" sz="2000" dirty="0"/>
              <a:t> oleh </a:t>
            </a:r>
            <a:r>
              <a:rPr lang="en-US" sz="2000" dirty="0" err="1"/>
              <a:t>pemakainya</a:t>
            </a:r>
            <a:r>
              <a:rPr lang="en-US" sz="2000" dirty="0"/>
              <a:t>.</a:t>
            </a:r>
          </a:p>
          <a:p>
            <a:pPr marL="0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916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08D58-5E99-B81C-8314-DEB5D682D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C. PERAN AKUNTANSI DI BERBAGAI USAHA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8AC44-F129-C241-983E-5D0691AF5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5" y="1607911"/>
            <a:ext cx="10515600" cy="4351338"/>
          </a:xfrm>
        </p:spPr>
        <p:txBody>
          <a:bodyPr>
            <a:normAutofit lnSpcReduction="10000"/>
          </a:bodyPr>
          <a:lstStyle/>
          <a:p>
            <a:pPr marL="971550" lvl="1" indent="-514350">
              <a:buAutoNum type="arabicPeriod"/>
            </a:pPr>
            <a:r>
              <a:rPr lang="en-US" sz="2800" dirty="0" err="1"/>
              <a:t>Informasi</a:t>
            </a:r>
            <a:r>
              <a:rPr lang="en-US" sz="2800" dirty="0"/>
              <a:t> </a:t>
            </a:r>
            <a:r>
              <a:rPr lang="en-US" sz="2800" dirty="0" err="1"/>
              <a:t>Keuangan</a:t>
            </a:r>
            <a:endParaRPr lang="en-US" sz="2800" dirty="0"/>
          </a:p>
          <a:p>
            <a:pPr marL="0" indent="0" algn="just">
              <a:buNone/>
            </a:pPr>
            <a:r>
              <a:rPr lang="en-US" sz="2400" dirty="0"/>
              <a:t>Peran </a:t>
            </a:r>
            <a:r>
              <a:rPr lang="en-US" sz="2400" dirty="0" err="1"/>
              <a:t>pertama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 Bagian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pembukuan</a:t>
            </a:r>
            <a:r>
              <a:rPr lang="en-US" sz="2400" dirty="0"/>
              <a:t> dan </a:t>
            </a: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nformasi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macam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yang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sz="3200" dirty="0"/>
              <a:t>      2.    </a:t>
            </a:r>
            <a:r>
              <a:rPr lang="en-US" sz="3200" dirty="0" err="1"/>
              <a:t>Analisis</a:t>
            </a:r>
            <a:r>
              <a:rPr lang="en-US" sz="3200" dirty="0"/>
              <a:t> </a:t>
            </a:r>
            <a:r>
              <a:rPr lang="en-US" sz="3200" dirty="0" err="1"/>
              <a:t>Bisnis</a:t>
            </a:r>
            <a:endParaRPr lang="en-US" sz="3200" dirty="0"/>
          </a:p>
          <a:p>
            <a:pPr marL="0" indent="0" algn="just">
              <a:buNone/>
            </a:pP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dikumpulkan</a:t>
            </a:r>
            <a:r>
              <a:rPr lang="en-US" sz="2400" dirty="0"/>
              <a:t>, data-data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diolah</a:t>
            </a:r>
            <a:r>
              <a:rPr lang="en-US" sz="2400" dirty="0"/>
              <a:t> dan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pisau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4203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40CF3-AB1F-F458-B186-222CCB8F0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3657"/>
            <a:ext cx="10515600" cy="576330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sz="3200" dirty="0"/>
              <a:t>3. </a:t>
            </a:r>
            <a:r>
              <a:rPr lang="en-US" sz="3200" dirty="0" err="1"/>
              <a:t>Perencanaan</a:t>
            </a:r>
            <a:r>
              <a:rPr lang="en-US" sz="3200" dirty="0"/>
              <a:t> </a:t>
            </a:r>
            <a:r>
              <a:rPr lang="en-US" sz="3200" dirty="0" err="1"/>
              <a:t>Bisnis</a:t>
            </a:r>
            <a:endParaRPr lang="en-US" sz="3200" dirty="0"/>
          </a:p>
          <a:p>
            <a:pPr marL="0" indent="0" algn="just">
              <a:buNone/>
            </a:pPr>
            <a:r>
              <a:rPr lang="en-US" sz="2400" dirty="0"/>
              <a:t>Peran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nantinya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erat</a:t>
            </a:r>
            <a:r>
              <a:rPr lang="en-US" sz="2400" dirty="0"/>
              <a:t> </a:t>
            </a:r>
            <a:r>
              <a:rPr lang="en-US" sz="2400" dirty="0" err="1"/>
              <a:t>hubungannya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penganggaran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. Karena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penggunaan</a:t>
            </a:r>
            <a:r>
              <a:rPr lang="en-US" sz="2400" dirty="0"/>
              <a:t> paling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r>
              <a:rPr lang="en-US" sz="2400" dirty="0"/>
              <a:t> dan </a:t>
            </a:r>
            <a:r>
              <a:rPr lang="en-US" sz="2400" dirty="0" err="1"/>
              <a:t>perkiraan</a:t>
            </a:r>
            <a:r>
              <a:rPr lang="en-US" sz="2400" dirty="0"/>
              <a:t> </a:t>
            </a:r>
            <a:r>
              <a:rPr lang="en-US" sz="2400" dirty="0" err="1"/>
              <a:t>untukperencanaan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3500" dirty="0"/>
              <a:t>4. </a:t>
            </a:r>
            <a:r>
              <a:rPr lang="en-US" sz="3500" dirty="0" err="1"/>
              <a:t>Penghubung</a:t>
            </a:r>
            <a:r>
              <a:rPr lang="en-US" sz="3500" dirty="0"/>
              <a:t> </a:t>
            </a:r>
            <a:r>
              <a:rPr lang="en-US" sz="3500" dirty="0" err="1"/>
              <a:t>dengan</a:t>
            </a:r>
            <a:r>
              <a:rPr lang="en-US" sz="3500" dirty="0"/>
              <a:t> </a:t>
            </a:r>
            <a:r>
              <a:rPr lang="en-US" sz="3500" dirty="0" err="1"/>
              <a:t>Pihak</a:t>
            </a:r>
            <a:r>
              <a:rPr lang="en-US" sz="3500" dirty="0"/>
              <a:t> </a:t>
            </a:r>
            <a:r>
              <a:rPr lang="en-US" sz="3500" dirty="0" err="1"/>
              <a:t>Ketiga</a:t>
            </a:r>
            <a:endParaRPr lang="en-US" sz="3500" dirty="0"/>
          </a:p>
          <a:p>
            <a:pPr marL="0" indent="0" algn="just">
              <a:buNone/>
            </a:pPr>
            <a:r>
              <a:rPr lang="en-US" sz="2400" dirty="0"/>
              <a:t>Selain </a:t>
            </a:r>
            <a:r>
              <a:rPr lang="en-US" sz="2400" dirty="0" err="1"/>
              <a:t>berhubungan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urusan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, </a:t>
            </a:r>
            <a:r>
              <a:rPr lang="en-US" sz="2400" dirty="0" err="1"/>
              <a:t>akuntansi</a:t>
            </a:r>
            <a:r>
              <a:rPr lang="en-US" sz="2400" dirty="0"/>
              <a:t> juga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terhubung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luar</a:t>
            </a:r>
            <a:r>
              <a:rPr lang="en-US" sz="2400" dirty="0"/>
              <a:t>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sz="3500" dirty="0"/>
              <a:t>5. </a:t>
            </a:r>
            <a:r>
              <a:rPr lang="en-US" sz="3500" dirty="0" err="1"/>
              <a:t>Pengambilan</a:t>
            </a:r>
            <a:r>
              <a:rPr lang="en-US" sz="3500" dirty="0"/>
              <a:t> Keputusan </a:t>
            </a:r>
            <a:r>
              <a:rPr lang="en-US" sz="3500" dirty="0" err="1"/>
              <a:t>Investasi</a:t>
            </a:r>
            <a:endParaRPr lang="en-US" sz="3500" dirty="0"/>
          </a:p>
          <a:p>
            <a:pPr marL="0" indent="0" algn="just">
              <a:buNone/>
            </a:pPr>
            <a:r>
              <a:rPr lang="en-US" sz="2400" dirty="0"/>
              <a:t>Pada </a:t>
            </a:r>
            <a:r>
              <a:rPr lang="en-US" sz="2400" dirty="0" err="1"/>
              <a:t>poin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peran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berfungsi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memberi</a:t>
            </a:r>
            <a:r>
              <a:rPr lang="en-US" sz="2400" dirty="0"/>
              <a:t> Perusahaan </a:t>
            </a:r>
            <a:r>
              <a:rPr lang="en-US" sz="2400" dirty="0" err="1"/>
              <a:t>pertimbangan</a:t>
            </a:r>
            <a:r>
              <a:rPr lang="en-US" sz="2400" dirty="0"/>
              <a:t>  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luar</a:t>
            </a:r>
            <a:r>
              <a:rPr lang="en-US" sz="2400" dirty="0"/>
              <a:t>. Perusahaan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data </a:t>
            </a: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menginvestasikan</a:t>
            </a:r>
            <a:r>
              <a:rPr lang="en-US" sz="2400" dirty="0"/>
              <a:t> dana.</a:t>
            </a:r>
          </a:p>
        </p:txBody>
      </p:sp>
    </p:spTree>
    <p:extLst>
      <p:ext uri="{BB962C8B-B14F-4D97-AF65-F5344CB8AC3E}">
        <p14:creationId xmlns:p14="http://schemas.microsoft.com/office/powerpoint/2010/main" val="2641302010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108</TotalTime>
  <Words>821</Words>
  <Application>Microsoft Office PowerPoint</Application>
  <PresentationFormat>Widescreen</PresentationFormat>
  <Paragraphs>59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Neue Haas Grotesk Text Pro</vt:lpstr>
      <vt:lpstr>Wingdings</vt:lpstr>
      <vt:lpstr>Helena</vt:lpstr>
      <vt:lpstr>KONSEP DASAR AKUNTANSI</vt:lpstr>
      <vt:lpstr>A. PENGERTIAN AKUNTANSI</vt:lpstr>
      <vt:lpstr>Kesimpulan dari pengertian akuntansi tersebut meliputi kegaitan :</vt:lpstr>
      <vt:lpstr>B. TUJUAN PENCATATAN AKUNTANSI</vt:lpstr>
      <vt:lpstr>Tujuan Akuntansi berguna bagi:</vt:lpstr>
      <vt:lpstr>2. Pihak eksternal, terbagi menjadi dua yaitu:</vt:lpstr>
      <vt:lpstr>PRINSIP PENCATATAN AKUNTANSI</vt:lpstr>
      <vt:lpstr>PowerPoint Presentation</vt:lpstr>
      <vt:lpstr>C. PERAN AKUNTANSI DI BERBAGAI USAHA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 ASUS</dc:creator>
  <cp:lastModifiedBy>User ASUS</cp:lastModifiedBy>
  <cp:revision>1</cp:revision>
  <dcterms:created xsi:type="dcterms:W3CDTF">2026-08-26T05:27:59Z</dcterms:created>
  <dcterms:modified xsi:type="dcterms:W3CDTF">2026-08-27T08:11:31Z</dcterms:modified>
</cp:coreProperties>
</file>