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7" r:id="rId2"/>
    <p:sldId id="256" r:id="rId3"/>
    <p:sldId id="258" r:id="rId4"/>
    <p:sldId id="259" r:id="rId5"/>
    <p:sldId id="263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69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701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56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417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72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60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43202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962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26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36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83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4EC0A-F4A9-4FAB-9213-E386A12A1081}" type="datetimeFigureOut">
              <a:rPr lang="en-ID" smtClean="0"/>
              <a:t>14/09/2026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7C12C58-CDF9-43E3-AF17-EC4F4DA8CFD9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72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CF40A-02C0-1924-271C-E0981F44E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9305" y="959315"/>
            <a:ext cx="8637073" cy="2541431"/>
          </a:xfrm>
        </p:spPr>
        <p:txBody>
          <a:bodyPr>
            <a:normAutofit/>
          </a:bodyPr>
          <a:lstStyle/>
          <a:p>
            <a:pPr algn="ctr"/>
            <a:r>
              <a:rPr lang="en-ID" b="1" dirty="0"/>
              <a:t>ETIKA PROFESI AKUNTANSI</a:t>
            </a:r>
            <a:br>
              <a:rPr lang="en-ID" b="1" dirty="0"/>
            </a:br>
            <a:r>
              <a:rPr lang="en-ID" sz="2800" b="1" dirty="0"/>
              <a:t>Halimah </a:t>
            </a:r>
            <a:r>
              <a:rPr lang="en-ID" sz="2800" b="1" dirty="0" err="1"/>
              <a:t>S.P</a:t>
            </a:r>
            <a:r>
              <a:rPr lang="en-ID" sz="2800" b="1" cap="none" dirty="0" err="1"/>
              <a:t>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67830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901FA5-5A34-C9A0-0C0A-78561B4B1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D" b="1" dirty="0" err="1"/>
              <a:t>Pengertian</a:t>
            </a:r>
            <a:r>
              <a:rPr lang="en-ID" b="1" dirty="0"/>
              <a:t> Etika </a:t>
            </a:r>
            <a:r>
              <a:rPr lang="en-ID" b="1" dirty="0" err="1"/>
              <a:t>Profesi</a:t>
            </a:r>
            <a:r>
              <a:rPr lang="en-ID" b="1" dirty="0"/>
              <a:t> </a:t>
            </a:r>
            <a:r>
              <a:rPr lang="en-ID" b="1" dirty="0" err="1"/>
              <a:t>Akuntansi</a:t>
            </a:r>
            <a:br>
              <a:rPr lang="en-ID" b="1" dirty="0"/>
            </a:br>
            <a:endParaRPr lang="en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29C8B0-BDF6-3C86-D348-F10FCCA1B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D" sz="2800" b="1" dirty="0"/>
              <a:t>Etika </a:t>
            </a:r>
            <a:r>
              <a:rPr lang="en-ID" sz="2800" b="1" dirty="0" err="1"/>
              <a:t>profesi</a:t>
            </a:r>
            <a:r>
              <a:rPr lang="en-ID" sz="2800" b="1" dirty="0"/>
              <a:t> </a:t>
            </a:r>
            <a:r>
              <a:rPr lang="en-ID" sz="2800" b="1" dirty="0" err="1"/>
              <a:t>akuntansi</a:t>
            </a:r>
            <a:r>
              <a:rPr lang="en-ID" sz="2800" dirty="0"/>
              <a:t> </a:t>
            </a:r>
            <a:r>
              <a:rPr lang="en-ID" sz="2800" dirty="0" err="1"/>
              <a:t>adalah</a:t>
            </a:r>
            <a:r>
              <a:rPr lang="en-ID" sz="2800" dirty="0"/>
              <a:t> </a:t>
            </a:r>
            <a:r>
              <a:rPr lang="en-ID" sz="2800" dirty="0" err="1"/>
              <a:t>seperangkat</a:t>
            </a:r>
            <a:r>
              <a:rPr lang="en-ID" sz="2800" dirty="0"/>
              <a:t> </a:t>
            </a:r>
            <a:r>
              <a:rPr lang="en-ID" sz="2800" dirty="0" err="1"/>
              <a:t>nilai</a:t>
            </a:r>
            <a:r>
              <a:rPr lang="en-ID" sz="2800" dirty="0"/>
              <a:t>, </a:t>
            </a:r>
            <a:r>
              <a:rPr lang="en-ID" sz="2800" dirty="0" err="1"/>
              <a:t>prinsip</a:t>
            </a:r>
            <a:r>
              <a:rPr lang="en-ID" sz="2800" dirty="0"/>
              <a:t>, dan </a:t>
            </a:r>
            <a:r>
              <a:rPr lang="en-ID" sz="2800" dirty="0" err="1"/>
              <a:t>aturan</a:t>
            </a:r>
            <a:r>
              <a:rPr lang="en-ID" sz="2800" dirty="0"/>
              <a:t> moral yang </a:t>
            </a:r>
            <a:r>
              <a:rPr lang="en-ID" sz="2800" dirty="0" err="1"/>
              <a:t>menjadi</a:t>
            </a:r>
            <a:r>
              <a:rPr lang="en-ID" sz="2800" dirty="0"/>
              <a:t> </a:t>
            </a:r>
            <a:r>
              <a:rPr lang="en-ID" sz="2800" dirty="0" err="1"/>
              <a:t>pedoman</a:t>
            </a:r>
            <a:r>
              <a:rPr lang="en-ID" sz="2800" dirty="0"/>
              <a:t> </a:t>
            </a:r>
            <a:r>
              <a:rPr lang="en-ID" sz="2800" dirty="0" err="1"/>
              <a:t>bagi</a:t>
            </a:r>
            <a:r>
              <a:rPr lang="en-ID" sz="2800" dirty="0"/>
              <a:t> </a:t>
            </a:r>
            <a:r>
              <a:rPr lang="en-ID" sz="2800" dirty="0" err="1"/>
              <a:t>akuntan</a:t>
            </a:r>
            <a:r>
              <a:rPr lang="en-ID" sz="2800" dirty="0"/>
              <a:t> </a:t>
            </a:r>
            <a:r>
              <a:rPr lang="en-ID" sz="2800" dirty="0" err="1"/>
              <a:t>dalam</a:t>
            </a:r>
            <a:r>
              <a:rPr lang="en-ID" sz="2800" dirty="0"/>
              <a:t> </a:t>
            </a:r>
            <a:r>
              <a:rPr lang="en-ID" sz="2800" dirty="0" err="1"/>
              <a:t>menjalankan</a:t>
            </a:r>
            <a:r>
              <a:rPr lang="en-ID" sz="2800" dirty="0"/>
              <a:t> </a:t>
            </a:r>
            <a:r>
              <a:rPr lang="en-ID" sz="2800" dirty="0" err="1"/>
              <a:t>pekerjaannya</a:t>
            </a:r>
            <a:r>
              <a:rPr lang="en-ID" sz="2800" dirty="0"/>
              <a:t> </a:t>
            </a:r>
            <a:r>
              <a:rPr lang="en-ID" sz="2800" dirty="0" err="1"/>
              <a:t>secara</a:t>
            </a:r>
            <a:r>
              <a:rPr lang="en-ID" sz="2800" dirty="0"/>
              <a:t> </a:t>
            </a:r>
            <a:r>
              <a:rPr lang="en-ID" sz="2800" dirty="0" err="1"/>
              <a:t>benar</a:t>
            </a:r>
            <a:r>
              <a:rPr lang="en-ID" sz="2800" dirty="0"/>
              <a:t>, </a:t>
            </a:r>
            <a:r>
              <a:rPr lang="en-ID" sz="2800" dirty="0" err="1"/>
              <a:t>bertanggung</a:t>
            </a:r>
            <a:r>
              <a:rPr lang="en-ID" sz="2800" dirty="0"/>
              <a:t> </a:t>
            </a:r>
            <a:r>
              <a:rPr lang="en-ID" sz="2800" dirty="0" err="1"/>
              <a:t>jawab</a:t>
            </a:r>
            <a:r>
              <a:rPr lang="en-ID" sz="2800" dirty="0"/>
              <a:t>, dan </a:t>
            </a:r>
            <a:r>
              <a:rPr lang="en-ID" sz="2800" dirty="0" err="1"/>
              <a:t>profesional</a:t>
            </a:r>
            <a:r>
              <a:rPr lang="en-ID" sz="2800" dirty="0"/>
              <a:t>.</a:t>
            </a:r>
          </a:p>
          <a:p>
            <a:pPr marL="0" indent="0">
              <a:buNone/>
            </a:pPr>
            <a:r>
              <a:rPr lang="en-ID" dirty="0"/>
              <a:t>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09048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938E0-4306-93EB-390A-F14420411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b="1" dirty="0" err="1"/>
              <a:t>Prinsip</a:t>
            </a:r>
            <a:r>
              <a:rPr lang="en-ID" b="1" dirty="0"/>
              <a:t> Dasar Etika </a:t>
            </a:r>
            <a:r>
              <a:rPr lang="en-ID" b="1" dirty="0" err="1"/>
              <a:t>Akuntan</a:t>
            </a:r>
            <a:br>
              <a:rPr lang="en-ID" b="1" dirty="0"/>
            </a:b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9910FF-ACA4-2458-C51C-AC810FA68001}"/>
              </a:ext>
            </a:extLst>
          </p:cNvPr>
          <p:cNvSpPr txBox="1"/>
          <p:nvPr/>
        </p:nvSpPr>
        <p:spPr>
          <a:xfrm>
            <a:off x="6326909" y="1997839"/>
            <a:ext cx="505229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D" sz="1800" b="1" dirty="0"/>
              <a:t>2. </a:t>
            </a:r>
            <a:r>
              <a:rPr lang="en-ID" sz="1800" b="1" dirty="0" err="1"/>
              <a:t>Objektivitas</a:t>
            </a:r>
            <a:endParaRPr lang="en-ID" sz="1800" b="1" dirty="0"/>
          </a:p>
          <a:p>
            <a:pPr marL="0" indent="0" algn="just">
              <a:buNone/>
            </a:pPr>
            <a:r>
              <a:rPr lang="en-ID" sz="1800" b="1" dirty="0" err="1"/>
              <a:t>Objektivitas</a:t>
            </a:r>
            <a:r>
              <a:rPr lang="en-ID" sz="1800" dirty="0"/>
              <a:t> </a:t>
            </a:r>
            <a:r>
              <a:rPr lang="en-ID" sz="1800" dirty="0" err="1"/>
              <a:t>berarti</a:t>
            </a:r>
            <a:r>
              <a:rPr lang="en-ID" sz="1800" dirty="0"/>
              <a:t> </a:t>
            </a:r>
            <a:r>
              <a:rPr lang="en-ID" sz="1800" dirty="0" err="1"/>
              <a:t>akuntan</a:t>
            </a:r>
            <a:r>
              <a:rPr lang="en-ID" sz="1800" dirty="0"/>
              <a:t>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membiarkan</a:t>
            </a:r>
            <a:r>
              <a:rPr lang="en-ID" sz="1800" dirty="0"/>
              <a:t> </a:t>
            </a:r>
            <a:r>
              <a:rPr lang="en-ID" sz="1800" dirty="0" err="1"/>
              <a:t>kepentingan</a:t>
            </a:r>
            <a:r>
              <a:rPr lang="en-ID" sz="1800" dirty="0"/>
              <a:t> </a:t>
            </a:r>
            <a:r>
              <a:rPr lang="en-ID" sz="1800" dirty="0" err="1"/>
              <a:t>pribadi</a:t>
            </a:r>
            <a:r>
              <a:rPr lang="en-ID" sz="1800" dirty="0"/>
              <a:t>, </a:t>
            </a:r>
            <a:r>
              <a:rPr lang="en-ID" sz="1800" dirty="0" err="1"/>
              <a:t>konflik</a:t>
            </a:r>
            <a:r>
              <a:rPr lang="en-ID" sz="1800" dirty="0"/>
              <a:t> </a:t>
            </a:r>
            <a:r>
              <a:rPr lang="en-ID" sz="1800" dirty="0" err="1"/>
              <a:t>kepentingan</a:t>
            </a:r>
            <a:r>
              <a:rPr lang="en-ID" sz="1800" dirty="0"/>
              <a:t>, </a:t>
            </a:r>
            <a:r>
              <a:rPr lang="en-ID" sz="1800" dirty="0" err="1"/>
              <a:t>tekanan</a:t>
            </a:r>
            <a:r>
              <a:rPr lang="en-ID" sz="1800" dirty="0"/>
              <a:t>,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pengaruh</a:t>
            </a:r>
            <a:r>
              <a:rPr lang="en-ID" sz="1800" dirty="0"/>
              <a:t> </a:t>
            </a:r>
            <a:r>
              <a:rPr lang="en-ID" sz="1800" dirty="0" err="1"/>
              <a:t>pihak</a:t>
            </a:r>
            <a:r>
              <a:rPr lang="en-ID" sz="1800" dirty="0"/>
              <a:t> lain </a:t>
            </a:r>
            <a:r>
              <a:rPr lang="en-ID" sz="1800" dirty="0" err="1"/>
              <a:t>memengaruhi</a:t>
            </a:r>
            <a:r>
              <a:rPr lang="en-ID" sz="1800" dirty="0"/>
              <a:t> </a:t>
            </a:r>
            <a:r>
              <a:rPr lang="en-ID" sz="1800" dirty="0" err="1"/>
              <a:t>penilaiannya</a:t>
            </a:r>
            <a:r>
              <a:rPr lang="en-ID" sz="1800" dirty="0"/>
              <a:t>.</a:t>
            </a:r>
          </a:p>
          <a:p>
            <a:pPr marL="0" indent="0" algn="just">
              <a:buNone/>
            </a:pPr>
            <a:endParaRPr lang="en-ID" sz="1800" b="1" dirty="0"/>
          </a:p>
          <a:p>
            <a:pPr marL="0" indent="0" algn="just">
              <a:buNone/>
            </a:pPr>
            <a:endParaRPr lang="en-ID" sz="1800" b="1" dirty="0"/>
          </a:p>
          <a:p>
            <a:pPr marL="0" indent="0" algn="just">
              <a:buNone/>
            </a:pPr>
            <a:r>
              <a:rPr lang="en-ID" sz="1800" b="1" dirty="0" err="1"/>
              <a:t>Contoh</a:t>
            </a:r>
            <a:r>
              <a:rPr lang="en-ID" sz="1800" b="1" dirty="0"/>
              <a:t>:</a:t>
            </a:r>
          </a:p>
          <a:p>
            <a:pPr marL="0" indent="0" algn="just">
              <a:buNone/>
            </a:pPr>
            <a:r>
              <a:rPr lang="en-ID" sz="1800" dirty="0" err="1"/>
              <a:t>Seorang</a:t>
            </a:r>
            <a:r>
              <a:rPr lang="en-ID" sz="1800" dirty="0"/>
              <a:t> </a:t>
            </a:r>
            <a:r>
              <a:rPr lang="en-ID" sz="1800" dirty="0" err="1"/>
              <a:t>akuntan</a:t>
            </a:r>
            <a:r>
              <a:rPr lang="en-ID" sz="1800" dirty="0"/>
              <a:t> </a:t>
            </a:r>
            <a:r>
              <a:rPr lang="en-ID" sz="1800" dirty="0" err="1"/>
              <a:t>diminta</a:t>
            </a:r>
            <a:r>
              <a:rPr lang="en-ID" sz="1800" dirty="0"/>
              <a:t> </a:t>
            </a:r>
            <a:r>
              <a:rPr lang="en-ID" sz="1800" dirty="0" err="1"/>
              <a:t>menilai</a:t>
            </a:r>
            <a:r>
              <a:rPr lang="en-ID" sz="1800" dirty="0"/>
              <a:t> </a:t>
            </a:r>
            <a:r>
              <a:rPr lang="en-ID" sz="1800" dirty="0" err="1"/>
              <a:t>aset</a:t>
            </a:r>
            <a:r>
              <a:rPr lang="en-ID" sz="1800" dirty="0"/>
              <a:t> </a:t>
            </a:r>
            <a:r>
              <a:rPr lang="en-ID" sz="1800" dirty="0" err="1"/>
              <a:t>perusahaan</a:t>
            </a:r>
            <a:r>
              <a:rPr lang="en-ID" sz="1800" dirty="0"/>
              <a:t> </a:t>
            </a:r>
            <a:r>
              <a:rPr lang="en-ID" sz="1800" dirty="0" err="1"/>
              <a:t>milik</a:t>
            </a:r>
            <a:r>
              <a:rPr lang="en-ID" sz="1800" dirty="0"/>
              <a:t> </a:t>
            </a:r>
            <a:r>
              <a:rPr lang="en-ID" sz="1800" dirty="0" err="1"/>
              <a:t>keluarganya</a:t>
            </a:r>
            <a:r>
              <a:rPr lang="en-ID" sz="1800" dirty="0"/>
              <a:t>. Karena </a:t>
            </a:r>
            <a:r>
              <a:rPr lang="en-ID" sz="1800" dirty="0" err="1"/>
              <a:t>terdapat</a:t>
            </a:r>
            <a:r>
              <a:rPr lang="en-ID" sz="1800" dirty="0"/>
              <a:t> </a:t>
            </a:r>
            <a:r>
              <a:rPr lang="en-ID" sz="1800" dirty="0" err="1"/>
              <a:t>potensi</a:t>
            </a:r>
            <a:r>
              <a:rPr lang="en-ID" sz="1800" dirty="0"/>
              <a:t> </a:t>
            </a:r>
            <a:r>
              <a:rPr lang="en-ID" sz="1800" dirty="0" err="1"/>
              <a:t>konflik</a:t>
            </a:r>
            <a:r>
              <a:rPr lang="en-ID" sz="1800" dirty="0"/>
              <a:t> </a:t>
            </a:r>
            <a:r>
              <a:rPr lang="en-ID" sz="1800" dirty="0" err="1"/>
              <a:t>kepentingan</a:t>
            </a:r>
            <a:r>
              <a:rPr lang="en-ID" sz="1800" dirty="0"/>
              <a:t>, </a:t>
            </a:r>
            <a:r>
              <a:rPr lang="en-ID" sz="1800" dirty="0" err="1"/>
              <a:t>ia</a:t>
            </a:r>
            <a:r>
              <a:rPr lang="en-ID" sz="1800" dirty="0"/>
              <a:t> </a:t>
            </a:r>
            <a:r>
              <a:rPr lang="en-ID" sz="1800" dirty="0" err="1"/>
              <a:t>harus</a:t>
            </a:r>
            <a:r>
              <a:rPr lang="en-ID" sz="1800" dirty="0"/>
              <a:t> </a:t>
            </a:r>
            <a:r>
              <a:rPr lang="en-ID" sz="1800" dirty="0" err="1"/>
              <a:t>menghindari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mengungkapkan</a:t>
            </a:r>
            <a:r>
              <a:rPr lang="en-ID" sz="1800" dirty="0"/>
              <a:t> </a:t>
            </a:r>
            <a:r>
              <a:rPr lang="en-ID" sz="1800" dirty="0" err="1"/>
              <a:t>konflik</a:t>
            </a:r>
            <a:r>
              <a:rPr lang="en-ID" sz="1800" dirty="0"/>
              <a:t> </a:t>
            </a:r>
            <a:r>
              <a:rPr lang="en-ID" sz="1800" dirty="0" err="1"/>
              <a:t>tersebut</a:t>
            </a:r>
            <a:r>
              <a:rPr lang="en-ID" sz="1800" dirty="0"/>
              <a:t> </a:t>
            </a:r>
            <a:r>
              <a:rPr lang="en-ID" sz="1800" dirty="0" err="1"/>
              <a:t>sesuai</a:t>
            </a:r>
            <a:r>
              <a:rPr lang="en-ID" sz="1800" dirty="0"/>
              <a:t> </a:t>
            </a:r>
            <a:r>
              <a:rPr lang="en-ID" sz="1800" dirty="0" err="1"/>
              <a:t>ketentuan</a:t>
            </a:r>
            <a:r>
              <a:rPr lang="en-ID" sz="1800" dirty="0"/>
              <a:t> yang </a:t>
            </a:r>
            <a:r>
              <a:rPr lang="en-ID" sz="1800" dirty="0" err="1"/>
              <a:t>berlaku</a:t>
            </a:r>
            <a:r>
              <a:rPr lang="en-ID" sz="18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7B5BE5-9395-9210-2C04-855FA8B5B27C}"/>
              </a:ext>
            </a:extLst>
          </p:cNvPr>
          <p:cNvSpPr txBox="1"/>
          <p:nvPr/>
        </p:nvSpPr>
        <p:spPr>
          <a:xfrm>
            <a:off x="1451579" y="1997839"/>
            <a:ext cx="487533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D" sz="1800" b="1" dirty="0"/>
              <a:t>1. </a:t>
            </a:r>
            <a:r>
              <a:rPr lang="en-ID" sz="1800" b="1" dirty="0" err="1"/>
              <a:t>Integritas</a:t>
            </a:r>
            <a:endParaRPr lang="en-ID" sz="1800" b="1" dirty="0"/>
          </a:p>
          <a:p>
            <a:pPr marL="0" indent="0" algn="just">
              <a:buNone/>
            </a:pPr>
            <a:r>
              <a:rPr lang="en-ID" sz="1800" b="1" dirty="0" err="1"/>
              <a:t>Integritas</a:t>
            </a:r>
            <a:r>
              <a:rPr lang="en-ID" sz="1800" dirty="0"/>
              <a:t> </a:t>
            </a:r>
            <a:r>
              <a:rPr lang="en-ID" sz="1800" dirty="0" err="1"/>
              <a:t>berarti</a:t>
            </a:r>
            <a:r>
              <a:rPr lang="en-ID" sz="1800" dirty="0"/>
              <a:t> </a:t>
            </a:r>
            <a:r>
              <a:rPr lang="en-ID" sz="1800" dirty="0" err="1"/>
              <a:t>bersikap</a:t>
            </a:r>
            <a:r>
              <a:rPr lang="en-ID" sz="1800" dirty="0"/>
              <a:t> </a:t>
            </a:r>
            <a:r>
              <a:rPr lang="en-ID" sz="1800" dirty="0" err="1"/>
              <a:t>jujur</a:t>
            </a:r>
            <a:r>
              <a:rPr lang="en-ID" sz="1800" dirty="0"/>
              <a:t>, </a:t>
            </a:r>
            <a:r>
              <a:rPr lang="en-ID" sz="1800" dirty="0" err="1"/>
              <a:t>terbuka</a:t>
            </a:r>
            <a:r>
              <a:rPr lang="en-ID" sz="1800" dirty="0"/>
              <a:t>, dan </a:t>
            </a:r>
            <a:r>
              <a:rPr lang="en-ID" sz="1800" dirty="0" err="1"/>
              <a:t>memiliki</a:t>
            </a:r>
            <a:r>
              <a:rPr lang="en-ID" sz="1800" dirty="0"/>
              <a:t> </a:t>
            </a:r>
            <a:r>
              <a:rPr lang="en-ID" sz="1800" dirty="0" err="1"/>
              <a:t>keteguhan</a:t>
            </a:r>
            <a:r>
              <a:rPr lang="en-ID" sz="1800" dirty="0"/>
              <a:t> moral. </a:t>
            </a:r>
            <a:r>
              <a:rPr lang="en-ID" sz="1800" dirty="0" err="1"/>
              <a:t>Akuntan</a:t>
            </a:r>
            <a:r>
              <a:rPr lang="en-ID" sz="1800" dirty="0"/>
              <a:t> yang </a:t>
            </a:r>
            <a:r>
              <a:rPr lang="en-ID" sz="1800" dirty="0" err="1"/>
              <a:t>berintegritas</a:t>
            </a:r>
            <a:r>
              <a:rPr lang="en-ID" sz="1800" dirty="0"/>
              <a:t>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boleh</a:t>
            </a:r>
            <a:r>
              <a:rPr lang="en-ID" sz="1800" dirty="0"/>
              <a:t> </a:t>
            </a:r>
            <a:r>
              <a:rPr lang="en-ID" sz="1800" dirty="0" err="1"/>
              <a:t>memanipulasi</a:t>
            </a:r>
            <a:r>
              <a:rPr lang="en-ID" sz="1800" dirty="0"/>
              <a:t> data </a:t>
            </a:r>
            <a:r>
              <a:rPr lang="en-ID" sz="1800" dirty="0" err="1"/>
              <a:t>meskipun</a:t>
            </a:r>
            <a:r>
              <a:rPr lang="en-ID" sz="1800" dirty="0"/>
              <a:t> </a:t>
            </a:r>
            <a:r>
              <a:rPr lang="en-ID" sz="1800" dirty="0" err="1"/>
              <a:t>mendapat</a:t>
            </a:r>
            <a:r>
              <a:rPr lang="en-ID" sz="1800" dirty="0"/>
              <a:t> </a:t>
            </a:r>
            <a:r>
              <a:rPr lang="en-ID" sz="1800" dirty="0" err="1"/>
              <a:t>tekanan</a:t>
            </a:r>
            <a:r>
              <a:rPr lang="en-ID" sz="1800" dirty="0"/>
              <a:t> </a:t>
            </a:r>
            <a:r>
              <a:rPr lang="en-ID" sz="1800" dirty="0" err="1"/>
              <a:t>dari</a:t>
            </a:r>
            <a:r>
              <a:rPr lang="en-ID" sz="1800" dirty="0"/>
              <a:t> </a:t>
            </a:r>
            <a:r>
              <a:rPr lang="en-ID" sz="1800" dirty="0" err="1"/>
              <a:t>atasan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klien</a:t>
            </a:r>
            <a:r>
              <a:rPr lang="en-ID" sz="1800" dirty="0"/>
              <a:t>.</a:t>
            </a:r>
          </a:p>
          <a:p>
            <a:pPr marL="0" indent="0">
              <a:buNone/>
            </a:pPr>
            <a:endParaRPr lang="en-ID" sz="1800" b="1" dirty="0"/>
          </a:p>
          <a:p>
            <a:pPr marL="0" indent="0">
              <a:buNone/>
            </a:pPr>
            <a:r>
              <a:rPr lang="en-ID" sz="1800" b="1" dirty="0" err="1"/>
              <a:t>Contoh</a:t>
            </a:r>
            <a:r>
              <a:rPr lang="en-ID" sz="1800" b="1" dirty="0"/>
              <a:t>:</a:t>
            </a:r>
            <a:br>
              <a:rPr lang="en-ID" sz="1800" dirty="0"/>
            </a:br>
            <a:r>
              <a:rPr lang="en-ID" sz="1800" dirty="0" err="1"/>
              <a:t>Manajer</a:t>
            </a:r>
            <a:r>
              <a:rPr lang="en-ID" sz="1800" dirty="0"/>
              <a:t> </a:t>
            </a:r>
            <a:r>
              <a:rPr lang="en-ID" sz="1800" dirty="0" err="1"/>
              <a:t>meminta</a:t>
            </a:r>
            <a:r>
              <a:rPr lang="en-ID" sz="1800" dirty="0"/>
              <a:t> </a:t>
            </a:r>
            <a:r>
              <a:rPr lang="en-ID" sz="1800" dirty="0" err="1"/>
              <a:t>akuntan</a:t>
            </a:r>
            <a:r>
              <a:rPr lang="en-ID" sz="1800" dirty="0"/>
              <a:t> </a:t>
            </a:r>
            <a:r>
              <a:rPr lang="en-ID" sz="1800" dirty="0" err="1"/>
              <a:t>menaikkan</a:t>
            </a:r>
            <a:r>
              <a:rPr lang="en-ID" sz="1800" dirty="0"/>
              <a:t> </a:t>
            </a:r>
            <a:r>
              <a:rPr lang="en-ID" sz="1800" dirty="0" err="1"/>
              <a:t>laba</a:t>
            </a:r>
            <a:r>
              <a:rPr lang="en-ID" sz="1800" dirty="0"/>
              <a:t> </a:t>
            </a:r>
            <a:r>
              <a:rPr lang="en-ID" sz="1800" dirty="0" err="1"/>
              <a:t>perusahaan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dirty="0" err="1"/>
              <a:t>mencatat</a:t>
            </a:r>
            <a:r>
              <a:rPr lang="en-ID" sz="1800" dirty="0"/>
              <a:t> </a:t>
            </a:r>
            <a:r>
              <a:rPr lang="en-ID" sz="1800" dirty="0" err="1"/>
              <a:t>transaksi</a:t>
            </a:r>
            <a:r>
              <a:rPr lang="en-ID" sz="1800" dirty="0"/>
              <a:t> yang </a:t>
            </a:r>
            <a:r>
              <a:rPr lang="en-ID" sz="1800" dirty="0" err="1"/>
              <a:t>sebenarnya</a:t>
            </a:r>
            <a:r>
              <a:rPr lang="en-ID" sz="1800" dirty="0"/>
              <a:t> </a:t>
            </a:r>
            <a:r>
              <a:rPr lang="en-ID" sz="1800" dirty="0" err="1"/>
              <a:t>belum</a:t>
            </a:r>
            <a:r>
              <a:rPr lang="en-ID" sz="1800" dirty="0"/>
              <a:t> </a:t>
            </a:r>
            <a:r>
              <a:rPr lang="en-ID" sz="1800" dirty="0" err="1"/>
              <a:t>terjadi</a:t>
            </a:r>
            <a:r>
              <a:rPr lang="en-ID" sz="1800" dirty="0"/>
              <a:t>. </a:t>
            </a:r>
            <a:r>
              <a:rPr lang="en-ID" sz="1800" dirty="0" err="1"/>
              <a:t>Akuntan</a:t>
            </a:r>
            <a:r>
              <a:rPr lang="en-ID" sz="1800" dirty="0"/>
              <a:t> </a:t>
            </a:r>
            <a:r>
              <a:rPr lang="en-ID" sz="1800" dirty="0" err="1"/>
              <a:t>menolak</a:t>
            </a:r>
            <a:r>
              <a:rPr lang="en-ID" sz="1800" dirty="0"/>
              <a:t> </a:t>
            </a:r>
            <a:r>
              <a:rPr lang="en-ID" sz="1800" dirty="0" err="1"/>
              <a:t>karena</a:t>
            </a:r>
            <a:r>
              <a:rPr lang="en-ID" sz="1800" dirty="0"/>
              <a:t> </a:t>
            </a:r>
            <a:r>
              <a:rPr lang="en-ID" sz="1800" dirty="0" err="1"/>
              <a:t>tindakan</a:t>
            </a:r>
            <a:r>
              <a:rPr lang="en-ID" sz="1800" dirty="0"/>
              <a:t> </a:t>
            </a:r>
            <a:r>
              <a:rPr lang="en-ID" sz="1800" dirty="0" err="1"/>
              <a:t>tersebut</a:t>
            </a:r>
            <a:r>
              <a:rPr lang="en-ID" sz="1800" dirty="0"/>
              <a:t>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jujur</a:t>
            </a:r>
            <a:r>
              <a:rPr lang="en-ID" sz="1800" dirty="0"/>
              <a:t>.</a:t>
            </a:r>
            <a:br>
              <a:rPr lang="en-ID" sz="1800" dirty="0"/>
            </a:b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1023637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E8A0-A2EC-A9BF-D6FC-6DDBC4A47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b="1" dirty="0" err="1"/>
              <a:t>Prinsip</a:t>
            </a:r>
            <a:r>
              <a:rPr lang="en-ID" b="1" dirty="0"/>
              <a:t> Dasar Etika </a:t>
            </a:r>
            <a:r>
              <a:rPr lang="en-ID" b="1" dirty="0" err="1"/>
              <a:t>Akuntan</a:t>
            </a: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DBCC85-552A-D662-E03C-9CB136761600}"/>
              </a:ext>
            </a:extLst>
          </p:cNvPr>
          <p:cNvSpPr txBox="1"/>
          <p:nvPr/>
        </p:nvSpPr>
        <p:spPr>
          <a:xfrm>
            <a:off x="880836" y="1865775"/>
            <a:ext cx="521516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D" b="1" dirty="0"/>
              <a:t>3. </a:t>
            </a:r>
            <a:r>
              <a:rPr lang="en-ID" b="1" dirty="0" err="1"/>
              <a:t>Kerahasiaan</a:t>
            </a:r>
            <a:endParaRPr lang="en-ID" b="1" dirty="0"/>
          </a:p>
          <a:p>
            <a:pPr algn="just"/>
            <a:r>
              <a:rPr lang="en-ID" b="1" dirty="0" err="1"/>
              <a:t>Kerahasiaan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akuntan</a:t>
            </a:r>
            <a:r>
              <a:rPr lang="en-ID" dirty="0"/>
              <a:t>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menggunakannya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berwenang</a:t>
            </a:r>
            <a:r>
              <a:rPr lang="en-ID" dirty="0"/>
              <a:t>.</a:t>
            </a:r>
          </a:p>
          <a:p>
            <a:endParaRPr lang="en-ID" b="1" dirty="0"/>
          </a:p>
          <a:p>
            <a:pPr algn="just"/>
            <a:r>
              <a:rPr lang="en-ID" b="1" dirty="0" err="1"/>
              <a:t>Contoh</a:t>
            </a:r>
            <a:r>
              <a:rPr lang="en-ID" b="1" dirty="0"/>
              <a:t>:</a:t>
            </a:r>
          </a:p>
          <a:p>
            <a:pPr algn="just"/>
            <a:r>
              <a:rPr lang="en-ID" dirty="0" err="1"/>
              <a:t>Akuntan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akuisisi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boleh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teman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keuntungan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.</a:t>
            </a:r>
          </a:p>
          <a:p>
            <a:pPr algn="just"/>
            <a:r>
              <a:rPr lang="en-ID" dirty="0" err="1"/>
              <a:t>Kerahasiaan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pernah</a:t>
            </a:r>
            <a:r>
              <a:rPr lang="en-ID" b="1" dirty="0"/>
              <a:t> </a:t>
            </a:r>
            <a:r>
              <a:rPr lang="en-ID" b="1" dirty="0" err="1"/>
              <a:t>boleh</a:t>
            </a:r>
            <a:r>
              <a:rPr lang="en-ID" b="1" dirty="0"/>
              <a:t> </a:t>
            </a:r>
            <a:r>
              <a:rPr lang="en-ID" b="1" dirty="0" err="1"/>
              <a:t>diungkapkan</a:t>
            </a:r>
            <a:r>
              <a:rPr lang="en-ID" dirty="0"/>
              <a:t>. </a:t>
            </a:r>
            <a:r>
              <a:rPr lang="en-ID" dirty="0" err="1"/>
              <a:t>Pengungkapan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apabila</a:t>
            </a:r>
            <a:r>
              <a:rPr lang="en-ID" dirty="0"/>
              <a:t> </a:t>
            </a:r>
            <a:r>
              <a:rPr lang="en-ID" dirty="0" err="1"/>
              <a:t>terdapat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profesional</a:t>
            </a:r>
            <a:r>
              <a:rPr lang="en-ID" dirty="0"/>
              <a:t>/</a:t>
            </a:r>
            <a:r>
              <a:rPr lang="en-ID" dirty="0" err="1"/>
              <a:t>hukum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melakukannya</a:t>
            </a:r>
            <a:r>
              <a:rPr lang="en-ID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1EBDB1-B24A-5507-0612-DCB5041E0CE4}"/>
              </a:ext>
            </a:extLst>
          </p:cNvPr>
          <p:cNvSpPr txBox="1"/>
          <p:nvPr/>
        </p:nvSpPr>
        <p:spPr>
          <a:xfrm>
            <a:off x="6567054" y="1997839"/>
            <a:ext cx="4487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D" b="1" dirty="0"/>
              <a:t>4. </a:t>
            </a:r>
            <a:r>
              <a:rPr lang="en-ID" b="1" dirty="0" err="1"/>
              <a:t>Perilaku</a:t>
            </a:r>
            <a:r>
              <a:rPr lang="en-ID" b="1" dirty="0"/>
              <a:t> </a:t>
            </a:r>
            <a:r>
              <a:rPr lang="en-ID" b="1" dirty="0" err="1"/>
              <a:t>Profesional</a:t>
            </a:r>
            <a:endParaRPr lang="en-ID" b="1" dirty="0"/>
          </a:p>
          <a:p>
            <a:pPr algn="just"/>
            <a:r>
              <a:rPr lang="en-ID" b="1" dirty="0" err="1"/>
              <a:t>Perilaku</a:t>
            </a:r>
            <a:r>
              <a:rPr lang="en-ID" b="1" dirty="0"/>
              <a:t> </a:t>
            </a:r>
            <a:r>
              <a:rPr lang="en-ID" b="1" dirty="0" err="1"/>
              <a:t>profesional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akuntan</a:t>
            </a:r>
            <a:r>
              <a:rPr lang="en-ID" dirty="0"/>
              <a:t> </a:t>
            </a:r>
            <a:r>
              <a:rPr lang="en-ID" dirty="0" err="1"/>
              <a:t>mematuhi</a:t>
            </a:r>
            <a:r>
              <a:rPr lang="en-ID" dirty="0"/>
              <a:t> </a:t>
            </a:r>
            <a:r>
              <a:rPr lang="en-ID" dirty="0" err="1"/>
              <a:t>peraturan</a:t>
            </a:r>
            <a:r>
              <a:rPr lang="en-ID" dirty="0"/>
              <a:t> dan </a:t>
            </a:r>
            <a:r>
              <a:rPr lang="en-ID" dirty="0" err="1"/>
              <a:t>ketentuan</a:t>
            </a:r>
            <a:r>
              <a:rPr lang="en-ID" dirty="0"/>
              <a:t> yang </a:t>
            </a:r>
            <a:r>
              <a:rPr lang="en-ID" dirty="0" err="1"/>
              <a:t>berlaku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bertindak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yang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reputasi</a:t>
            </a:r>
            <a:r>
              <a:rPr lang="en-ID" dirty="0"/>
              <a:t> </a:t>
            </a:r>
            <a:r>
              <a:rPr lang="en-ID" dirty="0" err="1"/>
              <a:t>profesi</a:t>
            </a:r>
            <a:r>
              <a:rPr lang="en-ID" dirty="0"/>
              <a:t>.</a:t>
            </a:r>
          </a:p>
          <a:p>
            <a:r>
              <a:rPr lang="en-ID" dirty="0" err="1"/>
              <a:t>Akuntan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D" dirty="0" err="1"/>
              <a:t>menaati</a:t>
            </a:r>
            <a:r>
              <a:rPr lang="en-ID" dirty="0"/>
              <a:t> </a:t>
            </a:r>
            <a:r>
              <a:rPr lang="en-ID" dirty="0" err="1"/>
              <a:t>hukum</a:t>
            </a:r>
            <a:r>
              <a:rPr lang="en-ID" dirty="0"/>
              <a:t> dan </a:t>
            </a:r>
            <a:r>
              <a:rPr lang="en-ID" dirty="0" err="1"/>
              <a:t>peraturan</a:t>
            </a:r>
            <a:r>
              <a:rPr lang="en-ID" dirty="0"/>
              <a:t>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reputasi</a:t>
            </a:r>
            <a:r>
              <a:rPr lang="en-ID" dirty="0"/>
              <a:t> </a:t>
            </a:r>
            <a:r>
              <a:rPr lang="en-ID" dirty="0" err="1"/>
              <a:t>profesi</a:t>
            </a:r>
            <a:r>
              <a:rPr lang="en-ID" dirty="0"/>
              <a:t>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D" dirty="0" err="1"/>
              <a:t>bekerja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kompeten</a:t>
            </a:r>
            <a:r>
              <a:rPr lang="en-ID" dirty="0"/>
              <a:t> dan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D" dirty="0" err="1"/>
              <a:t>menghindari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mendiskreditkan</a:t>
            </a:r>
            <a:r>
              <a:rPr lang="en-ID" dirty="0"/>
              <a:t> </a:t>
            </a:r>
            <a:r>
              <a:rPr lang="en-ID" dirty="0" err="1"/>
              <a:t>profesi</a:t>
            </a:r>
            <a:r>
              <a:rPr lang="en-ID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4758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BF912-A2A5-7D8C-CA84-97A39AE09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b="1" dirty="0"/>
              <a:t>PEMBAHASAN SOAL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EB16E5-9898-9D11-DCDF-A5F28E652B7B}"/>
              </a:ext>
            </a:extLst>
          </p:cNvPr>
          <p:cNvSpPr txBox="1"/>
          <p:nvPr/>
        </p:nvSpPr>
        <p:spPr>
          <a:xfrm>
            <a:off x="304800" y="1596828"/>
            <a:ext cx="118871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/>
              <a:t>Soal 1</a:t>
            </a:r>
          </a:p>
          <a:p>
            <a:pPr algn="just"/>
            <a:r>
              <a:rPr lang="en-ID" b="1" dirty="0" err="1"/>
              <a:t>Indikator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b="1" dirty="0" err="1"/>
              <a:t>menganalisis</a:t>
            </a:r>
            <a:r>
              <a:rPr lang="en-ID" b="1" dirty="0"/>
              <a:t> </a:t>
            </a:r>
            <a:r>
              <a:rPr lang="en-ID" b="1" dirty="0" err="1"/>
              <a:t>penerapan</a:t>
            </a:r>
            <a:r>
              <a:rPr lang="en-ID" b="1" dirty="0"/>
              <a:t> </a:t>
            </a:r>
            <a:r>
              <a:rPr lang="en-ID" b="1" dirty="0" err="1"/>
              <a:t>prinsip</a:t>
            </a:r>
            <a:r>
              <a:rPr lang="en-ID" b="1" dirty="0"/>
              <a:t> </a:t>
            </a:r>
            <a:r>
              <a:rPr lang="en-ID" b="1" dirty="0" err="1"/>
              <a:t>integritas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situasi</a:t>
            </a:r>
            <a:r>
              <a:rPr lang="en-ID" b="1" dirty="0"/>
              <a:t> </a:t>
            </a:r>
            <a:r>
              <a:rPr lang="en-ID" b="1" dirty="0" err="1"/>
              <a:t>profesional</a:t>
            </a:r>
            <a:r>
              <a:rPr lang="en-ID" dirty="0"/>
              <a:t>.</a:t>
            </a:r>
          </a:p>
          <a:p>
            <a:pPr algn="just"/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akuntan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terdapat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fiktif</a:t>
            </a:r>
            <a:r>
              <a:rPr lang="en-ID" dirty="0"/>
              <a:t> yang </a:t>
            </a:r>
            <a:r>
              <a:rPr lang="en-ID" dirty="0" err="1"/>
              <a:t>sengaja</a:t>
            </a:r>
            <a:r>
              <a:rPr lang="en-ID" dirty="0"/>
              <a:t> </a:t>
            </a:r>
            <a:r>
              <a:rPr lang="en-ID" dirty="0" err="1"/>
              <a:t>dicatat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laba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. </a:t>
            </a:r>
            <a:r>
              <a:rPr lang="en-ID" dirty="0" err="1"/>
              <a:t>Atasannya</a:t>
            </a:r>
            <a:r>
              <a:rPr lang="en-ID" dirty="0"/>
              <a:t> </a:t>
            </a:r>
            <a:r>
              <a:rPr lang="en-ID" dirty="0" err="1"/>
              <a:t>meminta</a:t>
            </a:r>
            <a:r>
              <a:rPr lang="en-ID" dirty="0"/>
              <a:t> agar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dimasukkan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</a:t>
            </a:r>
            <a:r>
              <a:rPr lang="en-ID" dirty="0" err="1"/>
              <a:t>keuangan</a:t>
            </a:r>
            <a:r>
              <a:rPr lang="en-ID" dirty="0"/>
              <a:t>. </a:t>
            </a:r>
            <a:r>
              <a:rPr lang="en-ID" dirty="0" err="1"/>
              <a:t>Sikap</a:t>
            </a:r>
            <a:r>
              <a:rPr lang="en-ID" dirty="0"/>
              <a:t> yang paling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etika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...</a:t>
            </a:r>
          </a:p>
          <a:p>
            <a:r>
              <a:rPr lang="en-ID" dirty="0"/>
              <a:t>A. </a:t>
            </a:r>
            <a:r>
              <a:rPr lang="en-ID" dirty="0" err="1"/>
              <a:t>mengikuti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atasan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atasan</a:t>
            </a:r>
            <a:r>
              <a:rPr lang="en-ID" dirty="0"/>
              <a:t>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perusahaan</a:t>
            </a:r>
            <a:br>
              <a:rPr lang="en-ID" dirty="0"/>
            </a:br>
            <a:r>
              <a:rPr lang="en-ID" dirty="0"/>
              <a:t>B.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mencatat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mendapatkan</a:t>
            </a:r>
            <a:r>
              <a:rPr lang="en-ID" dirty="0"/>
              <a:t> bonus</a:t>
            </a:r>
            <a:br>
              <a:rPr lang="en-ID" dirty="0"/>
            </a:br>
            <a:r>
              <a:rPr lang="en-ID" dirty="0"/>
              <a:t>C. </a:t>
            </a:r>
            <a:r>
              <a:rPr lang="en-ID" dirty="0" err="1"/>
              <a:t>menghapus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dokumentasi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pun</a:t>
            </a:r>
            <a:br>
              <a:rPr lang="en-ID" dirty="0"/>
            </a:br>
            <a:r>
              <a:rPr lang="en-ID" dirty="0"/>
              <a:t>D. </a:t>
            </a:r>
            <a:r>
              <a:rPr lang="en-ID" dirty="0" err="1"/>
              <a:t>menolak</a:t>
            </a:r>
            <a:r>
              <a:rPr lang="en-ID" dirty="0"/>
              <a:t> </a:t>
            </a:r>
            <a:r>
              <a:rPr lang="en-ID" dirty="0" err="1"/>
              <a:t>manipulasi</a:t>
            </a:r>
            <a:r>
              <a:rPr lang="en-ID" dirty="0"/>
              <a:t> dan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fakta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mengikuti</a:t>
            </a:r>
            <a:r>
              <a:rPr lang="en-ID" dirty="0"/>
              <a:t> </a:t>
            </a:r>
            <a:r>
              <a:rPr lang="en-ID" dirty="0" err="1"/>
              <a:t>prosedur</a:t>
            </a:r>
            <a:r>
              <a:rPr lang="en-ID" dirty="0"/>
              <a:t> yang </a:t>
            </a:r>
            <a:r>
              <a:rPr lang="en-ID" dirty="0" err="1"/>
              <a:t>berlaku</a:t>
            </a:r>
            <a:br>
              <a:rPr lang="en-ID" dirty="0"/>
            </a:br>
            <a:r>
              <a:rPr lang="en-ID" dirty="0"/>
              <a:t>E. </a:t>
            </a:r>
            <a:r>
              <a:rPr lang="en-ID" dirty="0" err="1"/>
              <a:t>membiarkan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urusan</a:t>
            </a:r>
            <a:r>
              <a:rPr lang="en-ID" dirty="0"/>
              <a:t> </a:t>
            </a:r>
            <a:r>
              <a:rPr lang="en-ID" dirty="0" err="1"/>
              <a:t>akuntan</a:t>
            </a:r>
            <a:endParaRPr lang="en-ID" dirty="0"/>
          </a:p>
          <a:p>
            <a:r>
              <a:rPr lang="en-ID" b="1" dirty="0" err="1"/>
              <a:t>Jawaban</a:t>
            </a:r>
            <a:r>
              <a:rPr lang="en-ID" b="1" dirty="0"/>
              <a:t>: D</a:t>
            </a:r>
            <a:endParaRPr lang="en-ID" dirty="0"/>
          </a:p>
          <a:p>
            <a:r>
              <a:rPr lang="en-ID" b="1" dirty="0" err="1"/>
              <a:t>Pembahasan</a:t>
            </a:r>
            <a:r>
              <a:rPr lang="en-ID" b="1" dirty="0"/>
              <a:t>:</a:t>
            </a:r>
          </a:p>
          <a:p>
            <a:pPr algn="just"/>
            <a:r>
              <a:rPr lang="en-ID" dirty="0"/>
              <a:t>Kasus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berkaitan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 err="1"/>
              <a:t>integritas</a:t>
            </a:r>
            <a:r>
              <a:rPr lang="en-ID" dirty="0"/>
              <a:t>. </a:t>
            </a:r>
            <a:r>
              <a:rPr lang="en-ID" dirty="0" err="1"/>
              <a:t>Akuntan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bersikap</a:t>
            </a:r>
            <a:r>
              <a:rPr lang="en-ID" dirty="0"/>
              <a:t> </a:t>
            </a:r>
            <a:r>
              <a:rPr lang="en-ID" dirty="0" err="1"/>
              <a:t>jujur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boleh</a:t>
            </a:r>
            <a:r>
              <a:rPr lang="en-ID" dirty="0"/>
              <a:t> </a:t>
            </a:r>
            <a:r>
              <a:rPr lang="en-ID" dirty="0" err="1"/>
              <a:t>terlibat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penyajian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menyesatkan</a:t>
            </a:r>
            <a:r>
              <a:rPr lang="en-ID" dirty="0"/>
              <a:t>.</a:t>
            </a:r>
          </a:p>
          <a:p>
            <a:pPr algn="just"/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atasan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menghilangkan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profesional</a:t>
            </a:r>
            <a:r>
              <a:rPr lang="en-ID" dirty="0"/>
              <a:t> </a:t>
            </a:r>
            <a:r>
              <a:rPr lang="en-ID" dirty="0" err="1"/>
              <a:t>akuntan</a:t>
            </a:r>
            <a:r>
              <a:rPr lang="en-ID" dirty="0"/>
              <a:t>. Tindakan yang </a:t>
            </a:r>
            <a:r>
              <a:rPr lang="en-ID" dirty="0" err="1"/>
              <a:t>tepat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menolak</a:t>
            </a:r>
            <a:r>
              <a:rPr lang="en-ID" dirty="0"/>
              <a:t> </a:t>
            </a:r>
            <a:r>
              <a:rPr lang="en-ID" dirty="0" err="1"/>
              <a:t>manipulasi</a:t>
            </a:r>
            <a:r>
              <a:rPr lang="en-ID" dirty="0"/>
              <a:t> dan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pelaporan</a:t>
            </a:r>
            <a:r>
              <a:rPr lang="en-ID" dirty="0"/>
              <a:t>/escalation yang </a:t>
            </a:r>
            <a:r>
              <a:rPr lang="en-ID" dirty="0" err="1"/>
              <a:t>sesuai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0135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FBE0E68-97CA-B251-C177-196D06DDCC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1954975"/>
              </p:ext>
            </p:extLst>
          </p:nvPr>
        </p:nvGraphicFramePr>
        <p:xfrm>
          <a:off x="6592824" y="2026190"/>
          <a:ext cx="5532120" cy="3200400"/>
        </p:xfrm>
        <a:graphic>
          <a:graphicData uri="http://schemas.openxmlformats.org/drawingml/2006/table">
            <a:tbl>
              <a:tblPr/>
              <a:tblGrid>
                <a:gridCol w="2766060">
                  <a:extLst>
                    <a:ext uri="{9D8B030D-6E8A-4147-A177-3AD203B41FA5}">
                      <a16:colId xmlns:a16="http://schemas.microsoft.com/office/drawing/2014/main" val="2285505666"/>
                    </a:ext>
                  </a:extLst>
                </a:gridCol>
                <a:gridCol w="2766060">
                  <a:extLst>
                    <a:ext uri="{9D8B030D-6E8A-4147-A177-3AD203B41FA5}">
                      <a16:colId xmlns:a16="http://schemas.microsoft.com/office/drawing/2014/main" val="42531023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/>
                        <a:t>Kolom 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/>
                        <a:t>Kolom 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402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/>
                        <a:t>1. Integritas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dirty="0"/>
                        <a:t>A. Tidak </a:t>
                      </a:r>
                      <a:r>
                        <a:rPr lang="en-ID" dirty="0" err="1"/>
                        <a:t>membocorkan</a:t>
                      </a:r>
                      <a:r>
                        <a:rPr lang="en-ID" dirty="0"/>
                        <a:t> data </a:t>
                      </a:r>
                      <a:r>
                        <a:rPr lang="en-ID" dirty="0" err="1"/>
                        <a:t>keuangan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klien</a:t>
                      </a:r>
                      <a:endParaRPr lang="en-ID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097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dirty="0"/>
                        <a:t>2. </a:t>
                      </a:r>
                      <a:r>
                        <a:rPr lang="en-ID" dirty="0" err="1"/>
                        <a:t>Objektivitas</a:t>
                      </a:r>
                      <a:endParaRPr lang="en-ID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/>
                        <a:t>B. Menolak memanipulasi laba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3324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/>
                        <a:t>3. Kerahasiaan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/>
                        <a:t>C. Tidak membiarkan hubungan pribadi memengaruhi penilaian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63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/>
                        <a:t>4. Perilaku profesional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dirty="0"/>
                        <a:t>D. </a:t>
                      </a:r>
                      <a:r>
                        <a:rPr lang="en-ID" dirty="0" err="1"/>
                        <a:t>Mematuhi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peraturan</a:t>
                      </a:r>
                      <a:r>
                        <a:rPr lang="en-ID" dirty="0"/>
                        <a:t> dan </a:t>
                      </a:r>
                      <a:r>
                        <a:rPr lang="en-ID" dirty="0" err="1"/>
                        <a:t>menjaga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reputasi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profesi</a:t>
                      </a:r>
                      <a:endParaRPr lang="en-ID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59544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B7D09CF-6ABD-D707-73F5-CEF363479D0D}"/>
              </a:ext>
            </a:extLst>
          </p:cNvPr>
          <p:cNvSpPr txBox="1"/>
          <p:nvPr/>
        </p:nvSpPr>
        <p:spPr>
          <a:xfrm>
            <a:off x="477774" y="758952"/>
            <a:ext cx="6188202" cy="5100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b="1" dirty="0"/>
              <a:t>Soal 2 </a:t>
            </a:r>
          </a:p>
          <a:p>
            <a:pPr>
              <a:buNone/>
            </a:pPr>
            <a:r>
              <a:rPr lang="en-ID" b="1" dirty="0" err="1"/>
              <a:t>Indikator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b="1" dirty="0" err="1"/>
              <a:t>membedakan</a:t>
            </a:r>
            <a:r>
              <a:rPr lang="en-ID" b="1" dirty="0"/>
              <a:t> </a:t>
            </a:r>
            <a:r>
              <a:rPr lang="en-ID" b="1" dirty="0" err="1"/>
              <a:t>prinsip-prinsip</a:t>
            </a:r>
            <a:r>
              <a:rPr lang="en-ID" b="1" dirty="0"/>
              <a:t> </a:t>
            </a:r>
            <a:r>
              <a:rPr lang="en-ID" b="1" dirty="0" err="1"/>
              <a:t>dasar</a:t>
            </a:r>
            <a:r>
              <a:rPr lang="en-ID" b="1" dirty="0"/>
              <a:t> </a:t>
            </a:r>
            <a:r>
              <a:rPr lang="en-ID" b="1" dirty="0" err="1"/>
              <a:t>etika</a:t>
            </a:r>
            <a:r>
              <a:rPr lang="en-ID" b="1" dirty="0"/>
              <a:t> </a:t>
            </a:r>
            <a:r>
              <a:rPr lang="en-ID" b="1" dirty="0" err="1"/>
              <a:t>akuntan</a:t>
            </a:r>
            <a:r>
              <a:rPr lang="en-ID" b="1" dirty="0"/>
              <a:t> </a:t>
            </a:r>
            <a:r>
              <a:rPr lang="en-ID" b="1" dirty="0" err="1"/>
              <a:t>berdasarkan</a:t>
            </a:r>
            <a:r>
              <a:rPr lang="en-ID" b="1" dirty="0"/>
              <a:t>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perilaku</a:t>
            </a:r>
            <a:r>
              <a:rPr lang="en-ID" dirty="0"/>
              <a:t>.</a:t>
            </a:r>
          </a:p>
          <a:p>
            <a:pPr>
              <a:buNone/>
            </a:pPr>
            <a:r>
              <a:rPr lang="en-ID" dirty="0" err="1"/>
              <a:t>Pasangkan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pada Kolom 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yang </a:t>
            </a:r>
            <a:r>
              <a:rPr lang="en-ID" dirty="0" err="1"/>
              <a:t>tepat</a:t>
            </a:r>
            <a:r>
              <a:rPr lang="en-ID" dirty="0"/>
              <a:t> pada Kolom B.</a:t>
            </a:r>
          </a:p>
          <a:p>
            <a:pPr>
              <a:buNone/>
            </a:pPr>
            <a:r>
              <a:rPr lang="en-ID" b="1" dirty="0" err="1"/>
              <a:t>Jawaban</a:t>
            </a:r>
            <a:r>
              <a:rPr lang="en-ID" b="1" dirty="0"/>
              <a:t>:</a:t>
            </a:r>
            <a:endParaRPr lang="en-ID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b="1" dirty="0"/>
              <a:t>1 – B</a:t>
            </a:r>
            <a:r>
              <a:rPr lang="en-ID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b="1" dirty="0"/>
              <a:t>2 – C</a:t>
            </a:r>
            <a:r>
              <a:rPr lang="en-ID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b="1" dirty="0"/>
              <a:t>3 – A</a:t>
            </a:r>
            <a:r>
              <a:rPr lang="en-ID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b="1" dirty="0"/>
              <a:t>4 – D</a:t>
            </a:r>
            <a:r>
              <a:rPr lang="en-ID" dirty="0"/>
              <a:t> </a:t>
            </a:r>
          </a:p>
          <a:p>
            <a:pPr>
              <a:buNone/>
            </a:pPr>
            <a:r>
              <a:rPr lang="en-ID" b="1" dirty="0" err="1"/>
              <a:t>Pembahasan</a:t>
            </a:r>
            <a:r>
              <a:rPr lang="en-ID" b="1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b="1" dirty="0" err="1"/>
              <a:t>Integritas</a:t>
            </a:r>
            <a:r>
              <a:rPr lang="en-ID" b="1" dirty="0"/>
              <a:t> → B</a:t>
            </a:r>
            <a:r>
              <a:rPr lang="en-ID" dirty="0"/>
              <a:t>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berkaitan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kejujuran</a:t>
            </a:r>
            <a:r>
              <a:rPr lang="en-ID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b="1" dirty="0" err="1"/>
              <a:t>Objektivitas</a:t>
            </a:r>
            <a:r>
              <a:rPr lang="en-ID" b="1" dirty="0"/>
              <a:t> → C</a:t>
            </a:r>
            <a:r>
              <a:rPr lang="en-ID" dirty="0"/>
              <a:t>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akuntan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bebas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 dan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b="1" dirty="0" err="1"/>
              <a:t>Kerahasiaan</a:t>
            </a:r>
            <a:r>
              <a:rPr lang="en-ID" b="1" dirty="0"/>
              <a:t> → A</a:t>
            </a:r>
            <a:r>
              <a:rPr lang="en-ID" dirty="0"/>
              <a:t>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profesional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dijaga</a:t>
            </a:r>
            <a:r>
              <a:rPr lang="en-ID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b="1" dirty="0" err="1"/>
              <a:t>Perilaku</a:t>
            </a:r>
            <a:r>
              <a:rPr lang="en-ID" b="1" dirty="0"/>
              <a:t> </a:t>
            </a:r>
            <a:r>
              <a:rPr lang="en-ID" b="1" dirty="0" err="1"/>
              <a:t>profesional</a:t>
            </a:r>
            <a:r>
              <a:rPr lang="en-ID" b="1" dirty="0"/>
              <a:t> → D</a:t>
            </a:r>
            <a:r>
              <a:rPr lang="en-ID" dirty="0"/>
              <a:t>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akuntan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menaati</a:t>
            </a:r>
            <a:r>
              <a:rPr lang="en-ID" dirty="0"/>
              <a:t> </a:t>
            </a:r>
            <a:r>
              <a:rPr lang="en-ID" dirty="0" err="1"/>
              <a:t>peraturan</a:t>
            </a:r>
            <a:r>
              <a:rPr lang="en-ID" dirty="0"/>
              <a:t> dan </a:t>
            </a:r>
            <a:r>
              <a:rPr lang="en-ID" dirty="0" err="1"/>
              <a:t>menjaga</a:t>
            </a:r>
            <a:r>
              <a:rPr lang="en-ID" dirty="0"/>
              <a:t> nama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profesi</a:t>
            </a:r>
            <a:r>
              <a:rPr lang="en-ID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94585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E2D79-1E51-9FBB-D0E7-BEAC82F2ED8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55988" y="1360343"/>
            <a:ext cx="9604375" cy="3449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 err="1"/>
              <a:t>Terimakasih</a:t>
            </a:r>
            <a:endParaRPr lang="en-ID" sz="7200" b="1" dirty="0"/>
          </a:p>
        </p:txBody>
      </p:sp>
    </p:spTree>
    <p:extLst>
      <p:ext uri="{BB962C8B-B14F-4D97-AF65-F5344CB8AC3E}">
        <p14:creationId xmlns:p14="http://schemas.microsoft.com/office/powerpoint/2010/main" val="34030261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46</TotalTime>
  <Words>581</Words>
  <Application>Microsoft Office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ETIKA PROFESI AKUNTANSI Halimah S.Pd</vt:lpstr>
      <vt:lpstr>Pengertian Etika Profesi Akuntansi </vt:lpstr>
      <vt:lpstr>Prinsip Dasar Etika Akuntan </vt:lpstr>
      <vt:lpstr>Prinsip Dasar Etika Akuntan</vt:lpstr>
      <vt:lpstr>PEMBAHASAN SOAL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Halimah .</dc:creator>
  <cp:lastModifiedBy>Muhammad Qardawi</cp:lastModifiedBy>
  <cp:revision>4</cp:revision>
  <dcterms:created xsi:type="dcterms:W3CDTF">2026-09-14T08:18:52Z</dcterms:created>
  <dcterms:modified xsi:type="dcterms:W3CDTF">2026-09-14T14:39:46Z</dcterms:modified>
</cp:coreProperties>
</file>