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1" r:id="rId6"/>
    <p:sldId id="283" r:id="rId7"/>
    <p:sldId id="284" r:id="rId8"/>
    <p:sldId id="285" r:id="rId9"/>
    <p:sldId id="257" r:id="rId10"/>
    <p:sldId id="286" r:id="rId11"/>
    <p:sldId id="275" r:id="rId12"/>
    <p:sldId id="276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Design, Morph, Annotate, Work Together, Tell Me" id="{B9B51309-D148-4332-87C2-07BE32FBCA3B}">
          <p14:sldIdLst>
            <p14:sldId id="271"/>
            <p14:sldId id="283"/>
            <p14:sldId id="284"/>
            <p14:sldId id="285"/>
            <p14:sldId id="257"/>
            <p14:sldId id="286"/>
            <p14:sldId id="275"/>
            <p14:sldId id="276"/>
            <p14:sldId id="287"/>
          </p14:sldIdLst>
        </p14:section>
        <p14:section name="Learn Mor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601" autoAdjust="0"/>
  </p:normalViewPr>
  <p:slideViewPr>
    <p:cSldViewPr snapToGrid="0">
      <p:cViewPr varScale="1">
        <p:scale>
          <a:sx n="61" d="100"/>
          <a:sy n="61" d="100"/>
        </p:scale>
        <p:origin x="109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anchor="ctr" anchorCtr="0">
            <a:normAutofit/>
          </a:bodyPr>
          <a:lstStyle/>
          <a:p>
            <a:r>
              <a:rPr lang="id-ID" sz="4800" dirty="0">
                <a:solidFill>
                  <a:schemeClr val="bg1"/>
                </a:solidFill>
              </a:rPr>
              <a:t>MATERI TENTANG SIKLUS AKUNTANSI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sz="2400" dirty="0">
                <a:solidFill>
                  <a:schemeClr val="bg1"/>
                </a:solidFill>
                <a:latin typeface="+mj-lt"/>
              </a:rPr>
              <a:t>Narasumber : Yusnidar, S.Pd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1610" y="331304"/>
            <a:ext cx="11021436" cy="778181"/>
          </a:xfrm>
        </p:spPr>
        <p:txBody>
          <a:bodyPr>
            <a:noAutofit/>
          </a:bodyPr>
          <a:lstStyle/>
          <a:p>
            <a:r>
              <a:rPr lang="id-ID" sz="1800" dirty="0"/>
              <a:t>Siklus akuntansi adalah proses bertahap untuk mencatat, mengolah, dan melaporkan seluruh transaksi keuangan suatu perusahaan dalam satu periode tertentu (biasanya 1 tahun atau 1 bulan). Proses ini berulang secara berurutan agar laporan keuangan yang dihasilkan akurat dan dapat dipertanggungjawabkan.</a:t>
            </a:r>
            <a:endParaRPr lang="en-US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B17EA1-2F29-4F50-AE63-BBEFC6AD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10" y="1555955"/>
            <a:ext cx="10815862" cy="281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d-ID" dirty="0"/>
              <a:t>Tahapan Utama Siklus Akuntansi</a:t>
            </a:r>
            <a:endParaRPr lang="id-ID" altLang="id-ID" dirty="0"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Prosedur siklus akuntansi terbagi menjadi tiga tahapan utama: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1.Tahap Pencatatan (Recording Phase):</a:t>
            </a:r>
            <a:endParaRPr lang="id-ID" altLang="id-ID" dirty="0">
              <a:latin typeface="Google Sans Tex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id-ID" altLang="id-ID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Analisis Transaksi &amp; Bukti:</a:t>
            </a:r>
            <a:r>
              <a:rPr kumimoji="0" lang="id-ID" alt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Mengumpulkan dan memeriksa keabsahan dokumen sumber (nota, kuitansi, faktur).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Posting ke Buku Besar: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Memindahkan (</a:t>
            </a:r>
            <a:r>
              <a:rPr kumimoji="0" lang="id-ID" altLang="id-ID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posting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entri dari jurnal umum ke akun masing-masing di buku besar.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Pencatatan ke Jurnal Umum: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Mencatat transaksi berdasarkan prinsip debit dan kredit secara kronologis.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B17EA1-2F29-4F50-AE63-BBEFC6AD9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06" y="1934728"/>
            <a:ext cx="6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E89102-9556-4CC2-9321-9FF6148AE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79783"/>
            <a:ext cx="97536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2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434AB-21D0-4CF6-A995-C24E76F9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Pengikhtisaran (Summarizing Phase)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E6573BB-5EED-4E4B-9530-567A37D03075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 bwMode="auto">
          <a:xfrm>
            <a:off x="622852" y="1330559"/>
            <a:ext cx="11264348" cy="333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Jurnal Penyesuaian: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Mencatat penyesuaian atas beban/pendapatan yang belum diakui atau perlengkapan yang terpakai.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Penyusunan Neraca Saldo: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Menyusun daftar saldo akhir dari seluruh akun buku besar untuk memastikan total debit sama dengan kredit.</a:t>
            </a:r>
          </a:p>
          <a:p>
            <a:pPr marL="342900" marR="0" lvl="0" indent="-3429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Neraca Saldo Setelah Penyesuaian: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Memperbarui saldo akun setelah dimasukkannya entri penyesuaian (dapat dibantu menggunakan kertas kerja/neraca lajur).</a:t>
            </a:r>
          </a:p>
        </p:txBody>
      </p:sp>
    </p:spTree>
    <p:extLst>
      <p:ext uri="{BB962C8B-B14F-4D97-AF65-F5344CB8AC3E}">
        <p14:creationId xmlns:p14="http://schemas.microsoft.com/office/powerpoint/2010/main" val="228065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343AAB-4ED8-4F65-A9E3-C0DAF2FB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Pengikhtisaran (Summarizing Phase)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C570D6B-2FD2-4B60-8123-795A1C7A45D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39750" y="1431010"/>
            <a:ext cx="10565572" cy="4978934"/>
          </a:xfrm>
        </p:spPr>
      </p:pic>
    </p:spTree>
    <p:extLst>
      <p:ext uri="{BB962C8B-B14F-4D97-AF65-F5344CB8AC3E}">
        <p14:creationId xmlns:p14="http://schemas.microsoft.com/office/powerpoint/2010/main" val="38943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d-ID" dirty="0"/>
              <a:t>Tahap Pelaporan (Reporting Phase)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Content Placeholder 17"/>
          <p:cNvSpPr txBox="1">
            <a:spLocks/>
          </p:cNvSpPr>
          <p:nvPr/>
        </p:nvSpPr>
        <p:spPr>
          <a:xfrm>
            <a:off x="1066039" y="4571824"/>
            <a:ext cx="2696774" cy="992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.)</a:t>
            </a:r>
          </a:p>
        </p:txBody>
      </p:sp>
      <p:sp>
        <p:nvSpPr>
          <p:cNvPr id="43" name="Content Placeholder 17"/>
          <p:cNvSpPr txBox="1">
            <a:spLocks/>
          </p:cNvSpPr>
          <p:nvPr/>
        </p:nvSpPr>
        <p:spPr>
          <a:xfrm>
            <a:off x="7583820" y="2491232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2C99C9F-9882-4727-B5F3-0F421B88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032" y="1509496"/>
            <a:ext cx="11493141" cy="253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Penyusunan Laporan Keuangan:</a:t>
            </a:r>
            <a:r>
              <a:rPr kumimoji="0" lang="id-ID" altLang="id-ID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Menyusun Laporan Laba Rugi, Perubahan Ekuitas, Neraca, Laporan Arus Kas, dan Catatan atas Laporan Keuangan (CALK).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Jurnal Penutup: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Menutup akun nominal (pendapatan dan beban) agar saldonya menjadi nol untuk periode berikutnya.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d-ID" altLang="id-ID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Neraca Saldo Setelah Penutupan:</a:t>
            </a: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Memastikan hanya akun riil (aset, kewajiban, ekuitas) yang tersisa untuk membuka periode akuntansi baru.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EF13-9BB3-40DF-9281-CA46F531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Tahap Pelaporan (Reporting Phase)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AC5E55-DD5F-453D-A80B-A76858BB2DA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05948" y="1590262"/>
            <a:ext cx="10005391" cy="512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87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5 Laporan Keuangan Utama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36689" y="129498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Content Placeholder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Content Placeholder 17"/>
          <p:cNvSpPr txBox="1">
            <a:spLocks/>
          </p:cNvSpPr>
          <p:nvPr/>
        </p:nvSpPr>
        <p:spPr>
          <a:xfrm>
            <a:off x="1066039" y="3353185"/>
            <a:ext cx="3504072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Content Placeholder 17"/>
          <p:cNvSpPr txBox="1">
            <a:spLocks/>
          </p:cNvSpPr>
          <p:nvPr/>
        </p:nvSpPr>
        <p:spPr>
          <a:xfrm>
            <a:off x="1064636" y="4303697"/>
            <a:ext cx="2134038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4" name="Pictur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1835" flipH="1">
            <a:off x="6740574" y="1787378"/>
            <a:ext cx="851862" cy="939987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DE90174-6673-421D-9A08-2A186D3B8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77493"/>
              </p:ext>
            </p:extLst>
          </p:nvPr>
        </p:nvGraphicFramePr>
        <p:xfrm>
          <a:off x="702365" y="2127224"/>
          <a:ext cx="9315092" cy="4250077"/>
        </p:xfrm>
        <a:graphic>
          <a:graphicData uri="http://schemas.openxmlformats.org/drawingml/2006/table">
            <a:tbl>
              <a:tblPr/>
              <a:tblGrid>
                <a:gridCol w="4253948">
                  <a:extLst>
                    <a:ext uri="{9D8B030D-6E8A-4147-A177-3AD203B41FA5}">
                      <a16:colId xmlns:a16="http://schemas.microsoft.com/office/drawing/2014/main" val="1476370445"/>
                    </a:ext>
                  </a:extLst>
                </a:gridCol>
                <a:gridCol w="5061144">
                  <a:extLst>
                    <a:ext uri="{9D8B030D-6E8A-4147-A177-3AD203B41FA5}">
                      <a16:colId xmlns:a16="http://schemas.microsoft.com/office/drawing/2014/main" val="357208996"/>
                    </a:ext>
                  </a:extLst>
                </a:gridCol>
              </a:tblGrid>
              <a:tr h="194022">
                <a:tc>
                  <a:txBody>
                    <a:bodyPr/>
                    <a:lstStyle/>
                    <a:p>
                      <a:r>
                        <a:rPr lang="id-ID" sz="1800" b="1">
                          <a:effectLst/>
                          <a:latin typeface="Google Sans Text"/>
                        </a:rPr>
                        <a:t>Laporan Keuangan</a:t>
                      </a:r>
                      <a:endParaRPr lang="id-ID" sz="180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b="1" dirty="0">
                          <a:effectLst/>
                          <a:latin typeface="Google Sans Text"/>
                        </a:rPr>
                        <a:t>Fungsi Utama</a:t>
                      </a:r>
                      <a:endParaRPr lang="id-ID" sz="1800" dirty="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742675"/>
                  </a:ext>
                </a:extLst>
              </a:tr>
              <a:tr h="806495">
                <a:tc>
                  <a:txBody>
                    <a:bodyPr/>
                    <a:lstStyle/>
                    <a:p>
                      <a:r>
                        <a:rPr lang="id-ID" sz="1800" b="1" dirty="0">
                          <a:effectLst/>
                          <a:latin typeface="Google Sans Text"/>
                        </a:rPr>
                        <a:t>Laporan Laba Rugi</a:t>
                      </a:r>
                      <a:endParaRPr lang="id-ID" sz="1800" dirty="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effectLst/>
                          <a:latin typeface="Google Sans Text"/>
                        </a:rPr>
                        <a:t>Mengukur kinerja keuangan perusahaan (pendapatan dikurangi beban) selama satu periode.</a:t>
                      </a: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602526"/>
                  </a:ext>
                </a:extLst>
              </a:tr>
              <a:tr h="806495">
                <a:tc>
                  <a:txBody>
                    <a:bodyPr/>
                    <a:lstStyle/>
                    <a:p>
                      <a:r>
                        <a:rPr lang="id-ID" sz="1800" b="1">
                          <a:effectLst/>
                          <a:latin typeface="Google Sans Text"/>
                        </a:rPr>
                        <a:t>Laporan Perubahan Ekuitas</a:t>
                      </a:r>
                      <a:endParaRPr lang="id-ID" sz="180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800">
                          <a:effectLst/>
                          <a:latin typeface="Google Sans Text"/>
                        </a:rPr>
                        <a:t>Menyajikan perubahan modal pemilik akibat laba/rugi dan pengambilan pribadi (</a:t>
                      </a:r>
                      <a:r>
                        <a:rPr lang="id-ID" sz="1800" i="1">
                          <a:effectLst/>
                          <a:latin typeface="Google Sans Text"/>
                        </a:rPr>
                        <a:t>prive</a:t>
                      </a:r>
                      <a:r>
                        <a:rPr lang="id-ID" sz="1800">
                          <a:effectLst/>
                          <a:latin typeface="Google Sans Text"/>
                        </a:rPr>
                        <a:t>).</a:t>
                      </a: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769383"/>
                  </a:ext>
                </a:extLst>
              </a:tr>
              <a:tr h="683471">
                <a:tc>
                  <a:txBody>
                    <a:bodyPr/>
                    <a:lstStyle/>
                    <a:p>
                      <a:r>
                        <a:rPr lang="id-ID" sz="1800" b="1" dirty="0">
                          <a:effectLst/>
                          <a:latin typeface="Google Sans Text"/>
                        </a:rPr>
                        <a:t>Laporan Posisi Keuangan (Neraca)</a:t>
                      </a:r>
                      <a:endParaRPr lang="id-ID" sz="1800" dirty="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 err="1">
                          <a:effectLst/>
                          <a:latin typeface="Google Sans Text"/>
                        </a:rPr>
                        <a:t>Menyajikan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 saldo 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Aset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, 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Kewajiban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 (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Liabilitas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), dan 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Ekuitas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 pada 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tanggal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s-ES" sz="1800" dirty="0" err="1">
                          <a:effectLst/>
                          <a:latin typeface="Google Sans Text"/>
                        </a:rPr>
                        <a:t>tertentu</a:t>
                      </a:r>
                      <a:r>
                        <a:rPr lang="es-ES" sz="1800" dirty="0">
                          <a:effectLst/>
                          <a:latin typeface="Google Sans Text"/>
                        </a:rPr>
                        <a:t>.</a:t>
                      </a: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030636"/>
                  </a:ext>
                </a:extLst>
              </a:tr>
              <a:tr h="929521">
                <a:tc>
                  <a:txBody>
                    <a:bodyPr/>
                    <a:lstStyle/>
                    <a:p>
                      <a:r>
                        <a:rPr lang="id-ID" sz="1800" b="1">
                          <a:effectLst/>
                          <a:latin typeface="Google Sans Text"/>
                        </a:rPr>
                        <a:t>Laporan Arus Kas</a:t>
                      </a:r>
                      <a:endParaRPr lang="id-ID" sz="180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>
                          <a:effectLst/>
                          <a:latin typeface="Google Sans Text"/>
                        </a:rPr>
                        <a:t>Memperlihatkan alokasi kas masuk dan keluar dari aktivitas Operasional, Investasi, dan Pendanaan.</a:t>
                      </a: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343507"/>
                  </a:ext>
                </a:extLst>
              </a:tr>
              <a:tr h="683471">
                <a:tc>
                  <a:txBody>
                    <a:bodyPr/>
                    <a:lstStyle/>
                    <a:p>
                      <a:r>
                        <a:rPr lang="es-ES" sz="1800" b="1">
                          <a:effectLst/>
                          <a:latin typeface="Google Sans Text"/>
                        </a:rPr>
                        <a:t>Catatan atas Laporan Keuangan (CALK)</a:t>
                      </a:r>
                      <a:endParaRPr lang="es-ES" sz="1800">
                        <a:effectLst/>
                        <a:latin typeface="Google Sans Text"/>
                      </a:endParaRP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>
                          <a:effectLst/>
                          <a:latin typeface="Google Sans Text"/>
                        </a:rPr>
                        <a:t>Memberikan penjelasan rincian dan kebijakan akuntansi yang diterapkan.</a:t>
                      </a:r>
                    </a:p>
                  </a:txBody>
                  <a:tcPr marL="49728" marR="49728" marT="33152" marB="33152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436174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37C348BB-6EE8-4254-B325-B565788D5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217" y="12956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Hasil akhir dari siklus akuntansi adalah set lengkap Laporan Keuangan:</a:t>
            </a: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Persamaan Dasar Akuntansi</a:t>
            </a:r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Content Placeholder 17"/>
          <p:cNvSpPr txBox="1">
            <a:spLocks/>
          </p:cNvSpPr>
          <p:nvPr/>
        </p:nvSpPr>
        <p:spPr>
          <a:xfrm>
            <a:off x="541609" y="1296100"/>
            <a:ext cx="6093106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Content Placeholder 17"/>
          <p:cNvSpPr txBox="1">
            <a:spLocks/>
          </p:cNvSpPr>
          <p:nvPr/>
        </p:nvSpPr>
        <p:spPr>
          <a:xfrm>
            <a:off x="835285" y="1789340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Content Placeholder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endParaRPr lang="en-US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Content Placeholder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9F95B8-9CD0-43EB-96A5-D9E3BA104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609" y="864836"/>
            <a:ext cx="10636143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Setiap entri jurnal dalam siklus akuntansi berpatokan pada rumus dasar:</a:t>
            </a:r>
            <a:endParaRPr kumimoji="0" lang="id-ID" altLang="id-ID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altLang="id-ID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Aset= Kewajiban + Ekuitas</a:t>
            </a:r>
            <a:endParaRPr kumimoji="0" lang="id-ID" altLang="id-ID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Aset:</a:t>
            </a:r>
            <a:r>
              <a:rPr kumimoji="0" lang="id-ID" altLang="id-ID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Sumber daya yang dimiliki (Kas, Piutang, Perlengkapan, Peralatan).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Kewajiban:</a:t>
            </a:r>
            <a:r>
              <a:rPr kumimoji="0" lang="id-ID" altLang="id-ID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Hutang atau kewajiban finansial kepada pihak lain.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altLang="id-ID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Ekuitas:</a:t>
            </a:r>
            <a:r>
              <a:rPr kumimoji="0" lang="id-ID" altLang="id-ID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Hak pemilik atas sisa aset setelah dikurangi seluruh kewajiban.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alt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B4461-EE61-4AB6-A18F-F222F968CC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7627042" cy="1654433"/>
          </a:xfrm>
        </p:spPr>
        <p:txBody>
          <a:bodyPr>
            <a:normAutofit/>
          </a:bodyPr>
          <a:lstStyle/>
          <a:p>
            <a:pPr algn="ctr"/>
            <a:r>
              <a:rPr lang="id-ID" sz="3200" dirty="0">
                <a:solidFill>
                  <a:schemeClr val="accent6">
                    <a:lumMod val="75000"/>
                  </a:schemeClr>
                </a:solidFill>
              </a:rPr>
              <a:t>Sekian dan Terima Kasih</a:t>
            </a:r>
          </a:p>
        </p:txBody>
      </p:sp>
    </p:spTree>
    <p:extLst>
      <p:ext uri="{BB962C8B-B14F-4D97-AF65-F5344CB8AC3E}">
        <p14:creationId xmlns:p14="http://schemas.microsoft.com/office/powerpoint/2010/main" val="323775975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 v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3EE4EA-81C0-48D0-BEBD-A2EFD6B38B4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563EE24-83AF-4B4D-B45B-11D1ECD436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FC9C26-AD58-4393-99DE-F67958CF6A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{D6836073-CC4C-461C-A4B2-31F7869B4BFC}TF2989475c-5427-4edb-9ec1-00f4ce72165b77c8433f_win32-c33c42577f73</Template>
  <TotalTime>58</TotalTime>
  <Words>450</Words>
  <Application>Microsoft Office PowerPoint</Application>
  <PresentationFormat>Widescreen</PresentationFormat>
  <Paragraphs>42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Google Sans Text</vt:lpstr>
      <vt:lpstr>Segoe UI</vt:lpstr>
      <vt:lpstr>Segoe UI Light</vt:lpstr>
      <vt:lpstr>Custom</vt:lpstr>
      <vt:lpstr>MATERI TENTANG SIKLUS AKUNTANSI</vt:lpstr>
      <vt:lpstr>Siklus akuntansi adalah proses bertahap untuk mencatat, mengolah, dan melaporkan seluruh transaksi keuangan suatu perusahaan dalam satu periode tertentu (biasanya 1 tahun atau 1 bulan). Proses ini berulang secara berurutan agar laporan keuangan yang dihasilkan akurat dan dapat dipertanggungjawabkan.</vt:lpstr>
      <vt:lpstr>PowerPoint Presentation</vt:lpstr>
      <vt:lpstr>Tahap Pengikhtisaran (Summarizing Phase)</vt:lpstr>
      <vt:lpstr>Tahap Pengikhtisaran (Summarizing Phase)</vt:lpstr>
      <vt:lpstr>Tahap Pelaporan (Reporting Phase)</vt:lpstr>
      <vt:lpstr>Tahap Pelaporan (Reporting Phase)</vt:lpstr>
      <vt:lpstr>5 Laporan Keuangan Utama</vt:lpstr>
      <vt:lpstr>Persamaan Dasar Akuntansi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TENTANG SIKLUS AKUNTANSI</dc:title>
  <dc:creator>Administrator</dc:creator>
  <cp:keywords/>
  <cp:lastModifiedBy>Administrator</cp:lastModifiedBy>
  <cp:revision>8</cp:revision>
  <dcterms:created xsi:type="dcterms:W3CDTF">2026-09-25T01:57:09Z</dcterms:created>
  <dcterms:modified xsi:type="dcterms:W3CDTF">2026-09-25T02:55:13Z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