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y="10287000" cx="18288000"/>
  <p:notesSz cx="6858000" cy="9144000"/>
  <p:embeddedFontLst>
    <p:embeddedFont>
      <p:font typeface="Calibri (MS) Bold" panose="020F0702030404030204" charset="1"/>
      <p:regular r:id="rId24"/>
    </p:embeddedFont>
    <p:embeddedFont>
      <p:font typeface="Calibri (MS)" panose="020F0502020204030204" charset="1"/>
      <p:regular r:id="rId25"/>
    </p:embeddedFont>
  </p:embeddedFontLst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tableStyles" Target="tableStyles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2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4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4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9042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904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904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904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8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86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9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0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5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16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2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21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2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2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2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2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2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2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28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2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30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3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3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3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9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9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9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34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35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3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0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0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900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900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0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0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1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901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90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90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90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994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995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9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9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9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584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grpSp>
        <p:nvGrpSpPr>
          <p:cNvPr id="26" name="Group 4"/>
          <p:cNvGrpSpPr/>
          <p:nvPr/>
        </p:nvGrpSpPr>
        <p:grpSpPr>
          <a:xfrm rot="0">
            <a:off x="1029500" y="1372676"/>
            <a:ext cx="164725" cy="6588824"/>
            <a:chOff x="0" y="0"/>
            <a:chExt cx="219634" cy="8785098"/>
          </a:xfrm>
        </p:grpSpPr>
        <p:sp>
          <p:nvSpPr>
            <p:cNvPr id="1048585" name="Freeform 5"/>
            <p:cNvSpPr/>
            <p:nvPr/>
          </p:nvSpPr>
          <p:spPr>
            <a:xfrm rot="0" flipH="0" flipV="0">
              <a:off x="0" y="0"/>
              <a:ext cx="219583" cy="8785098"/>
            </a:xfrm>
            <a:custGeom>
              <a:avLst/>
              <a:ahLst/>
              <a:rect l="l" t="t" r="r" b="b"/>
              <a:pathLst>
                <a:path w="219583" h="8785098">
                  <a:moveTo>
                    <a:pt x="0" y="0"/>
                  </a:moveTo>
                  <a:lnTo>
                    <a:pt x="219583" y="0"/>
                  </a:lnTo>
                  <a:lnTo>
                    <a:pt x="219583" y="8785098"/>
                  </a:lnTo>
                  <a:lnTo>
                    <a:pt x="0" y="8785098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586" name="TextBox 6"/>
          <p:cNvSpPr txBox="1"/>
          <p:nvPr/>
        </p:nvSpPr>
        <p:spPr>
          <a:xfrm rot="0">
            <a:off x="1601381" y="1509989"/>
            <a:ext cx="15191051" cy="203581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6124"/>
              </a:lnSpc>
            </a:pPr>
            <a:r>
              <a:rPr b="1" sz="5103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KONSEP DASAR</a:t>
            </a:r>
          </a:p>
          <a:p>
            <a:pPr algn="l">
              <a:lnSpc>
                <a:spcPts val="6124"/>
              </a:lnSpc>
            </a:pPr>
            <a:r>
              <a:rPr b="1" sz="5103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PENGELOLAAN KEUANGAN DAERAH</a:t>
            </a:r>
          </a:p>
          <a:p>
            <a:pPr algn="l">
              <a:lnSpc>
                <a:spcPts val="3782"/>
              </a:lnSpc>
            </a:pPr>
            <a:r>
              <a:rPr sz="3152" lang="en-US">
                <a:solidFill>
                  <a:srgbClr val="EBEBEB"/>
                </a:solidFill>
                <a:latin typeface="Calibri (MS)"/>
                <a:ea typeface="Calibri (MS)"/>
                <a:cs typeface="Calibri (MS)"/>
                <a:sym typeface="Calibri (MS)"/>
              </a:rPr>
              <a:t>Bahan Presentasi MGMP Guru Akuntansi</a:t>
            </a:r>
          </a:p>
        </p:txBody>
      </p:sp>
      <p:sp>
        <p:nvSpPr>
          <p:cNvPr id="1048587" name="TextBox 7"/>
          <p:cNvSpPr txBox="1"/>
          <p:nvPr/>
        </p:nvSpPr>
        <p:spPr>
          <a:xfrm rot="0">
            <a:off x="1601381" y="5831948"/>
            <a:ext cx="14230179" cy="10293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sz="2551" lang="en-US">
                <a:solidFill>
                  <a:srgbClr val="E1E1E1"/>
                </a:solidFill>
                <a:latin typeface="Calibri (MS)"/>
                <a:ea typeface="Calibri (MS)"/>
                <a:cs typeface="Calibri (MS)"/>
                <a:sym typeface="Calibri (MS)"/>
              </a:rPr>
              <a:t>Praktikum Akuntansi Lembaga/Instansi Pemerintah</a:t>
            </a:r>
          </a:p>
          <a:p>
            <a:pPr algn="l">
              <a:lnSpc>
                <a:spcPts val="2702"/>
              </a:lnSpc>
            </a:pPr>
            <a:r>
              <a:rPr sz="2251" lang="en-US">
                <a:solidFill>
                  <a:srgbClr val="D2D2D2"/>
                </a:solidFill>
                <a:latin typeface="Calibri (MS)"/>
                <a:ea typeface="Calibri (MS)"/>
                <a:cs typeface="Calibri (MS)"/>
                <a:sym typeface="Calibri (MS)"/>
              </a:rPr>
              <a:t>SMKN Taman Fajar • Muhammad Jamil, S.E</a:t>
            </a:r>
          </a:p>
          <a:p>
            <a:pPr algn="l">
              <a:lnSpc>
                <a:spcPts val="2341"/>
              </a:lnSpc>
            </a:pPr>
            <a:r>
              <a:rPr sz="1951" lang="en-US">
                <a:solidFill>
                  <a:srgbClr val="BEBEBE"/>
                </a:solidFill>
                <a:latin typeface="Calibri (MS)"/>
                <a:ea typeface="Calibri (MS)"/>
                <a:cs typeface="Calibri (MS)"/>
                <a:sym typeface="Calibri (MS)"/>
              </a:rPr>
              <a:t>Kurikulum Merdeka • Pembelajaran Mendalam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588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0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589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590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Tujuan Sesi MGMP</a:t>
            </a:r>
          </a:p>
        </p:txBody>
      </p:sp>
      <p:sp>
        <p:nvSpPr>
          <p:cNvPr id="1048591" name="TextBox 7"/>
          <p:cNvSpPr txBox="1"/>
          <p:nvPr/>
        </p:nvSpPr>
        <p:spPr>
          <a:xfrm rot="0">
            <a:off x="887587" y="1215571"/>
            <a:ext cx="16289188" cy="27444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161"/>
              </a:lnSpc>
            </a:pPr>
            <a:r>
              <a:rPr sz="180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Menguatkan pemahaman konseptual sekaligus kesiapan mengajarkannya di SMK</a:t>
            </a:r>
          </a:p>
        </p:txBody>
      </p:sp>
      <p:sp>
        <p:nvSpPr>
          <p:cNvPr id="1048592" name="TextBox 8"/>
          <p:cNvSpPr txBox="1"/>
          <p:nvPr/>
        </p:nvSpPr>
        <p:spPr>
          <a:xfrm rot="0">
            <a:off x="1189577" y="1832153"/>
            <a:ext cx="16014659" cy="274472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Memahami konsep keuangan daerah dan prinsip pengelolaannya.</a:t>
            </a:r>
          </a:p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Menjelaskan struktur keuangan daerah: pendapatan, belanja, dan pembiayaan.</a:t>
            </a:r>
          </a:p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Memahami APBD sebagai rencana keuangan tahunan daerah serta fungsi-fungsinya.</a:t>
            </a:r>
          </a:p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Memetakan tahapan dasar penyusunan APBD.</a:t>
            </a:r>
          </a:p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Menghubungkan keuangan pusat–daerah dengan kemampuan pembiayaan pembangunan.</a:t>
            </a:r>
          </a:p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Mendiskusikan cara mengontekstualisasikan materi agar mudah dipahami peserta didik.</a:t>
            </a:r>
          </a:p>
        </p:txBody>
      </p:sp>
      <p:grpSp>
        <p:nvGrpSpPr>
          <p:cNvPr id="41" name="Group 9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593" name="Freeform 10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594" name="TextBox 11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595" name="TextBox 12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596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597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598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Peta Konsep Materi</a:t>
            </a:r>
          </a:p>
        </p:txBody>
      </p:sp>
      <p:grpSp>
        <p:nvGrpSpPr>
          <p:cNvPr id="45" name="Group 7"/>
          <p:cNvGrpSpPr/>
          <p:nvPr/>
        </p:nvGrpSpPr>
        <p:grpSpPr>
          <a:xfrm rot="0">
            <a:off x="1502788" y="1708690"/>
            <a:ext cx="15250963" cy="673179"/>
            <a:chOff x="0" y="0"/>
            <a:chExt cx="20334618" cy="897572"/>
          </a:xfrm>
        </p:grpSpPr>
        <p:sp>
          <p:nvSpPr>
            <p:cNvPr id="1048599" name="Freeform 8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46" name="Group 9"/>
          <p:cNvGrpSpPr/>
          <p:nvPr/>
        </p:nvGrpSpPr>
        <p:grpSpPr>
          <a:xfrm rot="0">
            <a:off x="1509941" y="1715843"/>
            <a:ext cx="109814" cy="658882"/>
            <a:chOff x="0" y="0"/>
            <a:chExt cx="146418" cy="878510"/>
          </a:xfrm>
        </p:grpSpPr>
        <p:sp>
          <p:nvSpPr>
            <p:cNvPr id="1048600" name="Freeform 10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01" name="TextBox 11"/>
          <p:cNvSpPr txBox="1"/>
          <p:nvPr/>
        </p:nvSpPr>
        <p:spPr>
          <a:xfrm rot="0">
            <a:off x="1903371" y="1933565"/>
            <a:ext cx="14504718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grpSp>
        <p:nvGrpSpPr>
          <p:cNvPr id="47" name="Group 12"/>
          <p:cNvGrpSpPr/>
          <p:nvPr/>
        </p:nvGrpSpPr>
        <p:grpSpPr>
          <a:xfrm rot="0">
            <a:off x="1502788" y="2628386"/>
            <a:ext cx="15250963" cy="673179"/>
            <a:chOff x="0" y="0"/>
            <a:chExt cx="20334618" cy="897572"/>
          </a:xfrm>
        </p:grpSpPr>
        <p:sp>
          <p:nvSpPr>
            <p:cNvPr id="1048602" name="Freeform 13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48" name="Group 14"/>
          <p:cNvGrpSpPr/>
          <p:nvPr/>
        </p:nvGrpSpPr>
        <p:grpSpPr>
          <a:xfrm rot="0">
            <a:off x="1509941" y="2635529"/>
            <a:ext cx="109814" cy="658882"/>
            <a:chOff x="0" y="0"/>
            <a:chExt cx="146418" cy="878510"/>
          </a:xfrm>
        </p:grpSpPr>
        <p:sp>
          <p:nvSpPr>
            <p:cNvPr id="1048603" name="Freeform 15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04" name="TextBox 16"/>
          <p:cNvSpPr txBox="1"/>
          <p:nvPr/>
        </p:nvSpPr>
        <p:spPr>
          <a:xfrm rot="0">
            <a:off x="1903371" y="2853252"/>
            <a:ext cx="14504718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grpSp>
        <p:nvGrpSpPr>
          <p:cNvPr id="49" name="Group 17"/>
          <p:cNvGrpSpPr/>
          <p:nvPr/>
        </p:nvGrpSpPr>
        <p:grpSpPr>
          <a:xfrm rot="0">
            <a:off x="1502788" y="3548072"/>
            <a:ext cx="15250963" cy="673179"/>
            <a:chOff x="0" y="0"/>
            <a:chExt cx="20334618" cy="897572"/>
          </a:xfrm>
        </p:grpSpPr>
        <p:sp>
          <p:nvSpPr>
            <p:cNvPr id="1048605" name="Freeform 18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50" name="Group 19"/>
          <p:cNvGrpSpPr/>
          <p:nvPr/>
        </p:nvGrpSpPr>
        <p:grpSpPr>
          <a:xfrm rot="0">
            <a:off x="1509941" y="3555225"/>
            <a:ext cx="109814" cy="658882"/>
            <a:chOff x="0" y="0"/>
            <a:chExt cx="146418" cy="878510"/>
          </a:xfrm>
        </p:grpSpPr>
        <p:sp>
          <p:nvSpPr>
            <p:cNvPr id="1048606" name="Freeform 20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07" name="TextBox 21"/>
          <p:cNvSpPr txBox="1"/>
          <p:nvPr/>
        </p:nvSpPr>
        <p:spPr>
          <a:xfrm rot="0">
            <a:off x="1903371" y="3772948"/>
            <a:ext cx="1450471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grpSp>
        <p:nvGrpSpPr>
          <p:cNvPr id="51" name="Group 22"/>
          <p:cNvGrpSpPr/>
          <p:nvPr/>
        </p:nvGrpSpPr>
        <p:grpSpPr>
          <a:xfrm rot="0">
            <a:off x="1502788" y="4467758"/>
            <a:ext cx="15250963" cy="673179"/>
            <a:chOff x="0" y="0"/>
            <a:chExt cx="20334618" cy="897572"/>
          </a:xfrm>
        </p:grpSpPr>
        <p:sp>
          <p:nvSpPr>
            <p:cNvPr id="1048608" name="Freeform 23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52" name="Group 24"/>
          <p:cNvGrpSpPr/>
          <p:nvPr/>
        </p:nvGrpSpPr>
        <p:grpSpPr>
          <a:xfrm rot="0">
            <a:off x="1509941" y="4474912"/>
            <a:ext cx="109814" cy="658882"/>
            <a:chOff x="0" y="0"/>
            <a:chExt cx="146418" cy="878510"/>
          </a:xfrm>
        </p:grpSpPr>
        <p:sp>
          <p:nvSpPr>
            <p:cNvPr id="1048609" name="Freeform 25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10" name="TextBox 26"/>
          <p:cNvSpPr txBox="1"/>
          <p:nvPr/>
        </p:nvSpPr>
        <p:spPr>
          <a:xfrm rot="0">
            <a:off x="1903371" y="4692634"/>
            <a:ext cx="1450471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grpSp>
        <p:nvGrpSpPr>
          <p:cNvPr id="53" name="Group 27"/>
          <p:cNvGrpSpPr/>
          <p:nvPr/>
        </p:nvGrpSpPr>
        <p:grpSpPr>
          <a:xfrm rot="0">
            <a:off x="1502788" y="5387454"/>
            <a:ext cx="15250963" cy="673179"/>
            <a:chOff x="0" y="0"/>
            <a:chExt cx="20334618" cy="897572"/>
          </a:xfrm>
        </p:grpSpPr>
        <p:sp>
          <p:nvSpPr>
            <p:cNvPr id="1048611" name="Freeform 28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54" name="Group 29"/>
          <p:cNvGrpSpPr/>
          <p:nvPr/>
        </p:nvGrpSpPr>
        <p:grpSpPr>
          <a:xfrm rot="0">
            <a:off x="1509941" y="5394598"/>
            <a:ext cx="109814" cy="658882"/>
            <a:chOff x="0" y="0"/>
            <a:chExt cx="146418" cy="878510"/>
          </a:xfrm>
        </p:grpSpPr>
        <p:sp>
          <p:nvSpPr>
            <p:cNvPr id="1048612" name="Freeform 30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13" name="TextBox 31"/>
          <p:cNvSpPr txBox="1"/>
          <p:nvPr/>
        </p:nvSpPr>
        <p:spPr>
          <a:xfrm rot="0">
            <a:off x="1903371" y="5612321"/>
            <a:ext cx="1450471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grpSp>
        <p:nvGrpSpPr>
          <p:cNvPr id="55" name="Group 32"/>
          <p:cNvGrpSpPr/>
          <p:nvPr/>
        </p:nvGrpSpPr>
        <p:grpSpPr>
          <a:xfrm rot="0">
            <a:off x="1502788" y="6307141"/>
            <a:ext cx="15250963" cy="673179"/>
            <a:chOff x="0" y="0"/>
            <a:chExt cx="20334618" cy="897572"/>
          </a:xfrm>
        </p:grpSpPr>
        <p:sp>
          <p:nvSpPr>
            <p:cNvPr id="1048614" name="Freeform 33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56" name="Group 34"/>
          <p:cNvGrpSpPr/>
          <p:nvPr/>
        </p:nvGrpSpPr>
        <p:grpSpPr>
          <a:xfrm rot="0">
            <a:off x="1509941" y="6314294"/>
            <a:ext cx="109814" cy="658882"/>
            <a:chOff x="0" y="0"/>
            <a:chExt cx="146418" cy="878510"/>
          </a:xfrm>
        </p:grpSpPr>
        <p:sp>
          <p:nvSpPr>
            <p:cNvPr id="1048615" name="Freeform 35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16" name="TextBox 36"/>
          <p:cNvSpPr txBox="1"/>
          <p:nvPr/>
        </p:nvSpPr>
        <p:spPr>
          <a:xfrm rot="0">
            <a:off x="1903371" y="6532016"/>
            <a:ext cx="14504718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  <p:grpSp>
        <p:nvGrpSpPr>
          <p:cNvPr id="57" name="Group 37"/>
          <p:cNvGrpSpPr/>
          <p:nvPr/>
        </p:nvGrpSpPr>
        <p:grpSpPr>
          <a:xfrm rot="0">
            <a:off x="1502788" y="7226837"/>
            <a:ext cx="15250963" cy="673179"/>
            <a:chOff x="0" y="0"/>
            <a:chExt cx="20334618" cy="897572"/>
          </a:xfrm>
        </p:grpSpPr>
        <p:sp>
          <p:nvSpPr>
            <p:cNvPr id="1048617" name="Freeform 38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58" name="Group 39"/>
          <p:cNvGrpSpPr/>
          <p:nvPr/>
        </p:nvGrpSpPr>
        <p:grpSpPr>
          <a:xfrm rot="0">
            <a:off x="1509941" y="7233980"/>
            <a:ext cx="109814" cy="658882"/>
            <a:chOff x="0" y="0"/>
            <a:chExt cx="146418" cy="878510"/>
          </a:xfrm>
        </p:grpSpPr>
        <p:sp>
          <p:nvSpPr>
            <p:cNvPr id="1048618" name="Freeform 40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19" name="TextBox 41"/>
          <p:cNvSpPr txBox="1"/>
          <p:nvPr/>
        </p:nvSpPr>
        <p:spPr>
          <a:xfrm rot="0">
            <a:off x="1903371" y="7451703"/>
            <a:ext cx="1450471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grpSp>
        <p:nvGrpSpPr>
          <p:cNvPr id="59" name="Group 42"/>
          <p:cNvGrpSpPr/>
          <p:nvPr/>
        </p:nvGrpSpPr>
        <p:grpSpPr>
          <a:xfrm rot="0">
            <a:off x="1502788" y="8146523"/>
            <a:ext cx="15250963" cy="673179"/>
            <a:chOff x="0" y="0"/>
            <a:chExt cx="20334618" cy="897572"/>
          </a:xfrm>
        </p:grpSpPr>
        <p:sp>
          <p:nvSpPr>
            <p:cNvPr id="1048620" name="Freeform 43"/>
            <p:cNvSpPr/>
            <p:nvPr/>
          </p:nvSpPr>
          <p:spPr>
            <a:xfrm rot="0" flipH="0" flipV="0">
              <a:off x="0" y="0"/>
              <a:ext cx="20334605" cy="897636"/>
            </a:xfrm>
            <a:custGeom>
              <a:avLst/>
              <a:ahLst/>
              <a:rect l="l" t="t" r="r" b="b"/>
              <a:pathLst>
                <a:path w="20334605" h="897636">
                  <a:moveTo>
                    <a:pt x="0" y="149606"/>
                  </a:moveTo>
                  <a:cubicBezTo>
                    <a:pt x="0" y="66929"/>
                    <a:pt x="66929" y="0"/>
                    <a:pt x="149606" y="0"/>
                  </a:cubicBezTo>
                  <a:lnTo>
                    <a:pt x="20184999" y="0"/>
                  </a:lnTo>
                  <a:cubicBezTo>
                    <a:pt x="20267676" y="0"/>
                    <a:pt x="20334605" y="66929"/>
                    <a:pt x="20334605" y="149606"/>
                  </a:cubicBezTo>
                  <a:lnTo>
                    <a:pt x="20334605" y="748030"/>
                  </a:lnTo>
                  <a:cubicBezTo>
                    <a:pt x="20334605" y="830707"/>
                    <a:pt x="20267676" y="897636"/>
                    <a:pt x="20184999" y="897636"/>
                  </a:cubicBezTo>
                  <a:lnTo>
                    <a:pt x="149606" y="897636"/>
                  </a:lnTo>
                  <a:cubicBezTo>
                    <a:pt x="66929" y="897636"/>
                    <a:pt x="0" y="830580"/>
                    <a:pt x="0" y="74803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60" name="Group 44"/>
          <p:cNvGrpSpPr/>
          <p:nvPr/>
        </p:nvGrpSpPr>
        <p:grpSpPr>
          <a:xfrm rot="0">
            <a:off x="1509941" y="8153676"/>
            <a:ext cx="109814" cy="658882"/>
            <a:chOff x="0" y="0"/>
            <a:chExt cx="146418" cy="878510"/>
          </a:xfrm>
        </p:grpSpPr>
        <p:sp>
          <p:nvSpPr>
            <p:cNvPr id="1048621" name="Freeform 45"/>
            <p:cNvSpPr/>
            <p:nvPr/>
          </p:nvSpPr>
          <p:spPr>
            <a:xfrm rot="0" flipH="0" flipV="0">
              <a:off x="0" y="0"/>
              <a:ext cx="146431" cy="878459"/>
            </a:xfrm>
            <a:custGeom>
              <a:avLst/>
              <a:ahLst/>
              <a:rect l="l" t="t" r="r" b="b"/>
              <a:pathLst>
                <a:path w="146431" h="878459">
                  <a:moveTo>
                    <a:pt x="0" y="0"/>
                  </a:moveTo>
                  <a:lnTo>
                    <a:pt x="146431" y="0"/>
                  </a:lnTo>
                  <a:lnTo>
                    <a:pt x="146431" y="878459"/>
                  </a:lnTo>
                  <a:lnTo>
                    <a:pt x="0" y="87845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22" name="TextBox 46"/>
          <p:cNvSpPr txBox="1"/>
          <p:nvPr/>
        </p:nvSpPr>
        <p:spPr>
          <a:xfrm rot="0">
            <a:off x="1903371" y="8371399"/>
            <a:ext cx="1450471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grpSp>
        <p:nvGrpSpPr>
          <p:cNvPr id="61" name="Group 47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623" name="Freeform 48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24" name="TextBox 49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625" name="TextBox 50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626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6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627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628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1. Konsep Keuangan Daerah</a:t>
            </a:r>
          </a:p>
        </p:txBody>
      </p:sp>
      <p:grpSp>
        <p:nvGrpSpPr>
          <p:cNvPr id="65" name="Group 7"/>
          <p:cNvGrpSpPr/>
          <p:nvPr/>
        </p:nvGrpSpPr>
        <p:grpSpPr>
          <a:xfrm rot="0">
            <a:off x="1090984" y="1983229"/>
            <a:ext cx="16074561" cy="2279209"/>
            <a:chOff x="0" y="0"/>
            <a:chExt cx="21432749" cy="3038945"/>
          </a:xfrm>
        </p:grpSpPr>
        <p:sp>
          <p:nvSpPr>
            <p:cNvPr id="1048629" name="Freeform 8"/>
            <p:cNvSpPr/>
            <p:nvPr/>
          </p:nvSpPr>
          <p:spPr>
            <a:xfrm rot="0" flipH="0" flipV="0">
              <a:off x="0" y="0"/>
              <a:ext cx="21432774" cy="3038856"/>
            </a:xfrm>
            <a:custGeom>
              <a:avLst/>
              <a:ahLst/>
              <a:rect l="l" t="t" r="r" b="b"/>
              <a:pathLst>
                <a:path w="21432774" h="3038856">
                  <a:moveTo>
                    <a:pt x="0" y="506476"/>
                  </a:moveTo>
                  <a:cubicBezTo>
                    <a:pt x="0" y="226822"/>
                    <a:pt x="226822" y="0"/>
                    <a:pt x="506476" y="0"/>
                  </a:cubicBezTo>
                  <a:lnTo>
                    <a:pt x="20926298" y="0"/>
                  </a:lnTo>
                  <a:cubicBezTo>
                    <a:pt x="21206079" y="0"/>
                    <a:pt x="21432774" y="226822"/>
                    <a:pt x="21432774" y="506476"/>
                  </a:cubicBezTo>
                  <a:lnTo>
                    <a:pt x="21432774" y="2532380"/>
                  </a:lnTo>
                  <a:cubicBezTo>
                    <a:pt x="21432774" y="2812161"/>
                    <a:pt x="21205952" y="3038856"/>
                    <a:pt x="20926298" y="3038856"/>
                  </a:cubicBezTo>
                  <a:lnTo>
                    <a:pt x="506476" y="3038856"/>
                  </a:lnTo>
                  <a:cubicBezTo>
                    <a:pt x="226822" y="3038983"/>
                    <a:pt x="0" y="2812161"/>
                    <a:pt x="0" y="2532380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66" name="Group 9"/>
          <p:cNvGrpSpPr/>
          <p:nvPr/>
        </p:nvGrpSpPr>
        <p:grpSpPr>
          <a:xfrm rot="0">
            <a:off x="1098137" y="1990373"/>
            <a:ext cx="109814" cy="2264912"/>
            <a:chOff x="0" y="0"/>
            <a:chExt cx="146418" cy="3019882"/>
          </a:xfrm>
        </p:grpSpPr>
        <p:sp>
          <p:nvSpPr>
            <p:cNvPr id="1048630" name="Freeform 10"/>
            <p:cNvSpPr/>
            <p:nvPr/>
          </p:nvSpPr>
          <p:spPr>
            <a:xfrm rot="0" flipH="0" flipV="0">
              <a:off x="0" y="0"/>
              <a:ext cx="146431" cy="3019933"/>
            </a:xfrm>
            <a:custGeom>
              <a:avLst/>
              <a:ahLst/>
              <a:rect l="l" t="t" r="r" b="b"/>
              <a:pathLst>
                <a:path w="146431" h="3019933">
                  <a:moveTo>
                    <a:pt x="0" y="0"/>
                  </a:moveTo>
                  <a:lnTo>
                    <a:pt x="146431" y="0"/>
                  </a:lnTo>
                  <a:lnTo>
                    <a:pt x="146431" y="3019933"/>
                  </a:lnTo>
                  <a:lnTo>
                    <a:pt x="0" y="3019933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31" name="TextBox 11"/>
          <p:cNvSpPr txBox="1"/>
          <p:nvPr/>
        </p:nvSpPr>
        <p:spPr>
          <a:xfrm rot="0">
            <a:off x="1491567" y="2208095"/>
            <a:ext cx="15328316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Definisi inti</a:t>
            </a:r>
          </a:p>
        </p:txBody>
      </p:sp>
      <p:sp>
        <p:nvSpPr>
          <p:cNvPr id="1048632" name="TextBox 12"/>
          <p:cNvSpPr txBox="1"/>
          <p:nvPr/>
        </p:nvSpPr>
        <p:spPr>
          <a:xfrm rot="0">
            <a:off x="1491567" y="2986316"/>
            <a:ext cx="15328316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Keuangan daerah berkaitan dengan hak dan kewajiban daerah yang dapat dinilai dengan uang serta segala sesuatu berupa uang maupun barang yang dapat menjadi kekayaan daerah.</a:t>
            </a:r>
          </a:p>
        </p:txBody>
      </p:sp>
      <p:grpSp>
        <p:nvGrpSpPr>
          <p:cNvPr id="67" name="Group 13"/>
          <p:cNvGrpSpPr/>
          <p:nvPr/>
        </p:nvGrpSpPr>
        <p:grpSpPr>
          <a:xfrm rot="0">
            <a:off x="1090984" y="4591307"/>
            <a:ext cx="7769895" cy="2347846"/>
            <a:chOff x="0" y="0"/>
            <a:chExt cx="10359860" cy="3130461"/>
          </a:xfrm>
        </p:grpSpPr>
        <p:sp>
          <p:nvSpPr>
            <p:cNvPr id="1048633" name="Freeform 14"/>
            <p:cNvSpPr/>
            <p:nvPr/>
          </p:nvSpPr>
          <p:spPr>
            <a:xfrm rot="0" flipH="0" flipV="0">
              <a:off x="0" y="0"/>
              <a:ext cx="10359772" cy="3130423"/>
            </a:xfrm>
            <a:custGeom>
              <a:avLst/>
              <a:ahLst/>
              <a:rect l="l" t="t" r="r" b="b"/>
              <a:pathLst>
                <a:path w="10359772" h="3130423">
                  <a:moveTo>
                    <a:pt x="0" y="521716"/>
                  </a:moveTo>
                  <a:cubicBezTo>
                    <a:pt x="0" y="233553"/>
                    <a:pt x="233553" y="0"/>
                    <a:pt x="521716" y="0"/>
                  </a:cubicBezTo>
                  <a:lnTo>
                    <a:pt x="9838055" y="0"/>
                  </a:lnTo>
                  <a:cubicBezTo>
                    <a:pt x="10126218" y="0"/>
                    <a:pt x="10359772" y="233553"/>
                    <a:pt x="10359772" y="521716"/>
                  </a:cubicBezTo>
                  <a:lnTo>
                    <a:pt x="10359772" y="2608707"/>
                  </a:lnTo>
                  <a:cubicBezTo>
                    <a:pt x="10359772" y="2896870"/>
                    <a:pt x="10126218" y="3130423"/>
                    <a:pt x="9838055" y="3130423"/>
                  </a:cubicBezTo>
                  <a:lnTo>
                    <a:pt x="521716" y="3130423"/>
                  </a:lnTo>
                  <a:cubicBezTo>
                    <a:pt x="233553" y="3130423"/>
                    <a:pt x="0" y="2896870"/>
                    <a:pt x="0" y="26087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68" name="Group 15"/>
          <p:cNvGrpSpPr/>
          <p:nvPr/>
        </p:nvGrpSpPr>
        <p:grpSpPr>
          <a:xfrm rot="0">
            <a:off x="1098137" y="4598451"/>
            <a:ext cx="109814" cy="2333539"/>
            <a:chOff x="0" y="0"/>
            <a:chExt cx="146418" cy="3111386"/>
          </a:xfrm>
        </p:grpSpPr>
        <p:sp>
          <p:nvSpPr>
            <p:cNvPr id="1048634" name="Freeform 16"/>
            <p:cNvSpPr/>
            <p:nvPr/>
          </p:nvSpPr>
          <p:spPr>
            <a:xfrm rot="0" flipH="0" flipV="0">
              <a:off x="0" y="0"/>
              <a:ext cx="146431" cy="3111373"/>
            </a:xfrm>
            <a:custGeom>
              <a:avLst/>
              <a:ahLst/>
              <a:rect l="l" t="t" r="r" b="b"/>
              <a:pathLst>
                <a:path w="146431" h="3111373">
                  <a:moveTo>
                    <a:pt x="0" y="0"/>
                  </a:moveTo>
                  <a:lnTo>
                    <a:pt x="146431" y="0"/>
                  </a:lnTo>
                  <a:lnTo>
                    <a:pt x="146431" y="3111373"/>
                  </a:lnTo>
                  <a:lnTo>
                    <a:pt x="0" y="3111373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35" name="TextBox 17"/>
          <p:cNvSpPr txBox="1"/>
          <p:nvPr/>
        </p:nvSpPr>
        <p:spPr>
          <a:xfrm rot="0">
            <a:off x="1491567" y="4816173"/>
            <a:ext cx="7023649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Makna bagi akuntansi</a:t>
            </a:r>
          </a:p>
        </p:txBody>
      </p:sp>
      <p:sp>
        <p:nvSpPr>
          <p:cNvPr id="1048636" name="TextBox 18"/>
          <p:cNvSpPr txBox="1"/>
          <p:nvPr/>
        </p:nvSpPr>
        <p:spPr>
          <a:xfrm rot="0">
            <a:off x="1491567" y="5594394"/>
            <a:ext cx="7023649" cy="92621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Keuangan daerah menjadi lingkungan tempat transaksi pemerintah daerah direncanakan, dilaksanakan, dicatat, dan dipertanggungjawabkan.</a:t>
            </a:r>
          </a:p>
        </p:txBody>
      </p:sp>
      <p:grpSp>
        <p:nvGrpSpPr>
          <p:cNvPr id="69" name="Group 19"/>
          <p:cNvGrpSpPr/>
          <p:nvPr/>
        </p:nvGrpSpPr>
        <p:grpSpPr>
          <a:xfrm rot="0">
            <a:off x="9258386" y="4591307"/>
            <a:ext cx="7907169" cy="2347846"/>
            <a:chOff x="0" y="0"/>
            <a:chExt cx="10542892" cy="3130461"/>
          </a:xfrm>
        </p:grpSpPr>
        <p:sp>
          <p:nvSpPr>
            <p:cNvPr id="1048637" name="Freeform 20"/>
            <p:cNvSpPr/>
            <p:nvPr/>
          </p:nvSpPr>
          <p:spPr>
            <a:xfrm rot="0" flipH="0" flipV="0">
              <a:off x="0" y="0"/>
              <a:ext cx="10542905" cy="3130423"/>
            </a:xfrm>
            <a:custGeom>
              <a:avLst/>
              <a:ahLst/>
              <a:rect l="l" t="t" r="r" b="b"/>
              <a:pathLst>
                <a:path w="10542905" h="3130423">
                  <a:moveTo>
                    <a:pt x="0" y="521716"/>
                  </a:moveTo>
                  <a:cubicBezTo>
                    <a:pt x="0" y="233553"/>
                    <a:pt x="233553" y="0"/>
                    <a:pt x="521716" y="0"/>
                  </a:cubicBezTo>
                  <a:lnTo>
                    <a:pt x="10021189" y="0"/>
                  </a:lnTo>
                  <a:cubicBezTo>
                    <a:pt x="10309352" y="0"/>
                    <a:pt x="10542905" y="233553"/>
                    <a:pt x="10542905" y="521716"/>
                  </a:cubicBezTo>
                  <a:lnTo>
                    <a:pt x="10542905" y="2608707"/>
                  </a:lnTo>
                  <a:cubicBezTo>
                    <a:pt x="10542905" y="2896870"/>
                    <a:pt x="10309352" y="3130423"/>
                    <a:pt x="10021189" y="3130423"/>
                  </a:cubicBezTo>
                  <a:lnTo>
                    <a:pt x="521716" y="3130423"/>
                  </a:lnTo>
                  <a:cubicBezTo>
                    <a:pt x="233553" y="3130423"/>
                    <a:pt x="0" y="2896870"/>
                    <a:pt x="0" y="26087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70" name="Group 21"/>
          <p:cNvGrpSpPr/>
          <p:nvPr/>
        </p:nvGrpSpPr>
        <p:grpSpPr>
          <a:xfrm rot="0">
            <a:off x="9265539" y="4598451"/>
            <a:ext cx="109814" cy="2333539"/>
            <a:chOff x="0" y="0"/>
            <a:chExt cx="146418" cy="3111386"/>
          </a:xfrm>
        </p:grpSpPr>
        <p:sp>
          <p:nvSpPr>
            <p:cNvPr id="1048638" name="Freeform 22"/>
            <p:cNvSpPr/>
            <p:nvPr/>
          </p:nvSpPr>
          <p:spPr>
            <a:xfrm rot="0" flipH="0" flipV="0">
              <a:off x="0" y="0"/>
              <a:ext cx="146431" cy="3111373"/>
            </a:xfrm>
            <a:custGeom>
              <a:avLst/>
              <a:ahLst/>
              <a:rect l="l" t="t" r="r" b="b"/>
              <a:pathLst>
                <a:path w="146431" h="3111373">
                  <a:moveTo>
                    <a:pt x="0" y="0"/>
                  </a:moveTo>
                  <a:lnTo>
                    <a:pt x="146431" y="0"/>
                  </a:lnTo>
                  <a:lnTo>
                    <a:pt x="146431" y="3111373"/>
                  </a:lnTo>
                  <a:lnTo>
                    <a:pt x="0" y="3111373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39" name="TextBox 23"/>
          <p:cNvSpPr txBox="1"/>
          <p:nvPr/>
        </p:nvSpPr>
        <p:spPr>
          <a:xfrm rot="0">
            <a:off x="9658969" y="4816173"/>
            <a:ext cx="716091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Makna bagi pelayanan publik</a:t>
            </a:r>
          </a:p>
        </p:txBody>
      </p:sp>
      <p:sp>
        <p:nvSpPr>
          <p:cNvPr id="1048640" name="TextBox 24"/>
          <p:cNvSpPr txBox="1"/>
          <p:nvPr/>
        </p:nvSpPr>
        <p:spPr>
          <a:xfrm rot="0">
            <a:off x="9658969" y="5594394"/>
            <a:ext cx="7160914" cy="92621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Pengelolaan sumber daya keuangan diarahkan untuk penyelenggaraan pemerintahan, pembangunan, dan pelayanan masyarakat.</a:t>
            </a:r>
          </a:p>
        </p:txBody>
      </p:sp>
      <p:grpSp>
        <p:nvGrpSpPr>
          <p:cNvPr id="71" name="Group 25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641" name="Freeform 26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42" name="TextBox 27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643" name="TextBox 28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644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7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645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646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2. Prinsip Pengelolaan Keuangan Daerah</a:t>
            </a:r>
          </a:p>
        </p:txBody>
      </p:sp>
      <p:grpSp>
        <p:nvGrpSpPr>
          <p:cNvPr id="75" name="Group 7"/>
          <p:cNvGrpSpPr/>
          <p:nvPr/>
        </p:nvGrpSpPr>
        <p:grpSpPr>
          <a:xfrm rot="0">
            <a:off x="1090984" y="1777327"/>
            <a:ext cx="7632630" cy="1386973"/>
            <a:chOff x="0" y="0"/>
            <a:chExt cx="10176840" cy="1849298"/>
          </a:xfrm>
        </p:grpSpPr>
        <p:sp>
          <p:nvSpPr>
            <p:cNvPr id="1048647" name="Freeform 8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76" name="Group 9"/>
          <p:cNvGrpSpPr/>
          <p:nvPr/>
        </p:nvGrpSpPr>
        <p:grpSpPr>
          <a:xfrm rot="0">
            <a:off x="1098137" y="1784471"/>
            <a:ext cx="109814" cy="1372676"/>
            <a:chOff x="0" y="0"/>
            <a:chExt cx="146418" cy="1830235"/>
          </a:xfrm>
        </p:grpSpPr>
        <p:sp>
          <p:nvSpPr>
            <p:cNvPr id="1048648" name="Freeform 10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49" name="TextBox 11"/>
          <p:cNvSpPr txBox="1"/>
          <p:nvPr/>
        </p:nvSpPr>
        <p:spPr>
          <a:xfrm rot="0">
            <a:off x="1491567" y="2002193"/>
            <a:ext cx="6886384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Tertib</a:t>
            </a:r>
          </a:p>
        </p:txBody>
      </p:sp>
      <p:sp>
        <p:nvSpPr>
          <p:cNvPr id="1048650" name="TextBox 12"/>
          <p:cNvSpPr txBox="1"/>
          <p:nvPr/>
        </p:nvSpPr>
        <p:spPr>
          <a:xfrm rot="0">
            <a:off x="1491567" y="2780414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Sesuai prosedur</a:t>
            </a:r>
          </a:p>
        </p:txBody>
      </p:sp>
      <p:grpSp>
        <p:nvGrpSpPr>
          <p:cNvPr id="77" name="Group 13"/>
          <p:cNvGrpSpPr/>
          <p:nvPr/>
        </p:nvGrpSpPr>
        <p:grpSpPr>
          <a:xfrm rot="0">
            <a:off x="9395660" y="1777327"/>
            <a:ext cx="7632630" cy="1386973"/>
            <a:chOff x="0" y="0"/>
            <a:chExt cx="10176840" cy="1849298"/>
          </a:xfrm>
        </p:grpSpPr>
        <p:sp>
          <p:nvSpPr>
            <p:cNvPr id="1048651" name="Freeform 14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78" name="Group 15"/>
          <p:cNvGrpSpPr/>
          <p:nvPr/>
        </p:nvGrpSpPr>
        <p:grpSpPr>
          <a:xfrm rot="0">
            <a:off x="9402804" y="1784471"/>
            <a:ext cx="109814" cy="1372676"/>
            <a:chOff x="0" y="0"/>
            <a:chExt cx="146418" cy="1830235"/>
          </a:xfrm>
        </p:grpSpPr>
        <p:sp>
          <p:nvSpPr>
            <p:cNvPr id="1048652" name="Freeform 16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53" name="TextBox 17"/>
          <p:cNvSpPr txBox="1"/>
          <p:nvPr/>
        </p:nvSpPr>
        <p:spPr>
          <a:xfrm rot="0">
            <a:off x="9796234" y="2002193"/>
            <a:ext cx="6886384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Taat peraturan</a:t>
            </a:r>
          </a:p>
        </p:txBody>
      </p:sp>
      <p:sp>
        <p:nvSpPr>
          <p:cNvPr id="1048654" name="TextBox 18"/>
          <p:cNvSpPr txBox="1"/>
          <p:nvPr/>
        </p:nvSpPr>
        <p:spPr>
          <a:xfrm rot="0">
            <a:off x="9796234" y="2780414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Sesuai ketentuan</a:t>
            </a:r>
          </a:p>
        </p:txBody>
      </p:sp>
      <p:grpSp>
        <p:nvGrpSpPr>
          <p:cNvPr id="79" name="Group 19"/>
          <p:cNvGrpSpPr/>
          <p:nvPr/>
        </p:nvGrpSpPr>
        <p:grpSpPr>
          <a:xfrm rot="0">
            <a:off x="1090984" y="3534346"/>
            <a:ext cx="7632630" cy="1386973"/>
            <a:chOff x="0" y="0"/>
            <a:chExt cx="10176840" cy="1849298"/>
          </a:xfrm>
        </p:grpSpPr>
        <p:sp>
          <p:nvSpPr>
            <p:cNvPr id="1048655" name="Freeform 20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80" name="Group 21"/>
          <p:cNvGrpSpPr/>
          <p:nvPr/>
        </p:nvGrpSpPr>
        <p:grpSpPr>
          <a:xfrm rot="0">
            <a:off x="1098137" y="3541490"/>
            <a:ext cx="109814" cy="1372676"/>
            <a:chOff x="0" y="0"/>
            <a:chExt cx="146418" cy="1830235"/>
          </a:xfrm>
        </p:grpSpPr>
        <p:sp>
          <p:nvSpPr>
            <p:cNvPr id="1048656" name="Freeform 22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57" name="TextBox 23"/>
          <p:cNvSpPr txBox="1"/>
          <p:nvPr/>
        </p:nvSpPr>
        <p:spPr>
          <a:xfrm rot="0">
            <a:off x="1491567" y="3759213"/>
            <a:ext cx="688638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Efektif</a:t>
            </a:r>
          </a:p>
        </p:txBody>
      </p:sp>
      <p:sp>
        <p:nvSpPr>
          <p:cNvPr id="1048658" name="TextBox 24"/>
          <p:cNvSpPr txBox="1"/>
          <p:nvPr/>
        </p:nvSpPr>
        <p:spPr>
          <a:xfrm rot="0">
            <a:off x="1491567" y="4537443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Tujuan tercapai</a:t>
            </a:r>
          </a:p>
        </p:txBody>
      </p:sp>
      <p:grpSp>
        <p:nvGrpSpPr>
          <p:cNvPr id="81" name="Group 25"/>
          <p:cNvGrpSpPr/>
          <p:nvPr/>
        </p:nvGrpSpPr>
        <p:grpSpPr>
          <a:xfrm rot="0">
            <a:off x="9395660" y="3534346"/>
            <a:ext cx="7632630" cy="1386973"/>
            <a:chOff x="0" y="0"/>
            <a:chExt cx="10176840" cy="1849298"/>
          </a:xfrm>
        </p:grpSpPr>
        <p:sp>
          <p:nvSpPr>
            <p:cNvPr id="1048659" name="Freeform 26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82" name="Group 27"/>
          <p:cNvGrpSpPr/>
          <p:nvPr/>
        </p:nvGrpSpPr>
        <p:grpSpPr>
          <a:xfrm rot="0">
            <a:off x="9402804" y="3541490"/>
            <a:ext cx="109814" cy="1372676"/>
            <a:chOff x="0" y="0"/>
            <a:chExt cx="146418" cy="1830235"/>
          </a:xfrm>
        </p:grpSpPr>
        <p:sp>
          <p:nvSpPr>
            <p:cNvPr id="1048660" name="Freeform 28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61" name="TextBox 29"/>
          <p:cNvSpPr txBox="1"/>
          <p:nvPr/>
        </p:nvSpPr>
        <p:spPr>
          <a:xfrm rot="0">
            <a:off x="9796234" y="3759213"/>
            <a:ext cx="688638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Efisien</a:t>
            </a:r>
          </a:p>
        </p:txBody>
      </p:sp>
      <p:sp>
        <p:nvSpPr>
          <p:cNvPr id="1048662" name="TextBox 30"/>
          <p:cNvSpPr txBox="1"/>
          <p:nvPr/>
        </p:nvSpPr>
        <p:spPr>
          <a:xfrm rot="0">
            <a:off x="9796234" y="4537443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Sumber daya tepat</a:t>
            </a:r>
          </a:p>
        </p:txBody>
      </p:sp>
      <p:grpSp>
        <p:nvGrpSpPr>
          <p:cNvPr id="83" name="Group 31"/>
          <p:cNvGrpSpPr/>
          <p:nvPr/>
        </p:nvGrpSpPr>
        <p:grpSpPr>
          <a:xfrm rot="0">
            <a:off x="1090984" y="5291366"/>
            <a:ext cx="7632630" cy="1386973"/>
            <a:chOff x="0" y="0"/>
            <a:chExt cx="10176840" cy="1849298"/>
          </a:xfrm>
        </p:grpSpPr>
        <p:sp>
          <p:nvSpPr>
            <p:cNvPr id="1048663" name="Freeform 32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84" name="Group 33"/>
          <p:cNvGrpSpPr/>
          <p:nvPr/>
        </p:nvGrpSpPr>
        <p:grpSpPr>
          <a:xfrm rot="0">
            <a:off x="1098137" y="5298519"/>
            <a:ext cx="109814" cy="1372676"/>
            <a:chOff x="0" y="0"/>
            <a:chExt cx="146418" cy="1830235"/>
          </a:xfrm>
        </p:grpSpPr>
        <p:sp>
          <p:nvSpPr>
            <p:cNvPr id="1048664" name="Freeform 34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65" name="TextBox 35"/>
          <p:cNvSpPr txBox="1"/>
          <p:nvPr/>
        </p:nvSpPr>
        <p:spPr>
          <a:xfrm rot="0">
            <a:off x="1491567" y="5516242"/>
            <a:ext cx="688638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Ekonomis</a:t>
            </a:r>
          </a:p>
        </p:txBody>
      </p:sp>
      <p:sp>
        <p:nvSpPr>
          <p:cNvPr id="1048666" name="TextBox 36"/>
          <p:cNvSpPr txBox="1"/>
          <p:nvPr/>
        </p:nvSpPr>
        <p:spPr>
          <a:xfrm rot="0">
            <a:off x="1491567" y="6294463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Hemat sumber daya</a:t>
            </a:r>
          </a:p>
        </p:txBody>
      </p:sp>
      <p:grpSp>
        <p:nvGrpSpPr>
          <p:cNvPr id="85" name="Group 37"/>
          <p:cNvGrpSpPr/>
          <p:nvPr/>
        </p:nvGrpSpPr>
        <p:grpSpPr>
          <a:xfrm rot="0">
            <a:off x="9395660" y="5291366"/>
            <a:ext cx="7632630" cy="1386973"/>
            <a:chOff x="0" y="0"/>
            <a:chExt cx="10176840" cy="1849298"/>
          </a:xfrm>
        </p:grpSpPr>
        <p:sp>
          <p:nvSpPr>
            <p:cNvPr id="1048667" name="Freeform 38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86" name="Group 39"/>
          <p:cNvGrpSpPr/>
          <p:nvPr/>
        </p:nvGrpSpPr>
        <p:grpSpPr>
          <a:xfrm rot="0">
            <a:off x="9402804" y="5298519"/>
            <a:ext cx="109814" cy="1372676"/>
            <a:chOff x="0" y="0"/>
            <a:chExt cx="146418" cy="1830235"/>
          </a:xfrm>
        </p:grpSpPr>
        <p:sp>
          <p:nvSpPr>
            <p:cNvPr id="1048668" name="Freeform 40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69" name="TextBox 41"/>
          <p:cNvSpPr txBox="1"/>
          <p:nvPr/>
        </p:nvSpPr>
        <p:spPr>
          <a:xfrm rot="0">
            <a:off x="9796234" y="5516242"/>
            <a:ext cx="688638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Transparan</a:t>
            </a:r>
          </a:p>
        </p:txBody>
      </p:sp>
      <p:sp>
        <p:nvSpPr>
          <p:cNvPr id="1048670" name="TextBox 42"/>
          <p:cNvSpPr txBox="1"/>
          <p:nvPr/>
        </p:nvSpPr>
        <p:spPr>
          <a:xfrm rot="0">
            <a:off x="9796234" y="6294463"/>
            <a:ext cx="6886384" cy="30873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Informasi dapat diketahui sesuai ketentuan</a:t>
            </a:r>
          </a:p>
        </p:txBody>
      </p:sp>
      <p:grpSp>
        <p:nvGrpSpPr>
          <p:cNvPr id="87" name="Group 43"/>
          <p:cNvGrpSpPr/>
          <p:nvPr/>
        </p:nvGrpSpPr>
        <p:grpSpPr>
          <a:xfrm rot="0">
            <a:off x="5236454" y="7048386"/>
            <a:ext cx="7632630" cy="1386973"/>
            <a:chOff x="0" y="0"/>
            <a:chExt cx="10176840" cy="1849298"/>
          </a:xfrm>
        </p:grpSpPr>
        <p:sp>
          <p:nvSpPr>
            <p:cNvPr id="1048671" name="Freeform 44"/>
            <p:cNvSpPr/>
            <p:nvPr/>
          </p:nvSpPr>
          <p:spPr>
            <a:xfrm rot="0" flipH="0" flipV="0">
              <a:off x="0" y="0"/>
              <a:ext cx="10176891" cy="1849247"/>
            </a:xfrm>
            <a:custGeom>
              <a:avLst/>
              <a:ahLst/>
              <a:rect l="l" t="t" r="r" b="b"/>
              <a:pathLst>
                <a:path w="10176891" h="1849247">
                  <a:moveTo>
                    <a:pt x="0" y="308229"/>
                  </a:moveTo>
                  <a:cubicBezTo>
                    <a:pt x="0" y="138049"/>
                    <a:pt x="138049" y="0"/>
                    <a:pt x="308229" y="0"/>
                  </a:cubicBezTo>
                  <a:lnTo>
                    <a:pt x="9868662" y="0"/>
                  </a:lnTo>
                  <a:cubicBezTo>
                    <a:pt x="10038842" y="0"/>
                    <a:pt x="10176891" y="138049"/>
                    <a:pt x="10176891" y="308229"/>
                  </a:cubicBezTo>
                  <a:lnTo>
                    <a:pt x="10176891" y="1541018"/>
                  </a:lnTo>
                  <a:cubicBezTo>
                    <a:pt x="10176891" y="1711198"/>
                    <a:pt x="10038842" y="1849247"/>
                    <a:pt x="9868662" y="1849247"/>
                  </a:cubicBezTo>
                  <a:lnTo>
                    <a:pt x="308229" y="1849247"/>
                  </a:lnTo>
                  <a:cubicBezTo>
                    <a:pt x="138049" y="1849247"/>
                    <a:pt x="0" y="1711325"/>
                    <a:pt x="0" y="154101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88" name="Group 45"/>
          <p:cNvGrpSpPr/>
          <p:nvPr/>
        </p:nvGrpSpPr>
        <p:grpSpPr>
          <a:xfrm rot="0">
            <a:off x="5243608" y="7055539"/>
            <a:ext cx="109814" cy="1372676"/>
            <a:chOff x="0" y="0"/>
            <a:chExt cx="146418" cy="1830235"/>
          </a:xfrm>
        </p:grpSpPr>
        <p:sp>
          <p:nvSpPr>
            <p:cNvPr id="1048672" name="Freeform 46"/>
            <p:cNvSpPr/>
            <p:nvPr/>
          </p:nvSpPr>
          <p:spPr>
            <a:xfrm rot="0" flipH="0" flipV="0">
              <a:off x="0" y="0"/>
              <a:ext cx="146431" cy="1830197"/>
            </a:xfrm>
            <a:custGeom>
              <a:avLst/>
              <a:ahLst/>
              <a:rect l="l" t="t" r="r" b="b"/>
              <a:pathLst>
                <a:path w="146431" h="1830197">
                  <a:moveTo>
                    <a:pt x="0" y="0"/>
                  </a:moveTo>
                  <a:lnTo>
                    <a:pt x="146431" y="0"/>
                  </a:lnTo>
                  <a:lnTo>
                    <a:pt x="146431" y="1830197"/>
                  </a:lnTo>
                  <a:lnTo>
                    <a:pt x="0" y="1830197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73" name="TextBox 47"/>
          <p:cNvSpPr txBox="1"/>
          <p:nvPr/>
        </p:nvSpPr>
        <p:spPr>
          <a:xfrm rot="0">
            <a:off x="5637038" y="7273261"/>
            <a:ext cx="6886384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Bertanggung jawab</a:t>
            </a:r>
          </a:p>
        </p:txBody>
      </p:sp>
      <p:sp>
        <p:nvSpPr>
          <p:cNvPr id="1048674" name="TextBox 48"/>
          <p:cNvSpPr txBox="1"/>
          <p:nvPr/>
        </p:nvSpPr>
        <p:spPr>
          <a:xfrm rot="0">
            <a:off x="5637038" y="8051482"/>
            <a:ext cx="6886384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Dapat dipertanggungjawabkan</a:t>
            </a:r>
          </a:p>
        </p:txBody>
      </p:sp>
      <p:grpSp>
        <p:nvGrpSpPr>
          <p:cNvPr id="89" name="Group 49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675" name="Freeform 50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76" name="TextBox 51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677" name="TextBox 52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678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92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679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680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3. Struktur Keuangan Daerah</a:t>
            </a:r>
          </a:p>
        </p:txBody>
      </p:sp>
      <p:grpSp>
        <p:nvGrpSpPr>
          <p:cNvPr id="93" name="Group 7"/>
          <p:cNvGrpSpPr/>
          <p:nvPr/>
        </p:nvGrpSpPr>
        <p:grpSpPr>
          <a:xfrm rot="0">
            <a:off x="1022356" y="2120494"/>
            <a:ext cx="5230454" cy="4475483"/>
            <a:chOff x="0" y="0"/>
            <a:chExt cx="6973938" cy="5967311"/>
          </a:xfrm>
        </p:grpSpPr>
        <p:sp>
          <p:nvSpPr>
            <p:cNvPr id="1048681" name="Freeform 8"/>
            <p:cNvSpPr/>
            <p:nvPr/>
          </p:nvSpPr>
          <p:spPr>
            <a:xfrm rot="0" flipH="0" flipV="0">
              <a:off x="0" y="0"/>
              <a:ext cx="6973824" cy="5967222"/>
            </a:xfrm>
            <a:custGeom>
              <a:avLst/>
              <a:ahLst/>
              <a:rect l="l" t="t" r="r" b="b"/>
              <a:pathLst>
                <a:path w="6973824" h="5967222">
                  <a:moveTo>
                    <a:pt x="0" y="994537"/>
                  </a:moveTo>
                  <a:cubicBezTo>
                    <a:pt x="0" y="445262"/>
                    <a:pt x="445262" y="0"/>
                    <a:pt x="994537" y="0"/>
                  </a:cubicBezTo>
                  <a:lnTo>
                    <a:pt x="5979287" y="0"/>
                  </a:lnTo>
                  <a:cubicBezTo>
                    <a:pt x="6528562" y="0"/>
                    <a:pt x="6973824" y="445262"/>
                    <a:pt x="6973824" y="994537"/>
                  </a:cubicBezTo>
                  <a:lnTo>
                    <a:pt x="6973824" y="4972685"/>
                  </a:lnTo>
                  <a:cubicBezTo>
                    <a:pt x="6973824" y="5521960"/>
                    <a:pt x="6528562" y="5967222"/>
                    <a:pt x="5979287" y="5967222"/>
                  </a:cubicBezTo>
                  <a:lnTo>
                    <a:pt x="994537" y="5967222"/>
                  </a:lnTo>
                  <a:cubicBezTo>
                    <a:pt x="445262" y="5967349"/>
                    <a:pt x="0" y="5522087"/>
                    <a:pt x="0" y="4972685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94" name="Group 9"/>
          <p:cNvGrpSpPr/>
          <p:nvPr/>
        </p:nvGrpSpPr>
        <p:grpSpPr>
          <a:xfrm rot="0">
            <a:off x="1029500" y="2127647"/>
            <a:ext cx="109814" cy="4461186"/>
            <a:chOff x="0" y="0"/>
            <a:chExt cx="146418" cy="5948248"/>
          </a:xfrm>
        </p:grpSpPr>
        <p:sp>
          <p:nvSpPr>
            <p:cNvPr id="1048682" name="Freeform 10"/>
            <p:cNvSpPr/>
            <p:nvPr/>
          </p:nvSpPr>
          <p:spPr>
            <a:xfrm rot="0" flipH="0" flipV="0">
              <a:off x="0" y="0"/>
              <a:ext cx="146431" cy="5948299"/>
            </a:xfrm>
            <a:custGeom>
              <a:avLst/>
              <a:ahLst/>
              <a:rect l="l" t="t" r="r" b="b"/>
              <a:pathLst>
                <a:path w="146431" h="5948299">
                  <a:moveTo>
                    <a:pt x="0" y="0"/>
                  </a:moveTo>
                  <a:lnTo>
                    <a:pt x="146431" y="0"/>
                  </a:lnTo>
                  <a:lnTo>
                    <a:pt x="146431" y="5948299"/>
                  </a:lnTo>
                  <a:lnTo>
                    <a:pt x="0" y="594829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83" name="TextBox 11"/>
          <p:cNvSpPr txBox="1"/>
          <p:nvPr/>
        </p:nvSpPr>
        <p:spPr>
          <a:xfrm rot="0">
            <a:off x="1422930" y="2345369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PENDAPATAN</a:t>
            </a:r>
          </a:p>
        </p:txBody>
      </p:sp>
      <p:sp>
        <p:nvSpPr>
          <p:cNvPr id="1048684" name="TextBox 12"/>
          <p:cNvSpPr txBox="1"/>
          <p:nvPr/>
        </p:nvSpPr>
        <p:spPr>
          <a:xfrm rot="0">
            <a:off x="1422930" y="3123590"/>
            <a:ext cx="4484208" cy="92621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Penerimaan yang menjadi sumber pembiayaan daerah.</a:t>
            </a:r>
          </a:p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Contoh dalam modul: PAD dan transfer.</a:t>
            </a:r>
          </a:p>
        </p:txBody>
      </p:sp>
      <p:grpSp>
        <p:nvGrpSpPr>
          <p:cNvPr id="95" name="Group 13"/>
          <p:cNvGrpSpPr/>
          <p:nvPr/>
        </p:nvGrpSpPr>
        <p:grpSpPr>
          <a:xfrm rot="0">
            <a:off x="6554229" y="2120494"/>
            <a:ext cx="5230454" cy="4475483"/>
            <a:chOff x="0" y="0"/>
            <a:chExt cx="6973938" cy="5967311"/>
          </a:xfrm>
        </p:grpSpPr>
        <p:sp>
          <p:nvSpPr>
            <p:cNvPr id="1048685" name="Freeform 14"/>
            <p:cNvSpPr/>
            <p:nvPr/>
          </p:nvSpPr>
          <p:spPr>
            <a:xfrm rot="0" flipH="0" flipV="0">
              <a:off x="0" y="0"/>
              <a:ext cx="6973824" cy="5967222"/>
            </a:xfrm>
            <a:custGeom>
              <a:avLst/>
              <a:ahLst/>
              <a:rect l="l" t="t" r="r" b="b"/>
              <a:pathLst>
                <a:path w="6973824" h="5967222">
                  <a:moveTo>
                    <a:pt x="0" y="994537"/>
                  </a:moveTo>
                  <a:cubicBezTo>
                    <a:pt x="0" y="445262"/>
                    <a:pt x="445262" y="0"/>
                    <a:pt x="994537" y="0"/>
                  </a:cubicBezTo>
                  <a:lnTo>
                    <a:pt x="5979287" y="0"/>
                  </a:lnTo>
                  <a:cubicBezTo>
                    <a:pt x="6528562" y="0"/>
                    <a:pt x="6973824" y="445262"/>
                    <a:pt x="6973824" y="994537"/>
                  </a:cubicBezTo>
                  <a:lnTo>
                    <a:pt x="6973824" y="4972685"/>
                  </a:lnTo>
                  <a:cubicBezTo>
                    <a:pt x="6973824" y="5521960"/>
                    <a:pt x="6528562" y="5967222"/>
                    <a:pt x="5979287" y="5967222"/>
                  </a:cubicBezTo>
                  <a:lnTo>
                    <a:pt x="994537" y="5967222"/>
                  </a:lnTo>
                  <a:cubicBezTo>
                    <a:pt x="445262" y="5967349"/>
                    <a:pt x="0" y="5522087"/>
                    <a:pt x="0" y="4972685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96" name="Group 15"/>
          <p:cNvGrpSpPr/>
          <p:nvPr/>
        </p:nvGrpSpPr>
        <p:grpSpPr>
          <a:xfrm rot="0">
            <a:off x="6561372" y="2127647"/>
            <a:ext cx="109814" cy="4461186"/>
            <a:chOff x="0" y="0"/>
            <a:chExt cx="146418" cy="5948248"/>
          </a:xfrm>
        </p:grpSpPr>
        <p:sp>
          <p:nvSpPr>
            <p:cNvPr id="1048686" name="Freeform 16"/>
            <p:cNvSpPr/>
            <p:nvPr/>
          </p:nvSpPr>
          <p:spPr>
            <a:xfrm rot="0" flipH="0" flipV="0">
              <a:off x="0" y="0"/>
              <a:ext cx="146431" cy="5948299"/>
            </a:xfrm>
            <a:custGeom>
              <a:avLst/>
              <a:ahLst/>
              <a:rect l="l" t="t" r="r" b="b"/>
              <a:pathLst>
                <a:path w="146431" h="5948299">
                  <a:moveTo>
                    <a:pt x="0" y="0"/>
                  </a:moveTo>
                  <a:lnTo>
                    <a:pt x="146431" y="0"/>
                  </a:lnTo>
                  <a:lnTo>
                    <a:pt x="146431" y="5948299"/>
                  </a:lnTo>
                  <a:lnTo>
                    <a:pt x="0" y="5948299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87" name="TextBox 17"/>
          <p:cNvSpPr txBox="1"/>
          <p:nvPr/>
        </p:nvSpPr>
        <p:spPr>
          <a:xfrm rot="0">
            <a:off x="6954803" y="2345369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BELANJA</a:t>
            </a:r>
          </a:p>
        </p:txBody>
      </p:sp>
      <p:sp>
        <p:nvSpPr>
          <p:cNvPr id="1048688" name="TextBox 18"/>
          <p:cNvSpPr txBox="1"/>
          <p:nvPr/>
        </p:nvSpPr>
        <p:spPr>
          <a:xfrm rot="0">
            <a:off x="6954803" y="3123590"/>
            <a:ext cx="4484208" cy="1234948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Pengeluaran untuk penyelenggaraan pemerintahan dan pelayanan masyarakat.</a:t>
            </a:r>
          </a:p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Contoh: jalan, sekolah, kesehatan.</a:t>
            </a:r>
          </a:p>
        </p:txBody>
      </p:sp>
      <p:grpSp>
        <p:nvGrpSpPr>
          <p:cNvPr id="97" name="Group 19"/>
          <p:cNvGrpSpPr/>
          <p:nvPr/>
        </p:nvGrpSpPr>
        <p:grpSpPr>
          <a:xfrm rot="0">
            <a:off x="12086092" y="2120494"/>
            <a:ext cx="5230454" cy="4475483"/>
            <a:chOff x="0" y="0"/>
            <a:chExt cx="6973938" cy="5967311"/>
          </a:xfrm>
        </p:grpSpPr>
        <p:sp>
          <p:nvSpPr>
            <p:cNvPr id="1048689" name="Freeform 20"/>
            <p:cNvSpPr/>
            <p:nvPr/>
          </p:nvSpPr>
          <p:spPr>
            <a:xfrm rot="0" flipH="0" flipV="0">
              <a:off x="0" y="0"/>
              <a:ext cx="6973824" cy="5967222"/>
            </a:xfrm>
            <a:custGeom>
              <a:avLst/>
              <a:ahLst/>
              <a:rect l="l" t="t" r="r" b="b"/>
              <a:pathLst>
                <a:path w="6973824" h="5967222">
                  <a:moveTo>
                    <a:pt x="0" y="994537"/>
                  </a:moveTo>
                  <a:cubicBezTo>
                    <a:pt x="0" y="445262"/>
                    <a:pt x="445262" y="0"/>
                    <a:pt x="994537" y="0"/>
                  </a:cubicBezTo>
                  <a:lnTo>
                    <a:pt x="5979287" y="0"/>
                  </a:lnTo>
                  <a:cubicBezTo>
                    <a:pt x="6528562" y="0"/>
                    <a:pt x="6973824" y="445262"/>
                    <a:pt x="6973824" y="994537"/>
                  </a:cubicBezTo>
                  <a:lnTo>
                    <a:pt x="6973824" y="4972685"/>
                  </a:lnTo>
                  <a:cubicBezTo>
                    <a:pt x="6973824" y="5521960"/>
                    <a:pt x="6528562" y="5967222"/>
                    <a:pt x="5979287" y="5967222"/>
                  </a:cubicBezTo>
                  <a:lnTo>
                    <a:pt x="994537" y="5967222"/>
                  </a:lnTo>
                  <a:cubicBezTo>
                    <a:pt x="445262" y="5967349"/>
                    <a:pt x="0" y="5522087"/>
                    <a:pt x="0" y="4972685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98" name="Group 21"/>
          <p:cNvGrpSpPr/>
          <p:nvPr/>
        </p:nvGrpSpPr>
        <p:grpSpPr>
          <a:xfrm rot="0">
            <a:off x="12093245" y="2127647"/>
            <a:ext cx="109814" cy="4461186"/>
            <a:chOff x="0" y="0"/>
            <a:chExt cx="146418" cy="5948248"/>
          </a:xfrm>
        </p:grpSpPr>
        <p:sp>
          <p:nvSpPr>
            <p:cNvPr id="1048690" name="Freeform 22"/>
            <p:cNvSpPr/>
            <p:nvPr/>
          </p:nvSpPr>
          <p:spPr>
            <a:xfrm rot="0" flipH="0" flipV="0">
              <a:off x="0" y="0"/>
              <a:ext cx="146431" cy="5948299"/>
            </a:xfrm>
            <a:custGeom>
              <a:avLst/>
              <a:ahLst/>
              <a:rect l="l" t="t" r="r" b="b"/>
              <a:pathLst>
                <a:path w="146431" h="5948299">
                  <a:moveTo>
                    <a:pt x="0" y="0"/>
                  </a:moveTo>
                  <a:lnTo>
                    <a:pt x="146431" y="0"/>
                  </a:lnTo>
                  <a:lnTo>
                    <a:pt x="146431" y="5948299"/>
                  </a:lnTo>
                  <a:lnTo>
                    <a:pt x="0" y="5948299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691" name="TextBox 23"/>
          <p:cNvSpPr txBox="1"/>
          <p:nvPr/>
        </p:nvSpPr>
        <p:spPr>
          <a:xfrm rot="0">
            <a:off x="12486675" y="2345369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PEMBIAYAAN</a:t>
            </a:r>
          </a:p>
        </p:txBody>
      </p:sp>
      <p:sp>
        <p:nvSpPr>
          <p:cNvPr id="1048692" name="TextBox 24"/>
          <p:cNvSpPr txBox="1"/>
          <p:nvPr/>
        </p:nvSpPr>
        <p:spPr>
          <a:xfrm rot="0">
            <a:off x="12486675" y="3123590"/>
            <a:ext cx="4484208" cy="92621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Penerimaan/pengeluaran yang berkaitan dengan pembiayaan sesuai ketentuan.</a:t>
            </a:r>
          </a:p>
        </p:txBody>
      </p:sp>
      <p:sp>
        <p:nvSpPr>
          <p:cNvPr id="1048693" name="TextBox 25"/>
          <p:cNvSpPr txBox="1"/>
          <p:nvPr/>
        </p:nvSpPr>
        <p:spPr>
          <a:xfrm rot="0">
            <a:off x="1395479" y="7204624"/>
            <a:ext cx="15328316" cy="777748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sz="2551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Pertanyaan kunci: dari mana dana diperoleh? digunakan untuk apa? dan bagaimana menutup kebutuhan pembiayaan?</a:t>
            </a:r>
          </a:p>
        </p:txBody>
      </p:sp>
      <p:grpSp>
        <p:nvGrpSpPr>
          <p:cNvPr id="99" name="Group 26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694" name="Freeform 27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695" name="TextBox 28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696" name="TextBox 29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697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2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698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699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4. APBD: Pengertian dan Posisi Strategis</a:t>
            </a:r>
          </a:p>
        </p:txBody>
      </p:sp>
      <p:grpSp>
        <p:nvGrpSpPr>
          <p:cNvPr id="103" name="Group 7"/>
          <p:cNvGrpSpPr/>
          <p:nvPr/>
        </p:nvGrpSpPr>
        <p:grpSpPr>
          <a:xfrm rot="0">
            <a:off x="1090984" y="1914592"/>
            <a:ext cx="16074561" cy="1867405"/>
            <a:chOff x="0" y="0"/>
            <a:chExt cx="21432749" cy="2489873"/>
          </a:xfrm>
        </p:grpSpPr>
        <p:sp>
          <p:nvSpPr>
            <p:cNvPr id="1048700" name="Freeform 8"/>
            <p:cNvSpPr/>
            <p:nvPr/>
          </p:nvSpPr>
          <p:spPr>
            <a:xfrm rot="0" flipH="0" flipV="0">
              <a:off x="0" y="0"/>
              <a:ext cx="21432774" cy="2489962"/>
            </a:xfrm>
            <a:custGeom>
              <a:avLst/>
              <a:ahLst/>
              <a:rect l="l" t="t" r="r" b="b"/>
              <a:pathLst>
                <a:path w="21432774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21017737" y="0"/>
                  </a:lnTo>
                  <a:cubicBezTo>
                    <a:pt x="21246973" y="0"/>
                    <a:pt x="21432774" y="185801"/>
                    <a:pt x="21432774" y="415036"/>
                  </a:cubicBezTo>
                  <a:lnTo>
                    <a:pt x="21432774" y="2074926"/>
                  </a:lnTo>
                  <a:cubicBezTo>
                    <a:pt x="21432774" y="2304161"/>
                    <a:pt x="21246973" y="2489962"/>
                    <a:pt x="21017737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04" name="Group 9"/>
          <p:cNvGrpSpPr/>
          <p:nvPr/>
        </p:nvGrpSpPr>
        <p:grpSpPr>
          <a:xfrm rot="0">
            <a:off x="1098137" y="1921745"/>
            <a:ext cx="109814" cy="1853108"/>
            <a:chOff x="0" y="0"/>
            <a:chExt cx="146418" cy="2470810"/>
          </a:xfrm>
        </p:grpSpPr>
        <p:sp>
          <p:nvSpPr>
            <p:cNvPr id="1048701" name="Freeform 10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02" name="TextBox 11"/>
          <p:cNvSpPr txBox="1"/>
          <p:nvPr/>
        </p:nvSpPr>
        <p:spPr>
          <a:xfrm rot="0">
            <a:off x="1491567" y="2139458"/>
            <a:ext cx="15328316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Pengertian</a:t>
            </a:r>
          </a:p>
        </p:txBody>
      </p:sp>
      <p:sp>
        <p:nvSpPr>
          <p:cNvPr id="1048703" name="TextBox 12"/>
          <p:cNvSpPr txBox="1"/>
          <p:nvPr/>
        </p:nvSpPr>
        <p:spPr>
          <a:xfrm rot="0">
            <a:off x="1491567" y="2917688"/>
            <a:ext cx="15328316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merupakan rencana keuangan tahunan daerah yang ditetapkan dengan peraturan daerah.</a:t>
            </a:r>
          </a:p>
        </p:txBody>
      </p:sp>
      <p:sp>
        <p:nvSpPr>
          <p:cNvPr id="1048704" name="TextBox 13"/>
          <p:cNvSpPr txBox="1"/>
          <p:nvPr/>
        </p:nvSpPr>
        <p:spPr>
          <a:xfrm rot="0">
            <a:off x="1395479" y="4175217"/>
            <a:ext cx="15191051" cy="173837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menjadi instrumen penting dalam perencanaan dan pengelolaan keuangan daerah.</a:t>
            </a:r>
          </a:p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memperlihatkan bagaimana pemerintah daerah merencanakan pendapatan, belanja, dan pembiayaan dalam satu tahun anggaran.</a:t>
            </a:r>
          </a:p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menghubungkan kebutuhan masyarakat dengan kemampuan keuangan daerah.</a:t>
            </a:r>
          </a:p>
        </p:txBody>
      </p:sp>
      <p:grpSp>
        <p:nvGrpSpPr>
          <p:cNvPr id="105" name="Group 14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705" name="Freeform 15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06" name="TextBox 16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707" name="TextBox 17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708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08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709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710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5. Fungsi APBD</a:t>
            </a:r>
          </a:p>
        </p:txBody>
      </p:sp>
      <p:grpSp>
        <p:nvGrpSpPr>
          <p:cNvPr id="109" name="Group 7"/>
          <p:cNvGrpSpPr/>
          <p:nvPr/>
        </p:nvGrpSpPr>
        <p:grpSpPr>
          <a:xfrm rot="0">
            <a:off x="1022356" y="1845955"/>
            <a:ext cx="5230454" cy="2485111"/>
            <a:chOff x="0" y="0"/>
            <a:chExt cx="6973938" cy="3313481"/>
          </a:xfrm>
        </p:grpSpPr>
        <p:sp>
          <p:nvSpPr>
            <p:cNvPr id="1048711" name="Freeform 8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10" name="Group 9"/>
          <p:cNvGrpSpPr/>
          <p:nvPr/>
        </p:nvGrpSpPr>
        <p:grpSpPr>
          <a:xfrm rot="0">
            <a:off x="1029500" y="1853108"/>
            <a:ext cx="109814" cy="2470814"/>
            <a:chOff x="0" y="0"/>
            <a:chExt cx="146418" cy="3294418"/>
          </a:xfrm>
        </p:grpSpPr>
        <p:sp>
          <p:nvSpPr>
            <p:cNvPr id="1048712" name="Freeform 10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13" name="TextBox 11"/>
          <p:cNvSpPr txBox="1"/>
          <p:nvPr/>
        </p:nvSpPr>
        <p:spPr>
          <a:xfrm rot="0">
            <a:off x="1422930" y="2070830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Otorisasi</a:t>
            </a:r>
          </a:p>
        </p:txBody>
      </p:sp>
      <p:sp>
        <p:nvSpPr>
          <p:cNvPr id="1048714" name="TextBox 12"/>
          <p:cNvSpPr txBox="1"/>
          <p:nvPr/>
        </p:nvSpPr>
        <p:spPr>
          <a:xfrm rot="0">
            <a:off x="1422930" y="2849051"/>
            <a:ext cx="4484208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Dasar pelaksanaan pendapatan dan belanja</a:t>
            </a:r>
          </a:p>
        </p:txBody>
      </p:sp>
      <p:grpSp>
        <p:nvGrpSpPr>
          <p:cNvPr id="111" name="Group 13"/>
          <p:cNvGrpSpPr/>
          <p:nvPr/>
        </p:nvGrpSpPr>
        <p:grpSpPr>
          <a:xfrm rot="0">
            <a:off x="6718945" y="1845955"/>
            <a:ext cx="5230454" cy="2485111"/>
            <a:chOff x="0" y="0"/>
            <a:chExt cx="6973938" cy="3313481"/>
          </a:xfrm>
        </p:grpSpPr>
        <p:sp>
          <p:nvSpPr>
            <p:cNvPr id="1048715" name="Freeform 14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12" name="Group 15"/>
          <p:cNvGrpSpPr/>
          <p:nvPr/>
        </p:nvGrpSpPr>
        <p:grpSpPr>
          <a:xfrm rot="0">
            <a:off x="6726098" y="1853108"/>
            <a:ext cx="109814" cy="2470814"/>
            <a:chOff x="0" y="0"/>
            <a:chExt cx="146418" cy="3294418"/>
          </a:xfrm>
        </p:grpSpPr>
        <p:sp>
          <p:nvSpPr>
            <p:cNvPr id="1048716" name="Freeform 16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17" name="TextBox 17"/>
          <p:cNvSpPr txBox="1"/>
          <p:nvPr/>
        </p:nvSpPr>
        <p:spPr>
          <a:xfrm rot="0">
            <a:off x="7119518" y="2070830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Perencanaan</a:t>
            </a:r>
          </a:p>
        </p:txBody>
      </p:sp>
      <p:sp>
        <p:nvSpPr>
          <p:cNvPr id="1048718" name="TextBox 18"/>
          <p:cNvSpPr txBox="1"/>
          <p:nvPr/>
        </p:nvSpPr>
        <p:spPr>
          <a:xfrm rot="0">
            <a:off x="7119518" y="2849051"/>
            <a:ext cx="4484208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Pedoman perencanaan kegiatan pemerintah</a:t>
            </a:r>
          </a:p>
        </p:txBody>
      </p:sp>
      <p:grpSp>
        <p:nvGrpSpPr>
          <p:cNvPr id="113" name="Group 19"/>
          <p:cNvGrpSpPr/>
          <p:nvPr/>
        </p:nvGrpSpPr>
        <p:grpSpPr>
          <a:xfrm rot="0">
            <a:off x="12415533" y="1845955"/>
            <a:ext cx="5230454" cy="2485111"/>
            <a:chOff x="0" y="0"/>
            <a:chExt cx="6973938" cy="3313481"/>
          </a:xfrm>
        </p:grpSpPr>
        <p:sp>
          <p:nvSpPr>
            <p:cNvPr id="1048719" name="Freeform 20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14" name="Group 21"/>
          <p:cNvGrpSpPr/>
          <p:nvPr/>
        </p:nvGrpSpPr>
        <p:grpSpPr>
          <a:xfrm rot="0">
            <a:off x="12422686" y="1853108"/>
            <a:ext cx="109814" cy="2470814"/>
            <a:chOff x="0" y="0"/>
            <a:chExt cx="146418" cy="3294418"/>
          </a:xfrm>
        </p:grpSpPr>
        <p:sp>
          <p:nvSpPr>
            <p:cNvPr id="1048720" name="Freeform 22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21" name="TextBox 23"/>
          <p:cNvSpPr txBox="1"/>
          <p:nvPr/>
        </p:nvSpPr>
        <p:spPr>
          <a:xfrm rot="0">
            <a:off x="12816116" y="2070830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Pengawasan</a:t>
            </a:r>
          </a:p>
        </p:txBody>
      </p:sp>
      <p:sp>
        <p:nvSpPr>
          <p:cNvPr id="1048722" name="TextBox 24"/>
          <p:cNvSpPr txBox="1"/>
          <p:nvPr/>
        </p:nvSpPr>
        <p:spPr>
          <a:xfrm rot="0">
            <a:off x="12816116" y="2849051"/>
            <a:ext cx="4484208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Alat mengawasi pelaksanaan anggaran</a:t>
            </a:r>
          </a:p>
        </p:txBody>
      </p:sp>
      <p:grpSp>
        <p:nvGrpSpPr>
          <p:cNvPr id="115" name="Group 25"/>
          <p:cNvGrpSpPr/>
          <p:nvPr/>
        </p:nvGrpSpPr>
        <p:grpSpPr>
          <a:xfrm rot="0">
            <a:off x="1022356" y="5071739"/>
            <a:ext cx="5230454" cy="2485111"/>
            <a:chOff x="0" y="0"/>
            <a:chExt cx="6973938" cy="3313481"/>
          </a:xfrm>
        </p:grpSpPr>
        <p:sp>
          <p:nvSpPr>
            <p:cNvPr id="1048723" name="Freeform 26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16" name="Group 27"/>
          <p:cNvGrpSpPr/>
          <p:nvPr/>
        </p:nvGrpSpPr>
        <p:grpSpPr>
          <a:xfrm rot="0">
            <a:off x="1029500" y="5078892"/>
            <a:ext cx="109814" cy="2470814"/>
            <a:chOff x="0" y="0"/>
            <a:chExt cx="146418" cy="3294418"/>
          </a:xfrm>
        </p:grpSpPr>
        <p:sp>
          <p:nvSpPr>
            <p:cNvPr id="1048724" name="Freeform 28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25" name="TextBox 29"/>
          <p:cNvSpPr txBox="1"/>
          <p:nvPr/>
        </p:nvSpPr>
        <p:spPr>
          <a:xfrm rot="0">
            <a:off x="1422930" y="5296614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Alokasi</a:t>
            </a:r>
          </a:p>
        </p:txBody>
      </p:sp>
      <p:sp>
        <p:nvSpPr>
          <p:cNvPr id="1048726" name="TextBox 30"/>
          <p:cNvSpPr txBox="1"/>
          <p:nvPr/>
        </p:nvSpPr>
        <p:spPr>
          <a:xfrm rot="0">
            <a:off x="1422930" y="6074835"/>
            <a:ext cx="4484208" cy="6174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Mengarahkan sumber daya kepada kebutuhan prioritas</a:t>
            </a:r>
          </a:p>
        </p:txBody>
      </p:sp>
      <p:grpSp>
        <p:nvGrpSpPr>
          <p:cNvPr id="117" name="Group 31"/>
          <p:cNvGrpSpPr/>
          <p:nvPr/>
        </p:nvGrpSpPr>
        <p:grpSpPr>
          <a:xfrm rot="0">
            <a:off x="6718945" y="5071739"/>
            <a:ext cx="5230454" cy="2485111"/>
            <a:chOff x="0" y="0"/>
            <a:chExt cx="6973938" cy="3313481"/>
          </a:xfrm>
        </p:grpSpPr>
        <p:sp>
          <p:nvSpPr>
            <p:cNvPr id="1048727" name="Freeform 32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18" name="Group 33"/>
          <p:cNvGrpSpPr/>
          <p:nvPr/>
        </p:nvGrpSpPr>
        <p:grpSpPr>
          <a:xfrm rot="0">
            <a:off x="6726098" y="5078892"/>
            <a:ext cx="109814" cy="2470814"/>
            <a:chOff x="0" y="0"/>
            <a:chExt cx="146418" cy="3294418"/>
          </a:xfrm>
        </p:grpSpPr>
        <p:sp>
          <p:nvSpPr>
            <p:cNvPr id="1048728" name="Freeform 34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29" name="TextBox 35"/>
          <p:cNvSpPr txBox="1"/>
          <p:nvPr/>
        </p:nvSpPr>
        <p:spPr>
          <a:xfrm rot="0">
            <a:off x="7119518" y="5296614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Distribusi</a:t>
            </a:r>
          </a:p>
        </p:txBody>
      </p:sp>
      <p:sp>
        <p:nvSpPr>
          <p:cNvPr id="1048730" name="TextBox 36"/>
          <p:cNvSpPr txBox="1"/>
          <p:nvPr/>
        </p:nvSpPr>
        <p:spPr>
          <a:xfrm rot="0">
            <a:off x="7119518" y="6074835"/>
            <a:ext cx="4484208" cy="6174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Mendukung pemerataan pembangunan dan pelayanan</a:t>
            </a:r>
          </a:p>
        </p:txBody>
      </p:sp>
      <p:grpSp>
        <p:nvGrpSpPr>
          <p:cNvPr id="119" name="Group 37"/>
          <p:cNvGrpSpPr/>
          <p:nvPr/>
        </p:nvGrpSpPr>
        <p:grpSpPr>
          <a:xfrm rot="0">
            <a:off x="12415533" y="5071739"/>
            <a:ext cx="5230454" cy="2485111"/>
            <a:chOff x="0" y="0"/>
            <a:chExt cx="6973938" cy="3313481"/>
          </a:xfrm>
        </p:grpSpPr>
        <p:sp>
          <p:nvSpPr>
            <p:cNvPr id="1048731" name="Freeform 38"/>
            <p:cNvSpPr/>
            <p:nvPr/>
          </p:nvSpPr>
          <p:spPr>
            <a:xfrm rot="0" flipH="0" flipV="0">
              <a:off x="0" y="0"/>
              <a:ext cx="6973824" cy="3313430"/>
            </a:xfrm>
            <a:custGeom>
              <a:avLst/>
              <a:ahLst/>
              <a:rect l="l" t="t" r="r" b="b"/>
              <a:pathLst>
                <a:path w="6973824" h="3313430">
                  <a:moveTo>
                    <a:pt x="0" y="552196"/>
                  </a:moveTo>
                  <a:cubicBezTo>
                    <a:pt x="0" y="247269"/>
                    <a:pt x="247269" y="0"/>
                    <a:pt x="552196" y="0"/>
                  </a:cubicBezTo>
                  <a:lnTo>
                    <a:pt x="6421628" y="0"/>
                  </a:lnTo>
                  <a:cubicBezTo>
                    <a:pt x="6726682" y="0"/>
                    <a:pt x="6973824" y="247269"/>
                    <a:pt x="6973824" y="552196"/>
                  </a:cubicBezTo>
                  <a:lnTo>
                    <a:pt x="6973824" y="2761234"/>
                  </a:lnTo>
                  <a:cubicBezTo>
                    <a:pt x="6973824" y="3066288"/>
                    <a:pt x="6726555" y="3313430"/>
                    <a:pt x="6421628" y="3313430"/>
                  </a:cubicBezTo>
                  <a:lnTo>
                    <a:pt x="552196" y="3313430"/>
                  </a:lnTo>
                  <a:cubicBezTo>
                    <a:pt x="247269" y="3313430"/>
                    <a:pt x="0" y="3066288"/>
                    <a:pt x="0" y="2761234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20" name="Group 39"/>
          <p:cNvGrpSpPr/>
          <p:nvPr/>
        </p:nvGrpSpPr>
        <p:grpSpPr>
          <a:xfrm rot="0">
            <a:off x="12422686" y="5078892"/>
            <a:ext cx="109814" cy="2470814"/>
            <a:chOff x="0" y="0"/>
            <a:chExt cx="146418" cy="3294418"/>
          </a:xfrm>
        </p:grpSpPr>
        <p:sp>
          <p:nvSpPr>
            <p:cNvPr id="1048732" name="Freeform 40"/>
            <p:cNvSpPr/>
            <p:nvPr/>
          </p:nvSpPr>
          <p:spPr>
            <a:xfrm rot="0" flipH="0" flipV="0">
              <a:off x="0" y="0"/>
              <a:ext cx="146431" cy="3294380"/>
            </a:xfrm>
            <a:custGeom>
              <a:avLst/>
              <a:ahLst/>
              <a:rect l="l" t="t" r="r" b="b"/>
              <a:pathLst>
                <a:path w="146431" h="3294380">
                  <a:moveTo>
                    <a:pt x="0" y="0"/>
                  </a:moveTo>
                  <a:lnTo>
                    <a:pt x="146431" y="0"/>
                  </a:lnTo>
                  <a:lnTo>
                    <a:pt x="146431" y="3294380"/>
                  </a:lnTo>
                  <a:lnTo>
                    <a:pt x="0" y="329438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33" name="TextBox 41"/>
          <p:cNvSpPr txBox="1"/>
          <p:nvPr/>
        </p:nvSpPr>
        <p:spPr>
          <a:xfrm rot="0">
            <a:off x="12816116" y="5296614"/>
            <a:ext cx="4484208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Stabilisasi</a:t>
            </a:r>
          </a:p>
        </p:txBody>
      </p:sp>
      <p:sp>
        <p:nvSpPr>
          <p:cNvPr id="1048734" name="TextBox 42"/>
          <p:cNvSpPr txBox="1"/>
          <p:nvPr/>
        </p:nvSpPr>
        <p:spPr>
          <a:xfrm rot="0">
            <a:off x="12816116" y="6074835"/>
            <a:ext cx="4484208" cy="6174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Mendukung kestabilan perekonomian daerah</a:t>
            </a:r>
          </a:p>
        </p:txBody>
      </p:sp>
      <p:grpSp>
        <p:nvGrpSpPr>
          <p:cNvPr id="121" name="Group 43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735" name="Freeform 44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36" name="TextBox 45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737" name="TextBox 46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738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2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739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740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6. Tahapan Dasar Penyusunan APBD</a:t>
            </a:r>
          </a:p>
        </p:txBody>
      </p:sp>
      <p:sp>
        <p:nvSpPr>
          <p:cNvPr id="1048741" name="TextBox 7"/>
          <p:cNvSpPr txBox="1"/>
          <p:nvPr/>
        </p:nvSpPr>
        <p:spPr>
          <a:xfrm rot="0">
            <a:off x="887587" y="1215571"/>
            <a:ext cx="16289188" cy="27444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161"/>
              </a:lnSpc>
            </a:pPr>
            <a:r>
              <a:rPr sz="180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Penyederhanaan pedagogis sesuai modul</a:t>
            </a:r>
          </a:p>
        </p:txBody>
      </p:sp>
      <p:grpSp>
        <p:nvGrpSpPr>
          <p:cNvPr id="125" name="Group 8"/>
          <p:cNvGrpSpPr/>
          <p:nvPr/>
        </p:nvGrpSpPr>
        <p:grpSpPr>
          <a:xfrm rot="0">
            <a:off x="885092" y="1845955"/>
            <a:ext cx="3789150" cy="2416473"/>
            <a:chOff x="0" y="0"/>
            <a:chExt cx="5052200" cy="3221965"/>
          </a:xfrm>
        </p:grpSpPr>
        <p:sp>
          <p:nvSpPr>
            <p:cNvPr id="1048742" name="Freeform 9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26" name="Group 10"/>
          <p:cNvGrpSpPr/>
          <p:nvPr/>
        </p:nvGrpSpPr>
        <p:grpSpPr>
          <a:xfrm rot="0">
            <a:off x="892235" y="1853108"/>
            <a:ext cx="109814" cy="2402176"/>
            <a:chOff x="0" y="0"/>
            <a:chExt cx="146418" cy="3202902"/>
          </a:xfrm>
        </p:grpSpPr>
        <p:sp>
          <p:nvSpPr>
            <p:cNvPr id="1048743" name="Freeform 11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44" name="TextBox 12"/>
          <p:cNvSpPr txBox="1"/>
          <p:nvPr/>
        </p:nvSpPr>
        <p:spPr>
          <a:xfrm rot="0">
            <a:off x="1285665" y="2070830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sp>
        <p:nvSpPr>
          <p:cNvPr id="1048745" name="TextBox 13"/>
          <p:cNvSpPr txBox="1"/>
          <p:nvPr/>
        </p:nvSpPr>
        <p:spPr>
          <a:xfrm rot="0">
            <a:off x="1285665" y="2849051"/>
            <a:ext cx="3042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Perencanaan pembangunan daerah</a:t>
            </a:r>
          </a:p>
        </p:txBody>
      </p:sp>
      <p:grpSp>
        <p:nvGrpSpPr>
          <p:cNvPr id="127" name="Group 14"/>
          <p:cNvGrpSpPr/>
          <p:nvPr/>
        </p:nvGrpSpPr>
        <p:grpSpPr>
          <a:xfrm rot="0">
            <a:off x="5140376" y="1845955"/>
            <a:ext cx="3789150" cy="2416473"/>
            <a:chOff x="0" y="0"/>
            <a:chExt cx="5052200" cy="3221965"/>
          </a:xfrm>
        </p:grpSpPr>
        <p:sp>
          <p:nvSpPr>
            <p:cNvPr id="1048746" name="Freeform 15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28" name="Group 16"/>
          <p:cNvGrpSpPr/>
          <p:nvPr/>
        </p:nvGrpSpPr>
        <p:grpSpPr>
          <a:xfrm rot="0">
            <a:off x="5147520" y="1853108"/>
            <a:ext cx="109814" cy="2402176"/>
            <a:chOff x="0" y="0"/>
            <a:chExt cx="146418" cy="3202902"/>
          </a:xfrm>
        </p:grpSpPr>
        <p:sp>
          <p:nvSpPr>
            <p:cNvPr id="1048747" name="Freeform 17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48" name="TextBox 18"/>
          <p:cNvSpPr txBox="1"/>
          <p:nvPr/>
        </p:nvSpPr>
        <p:spPr>
          <a:xfrm rot="0">
            <a:off x="5540950" y="2070830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1048749" name="TextBox 19"/>
          <p:cNvSpPr txBox="1"/>
          <p:nvPr/>
        </p:nvSpPr>
        <p:spPr>
          <a:xfrm rot="0">
            <a:off x="5540950" y="2849051"/>
            <a:ext cx="3042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Penyusunan kebijakan anggaran</a:t>
            </a:r>
          </a:p>
        </p:txBody>
      </p:sp>
      <p:grpSp>
        <p:nvGrpSpPr>
          <p:cNvPr id="129" name="Group 20"/>
          <p:cNvGrpSpPr/>
          <p:nvPr/>
        </p:nvGrpSpPr>
        <p:grpSpPr>
          <a:xfrm rot="0">
            <a:off x="9395660" y="1845955"/>
            <a:ext cx="3789150" cy="2416473"/>
            <a:chOff x="0" y="0"/>
            <a:chExt cx="5052200" cy="3221965"/>
          </a:xfrm>
        </p:grpSpPr>
        <p:sp>
          <p:nvSpPr>
            <p:cNvPr id="1048750" name="Freeform 21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30" name="Group 22"/>
          <p:cNvGrpSpPr/>
          <p:nvPr/>
        </p:nvGrpSpPr>
        <p:grpSpPr>
          <a:xfrm rot="0">
            <a:off x="9402804" y="1853108"/>
            <a:ext cx="109814" cy="2402176"/>
            <a:chOff x="0" y="0"/>
            <a:chExt cx="146418" cy="3202902"/>
          </a:xfrm>
        </p:grpSpPr>
        <p:sp>
          <p:nvSpPr>
            <p:cNvPr id="1048751" name="Freeform 23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52" name="TextBox 24"/>
          <p:cNvSpPr txBox="1"/>
          <p:nvPr/>
        </p:nvSpPr>
        <p:spPr>
          <a:xfrm rot="0">
            <a:off x="9796234" y="2070830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id="1048753" name="TextBox 25"/>
          <p:cNvSpPr txBox="1"/>
          <p:nvPr/>
        </p:nvSpPr>
        <p:spPr>
          <a:xfrm rot="0">
            <a:off x="9796234" y="2849051"/>
            <a:ext cx="3042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Penyusunan rancangan APBD</a:t>
            </a:r>
          </a:p>
        </p:txBody>
      </p:sp>
      <p:grpSp>
        <p:nvGrpSpPr>
          <p:cNvPr id="131" name="Group 26"/>
          <p:cNvGrpSpPr/>
          <p:nvPr/>
        </p:nvGrpSpPr>
        <p:grpSpPr>
          <a:xfrm rot="0">
            <a:off x="13650944" y="1845955"/>
            <a:ext cx="3789150" cy="2416473"/>
            <a:chOff x="0" y="0"/>
            <a:chExt cx="5052200" cy="3221965"/>
          </a:xfrm>
        </p:grpSpPr>
        <p:sp>
          <p:nvSpPr>
            <p:cNvPr id="1048754" name="Freeform 27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32" name="Group 28"/>
          <p:cNvGrpSpPr/>
          <p:nvPr/>
        </p:nvGrpSpPr>
        <p:grpSpPr>
          <a:xfrm rot="0">
            <a:off x="13658088" y="1853108"/>
            <a:ext cx="109814" cy="2402176"/>
            <a:chOff x="0" y="0"/>
            <a:chExt cx="146418" cy="3202902"/>
          </a:xfrm>
        </p:grpSpPr>
        <p:sp>
          <p:nvSpPr>
            <p:cNvPr id="1048755" name="Freeform 29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56" name="TextBox 30"/>
          <p:cNvSpPr txBox="1"/>
          <p:nvPr/>
        </p:nvSpPr>
        <p:spPr>
          <a:xfrm rot="0">
            <a:off x="14051518" y="2070830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sp>
        <p:nvSpPr>
          <p:cNvPr id="1048757" name="TextBox 31"/>
          <p:cNvSpPr txBox="1"/>
          <p:nvPr/>
        </p:nvSpPr>
        <p:spPr>
          <a:xfrm rot="0">
            <a:off x="14051518" y="2849051"/>
            <a:ext cx="3042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Pembahasan bersama DPRD</a:t>
            </a:r>
          </a:p>
        </p:txBody>
      </p:sp>
      <p:grpSp>
        <p:nvGrpSpPr>
          <p:cNvPr id="133" name="Group 32"/>
          <p:cNvGrpSpPr/>
          <p:nvPr/>
        </p:nvGrpSpPr>
        <p:grpSpPr>
          <a:xfrm rot="0">
            <a:off x="885092" y="5071739"/>
            <a:ext cx="3789150" cy="2416473"/>
            <a:chOff x="0" y="0"/>
            <a:chExt cx="5052200" cy="3221965"/>
          </a:xfrm>
        </p:grpSpPr>
        <p:sp>
          <p:nvSpPr>
            <p:cNvPr id="1048758" name="Freeform 33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34" name="Group 34"/>
          <p:cNvGrpSpPr/>
          <p:nvPr/>
        </p:nvGrpSpPr>
        <p:grpSpPr>
          <a:xfrm rot="0">
            <a:off x="892235" y="5078892"/>
            <a:ext cx="109814" cy="2402176"/>
            <a:chOff x="0" y="0"/>
            <a:chExt cx="146418" cy="3202902"/>
          </a:xfrm>
        </p:grpSpPr>
        <p:sp>
          <p:nvSpPr>
            <p:cNvPr id="1048759" name="Freeform 35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60" name="TextBox 36"/>
          <p:cNvSpPr txBox="1"/>
          <p:nvPr/>
        </p:nvSpPr>
        <p:spPr>
          <a:xfrm rot="0">
            <a:off x="1285665" y="5296614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sp>
        <p:nvSpPr>
          <p:cNvPr id="1048761" name="TextBox 37"/>
          <p:cNvSpPr txBox="1"/>
          <p:nvPr/>
        </p:nvSpPr>
        <p:spPr>
          <a:xfrm rot="0">
            <a:off x="1285665" y="6074835"/>
            <a:ext cx="3042904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Persetujuan</a:t>
            </a:r>
          </a:p>
        </p:txBody>
      </p:sp>
      <p:grpSp>
        <p:nvGrpSpPr>
          <p:cNvPr id="135" name="Group 38"/>
          <p:cNvGrpSpPr/>
          <p:nvPr/>
        </p:nvGrpSpPr>
        <p:grpSpPr>
          <a:xfrm rot="0">
            <a:off x="5140376" y="5071739"/>
            <a:ext cx="3789150" cy="2416473"/>
            <a:chOff x="0" y="0"/>
            <a:chExt cx="5052200" cy="3221965"/>
          </a:xfrm>
        </p:grpSpPr>
        <p:sp>
          <p:nvSpPr>
            <p:cNvPr id="1048762" name="Freeform 39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36" name="Group 40"/>
          <p:cNvGrpSpPr/>
          <p:nvPr/>
        </p:nvGrpSpPr>
        <p:grpSpPr>
          <a:xfrm rot="0">
            <a:off x="5147520" y="5078892"/>
            <a:ext cx="109814" cy="2402176"/>
            <a:chOff x="0" y="0"/>
            <a:chExt cx="146418" cy="3202902"/>
          </a:xfrm>
        </p:grpSpPr>
        <p:sp>
          <p:nvSpPr>
            <p:cNvPr id="1048763" name="Freeform 41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64" name="TextBox 42"/>
          <p:cNvSpPr txBox="1"/>
          <p:nvPr/>
        </p:nvSpPr>
        <p:spPr>
          <a:xfrm rot="0">
            <a:off x="5540950" y="5296614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  <p:sp>
        <p:nvSpPr>
          <p:cNvPr id="1048765" name="TextBox 43"/>
          <p:cNvSpPr txBox="1"/>
          <p:nvPr/>
        </p:nvSpPr>
        <p:spPr>
          <a:xfrm rot="0">
            <a:off x="5540950" y="6074835"/>
            <a:ext cx="3042904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Evaluasi sesuai ketentuan</a:t>
            </a:r>
          </a:p>
        </p:txBody>
      </p:sp>
      <p:grpSp>
        <p:nvGrpSpPr>
          <p:cNvPr id="137" name="Group 44"/>
          <p:cNvGrpSpPr/>
          <p:nvPr/>
        </p:nvGrpSpPr>
        <p:grpSpPr>
          <a:xfrm rot="0">
            <a:off x="9395660" y="5071739"/>
            <a:ext cx="3789150" cy="2416473"/>
            <a:chOff x="0" y="0"/>
            <a:chExt cx="5052200" cy="3221965"/>
          </a:xfrm>
        </p:grpSpPr>
        <p:sp>
          <p:nvSpPr>
            <p:cNvPr id="1048766" name="Freeform 45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38" name="Group 46"/>
          <p:cNvGrpSpPr/>
          <p:nvPr/>
        </p:nvGrpSpPr>
        <p:grpSpPr>
          <a:xfrm rot="0">
            <a:off x="9402804" y="5078892"/>
            <a:ext cx="109814" cy="2402176"/>
            <a:chOff x="0" y="0"/>
            <a:chExt cx="146418" cy="3202902"/>
          </a:xfrm>
        </p:grpSpPr>
        <p:sp>
          <p:nvSpPr>
            <p:cNvPr id="1048767" name="Freeform 47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68" name="TextBox 48"/>
          <p:cNvSpPr txBox="1"/>
          <p:nvPr/>
        </p:nvSpPr>
        <p:spPr>
          <a:xfrm rot="0">
            <a:off x="9796234" y="5296614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</a:t>
            </a:r>
          </a:p>
        </p:txBody>
      </p:sp>
      <p:sp>
        <p:nvSpPr>
          <p:cNvPr id="1048769" name="TextBox 49"/>
          <p:cNvSpPr txBox="1"/>
          <p:nvPr/>
        </p:nvSpPr>
        <p:spPr>
          <a:xfrm rot="0">
            <a:off x="9796234" y="6074835"/>
            <a:ext cx="3042904" cy="30873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Penetapan APBD</a:t>
            </a:r>
          </a:p>
        </p:txBody>
      </p:sp>
      <p:grpSp>
        <p:nvGrpSpPr>
          <p:cNvPr id="139" name="Group 50"/>
          <p:cNvGrpSpPr/>
          <p:nvPr/>
        </p:nvGrpSpPr>
        <p:grpSpPr>
          <a:xfrm rot="0">
            <a:off x="13650944" y="5071739"/>
            <a:ext cx="3789150" cy="2416473"/>
            <a:chOff x="0" y="0"/>
            <a:chExt cx="5052200" cy="3221965"/>
          </a:xfrm>
        </p:grpSpPr>
        <p:sp>
          <p:nvSpPr>
            <p:cNvPr id="1048770" name="Freeform 51"/>
            <p:cNvSpPr/>
            <p:nvPr/>
          </p:nvSpPr>
          <p:spPr>
            <a:xfrm rot="0" flipH="0" flipV="0">
              <a:off x="0" y="0"/>
              <a:ext cx="5052187" cy="3221863"/>
            </a:xfrm>
            <a:custGeom>
              <a:avLst/>
              <a:ahLst/>
              <a:rect l="l" t="t" r="r" b="b"/>
              <a:pathLst>
                <a:path w="5052187" h="3221863">
                  <a:moveTo>
                    <a:pt x="0" y="536956"/>
                  </a:moveTo>
                  <a:cubicBezTo>
                    <a:pt x="0" y="240411"/>
                    <a:pt x="240411" y="0"/>
                    <a:pt x="536956" y="0"/>
                  </a:cubicBezTo>
                  <a:lnTo>
                    <a:pt x="4515231" y="0"/>
                  </a:lnTo>
                  <a:cubicBezTo>
                    <a:pt x="4811776" y="0"/>
                    <a:pt x="5052187" y="240411"/>
                    <a:pt x="5052187" y="536956"/>
                  </a:cubicBezTo>
                  <a:lnTo>
                    <a:pt x="5052187" y="2684907"/>
                  </a:lnTo>
                  <a:cubicBezTo>
                    <a:pt x="5052187" y="2981452"/>
                    <a:pt x="4811776" y="3221863"/>
                    <a:pt x="4515231" y="3221863"/>
                  </a:cubicBezTo>
                  <a:lnTo>
                    <a:pt x="536956" y="3221863"/>
                  </a:lnTo>
                  <a:cubicBezTo>
                    <a:pt x="240411" y="3221990"/>
                    <a:pt x="0" y="2981579"/>
                    <a:pt x="0" y="268490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40" name="Group 52"/>
          <p:cNvGrpSpPr/>
          <p:nvPr/>
        </p:nvGrpSpPr>
        <p:grpSpPr>
          <a:xfrm rot="0">
            <a:off x="13658088" y="5078892"/>
            <a:ext cx="109814" cy="2402176"/>
            <a:chOff x="0" y="0"/>
            <a:chExt cx="146418" cy="3202902"/>
          </a:xfrm>
        </p:grpSpPr>
        <p:sp>
          <p:nvSpPr>
            <p:cNvPr id="1048771" name="Freeform 53"/>
            <p:cNvSpPr/>
            <p:nvPr/>
          </p:nvSpPr>
          <p:spPr>
            <a:xfrm rot="0" flipH="0" flipV="0">
              <a:off x="0" y="0"/>
              <a:ext cx="146431" cy="3202940"/>
            </a:xfrm>
            <a:custGeom>
              <a:avLst/>
              <a:ahLst/>
              <a:rect l="l" t="t" r="r" b="b"/>
              <a:pathLst>
                <a:path w="146431" h="3202940">
                  <a:moveTo>
                    <a:pt x="0" y="0"/>
                  </a:moveTo>
                  <a:lnTo>
                    <a:pt x="146431" y="0"/>
                  </a:lnTo>
                  <a:lnTo>
                    <a:pt x="146431" y="3202940"/>
                  </a:lnTo>
                  <a:lnTo>
                    <a:pt x="0" y="3202940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72" name="TextBox 54"/>
          <p:cNvSpPr txBox="1"/>
          <p:nvPr/>
        </p:nvSpPr>
        <p:spPr>
          <a:xfrm rot="0">
            <a:off x="14051518" y="5296614"/>
            <a:ext cx="3042904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</a:t>
            </a:r>
          </a:p>
        </p:txBody>
      </p:sp>
      <p:sp>
        <p:nvSpPr>
          <p:cNvPr id="1048773" name="TextBox 55"/>
          <p:cNvSpPr txBox="1"/>
          <p:nvPr/>
        </p:nvSpPr>
        <p:spPr>
          <a:xfrm rot="0">
            <a:off x="14051518" y="6074835"/>
            <a:ext cx="3042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Pelaksanaan &amp; pertanggungjawaban</a:t>
            </a:r>
          </a:p>
        </p:txBody>
      </p:sp>
      <p:grpSp>
        <p:nvGrpSpPr>
          <p:cNvPr id="141" name="Group 56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774" name="Freeform 57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75" name="TextBox 58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776" name="TextBox 59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777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778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779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7. Hubungan Keuangan Pemerintah Pusat–Daerah</a:t>
            </a:r>
          </a:p>
        </p:txBody>
      </p:sp>
      <p:grpSp>
        <p:nvGrpSpPr>
          <p:cNvPr id="145" name="Group 7"/>
          <p:cNvGrpSpPr/>
          <p:nvPr/>
        </p:nvGrpSpPr>
        <p:grpSpPr>
          <a:xfrm rot="0">
            <a:off x="1022356" y="2051856"/>
            <a:ext cx="7769895" cy="3034179"/>
            <a:chOff x="0" y="0"/>
            <a:chExt cx="10359860" cy="4045572"/>
          </a:xfrm>
        </p:grpSpPr>
        <p:sp>
          <p:nvSpPr>
            <p:cNvPr id="1048780" name="Freeform 8"/>
            <p:cNvSpPr/>
            <p:nvPr/>
          </p:nvSpPr>
          <p:spPr>
            <a:xfrm rot="0" flipH="0" flipV="0">
              <a:off x="0" y="0"/>
              <a:ext cx="10359772" cy="4045585"/>
            </a:xfrm>
            <a:custGeom>
              <a:avLst/>
              <a:ahLst/>
              <a:rect l="l" t="t" r="r" b="b"/>
              <a:pathLst>
                <a:path w="10359772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9685528" y="0"/>
                  </a:lnTo>
                  <a:cubicBezTo>
                    <a:pt x="10057892" y="0"/>
                    <a:pt x="10359772" y="301879"/>
                    <a:pt x="10359772" y="674243"/>
                  </a:cubicBezTo>
                  <a:lnTo>
                    <a:pt x="10359772" y="3371342"/>
                  </a:lnTo>
                  <a:cubicBezTo>
                    <a:pt x="10359772" y="3743706"/>
                    <a:pt x="10057892" y="4045585"/>
                    <a:pt x="9685528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46" name="Group 9"/>
          <p:cNvGrpSpPr/>
          <p:nvPr/>
        </p:nvGrpSpPr>
        <p:grpSpPr>
          <a:xfrm rot="0">
            <a:off x="1029500" y="2059010"/>
            <a:ext cx="109814" cy="3019882"/>
            <a:chOff x="0" y="0"/>
            <a:chExt cx="146418" cy="4026510"/>
          </a:xfrm>
        </p:grpSpPr>
        <p:sp>
          <p:nvSpPr>
            <p:cNvPr id="1048781" name="Freeform 10"/>
            <p:cNvSpPr/>
            <p:nvPr/>
          </p:nvSpPr>
          <p:spPr>
            <a:xfrm rot="0" flipH="0" flipV="0">
              <a:off x="0" y="0"/>
              <a:ext cx="146431" cy="4026535"/>
            </a:xfrm>
            <a:custGeom>
              <a:avLst/>
              <a:ah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782" name="TextBox 11"/>
          <p:cNvSpPr txBox="1"/>
          <p:nvPr/>
        </p:nvSpPr>
        <p:spPr>
          <a:xfrm rot="0">
            <a:off x="1422930" y="2276732"/>
            <a:ext cx="7023649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Pemerintah Pusat</a:t>
            </a:r>
          </a:p>
        </p:txBody>
      </p:sp>
      <p:sp>
        <p:nvSpPr>
          <p:cNvPr id="1048783" name="TextBox 12"/>
          <p:cNvSpPr txBox="1"/>
          <p:nvPr/>
        </p:nvSpPr>
        <p:spPr>
          <a:xfrm rot="0">
            <a:off x="1422930" y="3054953"/>
            <a:ext cx="7023649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Transfer ke daerah • pembagian penerimaan tertentu • pendanaan urusan pemerintahan</a:t>
            </a:r>
          </a:p>
        </p:txBody>
      </p:sp>
      <p:grpSp>
        <p:nvGrpSpPr>
          <p:cNvPr id="147" name="Group 13"/>
          <p:cNvGrpSpPr/>
          <p:nvPr/>
        </p:nvGrpSpPr>
        <p:grpSpPr>
          <a:xfrm rot="0">
            <a:off x="9258386" y="2051856"/>
            <a:ext cx="7907169" cy="3034179"/>
            <a:chOff x="0" y="0"/>
            <a:chExt cx="10542892" cy="4045572"/>
          </a:xfrm>
        </p:grpSpPr>
        <p:sp>
          <p:nvSpPr>
            <p:cNvPr id="1048784" name="Freeform 14"/>
            <p:cNvSpPr/>
            <p:nvPr/>
          </p:nvSpPr>
          <p:spPr>
            <a:xfrm rot="0" flipH="0" flipV="0">
              <a:off x="0" y="0"/>
              <a:ext cx="10542905" cy="4045585"/>
            </a:xfrm>
            <a:custGeom>
              <a:avLst/>
              <a:ahLst/>
              <a:rect l="l" t="t" r="r" b="b"/>
              <a:pathLst>
                <a:path w="10542905" h="4045585">
                  <a:moveTo>
                    <a:pt x="0" y="674243"/>
                  </a:moveTo>
                  <a:cubicBezTo>
                    <a:pt x="0" y="301879"/>
                    <a:pt x="301879" y="0"/>
                    <a:pt x="674243" y="0"/>
                  </a:cubicBezTo>
                  <a:lnTo>
                    <a:pt x="9868662" y="0"/>
                  </a:lnTo>
                  <a:cubicBezTo>
                    <a:pt x="10241026" y="0"/>
                    <a:pt x="10542905" y="301879"/>
                    <a:pt x="10542905" y="674243"/>
                  </a:cubicBezTo>
                  <a:lnTo>
                    <a:pt x="10542905" y="3371342"/>
                  </a:lnTo>
                  <a:cubicBezTo>
                    <a:pt x="10542905" y="3743706"/>
                    <a:pt x="10241026" y="4045585"/>
                    <a:pt x="9868662" y="4045585"/>
                  </a:cubicBezTo>
                  <a:lnTo>
                    <a:pt x="674243" y="4045585"/>
                  </a:lnTo>
                  <a:cubicBezTo>
                    <a:pt x="301879" y="4045585"/>
                    <a:pt x="0" y="3743706"/>
                    <a:pt x="0" y="3371342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48" name="Group 15"/>
          <p:cNvGrpSpPr/>
          <p:nvPr/>
        </p:nvGrpSpPr>
        <p:grpSpPr>
          <a:xfrm rot="0">
            <a:off x="9265539" y="2059010"/>
            <a:ext cx="109814" cy="3019882"/>
            <a:chOff x="0" y="0"/>
            <a:chExt cx="146418" cy="4026510"/>
          </a:xfrm>
        </p:grpSpPr>
        <p:sp>
          <p:nvSpPr>
            <p:cNvPr id="1048785" name="Freeform 16"/>
            <p:cNvSpPr/>
            <p:nvPr/>
          </p:nvSpPr>
          <p:spPr>
            <a:xfrm rot="0" flipH="0" flipV="0">
              <a:off x="0" y="0"/>
              <a:ext cx="146431" cy="4026535"/>
            </a:xfrm>
            <a:custGeom>
              <a:avLst/>
              <a:ahLst/>
              <a:rect l="l" t="t" r="r" b="b"/>
              <a:pathLst>
                <a:path w="146431" h="4026535">
                  <a:moveTo>
                    <a:pt x="0" y="0"/>
                  </a:moveTo>
                  <a:lnTo>
                    <a:pt x="146431" y="0"/>
                  </a:lnTo>
                  <a:lnTo>
                    <a:pt x="146431" y="4026535"/>
                  </a:lnTo>
                  <a:lnTo>
                    <a:pt x="0" y="402653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86" name="TextBox 17"/>
          <p:cNvSpPr txBox="1"/>
          <p:nvPr/>
        </p:nvSpPr>
        <p:spPr>
          <a:xfrm rot="0">
            <a:off x="9658969" y="2276732"/>
            <a:ext cx="7160914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Pemerintah Daerah</a:t>
            </a:r>
          </a:p>
        </p:txBody>
      </p:sp>
      <p:sp>
        <p:nvSpPr>
          <p:cNvPr id="1048787" name="TextBox 18"/>
          <p:cNvSpPr txBox="1"/>
          <p:nvPr/>
        </p:nvSpPr>
        <p:spPr>
          <a:xfrm rot="0">
            <a:off x="9658969" y="3054953"/>
            <a:ext cx="716091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Mengelola sumber daya dan penerimaan sesuai ketentuan untuk pembangunan dan pelayanan masyarakat.</a:t>
            </a:r>
          </a:p>
        </p:txBody>
      </p:sp>
      <p:grpSp>
        <p:nvGrpSpPr>
          <p:cNvPr id="149" name="Group 19"/>
          <p:cNvGrpSpPr/>
          <p:nvPr/>
        </p:nvGrpSpPr>
        <p:grpSpPr>
          <a:xfrm rot="0">
            <a:off x="2738199" y="5826709"/>
            <a:ext cx="12780150" cy="1867405"/>
            <a:chOff x="0" y="0"/>
            <a:chExt cx="17040200" cy="2489873"/>
          </a:xfrm>
        </p:grpSpPr>
        <p:sp>
          <p:nvSpPr>
            <p:cNvPr id="1048788" name="Freeform 20"/>
            <p:cNvSpPr/>
            <p:nvPr/>
          </p:nvSpPr>
          <p:spPr>
            <a:xfrm rot="0" flipH="0" flipV="0">
              <a:off x="0" y="0"/>
              <a:ext cx="17040352" cy="2489962"/>
            </a:xfrm>
            <a:custGeom>
              <a:avLst/>
              <a:ahLst/>
              <a:rect l="l" t="t" r="r" b="b"/>
              <a:pathLst>
                <a:path w="17040352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16625317" y="0"/>
                  </a:lnTo>
                  <a:cubicBezTo>
                    <a:pt x="16854551" y="0"/>
                    <a:pt x="17040352" y="185801"/>
                    <a:pt x="17040352" y="415036"/>
                  </a:cubicBezTo>
                  <a:lnTo>
                    <a:pt x="17040352" y="2074926"/>
                  </a:lnTo>
                  <a:cubicBezTo>
                    <a:pt x="17040352" y="2304161"/>
                    <a:pt x="16854551" y="2489962"/>
                    <a:pt x="16625317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50" name="Group 21"/>
          <p:cNvGrpSpPr/>
          <p:nvPr/>
        </p:nvGrpSpPr>
        <p:grpSpPr>
          <a:xfrm rot="0">
            <a:off x="2745343" y="5833853"/>
            <a:ext cx="109814" cy="1853108"/>
            <a:chOff x="0" y="0"/>
            <a:chExt cx="146418" cy="2470810"/>
          </a:xfrm>
        </p:grpSpPr>
        <p:sp>
          <p:nvSpPr>
            <p:cNvPr id="1048789" name="Freeform 22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90" name="TextBox 23"/>
          <p:cNvSpPr txBox="1"/>
          <p:nvPr/>
        </p:nvSpPr>
        <p:spPr>
          <a:xfrm rot="0">
            <a:off x="3138773" y="6051585"/>
            <a:ext cx="12033904" cy="3888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Konsep hubungan</a:t>
            </a:r>
          </a:p>
        </p:txBody>
      </p:sp>
      <p:sp>
        <p:nvSpPr>
          <p:cNvPr id="1048791" name="TextBox 24"/>
          <p:cNvSpPr txBox="1"/>
          <p:nvPr/>
        </p:nvSpPr>
        <p:spPr>
          <a:xfrm rot="0">
            <a:off x="3138773" y="6829806"/>
            <a:ext cx="12033904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Pusat → hubungan keuangan/transfer sesuai ketentuan → daerah → pembangunan &amp; pelayanan masyarakat</a:t>
            </a:r>
          </a:p>
        </p:txBody>
      </p:sp>
      <p:grpSp>
        <p:nvGrpSpPr>
          <p:cNvPr id="151" name="Group 25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792" name="Freeform 26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793" name="TextBox 27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794" name="TextBox 28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795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5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796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797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8. Mengapa Prioritas Anggaran Diperlukan?</a:t>
            </a:r>
          </a:p>
        </p:txBody>
      </p:sp>
      <p:sp>
        <p:nvSpPr>
          <p:cNvPr id="1048798" name="TextBox 7"/>
          <p:cNvSpPr txBox="1"/>
          <p:nvPr/>
        </p:nvSpPr>
        <p:spPr>
          <a:xfrm rot="0">
            <a:off x="1326842" y="1969418"/>
            <a:ext cx="15465590" cy="288188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782"/>
              </a:lnSpc>
            </a:pPr>
            <a:r>
              <a:rPr sz="31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Kebutuhan masyarakat beragam, sedangkan sumber daya keuangan daerah terbatas.</a:t>
            </a:r>
          </a:p>
          <a:p>
            <a:pPr algn="l">
              <a:lnSpc>
                <a:spcPts val="3782"/>
              </a:lnSpc>
            </a:pPr>
            <a:r>
              <a:rPr sz="31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Karena itu, tidak semua kebutuhan dapat dibiayai sekaligus.</a:t>
            </a:r>
          </a:p>
          <a:p>
            <a:pPr algn="l">
              <a:lnSpc>
                <a:spcPts val="3782"/>
              </a:lnSpc>
            </a:pPr>
            <a:r>
              <a:rPr sz="31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Prioritas perlu mempertimbangkan kebutuhan masyarakat, urgensi, manfaat, kemampuan keuangan, pemerataan, dan ketentuan yang berlaku.</a:t>
            </a:r>
          </a:p>
          <a:p>
            <a:pPr algn="l">
              <a:lnSpc>
                <a:spcPts val="3782"/>
              </a:lnSpc>
            </a:pPr>
            <a:r>
              <a:rPr sz="315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Belanja perlu diarahkan untuk mendukung penyelenggaraan pemerintahan dan pelayanan masyarakat.</a:t>
            </a:r>
          </a:p>
        </p:txBody>
      </p:sp>
      <p:grpSp>
        <p:nvGrpSpPr>
          <p:cNvPr id="155" name="Group 8"/>
          <p:cNvGrpSpPr/>
          <p:nvPr/>
        </p:nvGrpSpPr>
        <p:grpSpPr>
          <a:xfrm rot="0">
            <a:off x="1228258" y="7130748"/>
            <a:ext cx="15662767" cy="1592875"/>
            <a:chOff x="0" y="0"/>
            <a:chExt cx="20883690" cy="2123834"/>
          </a:xfrm>
        </p:grpSpPr>
        <p:sp>
          <p:nvSpPr>
            <p:cNvPr id="1048799" name="Freeform 9"/>
            <p:cNvSpPr/>
            <p:nvPr/>
          </p:nvSpPr>
          <p:spPr>
            <a:xfrm rot="0" flipH="0" flipV="0">
              <a:off x="0" y="0"/>
              <a:ext cx="20883626" cy="2123821"/>
            </a:xfrm>
            <a:custGeom>
              <a:avLst/>
              <a:ahLst/>
              <a:rect l="l" t="t" r="r" b="b"/>
              <a:pathLst>
                <a:path w="20883626" h="2123821">
                  <a:moveTo>
                    <a:pt x="0" y="353949"/>
                  </a:moveTo>
                  <a:cubicBezTo>
                    <a:pt x="0" y="158496"/>
                    <a:pt x="158496" y="0"/>
                    <a:pt x="353949" y="0"/>
                  </a:cubicBezTo>
                  <a:lnTo>
                    <a:pt x="20529677" y="0"/>
                  </a:lnTo>
                  <a:cubicBezTo>
                    <a:pt x="20725130" y="0"/>
                    <a:pt x="20883626" y="158496"/>
                    <a:pt x="20883626" y="353949"/>
                  </a:cubicBezTo>
                  <a:lnTo>
                    <a:pt x="20883626" y="1769872"/>
                  </a:lnTo>
                  <a:cubicBezTo>
                    <a:pt x="20883626" y="1965325"/>
                    <a:pt x="20725130" y="2123821"/>
                    <a:pt x="20529677" y="2123821"/>
                  </a:cubicBezTo>
                  <a:lnTo>
                    <a:pt x="353949" y="2123821"/>
                  </a:lnTo>
                  <a:cubicBezTo>
                    <a:pt x="158496" y="2123821"/>
                    <a:pt x="0" y="1965325"/>
                    <a:pt x="0" y="1769872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56" name="Group 10"/>
          <p:cNvGrpSpPr/>
          <p:nvPr/>
        </p:nvGrpSpPr>
        <p:grpSpPr>
          <a:xfrm rot="0">
            <a:off x="1235402" y="7137892"/>
            <a:ext cx="109814" cy="1578569"/>
            <a:chOff x="0" y="0"/>
            <a:chExt cx="146418" cy="2104758"/>
          </a:xfrm>
        </p:grpSpPr>
        <p:sp>
          <p:nvSpPr>
            <p:cNvPr id="1048800" name="Freeform 11"/>
            <p:cNvSpPr/>
            <p:nvPr/>
          </p:nvSpPr>
          <p:spPr>
            <a:xfrm rot="0" flipH="0" flipV="0">
              <a:off x="0" y="0"/>
              <a:ext cx="146431" cy="2104771"/>
            </a:xfrm>
            <a:custGeom>
              <a:avLst/>
              <a:ahLst/>
              <a:rect l="l" t="t" r="r" b="b"/>
              <a:pathLst>
                <a:path w="146431" h="2104771">
                  <a:moveTo>
                    <a:pt x="0" y="0"/>
                  </a:moveTo>
                  <a:lnTo>
                    <a:pt x="146431" y="0"/>
                  </a:lnTo>
                  <a:lnTo>
                    <a:pt x="146431" y="2104771"/>
                  </a:lnTo>
                  <a:lnTo>
                    <a:pt x="0" y="2104771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01" name="TextBox 12"/>
          <p:cNvSpPr txBox="1"/>
          <p:nvPr/>
        </p:nvSpPr>
        <p:spPr>
          <a:xfrm rot="0">
            <a:off x="1628832" y="7355615"/>
            <a:ext cx="14916512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Pertanyaan diskusi</a:t>
            </a:r>
          </a:p>
        </p:txBody>
      </p:sp>
      <p:sp>
        <p:nvSpPr>
          <p:cNvPr id="1048802" name="TextBox 13"/>
          <p:cNvSpPr txBox="1"/>
          <p:nvPr/>
        </p:nvSpPr>
        <p:spPr>
          <a:xfrm rot="0">
            <a:off x="1628832" y="8133845"/>
            <a:ext cx="14916512" cy="6174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Jika anggaran terbatas, mana yang didahulukan: jalan rusak, ruang kelas, fasilitas puskesmas, bantuan sosial, atau taman kota? Jelaskan alasan profesionalnya.</a:t>
            </a:r>
          </a:p>
        </p:txBody>
      </p:sp>
      <p:grpSp>
        <p:nvGrpSpPr>
          <p:cNvPr id="157" name="Group 14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803" name="Freeform 15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04" name="TextBox 16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805" name="TextBox 17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806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60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807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808" name="TextBox 6"/>
          <p:cNvSpPr txBox="1"/>
          <p:nvPr/>
        </p:nvSpPr>
        <p:spPr>
          <a:xfrm rot="0">
            <a:off x="846411" y="161696"/>
            <a:ext cx="16014659" cy="57188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9. Studi Kasus: Kabupaten Taman Sejahtera</a:t>
            </a:r>
          </a:p>
        </p:txBody>
      </p:sp>
      <p:grpSp>
        <p:nvGrpSpPr>
          <p:cNvPr id="161" name="Group 7"/>
          <p:cNvGrpSpPr/>
          <p:nvPr/>
        </p:nvGrpSpPr>
        <p:grpSpPr>
          <a:xfrm rot="0">
            <a:off x="1090984" y="1640062"/>
            <a:ext cx="7426728" cy="865356"/>
            <a:chOff x="0" y="0"/>
            <a:chExt cx="9902304" cy="1153808"/>
          </a:xfrm>
        </p:grpSpPr>
        <p:sp>
          <p:nvSpPr>
            <p:cNvPr id="1048809" name="Freeform 8"/>
            <p:cNvSpPr/>
            <p:nvPr/>
          </p:nvSpPr>
          <p:spPr>
            <a:xfrm rot="0" flipH="0" flipV="0">
              <a:off x="0" y="0"/>
              <a:ext cx="9902317" cy="1153795"/>
            </a:xfrm>
            <a:custGeom>
              <a:avLst/>
              <a:ahLst/>
              <a:rect l="l" t="t" r="r" b="b"/>
              <a:pathLst>
                <a:path w="9902317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9710039" y="0"/>
                  </a:lnTo>
                  <a:cubicBezTo>
                    <a:pt x="9816211" y="0"/>
                    <a:pt x="9902317" y="86106"/>
                    <a:pt x="9902317" y="192278"/>
                  </a:cubicBezTo>
                  <a:lnTo>
                    <a:pt x="9902317" y="961517"/>
                  </a:lnTo>
                  <a:cubicBezTo>
                    <a:pt x="9902317" y="1067689"/>
                    <a:pt x="9816211" y="1153795"/>
                    <a:pt x="9710039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62" name="Group 9"/>
          <p:cNvGrpSpPr/>
          <p:nvPr/>
        </p:nvGrpSpPr>
        <p:grpSpPr>
          <a:xfrm rot="0">
            <a:off x="1098137" y="1647206"/>
            <a:ext cx="109814" cy="851059"/>
            <a:chOff x="0" y="0"/>
            <a:chExt cx="146418" cy="1134745"/>
          </a:xfrm>
        </p:grpSpPr>
        <p:sp>
          <p:nvSpPr>
            <p:cNvPr id="1048810" name="Freeform 1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11" name="TextBox 11"/>
          <p:cNvSpPr txBox="1"/>
          <p:nvPr/>
        </p:nvSpPr>
        <p:spPr>
          <a:xfrm rot="0">
            <a:off x="1491567" y="1864928"/>
            <a:ext cx="6680483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grpSp>
        <p:nvGrpSpPr>
          <p:cNvPr id="163" name="Group 12"/>
          <p:cNvGrpSpPr/>
          <p:nvPr/>
        </p:nvGrpSpPr>
        <p:grpSpPr>
          <a:xfrm rot="0">
            <a:off x="1090984" y="2765650"/>
            <a:ext cx="7426728" cy="865356"/>
            <a:chOff x="0" y="0"/>
            <a:chExt cx="9902304" cy="1153808"/>
          </a:xfrm>
        </p:grpSpPr>
        <p:sp>
          <p:nvSpPr>
            <p:cNvPr id="1048812" name="Freeform 13"/>
            <p:cNvSpPr/>
            <p:nvPr/>
          </p:nvSpPr>
          <p:spPr>
            <a:xfrm rot="0" flipH="0" flipV="0">
              <a:off x="0" y="0"/>
              <a:ext cx="9902317" cy="1153795"/>
            </a:xfrm>
            <a:custGeom>
              <a:avLst/>
              <a:ahLst/>
              <a:rect l="l" t="t" r="r" b="b"/>
              <a:pathLst>
                <a:path w="9902317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9710039" y="0"/>
                  </a:lnTo>
                  <a:cubicBezTo>
                    <a:pt x="9816211" y="0"/>
                    <a:pt x="9902317" y="86106"/>
                    <a:pt x="9902317" y="192278"/>
                  </a:cubicBezTo>
                  <a:lnTo>
                    <a:pt x="9902317" y="961517"/>
                  </a:lnTo>
                  <a:cubicBezTo>
                    <a:pt x="9902317" y="1067689"/>
                    <a:pt x="9816211" y="1153795"/>
                    <a:pt x="9710039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64" name="Group 14"/>
          <p:cNvGrpSpPr/>
          <p:nvPr/>
        </p:nvGrpSpPr>
        <p:grpSpPr>
          <a:xfrm rot="0">
            <a:off x="1098137" y="2772794"/>
            <a:ext cx="109814" cy="851059"/>
            <a:chOff x="0" y="0"/>
            <a:chExt cx="146418" cy="1134745"/>
          </a:xfrm>
        </p:grpSpPr>
        <p:sp>
          <p:nvSpPr>
            <p:cNvPr id="1048813" name="Freeform 15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14" name="TextBox 16"/>
          <p:cNvSpPr txBox="1"/>
          <p:nvPr/>
        </p:nvSpPr>
        <p:spPr>
          <a:xfrm rot="0">
            <a:off x="1491567" y="2990517"/>
            <a:ext cx="6680483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grpSp>
        <p:nvGrpSpPr>
          <p:cNvPr id="165" name="Group 17"/>
          <p:cNvGrpSpPr/>
          <p:nvPr/>
        </p:nvGrpSpPr>
        <p:grpSpPr>
          <a:xfrm rot="0">
            <a:off x="1090984" y="3891239"/>
            <a:ext cx="7426728" cy="865356"/>
            <a:chOff x="0" y="0"/>
            <a:chExt cx="9902304" cy="1153808"/>
          </a:xfrm>
        </p:grpSpPr>
        <p:sp>
          <p:nvSpPr>
            <p:cNvPr id="1048815" name="Freeform 18"/>
            <p:cNvSpPr/>
            <p:nvPr/>
          </p:nvSpPr>
          <p:spPr>
            <a:xfrm rot="0" flipH="0" flipV="0">
              <a:off x="0" y="0"/>
              <a:ext cx="9902317" cy="1153795"/>
            </a:xfrm>
            <a:custGeom>
              <a:avLst/>
              <a:ahLst/>
              <a:rect l="l" t="t" r="r" b="b"/>
              <a:pathLst>
                <a:path w="9902317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9710039" y="0"/>
                  </a:lnTo>
                  <a:cubicBezTo>
                    <a:pt x="9816211" y="0"/>
                    <a:pt x="9902317" y="86106"/>
                    <a:pt x="9902317" y="192278"/>
                  </a:cubicBezTo>
                  <a:lnTo>
                    <a:pt x="9902317" y="961517"/>
                  </a:lnTo>
                  <a:cubicBezTo>
                    <a:pt x="9902317" y="1067689"/>
                    <a:pt x="9816211" y="1153795"/>
                    <a:pt x="9710039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66" name="Group 19"/>
          <p:cNvGrpSpPr/>
          <p:nvPr/>
        </p:nvGrpSpPr>
        <p:grpSpPr>
          <a:xfrm rot="0">
            <a:off x="1098137" y="3898392"/>
            <a:ext cx="109814" cy="851059"/>
            <a:chOff x="0" y="0"/>
            <a:chExt cx="146418" cy="1134745"/>
          </a:xfrm>
        </p:grpSpPr>
        <p:sp>
          <p:nvSpPr>
            <p:cNvPr id="1048816" name="Freeform 2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17" name="TextBox 21"/>
          <p:cNvSpPr txBox="1"/>
          <p:nvPr/>
        </p:nvSpPr>
        <p:spPr>
          <a:xfrm rot="0">
            <a:off x="1491567" y="4116114"/>
            <a:ext cx="6680483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grpSp>
        <p:nvGrpSpPr>
          <p:cNvPr id="167" name="Group 22"/>
          <p:cNvGrpSpPr/>
          <p:nvPr/>
        </p:nvGrpSpPr>
        <p:grpSpPr>
          <a:xfrm rot="0">
            <a:off x="1090984" y="5016827"/>
            <a:ext cx="7426728" cy="865356"/>
            <a:chOff x="0" y="0"/>
            <a:chExt cx="9902304" cy="1153808"/>
          </a:xfrm>
        </p:grpSpPr>
        <p:sp>
          <p:nvSpPr>
            <p:cNvPr id="1048818" name="Freeform 23"/>
            <p:cNvSpPr/>
            <p:nvPr/>
          </p:nvSpPr>
          <p:spPr>
            <a:xfrm rot="0" flipH="0" flipV="0">
              <a:off x="0" y="0"/>
              <a:ext cx="9902317" cy="1153795"/>
            </a:xfrm>
            <a:custGeom>
              <a:avLst/>
              <a:ahLst/>
              <a:rect l="l" t="t" r="r" b="b"/>
              <a:pathLst>
                <a:path w="9902317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9710039" y="0"/>
                  </a:lnTo>
                  <a:cubicBezTo>
                    <a:pt x="9816211" y="0"/>
                    <a:pt x="9902317" y="86106"/>
                    <a:pt x="9902317" y="192278"/>
                  </a:cubicBezTo>
                  <a:lnTo>
                    <a:pt x="9902317" y="961517"/>
                  </a:lnTo>
                  <a:cubicBezTo>
                    <a:pt x="9902317" y="1067689"/>
                    <a:pt x="9816211" y="1153795"/>
                    <a:pt x="9710039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68" name="Group 24"/>
          <p:cNvGrpSpPr/>
          <p:nvPr/>
        </p:nvGrpSpPr>
        <p:grpSpPr>
          <a:xfrm rot="0">
            <a:off x="1098137" y="5023980"/>
            <a:ext cx="109814" cy="851059"/>
            <a:chOff x="0" y="0"/>
            <a:chExt cx="146418" cy="1134745"/>
          </a:xfrm>
        </p:grpSpPr>
        <p:sp>
          <p:nvSpPr>
            <p:cNvPr id="1048819" name="Freeform 25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20" name="TextBox 26"/>
          <p:cNvSpPr txBox="1"/>
          <p:nvPr/>
        </p:nvSpPr>
        <p:spPr>
          <a:xfrm rot="0">
            <a:off x="1491567" y="5241703"/>
            <a:ext cx="6680483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grpSp>
        <p:nvGrpSpPr>
          <p:cNvPr id="169" name="Group 27"/>
          <p:cNvGrpSpPr/>
          <p:nvPr/>
        </p:nvGrpSpPr>
        <p:grpSpPr>
          <a:xfrm rot="0">
            <a:off x="1090984" y="6142425"/>
            <a:ext cx="7426728" cy="865356"/>
            <a:chOff x="0" y="0"/>
            <a:chExt cx="9902304" cy="1153808"/>
          </a:xfrm>
        </p:grpSpPr>
        <p:sp>
          <p:nvSpPr>
            <p:cNvPr id="1048821" name="Freeform 28"/>
            <p:cNvSpPr/>
            <p:nvPr/>
          </p:nvSpPr>
          <p:spPr>
            <a:xfrm rot="0" flipH="0" flipV="0">
              <a:off x="0" y="0"/>
              <a:ext cx="9902317" cy="1153795"/>
            </a:xfrm>
            <a:custGeom>
              <a:avLst/>
              <a:ahLst/>
              <a:rect l="l" t="t" r="r" b="b"/>
              <a:pathLst>
                <a:path w="9902317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9710039" y="0"/>
                  </a:lnTo>
                  <a:cubicBezTo>
                    <a:pt x="9816211" y="0"/>
                    <a:pt x="9902317" y="86106"/>
                    <a:pt x="9902317" y="192278"/>
                  </a:cubicBezTo>
                  <a:lnTo>
                    <a:pt x="9902317" y="961517"/>
                  </a:lnTo>
                  <a:cubicBezTo>
                    <a:pt x="9902317" y="1067689"/>
                    <a:pt x="9816211" y="1153795"/>
                    <a:pt x="9710039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70" name="Group 29"/>
          <p:cNvGrpSpPr/>
          <p:nvPr/>
        </p:nvGrpSpPr>
        <p:grpSpPr>
          <a:xfrm rot="0">
            <a:off x="1098137" y="6149569"/>
            <a:ext cx="109814" cy="851059"/>
            <a:chOff x="0" y="0"/>
            <a:chExt cx="146418" cy="1134745"/>
          </a:xfrm>
        </p:grpSpPr>
        <p:sp>
          <p:nvSpPr>
            <p:cNvPr id="1048822" name="Freeform 3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23" name="TextBox 31"/>
          <p:cNvSpPr txBox="1"/>
          <p:nvPr/>
        </p:nvSpPr>
        <p:spPr>
          <a:xfrm rot="0">
            <a:off x="1491567" y="6367291"/>
            <a:ext cx="6680483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grpSp>
        <p:nvGrpSpPr>
          <p:cNvPr id="171" name="Group 32"/>
          <p:cNvGrpSpPr/>
          <p:nvPr/>
        </p:nvGrpSpPr>
        <p:grpSpPr>
          <a:xfrm rot="0">
            <a:off x="8983856" y="1983229"/>
            <a:ext cx="7975797" cy="5024552"/>
            <a:chOff x="0" y="0"/>
            <a:chExt cx="10634396" cy="6699402"/>
          </a:xfrm>
        </p:grpSpPr>
        <p:sp>
          <p:nvSpPr>
            <p:cNvPr id="1048824" name="Freeform 33"/>
            <p:cNvSpPr/>
            <p:nvPr/>
          </p:nvSpPr>
          <p:spPr>
            <a:xfrm rot="0" flipH="0" flipV="0">
              <a:off x="0" y="0"/>
              <a:ext cx="10634345" cy="6699377"/>
            </a:xfrm>
            <a:custGeom>
              <a:avLst/>
              <a:ahLst/>
              <a:rect l="l" t="t" r="r" b="b"/>
              <a:pathLst>
                <a:path w="10634345" h="6699377">
                  <a:moveTo>
                    <a:pt x="0" y="1116584"/>
                  </a:moveTo>
                  <a:cubicBezTo>
                    <a:pt x="0" y="499872"/>
                    <a:pt x="499872" y="0"/>
                    <a:pt x="1116584" y="0"/>
                  </a:cubicBezTo>
                  <a:lnTo>
                    <a:pt x="9517761" y="0"/>
                  </a:lnTo>
                  <a:cubicBezTo>
                    <a:pt x="10134473" y="0"/>
                    <a:pt x="10634345" y="499872"/>
                    <a:pt x="10634345" y="1116584"/>
                  </a:cubicBezTo>
                  <a:lnTo>
                    <a:pt x="10634345" y="5582793"/>
                  </a:lnTo>
                  <a:cubicBezTo>
                    <a:pt x="10634345" y="6199505"/>
                    <a:pt x="10134473" y="6699377"/>
                    <a:pt x="9517761" y="6699377"/>
                  </a:cubicBezTo>
                  <a:lnTo>
                    <a:pt x="1116584" y="6699377"/>
                  </a:lnTo>
                  <a:cubicBezTo>
                    <a:pt x="499872" y="6699377"/>
                    <a:pt x="0" y="6199505"/>
                    <a:pt x="0" y="558279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72" name="Group 34"/>
          <p:cNvGrpSpPr/>
          <p:nvPr/>
        </p:nvGrpSpPr>
        <p:grpSpPr>
          <a:xfrm rot="0">
            <a:off x="8991000" y="1990373"/>
            <a:ext cx="109814" cy="5010255"/>
            <a:chOff x="0" y="0"/>
            <a:chExt cx="146418" cy="6680340"/>
          </a:xfrm>
        </p:grpSpPr>
        <p:sp>
          <p:nvSpPr>
            <p:cNvPr id="1048825" name="Freeform 35"/>
            <p:cNvSpPr/>
            <p:nvPr/>
          </p:nvSpPr>
          <p:spPr>
            <a:xfrm rot="0" flipH="0" flipV="0">
              <a:off x="0" y="0"/>
              <a:ext cx="146431" cy="6680327"/>
            </a:xfrm>
            <a:custGeom>
              <a:avLst/>
              <a:ahLst/>
              <a:rect l="l" t="t" r="r" b="b"/>
              <a:pathLst>
                <a:path w="146431" h="6680327">
                  <a:moveTo>
                    <a:pt x="0" y="0"/>
                  </a:moveTo>
                  <a:lnTo>
                    <a:pt x="146431" y="0"/>
                  </a:lnTo>
                  <a:lnTo>
                    <a:pt x="146431" y="6680327"/>
                  </a:lnTo>
                  <a:lnTo>
                    <a:pt x="0" y="6680327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26" name="TextBox 36"/>
          <p:cNvSpPr txBox="1"/>
          <p:nvPr/>
        </p:nvSpPr>
        <p:spPr>
          <a:xfrm rot="0">
            <a:off x="9384430" y="2208095"/>
            <a:ext cx="7229551" cy="388875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Tugas tim MGMP</a:t>
            </a:r>
          </a:p>
        </p:txBody>
      </p:sp>
      <p:sp>
        <p:nvSpPr>
          <p:cNvPr id="1048827" name="TextBox 37"/>
          <p:cNvSpPr txBox="1"/>
          <p:nvPr/>
        </p:nvSpPr>
        <p:spPr>
          <a:xfrm rot="0">
            <a:off x="9384430" y="2986316"/>
            <a:ext cx="7229551" cy="92621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Tentukan prioritas 1–5. Gunakan minimal tiga pertimbangan: urgensi, manfaat, kemampuan keuangan, pemerataan, dan ketentuan. Bandingkan kemungkinan jawaban antarkelompok.</a:t>
            </a:r>
          </a:p>
        </p:txBody>
      </p:sp>
      <p:grpSp>
        <p:nvGrpSpPr>
          <p:cNvPr id="173" name="Group 38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828" name="Freeform 39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29" name="TextBox 40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830" name="TextBox 41"/>
          <p:cNvSpPr txBox="1"/>
          <p:nvPr/>
        </p:nvSpPr>
        <p:spPr>
          <a:xfrm rot="0">
            <a:off x="16700773" y="9818027"/>
            <a:ext cx="572091" cy="205867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831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6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832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833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10. Jembatan dari APBD ke Akuntansi Pemerintahan</a:t>
            </a:r>
          </a:p>
        </p:txBody>
      </p:sp>
      <p:grpSp>
        <p:nvGrpSpPr>
          <p:cNvPr id="177" name="Group 7"/>
          <p:cNvGrpSpPr/>
          <p:nvPr/>
        </p:nvGrpSpPr>
        <p:grpSpPr>
          <a:xfrm rot="0">
            <a:off x="885092" y="2120494"/>
            <a:ext cx="3789150" cy="1867405"/>
            <a:chOff x="0" y="0"/>
            <a:chExt cx="5052200" cy="2489873"/>
          </a:xfrm>
        </p:grpSpPr>
        <p:sp>
          <p:nvSpPr>
            <p:cNvPr id="1048834" name="Freeform 8"/>
            <p:cNvSpPr/>
            <p:nvPr/>
          </p:nvSpPr>
          <p:spPr>
            <a:xfrm rot="0" flipH="0" flipV="0">
              <a:off x="0" y="0"/>
              <a:ext cx="5052187" cy="2489962"/>
            </a:xfrm>
            <a:custGeom>
              <a:avLst/>
              <a:ah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78" name="Group 9"/>
          <p:cNvGrpSpPr/>
          <p:nvPr/>
        </p:nvGrpSpPr>
        <p:grpSpPr>
          <a:xfrm rot="0">
            <a:off x="892235" y="2127647"/>
            <a:ext cx="109814" cy="1853108"/>
            <a:chOff x="0" y="0"/>
            <a:chExt cx="146418" cy="2470810"/>
          </a:xfrm>
        </p:grpSpPr>
        <p:sp>
          <p:nvSpPr>
            <p:cNvPr id="1048835" name="Freeform 10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36" name="TextBox 11"/>
          <p:cNvSpPr txBox="1"/>
          <p:nvPr/>
        </p:nvSpPr>
        <p:spPr>
          <a:xfrm rot="0">
            <a:off x="1285665" y="2345369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Perencanaan</a:t>
            </a:r>
          </a:p>
        </p:txBody>
      </p:sp>
      <p:sp>
        <p:nvSpPr>
          <p:cNvPr id="1048837" name="TextBox 12"/>
          <p:cNvSpPr txBox="1"/>
          <p:nvPr/>
        </p:nvSpPr>
        <p:spPr>
          <a:xfrm rot="0">
            <a:off x="1285665" y="3123590"/>
            <a:ext cx="3042904" cy="59181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Kebutuhan → program → anggaran</a:t>
            </a:r>
          </a:p>
        </p:txBody>
      </p:sp>
      <p:grpSp>
        <p:nvGrpSpPr>
          <p:cNvPr id="179" name="Group 13"/>
          <p:cNvGrpSpPr/>
          <p:nvPr/>
        </p:nvGrpSpPr>
        <p:grpSpPr>
          <a:xfrm rot="0">
            <a:off x="4865837" y="2120494"/>
            <a:ext cx="3789150" cy="1867405"/>
            <a:chOff x="0" y="0"/>
            <a:chExt cx="5052200" cy="2489873"/>
          </a:xfrm>
        </p:grpSpPr>
        <p:sp>
          <p:nvSpPr>
            <p:cNvPr id="1048838" name="Freeform 14"/>
            <p:cNvSpPr/>
            <p:nvPr/>
          </p:nvSpPr>
          <p:spPr>
            <a:xfrm rot="0" flipH="0" flipV="0">
              <a:off x="0" y="0"/>
              <a:ext cx="5052187" cy="2489962"/>
            </a:xfrm>
            <a:custGeom>
              <a:avLst/>
              <a:ah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80" name="Group 15"/>
          <p:cNvGrpSpPr/>
          <p:nvPr/>
        </p:nvGrpSpPr>
        <p:grpSpPr>
          <a:xfrm rot="0">
            <a:off x="4872990" y="2127647"/>
            <a:ext cx="109814" cy="1853108"/>
            <a:chOff x="0" y="0"/>
            <a:chExt cx="146418" cy="2470810"/>
          </a:xfrm>
        </p:grpSpPr>
        <p:sp>
          <p:nvSpPr>
            <p:cNvPr id="1048839" name="Freeform 16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40" name="TextBox 17"/>
          <p:cNvSpPr txBox="1"/>
          <p:nvPr/>
        </p:nvSpPr>
        <p:spPr>
          <a:xfrm rot="0">
            <a:off x="5266411" y="2345369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Penganggaran</a:t>
            </a:r>
          </a:p>
        </p:txBody>
      </p:sp>
      <p:sp>
        <p:nvSpPr>
          <p:cNvPr id="1048841" name="TextBox 18"/>
          <p:cNvSpPr txBox="1"/>
          <p:nvPr/>
        </p:nvSpPr>
        <p:spPr>
          <a:xfrm rot="0">
            <a:off x="5266411" y="3123590"/>
            <a:ext cx="3042904" cy="59181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Pendapatan + belanja + pembiayaan</a:t>
            </a:r>
          </a:p>
        </p:txBody>
      </p:sp>
      <p:grpSp>
        <p:nvGrpSpPr>
          <p:cNvPr id="181" name="Group 19"/>
          <p:cNvGrpSpPr/>
          <p:nvPr/>
        </p:nvGrpSpPr>
        <p:grpSpPr>
          <a:xfrm rot="0">
            <a:off x="8846591" y="2120494"/>
            <a:ext cx="3789150" cy="1867405"/>
            <a:chOff x="0" y="0"/>
            <a:chExt cx="5052200" cy="2489873"/>
          </a:xfrm>
        </p:grpSpPr>
        <p:sp>
          <p:nvSpPr>
            <p:cNvPr id="1048842" name="Freeform 20"/>
            <p:cNvSpPr/>
            <p:nvPr/>
          </p:nvSpPr>
          <p:spPr>
            <a:xfrm rot="0" flipH="0" flipV="0">
              <a:off x="0" y="0"/>
              <a:ext cx="5052187" cy="2489962"/>
            </a:xfrm>
            <a:custGeom>
              <a:avLst/>
              <a:ahLst/>
              <a:rect l="l" t="t" r="r" b="b"/>
              <a:pathLst>
                <a:path w="5052187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4637151" y="0"/>
                  </a:lnTo>
                  <a:cubicBezTo>
                    <a:pt x="4866386" y="0"/>
                    <a:pt x="5052187" y="185801"/>
                    <a:pt x="5052187" y="415036"/>
                  </a:cubicBezTo>
                  <a:lnTo>
                    <a:pt x="5052187" y="2074926"/>
                  </a:lnTo>
                  <a:cubicBezTo>
                    <a:pt x="5052187" y="2304161"/>
                    <a:pt x="4866386" y="2489962"/>
                    <a:pt x="4637151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82" name="Group 21"/>
          <p:cNvGrpSpPr/>
          <p:nvPr/>
        </p:nvGrpSpPr>
        <p:grpSpPr>
          <a:xfrm rot="0">
            <a:off x="8853735" y="2127647"/>
            <a:ext cx="109814" cy="1853108"/>
            <a:chOff x="0" y="0"/>
            <a:chExt cx="146418" cy="2470810"/>
          </a:xfrm>
        </p:grpSpPr>
        <p:sp>
          <p:nvSpPr>
            <p:cNvPr id="1048843" name="Freeform 22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44" name="TextBox 23"/>
          <p:cNvSpPr txBox="1"/>
          <p:nvPr/>
        </p:nvSpPr>
        <p:spPr>
          <a:xfrm rot="0">
            <a:off x="9247165" y="2345369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Pelaksanaan</a:t>
            </a:r>
          </a:p>
        </p:txBody>
      </p:sp>
      <p:sp>
        <p:nvSpPr>
          <p:cNvPr id="1048845" name="TextBox 24"/>
          <p:cNvSpPr txBox="1"/>
          <p:nvPr/>
        </p:nvSpPr>
        <p:spPr>
          <a:xfrm rot="0">
            <a:off x="9247165" y="3123590"/>
            <a:ext cx="3042904" cy="59181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Transaksi keuangan pemerintah daerah</a:t>
            </a:r>
          </a:p>
        </p:txBody>
      </p:sp>
      <p:grpSp>
        <p:nvGrpSpPr>
          <p:cNvPr id="183" name="Group 25"/>
          <p:cNvGrpSpPr/>
          <p:nvPr/>
        </p:nvGrpSpPr>
        <p:grpSpPr>
          <a:xfrm rot="0">
            <a:off x="12827337" y="2120494"/>
            <a:ext cx="4132316" cy="1867405"/>
            <a:chOff x="0" y="0"/>
            <a:chExt cx="5509755" cy="2489873"/>
          </a:xfrm>
        </p:grpSpPr>
        <p:sp>
          <p:nvSpPr>
            <p:cNvPr id="1048846" name="Freeform 26"/>
            <p:cNvSpPr/>
            <p:nvPr/>
          </p:nvSpPr>
          <p:spPr>
            <a:xfrm rot="0" flipH="0" flipV="0">
              <a:off x="0" y="0"/>
              <a:ext cx="5509768" cy="2489962"/>
            </a:xfrm>
            <a:custGeom>
              <a:avLst/>
              <a:ahLst/>
              <a:rect l="l" t="t" r="r" b="b"/>
              <a:pathLst>
                <a:path w="5509768" h="2489962">
                  <a:moveTo>
                    <a:pt x="0" y="415036"/>
                  </a:moveTo>
                  <a:cubicBezTo>
                    <a:pt x="0" y="185801"/>
                    <a:pt x="185801" y="0"/>
                    <a:pt x="415036" y="0"/>
                  </a:cubicBezTo>
                  <a:lnTo>
                    <a:pt x="5094732" y="0"/>
                  </a:lnTo>
                  <a:cubicBezTo>
                    <a:pt x="5323967" y="0"/>
                    <a:pt x="5509768" y="185801"/>
                    <a:pt x="5509768" y="415036"/>
                  </a:cubicBezTo>
                  <a:lnTo>
                    <a:pt x="5509768" y="2074926"/>
                  </a:lnTo>
                  <a:cubicBezTo>
                    <a:pt x="5509768" y="2304161"/>
                    <a:pt x="5323967" y="2489962"/>
                    <a:pt x="5094732" y="2489962"/>
                  </a:cubicBezTo>
                  <a:lnTo>
                    <a:pt x="415036" y="2489962"/>
                  </a:lnTo>
                  <a:cubicBezTo>
                    <a:pt x="185801" y="2489835"/>
                    <a:pt x="0" y="2304034"/>
                    <a:pt x="0" y="2074926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84" name="Group 27"/>
          <p:cNvGrpSpPr/>
          <p:nvPr/>
        </p:nvGrpSpPr>
        <p:grpSpPr>
          <a:xfrm rot="0">
            <a:off x="12834490" y="2127647"/>
            <a:ext cx="109814" cy="1853108"/>
            <a:chOff x="0" y="0"/>
            <a:chExt cx="146418" cy="2470810"/>
          </a:xfrm>
        </p:grpSpPr>
        <p:sp>
          <p:nvSpPr>
            <p:cNvPr id="1048847" name="Freeform 28"/>
            <p:cNvSpPr/>
            <p:nvPr/>
          </p:nvSpPr>
          <p:spPr>
            <a:xfrm rot="0" flipH="0" flipV="0">
              <a:off x="0" y="0"/>
              <a:ext cx="146431" cy="2470785"/>
            </a:xfrm>
            <a:custGeom>
              <a:avLst/>
              <a:ahLst/>
              <a:rect l="l" t="t" r="r" b="b"/>
              <a:pathLst>
                <a:path w="146431" h="2470785">
                  <a:moveTo>
                    <a:pt x="0" y="0"/>
                  </a:moveTo>
                  <a:lnTo>
                    <a:pt x="146431" y="0"/>
                  </a:lnTo>
                  <a:lnTo>
                    <a:pt x="146431" y="2470785"/>
                  </a:lnTo>
                  <a:lnTo>
                    <a:pt x="0" y="247078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48" name="TextBox 29"/>
          <p:cNvSpPr txBox="1"/>
          <p:nvPr/>
        </p:nvSpPr>
        <p:spPr>
          <a:xfrm rot="0">
            <a:off x="13227910" y="2345369"/>
            <a:ext cx="3386071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Akuntansi &amp; pelaporan</a:t>
            </a:r>
          </a:p>
        </p:txBody>
      </p:sp>
      <p:sp>
        <p:nvSpPr>
          <p:cNvPr id="1048849" name="TextBox 30"/>
          <p:cNvSpPr txBox="1"/>
          <p:nvPr/>
        </p:nvSpPr>
        <p:spPr>
          <a:xfrm rot="0">
            <a:off x="13227910" y="3123590"/>
            <a:ext cx="3386071" cy="591817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Pencatatan → laporan → pertanggungjawaban</a:t>
            </a:r>
          </a:p>
        </p:txBody>
      </p:sp>
      <p:sp>
        <p:nvSpPr>
          <p:cNvPr id="1048850" name="TextBox 31"/>
          <p:cNvSpPr txBox="1"/>
          <p:nvPr/>
        </p:nvSpPr>
        <p:spPr>
          <a:xfrm rot="0">
            <a:off x="1464116" y="4989300"/>
            <a:ext cx="15191051" cy="230877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602"/>
              </a:lnSpc>
            </a:pPr>
            <a:r>
              <a:rPr sz="30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Inti pedagogis: akuntansi pemerintahan tidak hanya berkaitan dengan angka, tetapi juga bagaimana sumber daya publik dikelola untuk kepentingan masyarakat.</a:t>
            </a:r>
          </a:p>
        </p:txBody>
      </p:sp>
      <p:grpSp>
        <p:nvGrpSpPr>
          <p:cNvPr id="185" name="Group 32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851" name="Freeform 33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52" name="TextBox 34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853" name="TextBox 35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854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88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855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856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11. Kontekstualisasi Pembelajaran di SMK</a:t>
            </a:r>
          </a:p>
        </p:txBody>
      </p:sp>
      <p:grpSp>
        <p:nvGrpSpPr>
          <p:cNvPr id="189" name="Group 7"/>
          <p:cNvGrpSpPr/>
          <p:nvPr/>
        </p:nvGrpSpPr>
        <p:grpSpPr>
          <a:xfrm rot="0">
            <a:off x="1022356" y="1845955"/>
            <a:ext cx="3789150" cy="2004670"/>
            <a:chOff x="0" y="0"/>
            <a:chExt cx="5052200" cy="2672893"/>
          </a:xfrm>
        </p:grpSpPr>
        <p:sp>
          <p:nvSpPr>
            <p:cNvPr id="1048857" name="Freeform 8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90" name="Group 9"/>
          <p:cNvGrpSpPr/>
          <p:nvPr/>
        </p:nvGrpSpPr>
        <p:grpSpPr>
          <a:xfrm rot="0">
            <a:off x="1029500" y="1853108"/>
            <a:ext cx="109814" cy="1990373"/>
            <a:chOff x="0" y="0"/>
            <a:chExt cx="146418" cy="2653830"/>
          </a:xfrm>
        </p:grpSpPr>
        <p:sp>
          <p:nvSpPr>
            <p:cNvPr id="1048858" name="Freeform 10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59" name="TextBox 11"/>
          <p:cNvSpPr txBox="1"/>
          <p:nvPr/>
        </p:nvSpPr>
        <p:spPr>
          <a:xfrm rot="0">
            <a:off x="1422930" y="2070830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60" name="TextBox 12"/>
          <p:cNvSpPr txBox="1"/>
          <p:nvPr/>
        </p:nvSpPr>
        <p:spPr>
          <a:xfrm rot="0">
            <a:off x="1422930" y="2849051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Jalan di sekitar sekolah</a:t>
            </a:r>
          </a:p>
        </p:txBody>
      </p:sp>
      <p:grpSp>
        <p:nvGrpSpPr>
          <p:cNvPr id="191" name="Group 13"/>
          <p:cNvGrpSpPr/>
          <p:nvPr/>
        </p:nvGrpSpPr>
        <p:grpSpPr>
          <a:xfrm rot="0">
            <a:off x="5277641" y="1845955"/>
            <a:ext cx="3789150" cy="2004670"/>
            <a:chOff x="0" y="0"/>
            <a:chExt cx="5052200" cy="2672893"/>
          </a:xfrm>
        </p:grpSpPr>
        <p:sp>
          <p:nvSpPr>
            <p:cNvPr id="1048861" name="Freeform 14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92" name="Group 15"/>
          <p:cNvGrpSpPr/>
          <p:nvPr/>
        </p:nvGrpSpPr>
        <p:grpSpPr>
          <a:xfrm rot="0">
            <a:off x="5284784" y="1853108"/>
            <a:ext cx="109814" cy="1990373"/>
            <a:chOff x="0" y="0"/>
            <a:chExt cx="146418" cy="2653830"/>
          </a:xfrm>
        </p:grpSpPr>
        <p:sp>
          <p:nvSpPr>
            <p:cNvPr id="1048862" name="Freeform 16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63" name="TextBox 17"/>
          <p:cNvSpPr txBox="1"/>
          <p:nvPr/>
        </p:nvSpPr>
        <p:spPr>
          <a:xfrm rot="0">
            <a:off x="5678214" y="2070830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64" name="TextBox 18"/>
          <p:cNvSpPr txBox="1"/>
          <p:nvPr/>
        </p:nvSpPr>
        <p:spPr>
          <a:xfrm rot="0">
            <a:off x="5678214" y="2849051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Fasilitas sekolah</a:t>
            </a:r>
          </a:p>
        </p:txBody>
      </p:sp>
      <p:grpSp>
        <p:nvGrpSpPr>
          <p:cNvPr id="193" name="Group 19"/>
          <p:cNvGrpSpPr/>
          <p:nvPr/>
        </p:nvGrpSpPr>
        <p:grpSpPr>
          <a:xfrm rot="0">
            <a:off x="9532925" y="1845955"/>
            <a:ext cx="3789150" cy="2004670"/>
            <a:chOff x="0" y="0"/>
            <a:chExt cx="5052200" cy="2672893"/>
          </a:xfrm>
        </p:grpSpPr>
        <p:sp>
          <p:nvSpPr>
            <p:cNvPr id="1048865" name="Freeform 20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94" name="Group 21"/>
          <p:cNvGrpSpPr/>
          <p:nvPr/>
        </p:nvGrpSpPr>
        <p:grpSpPr>
          <a:xfrm rot="0">
            <a:off x="9540069" y="1853108"/>
            <a:ext cx="109814" cy="1990373"/>
            <a:chOff x="0" y="0"/>
            <a:chExt cx="146418" cy="2653830"/>
          </a:xfrm>
        </p:grpSpPr>
        <p:sp>
          <p:nvSpPr>
            <p:cNvPr id="1048866" name="Freeform 22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67" name="TextBox 23"/>
          <p:cNvSpPr txBox="1"/>
          <p:nvPr/>
        </p:nvSpPr>
        <p:spPr>
          <a:xfrm rot="0">
            <a:off x="9933499" y="2070830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68" name="TextBox 24"/>
          <p:cNvSpPr txBox="1"/>
          <p:nvPr/>
        </p:nvSpPr>
        <p:spPr>
          <a:xfrm rot="0">
            <a:off x="9933499" y="2849051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Puskesmas</a:t>
            </a:r>
          </a:p>
        </p:txBody>
      </p:sp>
      <p:grpSp>
        <p:nvGrpSpPr>
          <p:cNvPr id="195" name="Group 25"/>
          <p:cNvGrpSpPr/>
          <p:nvPr/>
        </p:nvGrpSpPr>
        <p:grpSpPr>
          <a:xfrm rot="0">
            <a:off x="13788209" y="1845955"/>
            <a:ext cx="3789150" cy="2004670"/>
            <a:chOff x="0" y="0"/>
            <a:chExt cx="5052200" cy="2672893"/>
          </a:xfrm>
        </p:grpSpPr>
        <p:sp>
          <p:nvSpPr>
            <p:cNvPr id="1048869" name="Freeform 26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96" name="Group 27"/>
          <p:cNvGrpSpPr/>
          <p:nvPr/>
        </p:nvGrpSpPr>
        <p:grpSpPr>
          <a:xfrm rot="0">
            <a:off x="13795362" y="1853108"/>
            <a:ext cx="109814" cy="1990373"/>
            <a:chOff x="0" y="0"/>
            <a:chExt cx="146418" cy="2653830"/>
          </a:xfrm>
        </p:grpSpPr>
        <p:sp>
          <p:nvSpPr>
            <p:cNvPr id="1048870" name="Freeform 28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71" name="TextBox 29"/>
          <p:cNvSpPr txBox="1"/>
          <p:nvPr/>
        </p:nvSpPr>
        <p:spPr>
          <a:xfrm rot="0">
            <a:off x="14188783" y="2070830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72" name="TextBox 30"/>
          <p:cNvSpPr txBox="1"/>
          <p:nvPr/>
        </p:nvSpPr>
        <p:spPr>
          <a:xfrm rot="0">
            <a:off x="14188783" y="2849051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Pasar</a:t>
            </a:r>
          </a:p>
        </p:txBody>
      </p:sp>
      <p:grpSp>
        <p:nvGrpSpPr>
          <p:cNvPr id="197" name="Group 31"/>
          <p:cNvGrpSpPr/>
          <p:nvPr/>
        </p:nvGrpSpPr>
        <p:grpSpPr>
          <a:xfrm rot="0">
            <a:off x="1022356" y="4591307"/>
            <a:ext cx="3789150" cy="2004670"/>
            <a:chOff x="0" y="0"/>
            <a:chExt cx="5052200" cy="2672893"/>
          </a:xfrm>
        </p:grpSpPr>
        <p:sp>
          <p:nvSpPr>
            <p:cNvPr id="1048873" name="Freeform 32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198" name="Group 33"/>
          <p:cNvGrpSpPr/>
          <p:nvPr/>
        </p:nvGrpSpPr>
        <p:grpSpPr>
          <a:xfrm rot="0">
            <a:off x="1029500" y="4598451"/>
            <a:ext cx="109814" cy="1990373"/>
            <a:chOff x="0" y="0"/>
            <a:chExt cx="146418" cy="2653830"/>
          </a:xfrm>
        </p:grpSpPr>
        <p:sp>
          <p:nvSpPr>
            <p:cNvPr id="1048874" name="Freeform 34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75" name="TextBox 35"/>
          <p:cNvSpPr txBox="1"/>
          <p:nvPr/>
        </p:nvSpPr>
        <p:spPr>
          <a:xfrm rot="0">
            <a:off x="1422930" y="4816173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76" name="TextBox 36"/>
          <p:cNvSpPr txBox="1"/>
          <p:nvPr/>
        </p:nvSpPr>
        <p:spPr>
          <a:xfrm rot="0">
            <a:off x="1422930" y="5594394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Jembatan</a:t>
            </a:r>
          </a:p>
        </p:txBody>
      </p:sp>
      <p:grpSp>
        <p:nvGrpSpPr>
          <p:cNvPr id="199" name="Group 37"/>
          <p:cNvGrpSpPr/>
          <p:nvPr/>
        </p:nvGrpSpPr>
        <p:grpSpPr>
          <a:xfrm rot="0">
            <a:off x="5277641" y="4591307"/>
            <a:ext cx="3789150" cy="2004670"/>
            <a:chOff x="0" y="0"/>
            <a:chExt cx="5052200" cy="2672893"/>
          </a:xfrm>
        </p:grpSpPr>
        <p:sp>
          <p:nvSpPr>
            <p:cNvPr id="1048877" name="Freeform 38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00" name="Group 39"/>
          <p:cNvGrpSpPr/>
          <p:nvPr/>
        </p:nvGrpSpPr>
        <p:grpSpPr>
          <a:xfrm rot="0">
            <a:off x="5284784" y="4598451"/>
            <a:ext cx="109814" cy="1990373"/>
            <a:chOff x="0" y="0"/>
            <a:chExt cx="146418" cy="2653830"/>
          </a:xfrm>
        </p:grpSpPr>
        <p:sp>
          <p:nvSpPr>
            <p:cNvPr id="1048878" name="Freeform 40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79" name="TextBox 41"/>
          <p:cNvSpPr txBox="1"/>
          <p:nvPr/>
        </p:nvSpPr>
        <p:spPr>
          <a:xfrm rot="0">
            <a:off x="5678214" y="4816173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80" name="TextBox 42"/>
          <p:cNvSpPr txBox="1"/>
          <p:nvPr/>
        </p:nvSpPr>
        <p:spPr>
          <a:xfrm rot="0">
            <a:off x="5678214" y="5594394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Fasilitas olahraga</a:t>
            </a:r>
          </a:p>
        </p:txBody>
      </p:sp>
      <p:grpSp>
        <p:nvGrpSpPr>
          <p:cNvPr id="201" name="Group 43"/>
          <p:cNvGrpSpPr/>
          <p:nvPr/>
        </p:nvGrpSpPr>
        <p:grpSpPr>
          <a:xfrm rot="0">
            <a:off x="9532925" y="4591307"/>
            <a:ext cx="3789150" cy="2004670"/>
            <a:chOff x="0" y="0"/>
            <a:chExt cx="5052200" cy="2672893"/>
          </a:xfrm>
        </p:grpSpPr>
        <p:sp>
          <p:nvSpPr>
            <p:cNvPr id="1048881" name="Freeform 44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02" name="Group 45"/>
          <p:cNvGrpSpPr/>
          <p:nvPr/>
        </p:nvGrpSpPr>
        <p:grpSpPr>
          <a:xfrm rot="0">
            <a:off x="9540069" y="4598451"/>
            <a:ext cx="109814" cy="1990373"/>
            <a:chOff x="0" y="0"/>
            <a:chExt cx="146418" cy="2653830"/>
          </a:xfrm>
        </p:grpSpPr>
        <p:sp>
          <p:nvSpPr>
            <p:cNvPr id="1048882" name="Freeform 46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883" name="TextBox 47"/>
          <p:cNvSpPr txBox="1"/>
          <p:nvPr/>
        </p:nvSpPr>
        <p:spPr>
          <a:xfrm rot="0">
            <a:off x="9933499" y="4816173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84" name="TextBox 48"/>
          <p:cNvSpPr txBox="1"/>
          <p:nvPr/>
        </p:nvSpPr>
        <p:spPr>
          <a:xfrm rot="0">
            <a:off x="9933499" y="5594394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Bantuan sosial</a:t>
            </a:r>
          </a:p>
        </p:txBody>
      </p:sp>
      <p:grpSp>
        <p:nvGrpSpPr>
          <p:cNvPr id="203" name="Group 49"/>
          <p:cNvGrpSpPr/>
          <p:nvPr/>
        </p:nvGrpSpPr>
        <p:grpSpPr>
          <a:xfrm rot="0">
            <a:off x="13788209" y="4591307"/>
            <a:ext cx="3789150" cy="2004670"/>
            <a:chOff x="0" y="0"/>
            <a:chExt cx="5052200" cy="2672893"/>
          </a:xfrm>
        </p:grpSpPr>
        <p:sp>
          <p:nvSpPr>
            <p:cNvPr id="1048885" name="Freeform 50"/>
            <p:cNvSpPr/>
            <p:nvPr/>
          </p:nvSpPr>
          <p:spPr>
            <a:xfrm rot="0" flipH="0" flipV="0">
              <a:off x="0" y="0"/>
              <a:ext cx="5052187" cy="2672969"/>
            </a:xfrm>
            <a:custGeom>
              <a:avLst/>
              <a:ahLst/>
              <a:rect l="l" t="t" r="r" b="b"/>
              <a:pathLst>
                <a:path w="5052187" h="2672969">
                  <a:moveTo>
                    <a:pt x="0" y="445516"/>
                  </a:moveTo>
                  <a:cubicBezTo>
                    <a:pt x="0" y="199517"/>
                    <a:pt x="199517" y="0"/>
                    <a:pt x="445516" y="0"/>
                  </a:cubicBezTo>
                  <a:lnTo>
                    <a:pt x="4606671" y="0"/>
                  </a:lnTo>
                  <a:cubicBezTo>
                    <a:pt x="4852670" y="0"/>
                    <a:pt x="5052187" y="199517"/>
                    <a:pt x="5052187" y="445516"/>
                  </a:cubicBezTo>
                  <a:lnTo>
                    <a:pt x="5052187" y="2227453"/>
                  </a:lnTo>
                  <a:cubicBezTo>
                    <a:pt x="5052187" y="2473452"/>
                    <a:pt x="4852670" y="2672969"/>
                    <a:pt x="4606671" y="2672969"/>
                  </a:cubicBezTo>
                  <a:lnTo>
                    <a:pt x="445516" y="2672969"/>
                  </a:lnTo>
                  <a:cubicBezTo>
                    <a:pt x="199517" y="2672842"/>
                    <a:pt x="0" y="2473452"/>
                    <a:pt x="0" y="2227453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04" name="Group 51"/>
          <p:cNvGrpSpPr/>
          <p:nvPr/>
        </p:nvGrpSpPr>
        <p:grpSpPr>
          <a:xfrm rot="0">
            <a:off x="13795362" y="4598451"/>
            <a:ext cx="109814" cy="1990373"/>
            <a:chOff x="0" y="0"/>
            <a:chExt cx="146418" cy="2653830"/>
          </a:xfrm>
        </p:grpSpPr>
        <p:sp>
          <p:nvSpPr>
            <p:cNvPr id="1048886" name="Freeform 52"/>
            <p:cNvSpPr/>
            <p:nvPr/>
          </p:nvSpPr>
          <p:spPr>
            <a:xfrm rot="0" flipH="0" flipV="0">
              <a:off x="0" y="0"/>
              <a:ext cx="146431" cy="2653792"/>
            </a:xfrm>
            <a:custGeom>
              <a:avLst/>
              <a:ahLst/>
              <a:rect l="l" t="t" r="r" b="b"/>
              <a:pathLst>
                <a:path w="146431" h="2653792">
                  <a:moveTo>
                    <a:pt x="0" y="0"/>
                  </a:moveTo>
                  <a:lnTo>
                    <a:pt x="146431" y="0"/>
                  </a:lnTo>
                  <a:lnTo>
                    <a:pt x="146431" y="2653792"/>
                  </a:lnTo>
                  <a:lnTo>
                    <a:pt x="0" y="2653792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87" name="TextBox 53"/>
          <p:cNvSpPr txBox="1"/>
          <p:nvPr/>
        </p:nvSpPr>
        <p:spPr>
          <a:xfrm rot="0">
            <a:off x="14188783" y="4816173"/>
            <a:ext cx="3042904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Contoh</a:t>
            </a:r>
          </a:p>
        </p:txBody>
      </p:sp>
      <p:sp>
        <p:nvSpPr>
          <p:cNvPr id="1048888" name="TextBox 54"/>
          <p:cNvSpPr txBox="1"/>
          <p:nvPr/>
        </p:nvSpPr>
        <p:spPr>
          <a:xfrm rot="0">
            <a:off x="14188783" y="5594394"/>
            <a:ext cx="3042904" cy="72908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Pelayanan administrasi masyarakat</a:t>
            </a:r>
          </a:p>
        </p:txBody>
      </p:sp>
      <p:grpSp>
        <p:nvGrpSpPr>
          <p:cNvPr id="205" name="Group 55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889" name="Freeform 56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90" name="TextBox 57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891" name="TextBox 58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892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8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893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894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12. Strategi Mengajarkan Konsep agar Tidak Sekadar Hafalan</a:t>
            </a:r>
          </a:p>
        </p:txBody>
      </p:sp>
      <p:sp>
        <p:nvSpPr>
          <p:cNvPr id="1048895" name="TextBox 7"/>
          <p:cNvSpPr txBox="1"/>
          <p:nvPr/>
        </p:nvSpPr>
        <p:spPr>
          <a:xfrm rot="0">
            <a:off x="1258214" y="1841678"/>
            <a:ext cx="15877384" cy="710360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Mulai dari masalah nyata: 'Anggaran terbatas, kebutuhan banyak'.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Gunakan tabel/bagan untuk membedakan pendapatan, belanja, dan pembiayaan.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Gunakan LKPD bertahap dengan pertanyaan penuntun.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Kelompokkan peserta didik secara heterogen dan berikan peran.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Hubungkan konsep APBD dengan pelayanan publik yang mereka lihat sehari-hari.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Gunakan studi kasus untuk melatih penalaran, bukan hanya mengingat definisi.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Berikan pengayaan untuk analisis APBD yang lebih kompleks dan remedial untuk konsep dasar.</a:t>
            </a:r>
          </a:p>
        </p:txBody>
      </p:sp>
      <p:grpSp>
        <p:nvGrpSpPr>
          <p:cNvPr id="209" name="Group 8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896" name="Freeform 9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897" name="TextBox 10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898" name="TextBox 11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899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12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900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01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13. Aktivitas MGMP: Bedah Materi</a:t>
            </a:r>
          </a:p>
        </p:txBody>
      </p:sp>
      <p:grpSp>
        <p:nvGrpSpPr>
          <p:cNvPr id="213" name="Group 7"/>
          <p:cNvGrpSpPr/>
          <p:nvPr/>
        </p:nvGrpSpPr>
        <p:grpSpPr>
          <a:xfrm rot="0">
            <a:off x="953719" y="1845955"/>
            <a:ext cx="7838532" cy="2828277"/>
            <a:chOff x="0" y="0"/>
            <a:chExt cx="10451376" cy="3771036"/>
          </a:xfrm>
        </p:grpSpPr>
        <p:sp>
          <p:nvSpPr>
            <p:cNvPr id="1048902" name="Freeform 8"/>
            <p:cNvSpPr/>
            <p:nvPr/>
          </p:nvSpPr>
          <p:spPr>
            <a:xfrm rot="0" flipH="0" flipV="0">
              <a:off x="0" y="0"/>
              <a:ext cx="10451338" cy="3771011"/>
            </a:xfrm>
            <a:custGeom>
              <a:avLst/>
              <a:ahLst/>
              <a:rect l="l" t="t" r="r" b="b"/>
              <a:pathLst>
                <a:path w="10451338" h="3771011">
                  <a:moveTo>
                    <a:pt x="0" y="628523"/>
                  </a:moveTo>
                  <a:cubicBezTo>
                    <a:pt x="0" y="281432"/>
                    <a:pt x="281432" y="0"/>
                    <a:pt x="628523" y="0"/>
                  </a:cubicBezTo>
                  <a:lnTo>
                    <a:pt x="9822815" y="0"/>
                  </a:lnTo>
                  <a:cubicBezTo>
                    <a:pt x="10169906" y="0"/>
                    <a:pt x="10451338" y="281432"/>
                    <a:pt x="10451338" y="628523"/>
                  </a:cubicBezTo>
                  <a:lnTo>
                    <a:pt x="10451338" y="3142488"/>
                  </a:lnTo>
                  <a:cubicBezTo>
                    <a:pt x="10451338" y="3489579"/>
                    <a:pt x="10169906" y="3771011"/>
                    <a:pt x="9822815" y="3771011"/>
                  </a:cubicBezTo>
                  <a:lnTo>
                    <a:pt x="628523" y="3771011"/>
                  </a:lnTo>
                  <a:cubicBezTo>
                    <a:pt x="281432" y="3771011"/>
                    <a:pt x="0" y="3489579"/>
                    <a:pt x="0" y="31424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14" name="Group 9"/>
          <p:cNvGrpSpPr/>
          <p:nvPr/>
        </p:nvGrpSpPr>
        <p:grpSpPr>
          <a:xfrm rot="0">
            <a:off x="960872" y="1853108"/>
            <a:ext cx="109814" cy="2813980"/>
            <a:chOff x="0" y="0"/>
            <a:chExt cx="146418" cy="3751974"/>
          </a:xfrm>
        </p:grpSpPr>
        <p:sp>
          <p:nvSpPr>
            <p:cNvPr id="1048903" name="Freeform 10"/>
            <p:cNvSpPr/>
            <p:nvPr/>
          </p:nvSpPr>
          <p:spPr>
            <a:xfrm rot="0" flipH="0" flipV="0">
              <a:off x="0" y="0"/>
              <a:ext cx="146431" cy="3751961"/>
            </a:xfrm>
            <a:custGeom>
              <a:avLst/>
              <a:ahLst/>
              <a:rect l="l" t="t" r="r" b="b"/>
              <a:pathLst>
                <a:path w="146431" h="3751961">
                  <a:moveTo>
                    <a:pt x="0" y="0"/>
                  </a:moveTo>
                  <a:lnTo>
                    <a:pt x="146431" y="0"/>
                  </a:lnTo>
                  <a:lnTo>
                    <a:pt x="146431" y="3751961"/>
                  </a:lnTo>
                  <a:lnTo>
                    <a:pt x="0" y="3751961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04" name="TextBox 11"/>
          <p:cNvSpPr txBox="1"/>
          <p:nvPr/>
        </p:nvSpPr>
        <p:spPr>
          <a:xfrm rot="0">
            <a:off x="1354293" y="2070830"/>
            <a:ext cx="7092286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 — Identifikasi</a:t>
            </a:r>
          </a:p>
        </p:txBody>
      </p:sp>
      <p:sp>
        <p:nvSpPr>
          <p:cNvPr id="1048905" name="TextBox 12"/>
          <p:cNvSpPr txBox="1"/>
          <p:nvPr/>
        </p:nvSpPr>
        <p:spPr>
          <a:xfrm rot="0">
            <a:off x="1354293" y="2849051"/>
            <a:ext cx="7092286" cy="155268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Tentukan bagian materi yang paling sulit dipahami siswa.</a:t>
            </a:r>
          </a:p>
        </p:txBody>
      </p:sp>
      <p:grpSp>
        <p:nvGrpSpPr>
          <p:cNvPr id="215" name="Group 13"/>
          <p:cNvGrpSpPr/>
          <p:nvPr/>
        </p:nvGrpSpPr>
        <p:grpSpPr>
          <a:xfrm rot="0">
            <a:off x="9327023" y="1845955"/>
            <a:ext cx="7838532" cy="2828277"/>
            <a:chOff x="0" y="0"/>
            <a:chExt cx="10451376" cy="3771036"/>
          </a:xfrm>
        </p:grpSpPr>
        <p:sp>
          <p:nvSpPr>
            <p:cNvPr id="1048906" name="Freeform 14"/>
            <p:cNvSpPr/>
            <p:nvPr/>
          </p:nvSpPr>
          <p:spPr>
            <a:xfrm rot="0" flipH="0" flipV="0">
              <a:off x="0" y="0"/>
              <a:ext cx="10451338" cy="3771011"/>
            </a:xfrm>
            <a:custGeom>
              <a:avLst/>
              <a:ahLst/>
              <a:rect l="l" t="t" r="r" b="b"/>
              <a:pathLst>
                <a:path w="10451338" h="3771011">
                  <a:moveTo>
                    <a:pt x="0" y="628523"/>
                  </a:moveTo>
                  <a:cubicBezTo>
                    <a:pt x="0" y="281432"/>
                    <a:pt x="281432" y="0"/>
                    <a:pt x="628523" y="0"/>
                  </a:cubicBezTo>
                  <a:lnTo>
                    <a:pt x="9822815" y="0"/>
                  </a:lnTo>
                  <a:cubicBezTo>
                    <a:pt x="10169906" y="0"/>
                    <a:pt x="10451338" y="281432"/>
                    <a:pt x="10451338" y="628523"/>
                  </a:cubicBezTo>
                  <a:lnTo>
                    <a:pt x="10451338" y="3142488"/>
                  </a:lnTo>
                  <a:cubicBezTo>
                    <a:pt x="10451338" y="3489579"/>
                    <a:pt x="10169906" y="3771011"/>
                    <a:pt x="9822815" y="3771011"/>
                  </a:cubicBezTo>
                  <a:lnTo>
                    <a:pt x="628523" y="3771011"/>
                  </a:lnTo>
                  <a:cubicBezTo>
                    <a:pt x="281432" y="3771011"/>
                    <a:pt x="0" y="3489579"/>
                    <a:pt x="0" y="31424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16" name="Group 15"/>
          <p:cNvGrpSpPr/>
          <p:nvPr/>
        </p:nvGrpSpPr>
        <p:grpSpPr>
          <a:xfrm rot="0">
            <a:off x="9334176" y="1853108"/>
            <a:ext cx="109814" cy="2813980"/>
            <a:chOff x="0" y="0"/>
            <a:chExt cx="146418" cy="3751974"/>
          </a:xfrm>
        </p:grpSpPr>
        <p:sp>
          <p:nvSpPr>
            <p:cNvPr id="1048907" name="Freeform 16"/>
            <p:cNvSpPr/>
            <p:nvPr/>
          </p:nvSpPr>
          <p:spPr>
            <a:xfrm rot="0" flipH="0" flipV="0">
              <a:off x="0" y="0"/>
              <a:ext cx="146431" cy="3751961"/>
            </a:xfrm>
            <a:custGeom>
              <a:avLst/>
              <a:ahLst/>
              <a:rect l="l" t="t" r="r" b="b"/>
              <a:pathLst>
                <a:path w="146431" h="3751961">
                  <a:moveTo>
                    <a:pt x="0" y="0"/>
                  </a:moveTo>
                  <a:lnTo>
                    <a:pt x="146431" y="0"/>
                  </a:lnTo>
                  <a:lnTo>
                    <a:pt x="146431" y="3751961"/>
                  </a:lnTo>
                  <a:lnTo>
                    <a:pt x="0" y="3751961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08" name="TextBox 17"/>
          <p:cNvSpPr txBox="1"/>
          <p:nvPr/>
        </p:nvSpPr>
        <p:spPr>
          <a:xfrm rot="0">
            <a:off x="9727597" y="2070830"/>
            <a:ext cx="7092286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 — Kontekstualisasi</a:t>
            </a:r>
          </a:p>
        </p:txBody>
      </p:sp>
      <p:sp>
        <p:nvSpPr>
          <p:cNvPr id="1048909" name="TextBox 18"/>
          <p:cNvSpPr txBox="1"/>
          <p:nvPr/>
        </p:nvSpPr>
        <p:spPr>
          <a:xfrm rot="0">
            <a:off x="9727597" y="2849051"/>
            <a:ext cx="7092286" cy="155268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Pilih satu contoh daerah/sekolah yang dekat dengan siswa.</a:t>
            </a:r>
          </a:p>
        </p:txBody>
      </p:sp>
      <p:grpSp>
        <p:nvGrpSpPr>
          <p:cNvPr id="217" name="Group 19"/>
          <p:cNvGrpSpPr/>
          <p:nvPr/>
        </p:nvGrpSpPr>
        <p:grpSpPr>
          <a:xfrm rot="0">
            <a:off x="953719" y="5346278"/>
            <a:ext cx="7838532" cy="2828277"/>
            <a:chOff x="0" y="0"/>
            <a:chExt cx="10451376" cy="3771036"/>
          </a:xfrm>
        </p:grpSpPr>
        <p:sp>
          <p:nvSpPr>
            <p:cNvPr id="1048910" name="Freeform 20"/>
            <p:cNvSpPr/>
            <p:nvPr/>
          </p:nvSpPr>
          <p:spPr>
            <a:xfrm rot="0" flipH="0" flipV="0">
              <a:off x="0" y="0"/>
              <a:ext cx="10451338" cy="3771011"/>
            </a:xfrm>
            <a:custGeom>
              <a:avLst/>
              <a:ahLst/>
              <a:rect l="l" t="t" r="r" b="b"/>
              <a:pathLst>
                <a:path w="10451338" h="3771011">
                  <a:moveTo>
                    <a:pt x="0" y="628523"/>
                  </a:moveTo>
                  <a:cubicBezTo>
                    <a:pt x="0" y="281432"/>
                    <a:pt x="281432" y="0"/>
                    <a:pt x="628523" y="0"/>
                  </a:cubicBezTo>
                  <a:lnTo>
                    <a:pt x="9822815" y="0"/>
                  </a:lnTo>
                  <a:cubicBezTo>
                    <a:pt x="10169906" y="0"/>
                    <a:pt x="10451338" y="281432"/>
                    <a:pt x="10451338" y="628523"/>
                  </a:cubicBezTo>
                  <a:lnTo>
                    <a:pt x="10451338" y="3142488"/>
                  </a:lnTo>
                  <a:cubicBezTo>
                    <a:pt x="10451338" y="3489579"/>
                    <a:pt x="10169906" y="3771011"/>
                    <a:pt x="9822815" y="3771011"/>
                  </a:cubicBezTo>
                  <a:lnTo>
                    <a:pt x="628523" y="3771011"/>
                  </a:lnTo>
                  <a:cubicBezTo>
                    <a:pt x="281432" y="3771011"/>
                    <a:pt x="0" y="3489579"/>
                    <a:pt x="0" y="31424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18" name="Group 21"/>
          <p:cNvGrpSpPr/>
          <p:nvPr/>
        </p:nvGrpSpPr>
        <p:grpSpPr>
          <a:xfrm rot="0">
            <a:off x="960872" y="5353421"/>
            <a:ext cx="109814" cy="2813980"/>
            <a:chOff x="0" y="0"/>
            <a:chExt cx="146418" cy="3751974"/>
          </a:xfrm>
        </p:grpSpPr>
        <p:sp>
          <p:nvSpPr>
            <p:cNvPr id="1048911" name="Freeform 22"/>
            <p:cNvSpPr/>
            <p:nvPr/>
          </p:nvSpPr>
          <p:spPr>
            <a:xfrm rot="0" flipH="0" flipV="0">
              <a:off x="0" y="0"/>
              <a:ext cx="146431" cy="3751961"/>
            </a:xfrm>
            <a:custGeom>
              <a:avLst/>
              <a:ahLst/>
              <a:rect l="l" t="t" r="r" b="b"/>
              <a:pathLst>
                <a:path w="146431" h="3751961">
                  <a:moveTo>
                    <a:pt x="0" y="0"/>
                  </a:moveTo>
                  <a:lnTo>
                    <a:pt x="146431" y="0"/>
                  </a:lnTo>
                  <a:lnTo>
                    <a:pt x="146431" y="3751961"/>
                  </a:lnTo>
                  <a:lnTo>
                    <a:pt x="0" y="3751961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12" name="TextBox 23"/>
          <p:cNvSpPr txBox="1"/>
          <p:nvPr/>
        </p:nvSpPr>
        <p:spPr>
          <a:xfrm rot="0">
            <a:off x="1354293" y="5571144"/>
            <a:ext cx="7092286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 — LKPD</a:t>
            </a:r>
          </a:p>
        </p:txBody>
      </p:sp>
      <p:sp>
        <p:nvSpPr>
          <p:cNvPr id="1048913" name="TextBox 24"/>
          <p:cNvSpPr txBox="1"/>
          <p:nvPr/>
        </p:nvSpPr>
        <p:spPr>
          <a:xfrm rot="0">
            <a:off x="1354293" y="6349365"/>
            <a:ext cx="7092286" cy="155268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Rancang satu tugas klasifikasi pendapatan–belanja–pembiayaan.</a:t>
            </a:r>
          </a:p>
        </p:txBody>
      </p:sp>
      <p:grpSp>
        <p:nvGrpSpPr>
          <p:cNvPr id="219" name="Group 25"/>
          <p:cNvGrpSpPr/>
          <p:nvPr/>
        </p:nvGrpSpPr>
        <p:grpSpPr>
          <a:xfrm rot="0">
            <a:off x="9327023" y="5346278"/>
            <a:ext cx="7838532" cy="2828277"/>
            <a:chOff x="0" y="0"/>
            <a:chExt cx="10451376" cy="3771036"/>
          </a:xfrm>
        </p:grpSpPr>
        <p:sp>
          <p:nvSpPr>
            <p:cNvPr id="1048914" name="Freeform 26"/>
            <p:cNvSpPr/>
            <p:nvPr/>
          </p:nvSpPr>
          <p:spPr>
            <a:xfrm rot="0" flipH="0" flipV="0">
              <a:off x="0" y="0"/>
              <a:ext cx="10451338" cy="3771011"/>
            </a:xfrm>
            <a:custGeom>
              <a:avLst/>
              <a:ahLst/>
              <a:rect l="l" t="t" r="r" b="b"/>
              <a:pathLst>
                <a:path w="10451338" h="3771011">
                  <a:moveTo>
                    <a:pt x="0" y="628523"/>
                  </a:moveTo>
                  <a:cubicBezTo>
                    <a:pt x="0" y="281432"/>
                    <a:pt x="281432" y="0"/>
                    <a:pt x="628523" y="0"/>
                  </a:cubicBezTo>
                  <a:lnTo>
                    <a:pt x="9822815" y="0"/>
                  </a:lnTo>
                  <a:cubicBezTo>
                    <a:pt x="10169906" y="0"/>
                    <a:pt x="10451338" y="281432"/>
                    <a:pt x="10451338" y="628523"/>
                  </a:cubicBezTo>
                  <a:lnTo>
                    <a:pt x="10451338" y="3142488"/>
                  </a:lnTo>
                  <a:cubicBezTo>
                    <a:pt x="10451338" y="3489579"/>
                    <a:pt x="10169906" y="3771011"/>
                    <a:pt x="9822815" y="3771011"/>
                  </a:cubicBezTo>
                  <a:lnTo>
                    <a:pt x="628523" y="3771011"/>
                  </a:lnTo>
                  <a:cubicBezTo>
                    <a:pt x="281432" y="3771011"/>
                    <a:pt x="0" y="3489579"/>
                    <a:pt x="0" y="31424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20" name="Group 27"/>
          <p:cNvGrpSpPr/>
          <p:nvPr/>
        </p:nvGrpSpPr>
        <p:grpSpPr>
          <a:xfrm rot="0">
            <a:off x="9334176" y="5353421"/>
            <a:ext cx="109814" cy="2813980"/>
            <a:chOff x="0" y="0"/>
            <a:chExt cx="146418" cy="3751974"/>
          </a:xfrm>
        </p:grpSpPr>
        <p:sp>
          <p:nvSpPr>
            <p:cNvPr id="1048915" name="Freeform 28"/>
            <p:cNvSpPr/>
            <p:nvPr/>
          </p:nvSpPr>
          <p:spPr>
            <a:xfrm rot="0" flipH="0" flipV="0">
              <a:off x="0" y="0"/>
              <a:ext cx="146431" cy="3751961"/>
            </a:xfrm>
            <a:custGeom>
              <a:avLst/>
              <a:ahLst/>
              <a:rect l="l" t="t" r="r" b="b"/>
              <a:pathLst>
                <a:path w="146431" h="3751961">
                  <a:moveTo>
                    <a:pt x="0" y="0"/>
                  </a:moveTo>
                  <a:lnTo>
                    <a:pt x="146431" y="0"/>
                  </a:lnTo>
                  <a:lnTo>
                    <a:pt x="146431" y="3751961"/>
                  </a:lnTo>
                  <a:lnTo>
                    <a:pt x="0" y="3751961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16" name="TextBox 29"/>
          <p:cNvSpPr txBox="1"/>
          <p:nvPr/>
        </p:nvSpPr>
        <p:spPr>
          <a:xfrm rot="0">
            <a:off x="9727597" y="5571144"/>
            <a:ext cx="7092286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 — HOTS</a:t>
            </a:r>
          </a:p>
        </p:txBody>
      </p:sp>
      <p:sp>
        <p:nvSpPr>
          <p:cNvPr id="1048917" name="TextBox 30"/>
          <p:cNvSpPr txBox="1"/>
          <p:nvPr/>
        </p:nvSpPr>
        <p:spPr>
          <a:xfrm rot="0">
            <a:off x="9727597" y="6349365"/>
            <a:ext cx="7092286" cy="155268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Buat satu kasus prioritas anggaran dan rubrik jawabannya.</a:t>
            </a:r>
          </a:p>
        </p:txBody>
      </p:sp>
      <p:grpSp>
        <p:nvGrpSpPr>
          <p:cNvPr id="221" name="Group 31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918" name="Freeform 32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19" name="TextBox 33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920" name="TextBox 34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921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24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922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23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14. Asesmen yang Selaras</a:t>
            </a:r>
          </a:p>
        </p:txBody>
      </p:sp>
      <p:grpSp>
        <p:nvGrpSpPr>
          <p:cNvPr id="225" name="Group 7"/>
          <p:cNvGrpSpPr/>
          <p:nvPr/>
        </p:nvGrpSpPr>
        <p:grpSpPr>
          <a:xfrm rot="0">
            <a:off x="953719" y="1845955"/>
            <a:ext cx="5161817" cy="2759640"/>
            <a:chOff x="0" y="0"/>
            <a:chExt cx="6882422" cy="3679520"/>
          </a:xfrm>
        </p:grpSpPr>
        <p:sp>
          <p:nvSpPr>
            <p:cNvPr id="1048924" name="Freeform 8"/>
            <p:cNvSpPr/>
            <p:nvPr/>
          </p:nvSpPr>
          <p:spPr>
            <a:xfrm rot="0" flipH="0" flipV="0">
              <a:off x="0" y="0"/>
              <a:ext cx="6882384" cy="3679571"/>
            </a:xfrm>
            <a:custGeom>
              <a:avLst/>
              <a:ahLst/>
              <a:rect l="l" t="t" r="r" b="b"/>
              <a:pathLst>
                <a:path w="6882384" h="3679571">
                  <a:moveTo>
                    <a:pt x="0" y="613283"/>
                  </a:moveTo>
                  <a:cubicBezTo>
                    <a:pt x="0" y="274574"/>
                    <a:pt x="274574" y="0"/>
                    <a:pt x="613283" y="0"/>
                  </a:cubicBezTo>
                  <a:lnTo>
                    <a:pt x="6269101" y="0"/>
                  </a:lnTo>
                  <a:cubicBezTo>
                    <a:pt x="6607810" y="0"/>
                    <a:pt x="6882384" y="274574"/>
                    <a:pt x="6882384" y="613283"/>
                  </a:cubicBezTo>
                  <a:lnTo>
                    <a:pt x="6882384" y="3066288"/>
                  </a:lnTo>
                  <a:cubicBezTo>
                    <a:pt x="6882384" y="3404997"/>
                    <a:pt x="6607810" y="3679571"/>
                    <a:pt x="6269101" y="3679571"/>
                  </a:cubicBezTo>
                  <a:lnTo>
                    <a:pt x="613283" y="3679571"/>
                  </a:lnTo>
                  <a:cubicBezTo>
                    <a:pt x="274574" y="3679571"/>
                    <a:pt x="0" y="3404997"/>
                    <a:pt x="0" y="30662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26" name="Group 9"/>
          <p:cNvGrpSpPr/>
          <p:nvPr/>
        </p:nvGrpSpPr>
        <p:grpSpPr>
          <a:xfrm rot="0">
            <a:off x="960872" y="1853108"/>
            <a:ext cx="109814" cy="2745343"/>
            <a:chOff x="0" y="0"/>
            <a:chExt cx="146418" cy="3660458"/>
          </a:xfrm>
        </p:grpSpPr>
        <p:sp>
          <p:nvSpPr>
            <p:cNvPr id="1048925" name="Freeform 10"/>
            <p:cNvSpPr/>
            <p:nvPr/>
          </p:nvSpPr>
          <p:spPr>
            <a:xfrm rot="0" flipH="0" flipV="0">
              <a:off x="0" y="0"/>
              <a:ext cx="146431" cy="3660521"/>
            </a:xfrm>
            <a:custGeom>
              <a:avLst/>
              <a:ahLst/>
              <a:rect l="l" t="t" r="r" b="b"/>
              <a:pathLst>
                <a:path w="146431" h="3660521">
                  <a:moveTo>
                    <a:pt x="0" y="0"/>
                  </a:moveTo>
                  <a:lnTo>
                    <a:pt x="146431" y="0"/>
                  </a:lnTo>
                  <a:lnTo>
                    <a:pt x="146431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26" name="TextBox 11"/>
          <p:cNvSpPr txBox="1"/>
          <p:nvPr/>
        </p:nvSpPr>
        <p:spPr>
          <a:xfrm rot="0">
            <a:off x="1354293" y="2070830"/>
            <a:ext cx="4415571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Diagnostik</a:t>
            </a:r>
          </a:p>
        </p:txBody>
      </p:sp>
      <p:sp>
        <p:nvSpPr>
          <p:cNvPr id="1048927" name="TextBox 12"/>
          <p:cNvSpPr txBox="1"/>
          <p:nvPr/>
        </p:nvSpPr>
        <p:spPr>
          <a:xfrm rot="0">
            <a:off x="1354293" y="2849051"/>
            <a:ext cx="4415571" cy="148405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Pengetahuan awal tentang pendapatan, belanja, fungsi pemerintah, APBD, dan anggaran.</a:t>
            </a:r>
          </a:p>
        </p:txBody>
      </p:sp>
      <p:grpSp>
        <p:nvGrpSpPr>
          <p:cNvPr id="227" name="Group 13"/>
          <p:cNvGrpSpPr/>
          <p:nvPr/>
        </p:nvGrpSpPr>
        <p:grpSpPr>
          <a:xfrm rot="0">
            <a:off x="6581680" y="1845955"/>
            <a:ext cx="5161817" cy="2759640"/>
            <a:chOff x="0" y="0"/>
            <a:chExt cx="6882422" cy="3679520"/>
          </a:xfrm>
        </p:grpSpPr>
        <p:sp>
          <p:nvSpPr>
            <p:cNvPr id="1048928" name="Freeform 14"/>
            <p:cNvSpPr/>
            <p:nvPr/>
          </p:nvSpPr>
          <p:spPr>
            <a:xfrm rot="0" flipH="0" flipV="0">
              <a:off x="0" y="0"/>
              <a:ext cx="6882384" cy="3679571"/>
            </a:xfrm>
            <a:custGeom>
              <a:avLst/>
              <a:ahLst/>
              <a:rect l="l" t="t" r="r" b="b"/>
              <a:pathLst>
                <a:path w="6882384" h="3679571">
                  <a:moveTo>
                    <a:pt x="0" y="613283"/>
                  </a:moveTo>
                  <a:cubicBezTo>
                    <a:pt x="0" y="274574"/>
                    <a:pt x="274574" y="0"/>
                    <a:pt x="613283" y="0"/>
                  </a:cubicBezTo>
                  <a:lnTo>
                    <a:pt x="6269101" y="0"/>
                  </a:lnTo>
                  <a:cubicBezTo>
                    <a:pt x="6607810" y="0"/>
                    <a:pt x="6882384" y="274574"/>
                    <a:pt x="6882384" y="613283"/>
                  </a:cubicBezTo>
                  <a:lnTo>
                    <a:pt x="6882384" y="3066288"/>
                  </a:lnTo>
                  <a:cubicBezTo>
                    <a:pt x="6882384" y="3404997"/>
                    <a:pt x="6607810" y="3679571"/>
                    <a:pt x="6269101" y="3679571"/>
                  </a:cubicBezTo>
                  <a:lnTo>
                    <a:pt x="613283" y="3679571"/>
                  </a:lnTo>
                  <a:cubicBezTo>
                    <a:pt x="274574" y="3679571"/>
                    <a:pt x="0" y="3404997"/>
                    <a:pt x="0" y="30662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28" name="Group 15"/>
          <p:cNvGrpSpPr/>
          <p:nvPr/>
        </p:nvGrpSpPr>
        <p:grpSpPr>
          <a:xfrm rot="0">
            <a:off x="6588824" y="1853108"/>
            <a:ext cx="109814" cy="2745343"/>
            <a:chOff x="0" y="0"/>
            <a:chExt cx="146418" cy="3660458"/>
          </a:xfrm>
        </p:grpSpPr>
        <p:sp>
          <p:nvSpPr>
            <p:cNvPr id="1048929" name="Freeform 16"/>
            <p:cNvSpPr/>
            <p:nvPr/>
          </p:nvSpPr>
          <p:spPr>
            <a:xfrm rot="0" flipH="0" flipV="0">
              <a:off x="0" y="0"/>
              <a:ext cx="146431" cy="3660521"/>
            </a:xfrm>
            <a:custGeom>
              <a:avLst/>
              <a:ahLst/>
              <a:rect l="l" t="t" r="r" b="b"/>
              <a:pathLst>
                <a:path w="146431" h="3660521">
                  <a:moveTo>
                    <a:pt x="0" y="0"/>
                  </a:moveTo>
                  <a:lnTo>
                    <a:pt x="146431" y="0"/>
                  </a:lnTo>
                  <a:lnTo>
                    <a:pt x="146431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30" name="TextBox 17"/>
          <p:cNvSpPr txBox="1"/>
          <p:nvPr/>
        </p:nvSpPr>
        <p:spPr>
          <a:xfrm rot="0">
            <a:off x="6982254" y="2070830"/>
            <a:ext cx="4415571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Formatif</a:t>
            </a:r>
          </a:p>
        </p:txBody>
      </p:sp>
      <p:sp>
        <p:nvSpPr>
          <p:cNvPr id="1048931" name="TextBox 18"/>
          <p:cNvSpPr txBox="1"/>
          <p:nvPr/>
        </p:nvSpPr>
        <p:spPr>
          <a:xfrm rot="0">
            <a:off x="6982254" y="2849051"/>
            <a:ext cx="4415571" cy="148405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Observasi, LKPD, tanya jawab, presentasi, dan exit ticket.</a:t>
            </a:r>
          </a:p>
        </p:txBody>
      </p:sp>
      <p:grpSp>
        <p:nvGrpSpPr>
          <p:cNvPr id="229" name="Group 19"/>
          <p:cNvGrpSpPr/>
          <p:nvPr/>
        </p:nvGrpSpPr>
        <p:grpSpPr>
          <a:xfrm rot="0">
            <a:off x="12209631" y="1845955"/>
            <a:ext cx="5161817" cy="2759640"/>
            <a:chOff x="0" y="0"/>
            <a:chExt cx="6882422" cy="3679520"/>
          </a:xfrm>
        </p:grpSpPr>
        <p:sp>
          <p:nvSpPr>
            <p:cNvPr id="1048932" name="Freeform 20"/>
            <p:cNvSpPr/>
            <p:nvPr/>
          </p:nvSpPr>
          <p:spPr>
            <a:xfrm rot="0" flipH="0" flipV="0">
              <a:off x="0" y="0"/>
              <a:ext cx="6882384" cy="3679571"/>
            </a:xfrm>
            <a:custGeom>
              <a:avLst/>
              <a:ahLst/>
              <a:rect l="l" t="t" r="r" b="b"/>
              <a:pathLst>
                <a:path w="6882384" h="3679571">
                  <a:moveTo>
                    <a:pt x="0" y="613283"/>
                  </a:moveTo>
                  <a:cubicBezTo>
                    <a:pt x="0" y="274574"/>
                    <a:pt x="274574" y="0"/>
                    <a:pt x="613283" y="0"/>
                  </a:cubicBezTo>
                  <a:lnTo>
                    <a:pt x="6269101" y="0"/>
                  </a:lnTo>
                  <a:cubicBezTo>
                    <a:pt x="6607810" y="0"/>
                    <a:pt x="6882384" y="274574"/>
                    <a:pt x="6882384" y="613283"/>
                  </a:cubicBezTo>
                  <a:lnTo>
                    <a:pt x="6882384" y="3066288"/>
                  </a:lnTo>
                  <a:cubicBezTo>
                    <a:pt x="6882384" y="3404997"/>
                    <a:pt x="6607810" y="3679571"/>
                    <a:pt x="6269101" y="3679571"/>
                  </a:cubicBezTo>
                  <a:lnTo>
                    <a:pt x="613283" y="3679571"/>
                  </a:lnTo>
                  <a:cubicBezTo>
                    <a:pt x="274574" y="3679571"/>
                    <a:pt x="0" y="3404997"/>
                    <a:pt x="0" y="3066288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30" name="Group 21"/>
          <p:cNvGrpSpPr/>
          <p:nvPr/>
        </p:nvGrpSpPr>
        <p:grpSpPr>
          <a:xfrm rot="0">
            <a:off x="12216784" y="1853108"/>
            <a:ext cx="109814" cy="2745343"/>
            <a:chOff x="0" y="0"/>
            <a:chExt cx="146418" cy="3660458"/>
          </a:xfrm>
        </p:grpSpPr>
        <p:sp>
          <p:nvSpPr>
            <p:cNvPr id="1048933" name="Freeform 22"/>
            <p:cNvSpPr/>
            <p:nvPr/>
          </p:nvSpPr>
          <p:spPr>
            <a:xfrm rot="0" flipH="0" flipV="0">
              <a:off x="0" y="0"/>
              <a:ext cx="146431" cy="3660521"/>
            </a:xfrm>
            <a:custGeom>
              <a:avLst/>
              <a:ahLst/>
              <a:rect l="l" t="t" r="r" b="b"/>
              <a:pathLst>
                <a:path w="146431" h="3660521">
                  <a:moveTo>
                    <a:pt x="0" y="0"/>
                  </a:moveTo>
                  <a:lnTo>
                    <a:pt x="146431" y="0"/>
                  </a:lnTo>
                  <a:lnTo>
                    <a:pt x="146431" y="3660521"/>
                  </a:lnTo>
                  <a:lnTo>
                    <a:pt x="0" y="3660521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34" name="TextBox 23"/>
          <p:cNvSpPr txBox="1"/>
          <p:nvPr/>
        </p:nvSpPr>
        <p:spPr>
          <a:xfrm rot="0">
            <a:off x="12610214" y="2070830"/>
            <a:ext cx="4415571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Sumatif</a:t>
            </a:r>
          </a:p>
        </p:txBody>
      </p:sp>
      <p:sp>
        <p:nvSpPr>
          <p:cNvPr id="1048935" name="TextBox 24"/>
          <p:cNvSpPr txBox="1"/>
          <p:nvPr/>
        </p:nvSpPr>
        <p:spPr>
          <a:xfrm rot="0">
            <a:off x="12610214" y="2849051"/>
            <a:ext cx="4415571" cy="148405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Pilihan ganda + uraian. Modul menggunakan 50 poin PG dan 50 poin uraian.</a:t>
            </a:r>
          </a:p>
        </p:txBody>
      </p:sp>
      <p:grpSp>
        <p:nvGrpSpPr>
          <p:cNvPr id="231" name="Group 25"/>
          <p:cNvGrpSpPr/>
          <p:nvPr/>
        </p:nvGrpSpPr>
        <p:grpSpPr>
          <a:xfrm rot="0">
            <a:off x="3081366" y="5689444"/>
            <a:ext cx="12162453" cy="1730140"/>
            <a:chOff x="0" y="0"/>
            <a:chExt cx="16216605" cy="2306853"/>
          </a:xfrm>
        </p:grpSpPr>
        <p:sp>
          <p:nvSpPr>
            <p:cNvPr id="1048936" name="Freeform 26"/>
            <p:cNvSpPr/>
            <p:nvPr/>
          </p:nvSpPr>
          <p:spPr>
            <a:xfrm rot="0" flipH="0" flipV="0">
              <a:off x="0" y="0"/>
              <a:ext cx="16216503" cy="2306828"/>
            </a:xfrm>
            <a:custGeom>
              <a:avLst/>
              <a:ahLst/>
              <a:rect l="l" t="t" r="r" b="b"/>
              <a:pathLst>
                <a:path w="16216503" h="2306828">
                  <a:moveTo>
                    <a:pt x="0" y="384429"/>
                  </a:moveTo>
                  <a:cubicBezTo>
                    <a:pt x="0" y="172085"/>
                    <a:pt x="172085" y="0"/>
                    <a:pt x="384429" y="0"/>
                  </a:cubicBezTo>
                  <a:lnTo>
                    <a:pt x="15832074" y="0"/>
                  </a:lnTo>
                  <a:cubicBezTo>
                    <a:pt x="16044418" y="0"/>
                    <a:pt x="16216503" y="172085"/>
                    <a:pt x="16216503" y="384429"/>
                  </a:cubicBezTo>
                  <a:lnTo>
                    <a:pt x="16216503" y="1922399"/>
                  </a:lnTo>
                  <a:cubicBezTo>
                    <a:pt x="16216503" y="2134743"/>
                    <a:pt x="16044418" y="2306828"/>
                    <a:pt x="15832074" y="2306828"/>
                  </a:cubicBezTo>
                  <a:lnTo>
                    <a:pt x="384429" y="2306828"/>
                  </a:lnTo>
                  <a:cubicBezTo>
                    <a:pt x="172085" y="2306828"/>
                    <a:pt x="0" y="2134743"/>
                    <a:pt x="0" y="1922399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32" name="Group 27"/>
          <p:cNvGrpSpPr/>
          <p:nvPr/>
        </p:nvGrpSpPr>
        <p:grpSpPr>
          <a:xfrm rot="0">
            <a:off x="3088510" y="5696588"/>
            <a:ext cx="109814" cy="1715843"/>
            <a:chOff x="0" y="0"/>
            <a:chExt cx="146418" cy="2287791"/>
          </a:xfrm>
        </p:grpSpPr>
        <p:sp>
          <p:nvSpPr>
            <p:cNvPr id="1048937" name="Freeform 28"/>
            <p:cNvSpPr/>
            <p:nvPr/>
          </p:nvSpPr>
          <p:spPr>
            <a:xfrm rot="0" flipH="0" flipV="0">
              <a:off x="0" y="0"/>
              <a:ext cx="146431" cy="2287778"/>
            </a:xfrm>
            <a:custGeom>
              <a:avLst/>
              <a:ahLst/>
              <a:rect l="l" t="t" r="r" b="b"/>
              <a:pathLst>
                <a:path w="146431" h="2287778">
                  <a:moveTo>
                    <a:pt x="0" y="0"/>
                  </a:moveTo>
                  <a:lnTo>
                    <a:pt x="146431" y="0"/>
                  </a:lnTo>
                  <a:lnTo>
                    <a:pt x="146431" y="2287778"/>
                  </a:lnTo>
                  <a:lnTo>
                    <a:pt x="0" y="2287778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38" name="TextBox 29"/>
          <p:cNvSpPr txBox="1"/>
          <p:nvPr/>
        </p:nvSpPr>
        <p:spPr>
          <a:xfrm rot="0">
            <a:off x="3481940" y="5914311"/>
            <a:ext cx="11416198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Kriteria</a:t>
            </a:r>
          </a:p>
        </p:txBody>
      </p:sp>
      <p:sp>
        <p:nvSpPr>
          <p:cNvPr id="1048939" name="TextBox 30"/>
          <p:cNvSpPr txBox="1"/>
          <p:nvPr/>
        </p:nvSpPr>
        <p:spPr>
          <a:xfrm rot="0">
            <a:off x="3481940" y="6692532"/>
            <a:ext cx="11416198" cy="45455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2431"/>
              </a:lnSpc>
            </a:pPr>
            <a:r>
              <a:rPr sz="2026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Ketercapaian minimal 75% indikator; nilai &lt;75 belum mencapai.</a:t>
            </a:r>
          </a:p>
        </p:txBody>
      </p:sp>
      <p:grpSp>
        <p:nvGrpSpPr>
          <p:cNvPr id="233" name="Group 31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940" name="Freeform 32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41" name="TextBox 33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942" name="TextBox 34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943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36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944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45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15. Contoh Pertanyaan Pemantik untuk Siswa</a:t>
            </a:r>
          </a:p>
        </p:txBody>
      </p:sp>
      <p:grpSp>
        <p:nvGrpSpPr>
          <p:cNvPr id="237" name="Group 7"/>
          <p:cNvGrpSpPr/>
          <p:nvPr/>
        </p:nvGrpSpPr>
        <p:grpSpPr>
          <a:xfrm rot="0">
            <a:off x="1022356" y="1571425"/>
            <a:ext cx="16211836" cy="865356"/>
            <a:chOff x="0" y="0"/>
            <a:chExt cx="21615781" cy="1153808"/>
          </a:xfrm>
        </p:grpSpPr>
        <p:sp>
          <p:nvSpPr>
            <p:cNvPr id="1048946" name="Freeform 8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38" name="Group 9"/>
          <p:cNvGrpSpPr/>
          <p:nvPr/>
        </p:nvGrpSpPr>
        <p:grpSpPr>
          <a:xfrm rot="0">
            <a:off x="1029500" y="1578569"/>
            <a:ext cx="109814" cy="851059"/>
            <a:chOff x="0" y="0"/>
            <a:chExt cx="146418" cy="1134745"/>
          </a:xfrm>
        </p:grpSpPr>
        <p:sp>
          <p:nvSpPr>
            <p:cNvPr id="1048947" name="Freeform 1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48" name="TextBox 11"/>
          <p:cNvSpPr txBox="1"/>
          <p:nvPr/>
        </p:nvSpPr>
        <p:spPr>
          <a:xfrm rot="0">
            <a:off x="1422930" y="1796291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grpSp>
        <p:nvGrpSpPr>
          <p:cNvPr id="239" name="Group 12"/>
          <p:cNvGrpSpPr/>
          <p:nvPr/>
        </p:nvGrpSpPr>
        <p:grpSpPr>
          <a:xfrm rot="0">
            <a:off x="1022356" y="2697013"/>
            <a:ext cx="16211836" cy="865356"/>
            <a:chOff x="0" y="0"/>
            <a:chExt cx="21615781" cy="1153808"/>
          </a:xfrm>
        </p:grpSpPr>
        <p:sp>
          <p:nvSpPr>
            <p:cNvPr id="1048949" name="Freeform 13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40" name="Group 14"/>
          <p:cNvGrpSpPr/>
          <p:nvPr/>
        </p:nvGrpSpPr>
        <p:grpSpPr>
          <a:xfrm rot="0">
            <a:off x="1029500" y="2704167"/>
            <a:ext cx="109814" cy="851059"/>
            <a:chOff x="0" y="0"/>
            <a:chExt cx="146418" cy="1134745"/>
          </a:xfrm>
        </p:grpSpPr>
        <p:sp>
          <p:nvSpPr>
            <p:cNvPr id="1048950" name="Freeform 15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51" name="TextBox 16"/>
          <p:cNvSpPr txBox="1"/>
          <p:nvPr/>
        </p:nvSpPr>
        <p:spPr>
          <a:xfrm rot="0">
            <a:off x="1422930" y="2921889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grpSp>
        <p:nvGrpSpPr>
          <p:cNvPr id="241" name="Group 17"/>
          <p:cNvGrpSpPr/>
          <p:nvPr/>
        </p:nvGrpSpPr>
        <p:grpSpPr>
          <a:xfrm rot="0">
            <a:off x="1022356" y="3822611"/>
            <a:ext cx="16211836" cy="865356"/>
            <a:chOff x="0" y="0"/>
            <a:chExt cx="21615781" cy="1153808"/>
          </a:xfrm>
        </p:grpSpPr>
        <p:sp>
          <p:nvSpPr>
            <p:cNvPr id="1048952" name="Freeform 18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42" name="Group 19"/>
          <p:cNvGrpSpPr/>
          <p:nvPr/>
        </p:nvGrpSpPr>
        <p:grpSpPr>
          <a:xfrm rot="0">
            <a:off x="1029500" y="3829755"/>
            <a:ext cx="109814" cy="851059"/>
            <a:chOff x="0" y="0"/>
            <a:chExt cx="146418" cy="1134745"/>
          </a:xfrm>
        </p:grpSpPr>
        <p:sp>
          <p:nvSpPr>
            <p:cNvPr id="1048953" name="Freeform 2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54" name="TextBox 21"/>
          <p:cNvSpPr txBox="1"/>
          <p:nvPr/>
        </p:nvSpPr>
        <p:spPr>
          <a:xfrm rot="0">
            <a:off x="1422930" y="4047477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grpSp>
        <p:nvGrpSpPr>
          <p:cNvPr id="243" name="Group 22"/>
          <p:cNvGrpSpPr/>
          <p:nvPr/>
        </p:nvGrpSpPr>
        <p:grpSpPr>
          <a:xfrm rot="0">
            <a:off x="1022356" y="4948199"/>
            <a:ext cx="16211836" cy="865356"/>
            <a:chOff x="0" y="0"/>
            <a:chExt cx="21615781" cy="1153808"/>
          </a:xfrm>
        </p:grpSpPr>
        <p:sp>
          <p:nvSpPr>
            <p:cNvPr id="1048955" name="Freeform 23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44" name="Group 24"/>
          <p:cNvGrpSpPr/>
          <p:nvPr/>
        </p:nvGrpSpPr>
        <p:grpSpPr>
          <a:xfrm rot="0">
            <a:off x="1029500" y="4955343"/>
            <a:ext cx="109814" cy="851059"/>
            <a:chOff x="0" y="0"/>
            <a:chExt cx="146418" cy="1134745"/>
          </a:xfrm>
        </p:grpSpPr>
        <p:sp>
          <p:nvSpPr>
            <p:cNvPr id="1048956" name="Freeform 25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57" name="TextBox 26"/>
          <p:cNvSpPr txBox="1"/>
          <p:nvPr/>
        </p:nvSpPr>
        <p:spPr>
          <a:xfrm rot="0">
            <a:off x="1422930" y="5173066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  <p:grpSp>
        <p:nvGrpSpPr>
          <p:cNvPr id="245" name="Group 27"/>
          <p:cNvGrpSpPr/>
          <p:nvPr/>
        </p:nvGrpSpPr>
        <p:grpSpPr>
          <a:xfrm rot="0">
            <a:off x="1022356" y="6073788"/>
            <a:ext cx="16211836" cy="865356"/>
            <a:chOff x="0" y="0"/>
            <a:chExt cx="21615781" cy="1153808"/>
          </a:xfrm>
        </p:grpSpPr>
        <p:sp>
          <p:nvSpPr>
            <p:cNvPr id="1048958" name="Freeform 28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46" name="Group 29"/>
          <p:cNvGrpSpPr/>
          <p:nvPr/>
        </p:nvGrpSpPr>
        <p:grpSpPr>
          <a:xfrm rot="0">
            <a:off x="1029500" y="6080941"/>
            <a:ext cx="109814" cy="851059"/>
            <a:chOff x="0" y="0"/>
            <a:chExt cx="146418" cy="1134745"/>
          </a:xfrm>
        </p:grpSpPr>
        <p:sp>
          <p:nvSpPr>
            <p:cNvPr id="1048959" name="Freeform 30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60" name="TextBox 31"/>
          <p:cNvSpPr txBox="1"/>
          <p:nvPr/>
        </p:nvSpPr>
        <p:spPr>
          <a:xfrm rot="0">
            <a:off x="1422930" y="6298663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5</a:t>
            </a:r>
          </a:p>
        </p:txBody>
      </p:sp>
      <p:grpSp>
        <p:nvGrpSpPr>
          <p:cNvPr id="247" name="Group 32"/>
          <p:cNvGrpSpPr/>
          <p:nvPr/>
        </p:nvGrpSpPr>
        <p:grpSpPr>
          <a:xfrm rot="0">
            <a:off x="1022356" y="7199386"/>
            <a:ext cx="16211836" cy="865356"/>
            <a:chOff x="0" y="0"/>
            <a:chExt cx="21615781" cy="1153808"/>
          </a:xfrm>
        </p:grpSpPr>
        <p:sp>
          <p:nvSpPr>
            <p:cNvPr id="1048961" name="Freeform 33"/>
            <p:cNvSpPr/>
            <p:nvPr/>
          </p:nvSpPr>
          <p:spPr>
            <a:xfrm rot="0" flipH="0" flipV="0">
              <a:off x="0" y="0"/>
              <a:ext cx="21615781" cy="1153795"/>
            </a:xfrm>
            <a:custGeom>
              <a:avLst/>
              <a:ahLst/>
              <a:rect l="l" t="t" r="r" b="b"/>
              <a:pathLst>
                <a:path w="21615781" h="1153795">
                  <a:moveTo>
                    <a:pt x="0" y="192278"/>
                  </a:moveTo>
                  <a:cubicBezTo>
                    <a:pt x="0" y="86106"/>
                    <a:pt x="86106" y="0"/>
                    <a:pt x="192278" y="0"/>
                  </a:cubicBezTo>
                  <a:lnTo>
                    <a:pt x="21423503" y="0"/>
                  </a:lnTo>
                  <a:cubicBezTo>
                    <a:pt x="21529675" y="0"/>
                    <a:pt x="21615781" y="86106"/>
                    <a:pt x="21615781" y="192278"/>
                  </a:cubicBezTo>
                  <a:lnTo>
                    <a:pt x="21615781" y="961517"/>
                  </a:lnTo>
                  <a:cubicBezTo>
                    <a:pt x="21615781" y="1067689"/>
                    <a:pt x="21529675" y="1153795"/>
                    <a:pt x="21423503" y="1153795"/>
                  </a:cubicBezTo>
                  <a:lnTo>
                    <a:pt x="192278" y="1153795"/>
                  </a:lnTo>
                  <a:cubicBezTo>
                    <a:pt x="86106" y="1153795"/>
                    <a:pt x="0" y="1067689"/>
                    <a:pt x="0" y="961517"/>
                  </a:cubicBezTo>
                  <a:close/>
                </a:path>
              </a:pathLst>
            </a:custGeom>
            <a:solidFill>
              <a:srgbClr val="F4F7FA"/>
            </a:solidFill>
            <a:ln w="14299" cap="sq">
              <a:solidFill>
                <a:srgbClr val="DCE1E6"/>
              </a:solidFill>
              <a:prstDash val="solid"/>
              <a:miter/>
            </a:ln>
          </p:spPr>
        </p:sp>
      </p:grpSp>
      <p:grpSp>
        <p:nvGrpSpPr>
          <p:cNvPr id="248" name="Group 34"/>
          <p:cNvGrpSpPr/>
          <p:nvPr/>
        </p:nvGrpSpPr>
        <p:grpSpPr>
          <a:xfrm rot="0">
            <a:off x="1029500" y="7206529"/>
            <a:ext cx="109814" cy="851059"/>
            <a:chOff x="0" y="0"/>
            <a:chExt cx="146418" cy="1134745"/>
          </a:xfrm>
        </p:grpSpPr>
        <p:sp>
          <p:nvSpPr>
            <p:cNvPr id="1048962" name="Freeform 35"/>
            <p:cNvSpPr/>
            <p:nvPr/>
          </p:nvSpPr>
          <p:spPr>
            <a:xfrm rot="0" flipH="0" flipV="0">
              <a:off x="0" y="0"/>
              <a:ext cx="146431" cy="1134745"/>
            </a:xfrm>
            <a:custGeom>
              <a:avLst/>
              <a:ahLst/>
              <a:rect l="l" t="t" r="r" b="b"/>
              <a:pathLst>
                <a:path w="146431" h="1134745">
                  <a:moveTo>
                    <a:pt x="0" y="0"/>
                  </a:moveTo>
                  <a:lnTo>
                    <a:pt x="146431" y="0"/>
                  </a:lnTo>
                  <a:lnTo>
                    <a:pt x="146431" y="1134745"/>
                  </a:lnTo>
                  <a:lnTo>
                    <a:pt x="0" y="1134745"/>
                  </a:lnTo>
                  <a:close/>
                </a:path>
              </a:pathLst>
            </a:custGeom>
            <a:solidFill>
              <a:srgbClr val="2E6091"/>
            </a:solidFill>
          </p:spPr>
        </p:sp>
      </p:grpSp>
      <p:sp>
        <p:nvSpPr>
          <p:cNvPr id="1048963" name="TextBox 36"/>
          <p:cNvSpPr txBox="1"/>
          <p:nvPr/>
        </p:nvSpPr>
        <p:spPr>
          <a:xfrm rot="0">
            <a:off x="1422930" y="7424252"/>
            <a:ext cx="15465590" cy="573891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062"/>
              </a:lnSpc>
            </a:pPr>
            <a:r>
              <a:rPr b="1" sz="2551" lang="en-US">
                <a:solidFill>
                  <a:srgbClr val="1F3756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</a:t>
            </a:r>
          </a:p>
        </p:txBody>
      </p:sp>
      <p:grpSp>
        <p:nvGrpSpPr>
          <p:cNvPr id="249" name="Group 37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964" name="Freeform 38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65" name="TextBox 39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966" name="TextBox 40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967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2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968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69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16. Rangkuman Inti</a:t>
            </a:r>
          </a:p>
        </p:txBody>
      </p:sp>
      <p:sp>
        <p:nvSpPr>
          <p:cNvPr id="1048970" name="TextBox 7"/>
          <p:cNvSpPr txBox="1"/>
          <p:nvPr/>
        </p:nvSpPr>
        <p:spPr>
          <a:xfrm rot="0">
            <a:off x="1258214" y="1704413"/>
            <a:ext cx="15877384" cy="7309504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Keuangan daerah mencakup hak dan kewajiban daerah yang dapat dinilai dengan uang serta kekayaan yang berkaitan dengan penyelenggaraan pemerintahan.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Struktur utama yang diperkenalkan: pendapatan, belanja, dan pembiayaan.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adalah rencana keuangan tahunan daerah yang ditetapkan dengan peraturan daerah.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APBD memiliki fungsi otorisasi, perencanaan, pengawasan, alokasi, distribusi, dan stabilisasi.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Penyusunan APBD melalui tahapan tertentu dan melibatkan pihak sesuai kewenangannya.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Pengelolaan keuangan daerah harus tertib, taat peraturan, efektif, efisien, ekonomis, transparan, dan bertanggung jawab.</a:t>
            </a:r>
          </a:p>
        </p:txBody>
      </p:sp>
      <p:grpSp>
        <p:nvGrpSpPr>
          <p:cNvPr id="253" name="Group 8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971" name="Freeform 9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72" name="TextBox 10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973" name="TextBox 11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974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75" name="TextBox 4"/>
          <p:cNvSpPr txBox="1"/>
          <p:nvPr/>
        </p:nvSpPr>
        <p:spPr>
          <a:xfrm rot="0">
            <a:off x="1464116" y="1784528"/>
            <a:ext cx="15328316" cy="2081870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6124"/>
              </a:lnSpc>
            </a:pPr>
            <a:r>
              <a:rPr b="1" sz="5103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REFLEKSI MGMP</a:t>
            </a:r>
          </a:p>
        </p:txBody>
      </p:sp>
      <p:sp>
        <p:nvSpPr>
          <p:cNvPr id="1048976" name="TextBox 5"/>
          <p:cNvSpPr txBox="1"/>
          <p:nvPr/>
        </p:nvSpPr>
        <p:spPr>
          <a:xfrm rot="0">
            <a:off x="1738646" y="4106589"/>
            <a:ext cx="14779247" cy="2985592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Apa konsep yang paling penting dikuasai siswa?</a:t>
            </a:r>
          </a:p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Bagian mana yang perlu lebih banyak contoh/praktik?</a:t>
            </a:r>
          </a:p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Bagaimana mengaitkan APBD dengan kompetensi akuntansi yang lebih teknis?</a:t>
            </a:r>
          </a:p>
          <a:p>
            <a:pPr algn="l">
              <a:lnSpc>
                <a:spcPts val="3422"/>
              </a:lnSpc>
            </a:pPr>
            <a:r>
              <a:rPr sz="2852" lang="en-US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Apa satu perbaikan yang akan kita terapkan pada pembelajaran berikutnya?</a:t>
            </a:r>
          </a:p>
        </p:txBody>
      </p:sp>
      <p:sp>
        <p:nvSpPr>
          <p:cNvPr id="1048977" name="TextBox 6"/>
          <p:cNvSpPr txBox="1"/>
          <p:nvPr/>
        </p:nvSpPr>
        <p:spPr>
          <a:xfrm rot="0">
            <a:off x="1464116" y="8243659"/>
            <a:ext cx="15328316" cy="77026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2882"/>
              </a:lnSpc>
            </a:pPr>
            <a:r>
              <a:rPr sz="2401" lang="en-US">
                <a:solidFill>
                  <a:srgbClr val="E1E1E1"/>
                </a:solidFill>
                <a:latin typeface="Calibri (MS)"/>
                <a:ea typeface="Calibri (MS)"/>
                <a:cs typeface="Calibri (MS)"/>
                <a:sym typeface="Calibri (MS)"/>
              </a:rPr>
              <a:t>Terima kasih • MGMP Guru Akuntansi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7" name="Group 2"/>
          <p:cNvGrpSpPr/>
          <p:nvPr/>
        </p:nvGrpSpPr>
        <p:grpSpPr>
          <a:xfrm rot="0">
            <a:off x="0" y="0"/>
            <a:ext cx="18301840" cy="10295039"/>
            <a:chOff x="0" y="0"/>
            <a:chExt cx="24402453" cy="13726719"/>
          </a:xfrm>
        </p:grpSpPr>
        <p:sp>
          <p:nvSpPr>
            <p:cNvPr id="1048978" name="Freeform 3"/>
            <p:cNvSpPr/>
            <p:nvPr/>
          </p:nvSpPr>
          <p:spPr>
            <a:xfrm rot="0" flipH="0" flipV="0">
              <a:off x="0" y="0"/>
              <a:ext cx="24402414" cy="13726668"/>
            </a:xfrm>
            <a:custGeom>
              <a:avLst/>
              <a:ahLst/>
              <a:rect l="l" t="t" r="r" b="b"/>
              <a:pathLst>
                <a:path w="24402414" h="13726668">
                  <a:moveTo>
                    <a:pt x="0" y="0"/>
                  </a:moveTo>
                  <a:lnTo>
                    <a:pt x="24402414" y="0"/>
                  </a:lnTo>
                  <a:lnTo>
                    <a:pt x="24402414" y="13726668"/>
                  </a:lnTo>
                  <a:lnTo>
                    <a:pt x="0" y="1372666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58" name="Group 4"/>
          <p:cNvGrpSpPr/>
          <p:nvPr/>
        </p:nvGrpSpPr>
        <p:grpSpPr>
          <a:xfrm rot="0">
            <a:off x="0" y="0"/>
            <a:ext cx="18301840" cy="1070686"/>
            <a:chOff x="0" y="0"/>
            <a:chExt cx="24402453" cy="1427582"/>
          </a:xfrm>
        </p:grpSpPr>
        <p:sp>
          <p:nvSpPr>
            <p:cNvPr id="1048979" name="Freeform 5"/>
            <p:cNvSpPr/>
            <p:nvPr/>
          </p:nvSpPr>
          <p:spPr>
            <a:xfrm rot="0" flipH="0" flipV="0">
              <a:off x="0" y="0"/>
              <a:ext cx="24402414" cy="1427607"/>
            </a:xfrm>
            <a:custGeom>
              <a:avLst/>
              <a:ahLst/>
              <a:rect l="l" t="t" r="r" b="b"/>
              <a:pathLst>
                <a:path w="24402414" h="1427607">
                  <a:moveTo>
                    <a:pt x="0" y="0"/>
                  </a:moveTo>
                  <a:lnTo>
                    <a:pt x="24402414" y="0"/>
                  </a:lnTo>
                  <a:lnTo>
                    <a:pt x="24402414" y="1427607"/>
                  </a:lnTo>
                  <a:lnTo>
                    <a:pt x="0" y="1427607"/>
                  </a:lnTo>
                  <a:close/>
                </a:path>
              </a:pathLst>
            </a:custGeom>
            <a:solidFill>
              <a:srgbClr val="1F3756"/>
            </a:solidFill>
          </p:spPr>
        </p:sp>
      </p:grpSp>
      <p:sp>
        <p:nvSpPr>
          <p:cNvPr id="1048980" name="TextBox 6"/>
          <p:cNvSpPr txBox="1"/>
          <p:nvPr/>
        </p:nvSpPr>
        <p:spPr>
          <a:xfrm rot="0">
            <a:off x="846411" y="161696"/>
            <a:ext cx="16014659" cy="602466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503"/>
              </a:lnSpc>
            </a:pPr>
            <a:r>
              <a:rPr b="1" sz="3752" lang="en-US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Sumber Materi</a:t>
            </a:r>
          </a:p>
        </p:txBody>
      </p:sp>
      <p:sp>
        <p:nvSpPr>
          <p:cNvPr id="1048981" name="TextBox 7"/>
          <p:cNvSpPr txBox="1"/>
          <p:nvPr/>
        </p:nvSpPr>
        <p:spPr>
          <a:xfrm rot="0">
            <a:off x="1326842" y="1910315"/>
            <a:ext cx="15465590" cy="641726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Modul Ajar Praktikum Akuntansi Lembaga/Instansi Pemerintah — “Konsep Dasar Pengelolaan Keuangan Daerah”, Hajah Sari, S.E., SMKN Taman Fajar.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Modul: Fase F, Kelas XI; alokasi 8 × 40 menit; model Problem-Based Learning; pendekatan kontekstual dan Pembelajaran Mendalam.</a:t>
            </a:r>
          </a:p>
          <a:p>
            <a:pPr algn="l">
              <a:lnSpc>
                <a:spcPts val="3242"/>
              </a:lnSpc>
            </a:pPr>
            <a:r>
              <a:rPr sz="2702" lang="en-US">
                <a:solidFill>
                  <a:srgbClr val="23282D"/>
                </a:solidFill>
                <a:latin typeface="Calibri (MS)"/>
                <a:ea typeface="Calibri (MS)"/>
                <a:cs typeface="Calibri (MS)"/>
                <a:sym typeface="Calibri (MS)"/>
              </a:rPr>
              <a:t>Daftar pustaka dalam modul: dokumen Capaian Pembelajaran SMK yang relevan, buku teks Praktikum Akuntansi Lembaga/Instansi Pemerintah untuk SMK, serta peraturan/dokumen resmi terkait pemerintahan dan pengelolaan keuangan daerah.</a:t>
            </a:r>
          </a:p>
        </p:txBody>
      </p:sp>
      <p:grpSp>
        <p:nvGrpSpPr>
          <p:cNvPr id="259" name="Group 8"/>
          <p:cNvGrpSpPr/>
          <p:nvPr/>
        </p:nvGrpSpPr>
        <p:grpSpPr>
          <a:xfrm rot="0">
            <a:off x="754971" y="9787157"/>
            <a:ext cx="16746607" cy="27451"/>
            <a:chOff x="0" y="0"/>
            <a:chExt cx="22328810" cy="36601"/>
          </a:xfrm>
        </p:grpSpPr>
        <p:sp>
          <p:nvSpPr>
            <p:cNvPr id="1048982" name="Freeform 9"/>
            <p:cNvSpPr/>
            <p:nvPr/>
          </p:nvSpPr>
          <p:spPr>
            <a:xfrm rot="0" flipH="0" flipV="0">
              <a:off x="0" y="0"/>
              <a:ext cx="22328760" cy="36576"/>
            </a:xfrm>
            <a:custGeom>
              <a:avLst/>
              <a:ahLst/>
              <a:rect l="l" t="t" r="r" b="b"/>
              <a:pathLst>
                <a:path w="22328760" h="36576">
                  <a:moveTo>
                    <a:pt x="0" y="0"/>
                  </a:moveTo>
                  <a:lnTo>
                    <a:pt x="22328760" y="0"/>
                  </a:lnTo>
                  <a:lnTo>
                    <a:pt x="22328760" y="36576"/>
                  </a:lnTo>
                  <a:lnTo>
                    <a:pt x="0" y="36576"/>
                  </a:lnTo>
                  <a:close/>
                </a:path>
              </a:pathLst>
            </a:custGeom>
            <a:solidFill>
              <a:srgbClr val="BF9743"/>
            </a:solidFill>
          </p:spPr>
        </p:sp>
      </p:grpSp>
      <p:sp>
        <p:nvSpPr>
          <p:cNvPr id="1048983" name="TextBox 10"/>
          <p:cNvSpPr txBox="1"/>
          <p:nvPr/>
        </p:nvSpPr>
        <p:spPr>
          <a:xfrm rot="0">
            <a:off x="887587" y="9868729"/>
            <a:ext cx="14916512" cy="202149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1441"/>
              </a:lnSpc>
            </a:pPr>
            <a:r>
              <a:rPr sz="1200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MGMP Akuntansi • Konsep Dasar Pengelolaan Keuangan Daerah</a:t>
            </a:r>
          </a:p>
        </p:txBody>
      </p:sp>
      <p:sp>
        <p:nvSpPr>
          <p:cNvPr id="1048984" name="TextBox 11"/>
          <p:cNvSpPr txBox="1"/>
          <p:nvPr/>
        </p:nvSpPr>
        <p:spPr>
          <a:xfrm rot="0">
            <a:off x="16700773" y="9818027"/>
            <a:ext cx="572091" cy="280302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1621"/>
              </a:lnSpc>
            </a:pPr>
            <a:r>
              <a:rPr sz="1351" lang="en-US">
                <a:solidFill>
                  <a:srgbClr val="697078"/>
                </a:solidFill>
                <a:latin typeface="Calibri (MS)"/>
                <a:ea typeface="Calibri (MS)"/>
                <a:cs typeface="Calibri (MS)"/>
                <a:sym typeface="Calibri (MS)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PPT_MGMP_Konsep_Dasar_Keuangan_Pemerintahan_Daerah.pptx</dc:title>
  <dc:creator>CPH2333</dc:creator>
  <dcterms:created xsi:type="dcterms:W3CDTF">2006-08-15T10:00:00Z</dcterms:created>
  <dcterms:modified xsi:type="dcterms:W3CDTF">2026-09-11T13:03:24Z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6f372a3a05354c6aaf694ea36092088c_23</vt:lpwstr>
  </property>
</Properties>
</file>